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theme/themeOverride1.xml" ContentType="application/vnd.openxmlformats-officedocument.themeOverride+xml"/>
  <Override PartName="/word/charts/chart4.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5.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6.xml" ContentType="application/vnd.openxmlformats-officedocument.drawingml.chart+xml"/>
  <Override PartName="/word/charts/style5.xml" ContentType="application/vnd.ms-office.chartstyle+xml"/>
  <Override PartName="/word/charts/colors5.xml" ContentType="application/vnd.ms-office.chartcolorstyle+xml"/>
  <Override PartName="/word/drawings/drawing1.xml" ContentType="application/vnd.openxmlformats-officedocument.drawingml.chartshapes+xml"/>
  <Override PartName="/word/charts/chart7.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8.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9.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10.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1.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2.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3.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4.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5.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6.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7.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8.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9.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20.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1.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2.xml" ContentType="application/vnd.openxmlformats-officedocument.drawingml.chart+xml"/>
  <Override PartName="/word/charts/chart23.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4.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5.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6.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7.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8.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9.xml" ContentType="application/vnd.openxmlformats-officedocument.drawingml.chart+xml"/>
  <Override PartName="/word/charts/chart30.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31.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32.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3.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4.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5.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6.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7.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8.xml" ContentType="application/vnd.openxmlformats-officedocument.drawingml.chart+xml"/>
  <Override PartName="/word/charts/chart39.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40.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41.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42.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43.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4.xml" ContentType="application/vnd.openxmlformats-officedocument.drawingml.chart+xml"/>
  <Override PartName="/word/charts/style40.xml" ContentType="application/vnd.ms-office.chartstyle+xml"/>
  <Override PartName="/word/charts/colors40.xml" ContentType="application/vnd.ms-office.chartcolorstyle+xml"/>
  <Override PartName="/word/theme/themeOverride2.xml" ContentType="application/vnd.openxmlformats-officedocument.themeOverride+xml"/>
  <Override PartName="/word/charts/chart45.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6.xml" ContentType="application/vnd.openxmlformats-officedocument.drawingml.chart+xml"/>
  <Override PartName="/word/charts/style42.xml" ContentType="application/vnd.ms-office.chartstyle+xml"/>
  <Override PartName="/word/charts/colors42.xml" ContentType="application/vnd.ms-office.chartcolorstyle+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791F2689" w14:textId="77777777" w:rsidR="007B3DAE" w:rsidRDefault="007B3DAE" w:rsidP="007B3DAE">
      <w:pPr>
        <w:jc w:val="center"/>
        <w:rPr>
          <w:bCs/>
          <w:sz w:val="28"/>
          <w:szCs w:val="28"/>
          <w:lang w:bidi="ru-RU"/>
        </w:rPr>
      </w:pPr>
      <w:bookmarkStart w:id="0" w:name="_Hlk212110418"/>
      <w:bookmarkEnd w:id="0"/>
      <w:r w:rsidRPr="004E3427">
        <w:rPr>
          <w:bCs/>
          <w:sz w:val="28"/>
          <w:szCs w:val="28"/>
          <w:lang w:bidi="ru-RU"/>
        </w:rPr>
        <w:t>Казахстанск</w:t>
      </w:r>
      <w:r>
        <w:rPr>
          <w:bCs/>
          <w:sz w:val="28"/>
          <w:szCs w:val="28"/>
          <w:lang w:bidi="ru-RU"/>
        </w:rPr>
        <w:t>ий</w:t>
      </w:r>
      <w:r w:rsidRPr="004E3427">
        <w:rPr>
          <w:bCs/>
          <w:sz w:val="28"/>
          <w:szCs w:val="28"/>
          <w:lang w:bidi="ru-RU"/>
        </w:rPr>
        <w:t xml:space="preserve"> медицинск</w:t>
      </w:r>
      <w:r>
        <w:rPr>
          <w:bCs/>
          <w:sz w:val="28"/>
          <w:szCs w:val="28"/>
          <w:lang w:bidi="ru-RU"/>
        </w:rPr>
        <w:t>ий</w:t>
      </w:r>
      <w:r w:rsidRPr="004E3427">
        <w:rPr>
          <w:bCs/>
          <w:sz w:val="28"/>
          <w:szCs w:val="28"/>
          <w:lang w:bidi="ru-RU"/>
        </w:rPr>
        <w:t xml:space="preserve"> университет</w:t>
      </w:r>
      <w:r>
        <w:rPr>
          <w:bCs/>
          <w:sz w:val="28"/>
          <w:szCs w:val="28"/>
          <w:lang w:bidi="ru-RU"/>
        </w:rPr>
        <w:t xml:space="preserve"> </w:t>
      </w:r>
    </w:p>
    <w:p w14:paraId="3B165D2A" w14:textId="77777777" w:rsidR="007B3DAE" w:rsidRPr="005F52A6" w:rsidRDefault="007B3DAE" w:rsidP="007B3DAE">
      <w:pPr>
        <w:jc w:val="center"/>
        <w:rPr>
          <w:caps/>
          <w:sz w:val="28"/>
          <w:szCs w:val="28"/>
        </w:rPr>
      </w:pPr>
      <w:r>
        <w:rPr>
          <w:bCs/>
          <w:sz w:val="28"/>
          <w:szCs w:val="28"/>
          <w:lang w:bidi="ru-RU"/>
        </w:rPr>
        <w:t>«</w:t>
      </w:r>
      <w:r w:rsidRPr="005F52A6">
        <w:rPr>
          <w:sz w:val="28"/>
          <w:szCs w:val="28"/>
        </w:rPr>
        <w:t>Высшая школа общественного здравоохранения</w:t>
      </w:r>
      <w:r>
        <w:rPr>
          <w:sz w:val="28"/>
          <w:szCs w:val="28"/>
        </w:rPr>
        <w:t>»</w:t>
      </w:r>
    </w:p>
    <w:p w14:paraId="6400F6C9" w14:textId="77777777" w:rsidR="007B3DAE" w:rsidRPr="005F52A6" w:rsidRDefault="007B3DAE" w:rsidP="007B3DAE">
      <w:pPr>
        <w:rPr>
          <w:bCs/>
          <w:sz w:val="28"/>
          <w:szCs w:val="28"/>
        </w:rPr>
      </w:pPr>
    </w:p>
    <w:p w14:paraId="140877C1" w14:textId="77777777" w:rsidR="007B3DAE" w:rsidRPr="005F52A6" w:rsidRDefault="007B3DAE" w:rsidP="007B3DAE">
      <w:pPr>
        <w:rPr>
          <w:bCs/>
          <w:sz w:val="28"/>
          <w:szCs w:val="28"/>
        </w:rPr>
      </w:pPr>
    </w:p>
    <w:p w14:paraId="23E6EED2" w14:textId="77777777" w:rsidR="007B3DAE" w:rsidRPr="005F52A6" w:rsidRDefault="007B3DAE" w:rsidP="007B3DAE">
      <w:pPr>
        <w:rPr>
          <w:bCs/>
          <w:sz w:val="28"/>
          <w:szCs w:val="28"/>
        </w:rPr>
      </w:pPr>
      <w:r w:rsidRPr="005F52A6">
        <w:rPr>
          <w:bCs/>
          <w:sz w:val="28"/>
          <w:szCs w:val="28"/>
        </w:rPr>
        <w:t xml:space="preserve"> </w:t>
      </w:r>
    </w:p>
    <w:p w14:paraId="6D64C19B" w14:textId="06E6E560" w:rsidR="007B3DAE" w:rsidRPr="005F52A6" w:rsidRDefault="007B3DAE" w:rsidP="007B3DAE">
      <w:pPr>
        <w:rPr>
          <w:caps/>
          <w:sz w:val="28"/>
          <w:szCs w:val="28"/>
        </w:rPr>
      </w:pPr>
      <w:r w:rsidRPr="005F52A6">
        <w:rPr>
          <w:bCs/>
          <w:sz w:val="28"/>
          <w:szCs w:val="28"/>
        </w:rPr>
        <w:t xml:space="preserve">УДК: </w:t>
      </w:r>
      <w:r w:rsidR="004C65E9" w:rsidRPr="003701A1">
        <w:rPr>
          <w:sz w:val="28"/>
          <w:szCs w:val="28"/>
          <w:lang w:eastAsia="en-US"/>
        </w:rPr>
        <w:t>618.177-089.888.11</w:t>
      </w:r>
      <w:r w:rsidRPr="005F52A6">
        <w:rPr>
          <w:bCs/>
          <w:sz w:val="28"/>
          <w:szCs w:val="28"/>
        </w:rPr>
        <w:tab/>
      </w:r>
      <w:r w:rsidRPr="005F52A6">
        <w:rPr>
          <w:bCs/>
          <w:sz w:val="28"/>
          <w:szCs w:val="28"/>
        </w:rPr>
        <w:tab/>
        <w:t xml:space="preserve">                </w:t>
      </w:r>
      <w:r w:rsidRPr="005F52A6">
        <w:rPr>
          <w:bCs/>
          <w:sz w:val="28"/>
          <w:szCs w:val="28"/>
        </w:rPr>
        <w:tab/>
        <w:t xml:space="preserve">            На правах рукописи</w:t>
      </w:r>
    </w:p>
    <w:p w14:paraId="4D6456E9" w14:textId="77777777" w:rsidR="007B3DAE" w:rsidRPr="005F52A6" w:rsidRDefault="007B3DAE" w:rsidP="007B3DAE">
      <w:pPr>
        <w:jc w:val="center"/>
        <w:rPr>
          <w:caps/>
          <w:sz w:val="28"/>
          <w:szCs w:val="28"/>
        </w:rPr>
      </w:pPr>
    </w:p>
    <w:p w14:paraId="1D670F60" w14:textId="77777777" w:rsidR="007B3DAE" w:rsidRPr="005F52A6" w:rsidRDefault="007B3DAE" w:rsidP="007B3DAE">
      <w:pPr>
        <w:jc w:val="center"/>
        <w:rPr>
          <w:caps/>
          <w:sz w:val="28"/>
          <w:szCs w:val="28"/>
        </w:rPr>
      </w:pPr>
    </w:p>
    <w:p w14:paraId="15C58A7A" w14:textId="77777777" w:rsidR="007B3DAE" w:rsidRPr="005F52A6" w:rsidRDefault="007B3DAE" w:rsidP="007B3DAE">
      <w:pPr>
        <w:jc w:val="center"/>
        <w:rPr>
          <w:sz w:val="28"/>
          <w:szCs w:val="28"/>
          <w:lang w:val="kk-KZ"/>
        </w:rPr>
      </w:pPr>
    </w:p>
    <w:p w14:paraId="565E316D" w14:textId="77777777" w:rsidR="007B3DAE" w:rsidRPr="005F52A6" w:rsidRDefault="007B3DAE" w:rsidP="007B3DAE">
      <w:pPr>
        <w:jc w:val="center"/>
        <w:rPr>
          <w:sz w:val="28"/>
          <w:szCs w:val="28"/>
          <w:lang w:val="kk-KZ"/>
        </w:rPr>
      </w:pPr>
    </w:p>
    <w:p w14:paraId="769B0AE5" w14:textId="77777777" w:rsidR="007B3DAE" w:rsidRPr="000168B5" w:rsidRDefault="007B3DAE" w:rsidP="007B3DAE">
      <w:pPr>
        <w:jc w:val="center"/>
        <w:rPr>
          <w:sz w:val="32"/>
          <w:szCs w:val="32"/>
          <w:lang w:val="kk-KZ"/>
        </w:rPr>
      </w:pPr>
    </w:p>
    <w:p w14:paraId="34FDED67" w14:textId="77777777" w:rsidR="007B3DAE" w:rsidRPr="000168B5" w:rsidRDefault="007B3DAE" w:rsidP="007B3DAE">
      <w:pPr>
        <w:rPr>
          <w:b/>
          <w:sz w:val="32"/>
          <w:szCs w:val="32"/>
        </w:rPr>
      </w:pPr>
    </w:p>
    <w:p w14:paraId="41BE6E8E" w14:textId="05B41377" w:rsidR="000168B5" w:rsidRPr="000168B5" w:rsidRDefault="000168B5" w:rsidP="000168B5">
      <w:pPr>
        <w:jc w:val="center"/>
        <w:rPr>
          <w:b/>
          <w:bCs/>
          <w:sz w:val="28"/>
          <w:szCs w:val="28"/>
          <w:lang w:val="kk-KZ"/>
        </w:rPr>
      </w:pPr>
      <w:r w:rsidRPr="000168B5">
        <w:rPr>
          <w:b/>
          <w:bCs/>
          <w:sz w:val="28"/>
          <w:szCs w:val="28"/>
          <w:lang w:val="kk-KZ"/>
        </w:rPr>
        <w:t>ЧАЛОВ</w:t>
      </w:r>
      <w:r w:rsidR="00227D10">
        <w:rPr>
          <w:b/>
          <w:bCs/>
          <w:sz w:val="28"/>
          <w:szCs w:val="28"/>
          <w:lang w:val="kk-KZ"/>
        </w:rPr>
        <w:t>А</w:t>
      </w:r>
      <w:r w:rsidRPr="000168B5">
        <w:rPr>
          <w:b/>
          <w:bCs/>
          <w:sz w:val="28"/>
          <w:szCs w:val="28"/>
          <w:lang w:val="kk-KZ"/>
        </w:rPr>
        <w:t xml:space="preserve"> Л</w:t>
      </w:r>
      <w:r w:rsidR="00A1342C">
        <w:rPr>
          <w:b/>
          <w:bCs/>
          <w:sz w:val="28"/>
          <w:szCs w:val="28"/>
          <w:lang w:val="kk-KZ"/>
        </w:rPr>
        <w:t>Э</w:t>
      </w:r>
      <w:bookmarkStart w:id="1" w:name="_GoBack"/>
      <w:bookmarkEnd w:id="1"/>
      <w:r w:rsidRPr="000168B5">
        <w:rPr>
          <w:b/>
          <w:bCs/>
          <w:sz w:val="28"/>
          <w:szCs w:val="28"/>
          <w:lang w:val="kk-KZ"/>
        </w:rPr>
        <w:t>ЙЛ</w:t>
      </w:r>
      <w:r w:rsidR="00227D10">
        <w:rPr>
          <w:b/>
          <w:bCs/>
          <w:sz w:val="28"/>
          <w:szCs w:val="28"/>
          <w:lang w:val="kk-KZ"/>
        </w:rPr>
        <w:t>А</w:t>
      </w:r>
      <w:r w:rsidRPr="000168B5">
        <w:rPr>
          <w:b/>
          <w:bCs/>
          <w:sz w:val="28"/>
          <w:szCs w:val="28"/>
          <w:lang w:val="kk-KZ"/>
        </w:rPr>
        <w:t xml:space="preserve"> РАШИДОВН</w:t>
      </w:r>
      <w:r w:rsidR="00227D10">
        <w:rPr>
          <w:b/>
          <w:bCs/>
          <w:sz w:val="28"/>
          <w:szCs w:val="28"/>
          <w:lang w:val="kk-KZ"/>
        </w:rPr>
        <w:t>А</w:t>
      </w:r>
    </w:p>
    <w:p w14:paraId="094700CC" w14:textId="77777777" w:rsidR="007B3DAE" w:rsidRPr="005F52A6" w:rsidRDefault="007B3DAE" w:rsidP="007B3DAE">
      <w:pPr>
        <w:rPr>
          <w:b/>
          <w:sz w:val="28"/>
          <w:szCs w:val="28"/>
        </w:rPr>
      </w:pPr>
    </w:p>
    <w:p w14:paraId="03F63E3F" w14:textId="77777777" w:rsidR="007B3DAE" w:rsidRPr="00856067" w:rsidRDefault="007B3DAE" w:rsidP="007B3DAE">
      <w:pPr>
        <w:rPr>
          <w:b/>
          <w:sz w:val="32"/>
          <w:szCs w:val="32"/>
        </w:rPr>
      </w:pPr>
    </w:p>
    <w:p w14:paraId="18BEA9D7" w14:textId="4DC262E0" w:rsidR="007B3DAE" w:rsidRPr="00856067" w:rsidRDefault="00856067" w:rsidP="007B3DAE">
      <w:pPr>
        <w:jc w:val="center"/>
        <w:rPr>
          <w:b/>
          <w:sz w:val="32"/>
          <w:szCs w:val="32"/>
        </w:rPr>
      </w:pPr>
      <w:r w:rsidRPr="00856067">
        <w:rPr>
          <w:b/>
          <w:bCs/>
          <w:sz w:val="28"/>
          <w:szCs w:val="28"/>
        </w:rPr>
        <w:t>Научное обоснование создания единого Регистра доноров половых гамет в Республике Казахстан</w:t>
      </w:r>
    </w:p>
    <w:p w14:paraId="6FC513A8" w14:textId="77777777" w:rsidR="007B3DAE" w:rsidRDefault="007B3DAE" w:rsidP="003C5777">
      <w:pPr>
        <w:rPr>
          <w:sz w:val="28"/>
          <w:szCs w:val="28"/>
        </w:rPr>
      </w:pPr>
    </w:p>
    <w:p w14:paraId="26769E42" w14:textId="77777777" w:rsidR="003C5777" w:rsidRPr="005F52A6" w:rsidRDefault="003C5777" w:rsidP="003C5777">
      <w:pPr>
        <w:rPr>
          <w:sz w:val="28"/>
          <w:szCs w:val="28"/>
        </w:rPr>
      </w:pPr>
    </w:p>
    <w:p w14:paraId="769005FF" w14:textId="3A7E90B0" w:rsidR="007B3DAE" w:rsidRPr="00856067" w:rsidRDefault="00856067" w:rsidP="007B3DAE">
      <w:pPr>
        <w:jc w:val="center"/>
        <w:rPr>
          <w:sz w:val="28"/>
          <w:szCs w:val="28"/>
          <w:lang w:val="kk-KZ"/>
        </w:rPr>
      </w:pPr>
      <w:r w:rsidRPr="00B81E77">
        <w:rPr>
          <w:kern w:val="2"/>
          <w:sz w:val="28"/>
          <w:szCs w:val="28"/>
          <w14:ligatures w14:val="standardContextual"/>
        </w:rPr>
        <w:t>8D10101</w:t>
      </w:r>
      <w:r w:rsidR="007B3DAE" w:rsidRPr="005F52A6">
        <w:rPr>
          <w:b/>
          <w:sz w:val="28"/>
          <w:szCs w:val="28"/>
        </w:rPr>
        <w:t xml:space="preserve"> </w:t>
      </w:r>
      <w:r w:rsidR="00843262" w:rsidRPr="00E91ED1">
        <w:rPr>
          <w:sz w:val="28"/>
          <w:szCs w:val="28"/>
        </w:rPr>
        <w:t>–</w:t>
      </w:r>
      <w:r w:rsidR="007B3DAE" w:rsidRPr="005F52A6">
        <w:rPr>
          <w:b/>
          <w:sz w:val="28"/>
          <w:szCs w:val="28"/>
        </w:rPr>
        <w:t xml:space="preserve"> </w:t>
      </w:r>
      <w:r w:rsidR="00B22470" w:rsidRPr="00B22470">
        <w:rPr>
          <w:bCs/>
          <w:sz w:val="28"/>
          <w:szCs w:val="28"/>
        </w:rPr>
        <w:t>«</w:t>
      </w:r>
      <w:r w:rsidR="007B3DAE" w:rsidRPr="00B22470">
        <w:rPr>
          <w:bCs/>
          <w:sz w:val="28"/>
          <w:szCs w:val="28"/>
        </w:rPr>
        <w:t>Общественное здравоохранение</w:t>
      </w:r>
      <w:r w:rsidR="00B22470" w:rsidRPr="00B22470">
        <w:rPr>
          <w:bCs/>
          <w:sz w:val="28"/>
          <w:szCs w:val="28"/>
        </w:rPr>
        <w:t>»</w:t>
      </w:r>
      <w:r>
        <w:rPr>
          <w:sz w:val="28"/>
          <w:szCs w:val="28"/>
          <w:lang w:val="kk-KZ"/>
        </w:rPr>
        <w:t xml:space="preserve"> </w:t>
      </w:r>
    </w:p>
    <w:p w14:paraId="2FE64402" w14:textId="77777777" w:rsidR="007B3DAE" w:rsidRDefault="007B3DAE" w:rsidP="007B3DAE">
      <w:pPr>
        <w:rPr>
          <w:sz w:val="28"/>
          <w:szCs w:val="28"/>
        </w:rPr>
      </w:pPr>
    </w:p>
    <w:p w14:paraId="77A158FC" w14:textId="77777777" w:rsidR="003C5777" w:rsidRPr="005F52A6" w:rsidRDefault="003C5777" w:rsidP="007B3DAE">
      <w:pPr>
        <w:rPr>
          <w:sz w:val="28"/>
          <w:szCs w:val="28"/>
        </w:rPr>
      </w:pPr>
    </w:p>
    <w:p w14:paraId="2FCBD9AB" w14:textId="77777777" w:rsidR="007B3DAE" w:rsidRPr="005F52A6" w:rsidRDefault="007B3DAE" w:rsidP="007B3DAE">
      <w:pPr>
        <w:pStyle w:val="Default"/>
        <w:jc w:val="center"/>
        <w:rPr>
          <w:color w:val="auto"/>
          <w:sz w:val="28"/>
          <w:szCs w:val="28"/>
        </w:rPr>
      </w:pPr>
      <w:r w:rsidRPr="005F52A6">
        <w:rPr>
          <w:color w:val="auto"/>
          <w:sz w:val="28"/>
          <w:szCs w:val="28"/>
        </w:rPr>
        <w:t>Диссертация на соискание степени</w:t>
      </w:r>
    </w:p>
    <w:p w14:paraId="3A6A3FE6" w14:textId="77777777" w:rsidR="007B3DAE" w:rsidRDefault="007B3DAE" w:rsidP="007B3DAE">
      <w:pPr>
        <w:pStyle w:val="Default"/>
        <w:jc w:val="center"/>
        <w:rPr>
          <w:color w:val="auto"/>
          <w:sz w:val="28"/>
          <w:szCs w:val="28"/>
          <w:lang w:val="ru-RU"/>
        </w:rPr>
      </w:pPr>
      <w:r w:rsidRPr="005F52A6">
        <w:rPr>
          <w:color w:val="auto"/>
          <w:sz w:val="28"/>
          <w:szCs w:val="28"/>
        </w:rPr>
        <w:t>доктора философии (PhD)</w:t>
      </w:r>
    </w:p>
    <w:p w14:paraId="626D6E35" w14:textId="77777777" w:rsidR="00A5439A" w:rsidRDefault="00A5439A" w:rsidP="007B3DAE">
      <w:pPr>
        <w:pStyle w:val="Default"/>
        <w:jc w:val="center"/>
        <w:rPr>
          <w:color w:val="auto"/>
          <w:sz w:val="28"/>
          <w:szCs w:val="28"/>
          <w:lang w:val="ru-RU"/>
        </w:rPr>
      </w:pPr>
    </w:p>
    <w:p w14:paraId="2EF24416" w14:textId="77777777" w:rsidR="00A5439A" w:rsidRDefault="00A5439A" w:rsidP="007B3DAE">
      <w:pPr>
        <w:pStyle w:val="Default"/>
        <w:jc w:val="center"/>
        <w:rPr>
          <w:color w:val="auto"/>
          <w:sz w:val="28"/>
          <w:szCs w:val="28"/>
          <w:lang w:val="ru-RU"/>
        </w:rPr>
      </w:pPr>
    </w:p>
    <w:p w14:paraId="4802486D" w14:textId="77777777" w:rsidR="00A5439A" w:rsidRDefault="00A5439A" w:rsidP="007B3DAE">
      <w:pPr>
        <w:pStyle w:val="Default"/>
        <w:jc w:val="center"/>
        <w:rPr>
          <w:color w:val="auto"/>
          <w:sz w:val="28"/>
          <w:szCs w:val="28"/>
          <w:lang w:val="ru-RU"/>
        </w:rPr>
      </w:pPr>
    </w:p>
    <w:p w14:paraId="382EB1AF" w14:textId="77777777" w:rsidR="00A5439A" w:rsidRDefault="00A5439A" w:rsidP="007B3DAE">
      <w:pPr>
        <w:pStyle w:val="Default"/>
        <w:jc w:val="center"/>
        <w:rPr>
          <w:color w:val="auto"/>
          <w:sz w:val="28"/>
          <w:szCs w:val="28"/>
          <w:lang w:val="ru-RU"/>
        </w:rPr>
      </w:pPr>
    </w:p>
    <w:p w14:paraId="66AAD461" w14:textId="77777777" w:rsidR="00A5439A" w:rsidRPr="00A5439A" w:rsidRDefault="00A5439A" w:rsidP="007B3DAE">
      <w:pPr>
        <w:pStyle w:val="Default"/>
        <w:jc w:val="center"/>
        <w:rPr>
          <w:color w:val="auto"/>
          <w:sz w:val="28"/>
          <w:szCs w:val="28"/>
          <w:lang w:val="ru-RU"/>
        </w:rPr>
      </w:pPr>
    </w:p>
    <w:p w14:paraId="6B5FAEA2" w14:textId="49D3321E" w:rsidR="00A5439A" w:rsidRPr="00A5439A" w:rsidRDefault="00A5439A" w:rsidP="007B3DAE">
      <w:pPr>
        <w:pStyle w:val="Default"/>
        <w:jc w:val="center"/>
        <w:rPr>
          <w:color w:val="auto"/>
          <w:sz w:val="28"/>
          <w:szCs w:val="28"/>
          <w:lang w:val="kk-KZ"/>
        </w:rPr>
      </w:pPr>
      <w:r w:rsidRPr="00A5439A">
        <w:rPr>
          <w:noProof/>
          <w:color w:val="auto"/>
          <w:sz w:val="28"/>
          <w:szCs w:val="28"/>
          <w:lang w:val="ru-RU" w:eastAsia="ru-RU"/>
        </w:rPr>
        <mc:AlternateContent>
          <mc:Choice Requires="wps">
            <w:drawing>
              <wp:anchor distT="45720" distB="45720" distL="114300" distR="114300" simplePos="0" relativeHeight="251747840" behindDoc="0" locked="0" layoutInCell="1" allowOverlap="1" wp14:anchorId="2EDFAE57" wp14:editId="1427165B">
                <wp:simplePos x="0" y="0"/>
                <wp:positionH relativeFrom="column">
                  <wp:posOffset>3244215</wp:posOffset>
                </wp:positionH>
                <wp:positionV relativeFrom="paragraph">
                  <wp:posOffset>64135</wp:posOffset>
                </wp:positionV>
                <wp:extent cx="3048000" cy="1676400"/>
                <wp:effectExtent l="0" t="0" r="19050" b="19050"/>
                <wp:wrapSquare wrapText="bothSides"/>
                <wp:docPr id="217" name="Надпись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48000" cy="1676400"/>
                        </a:xfrm>
                        <a:prstGeom prst="rect">
                          <a:avLst/>
                        </a:prstGeom>
                        <a:solidFill>
                          <a:srgbClr val="FFFFFF"/>
                        </a:solidFill>
                        <a:ln w="9525">
                          <a:solidFill>
                            <a:schemeClr val="bg1"/>
                          </a:solidFill>
                          <a:miter lim="800000"/>
                          <a:headEnd/>
                          <a:tailEnd/>
                        </a:ln>
                      </wps:spPr>
                      <wps:txbx>
                        <w:txbxContent>
                          <w:p w14:paraId="067A1BE0" w14:textId="473FD4D0" w:rsidR="00A5439A" w:rsidRPr="005F52A6" w:rsidRDefault="00A5439A" w:rsidP="00A5439A">
                            <w:pPr>
                              <w:rPr>
                                <w:bCs/>
                                <w:sz w:val="28"/>
                                <w:szCs w:val="28"/>
                              </w:rPr>
                            </w:pPr>
                            <w:r>
                              <w:rPr>
                                <w:bCs/>
                                <w:sz w:val="28"/>
                                <w:szCs w:val="28"/>
                              </w:rPr>
                              <w:t>Научны</w:t>
                            </w:r>
                            <w:r w:rsidRPr="005F52A6">
                              <w:rPr>
                                <w:bCs/>
                                <w:sz w:val="28"/>
                                <w:szCs w:val="28"/>
                              </w:rPr>
                              <w:t>е консультанты</w:t>
                            </w:r>
                            <w:r w:rsidR="007E1C07">
                              <w:rPr>
                                <w:bCs/>
                                <w:sz w:val="28"/>
                                <w:szCs w:val="28"/>
                              </w:rPr>
                              <w:t>:</w:t>
                            </w:r>
                          </w:p>
                          <w:p w14:paraId="158C2649" w14:textId="77777777" w:rsidR="00A5439A" w:rsidRPr="00A5439A" w:rsidRDefault="00A5439A" w:rsidP="00A5439A">
                            <w:pPr>
                              <w:autoSpaceDE w:val="0"/>
                              <w:rPr>
                                <w:sz w:val="28"/>
                                <w:szCs w:val="28"/>
                              </w:rPr>
                            </w:pPr>
                            <w:r w:rsidRPr="00A5439A">
                              <w:rPr>
                                <w:color w:val="000000"/>
                                <w:sz w:val="28"/>
                                <w:szCs w:val="28"/>
                                <w:shd w:val="clear" w:color="auto" w:fill="FFFFFF"/>
                              </w:rPr>
                              <w:t>Локшин В</w:t>
                            </w:r>
                            <w:r w:rsidRPr="00A5439A">
                              <w:rPr>
                                <w:color w:val="000000"/>
                                <w:sz w:val="28"/>
                                <w:szCs w:val="28"/>
                                <w:shd w:val="clear" w:color="auto" w:fill="FFFFFF"/>
                                <w:lang w:val="kk-KZ"/>
                              </w:rPr>
                              <w:t>.Н.</w:t>
                            </w:r>
                            <w:r w:rsidRPr="00A5439A">
                              <w:rPr>
                                <w:color w:val="000000"/>
                                <w:sz w:val="28"/>
                                <w:szCs w:val="28"/>
                                <w:shd w:val="clear" w:color="auto" w:fill="FFFFFF"/>
                              </w:rPr>
                              <w:t xml:space="preserve"> </w:t>
                            </w:r>
                            <w:r w:rsidRPr="00A5439A">
                              <w:rPr>
                                <w:sz w:val="28"/>
                                <w:szCs w:val="28"/>
                              </w:rPr>
                              <w:t>– д.м.н., профессор, Академик НАН РК</w:t>
                            </w:r>
                          </w:p>
                          <w:p w14:paraId="3CA5840E" w14:textId="77777777" w:rsidR="00A5439A" w:rsidRPr="00A5439A" w:rsidRDefault="00A5439A" w:rsidP="00A5439A">
                            <w:pPr>
                              <w:autoSpaceDE w:val="0"/>
                              <w:rPr>
                                <w:sz w:val="28"/>
                                <w:szCs w:val="28"/>
                                <w:lang w:val="kk-KZ"/>
                              </w:rPr>
                            </w:pPr>
                            <w:r w:rsidRPr="00A5439A">
                              <w:rPr>
                                <w:sz w:val="28"/>
                                <w:szCs w:val="28"/>
                              </w:rPr>
                              <w:t>Турдалиева Б</w:t>
                            </w:r>
                            <w:r w:rsidRPr="00A5439A">
                              <w:rPr>
                                <w:sz w:val="28"/>
                                <w:szCs w:val="28"/>
                                <w:lang w:val="kk-KZ"/>
                              </w:rPr>
                              <w:t>.С.</w:t>
                            </w:r>
                            <w:r w:rsidRPr="00A5439A">
                              <w:rPr>
                                <w:sz w:val="28"/>
                                <w:szCs w:val="28"/>
                              </w:rPr>
                              <w:t xml:space="preserve"> – д.м.н., профессор </w:t>
                            </w:r>
                          </w:p>
                          <w:p w14:paraId="34C7D624" w14:textId="77777777" w:rsidR="00A5439A" w:rsidRDefault="00A5439A" w:rsidP="00A5439A">
                            <w:pPr>
                              <w:pStyle w:val="afffffffff0"/>
                              <w:autoSpaceDE w:val="0"/>
                              <w:rPr>
                                <w:sz w:val="28"/>
                                <w:szCs w:val="28"/>
                                <w:lang w:val="kk-KZ"/>
                              </w:rPr>
                            </w:pPr>
                          </w:p>
                          <w:p w14:paraId="716F00BC" w14:textId="77777777" w:rsidR="00A5439A" w:rsidRPr="00A5439A" w:rsidRDefault="00A5439A" w:rsidP="00A5439A">
                            <w:pPr>
                              <w:autoSpaceDE w:val="0"/>
                              <w:rPr>
                                <w:color w:val="000000"/>
                                <w:sz w:val="28"/>
                                <w:szCs w:val="28"/>
                                <w:shd w:val="clear" w:color="auto" w:fill="FFFFFF"/>
                                <w:lang w:val="kk-KZ"/>
                              </w:rPr>
                            </w:pPr>
                            <w:r w:rsidRPr="00A5439A">
                              <w:rPr>
                                <w:color w:val="000000"/>
                                <w:sz w:val="28"/>
                                <w:szCs w:val="28"/>
                                <w:shd w:val="clear" w:color="auto" w:fill="FFFFFF"/>
                                <w:lang w:val="kk-KZ"/>
                              </w:rPr>
                              <w:t>Зарубежный научный консультант</w:t>
                            </w:r>
                          </w:p>
                          <w:p w14:paraId="4A7C2E72" w14:textId="77777777" w:rsidR="00A5439A" w:rsidRPr="00A5439A" w:rsidRDefault="00A5439A" w:rsidP="00A5439A">
                            <w:pPr>
                              <w:autoSpaceDE w:val="0"/>
                              <w:rPr>
                                <w:color w:val="000000"/>
                                <w:sz w:val="28"/>
                                <w:szCs w:val="28"/>
                                <w:shd w:val="clear" w:color="auto" w:fill="FFFFFF"/>
                                <w:lang w:val="kk-KZ"/>
                              </w:rPr>
                            </w:pPr>
                            <w:r w:rsidRPr="00A5439A">
                              <w:rPr>
                                <w:color w:val="000000"/>
                                <w:sz w:val="28"/>
                                <w:szCs w:val="28"/>
                                <w:shd w:val="clear" w:color="auto" w:fill="FFFFFF"/>
                              </w:rPr>
                              <w:t xml:space="preserve">Аля Гусева </w:t>
                            </w:r>
                            <w:r w:rsidRPr="00A5439A">
                              <w:rPr>
                                <w:sz w:val="28"/>
                                <w:szCs w:val="28"/>
                              </w:rPr>
                              <w:t xml:space="preserve">– </w:t>
                            </w:r>
                            <w:r w:rsidRPr="00A5439A">
                              <w:rPr>
                                <w:sz w:val="28"/>
                                <w:szCs w:val="28"/>
                                <w:lang w:val="en-US"/>
                              </w:rPr>
                              <w:t>PhD</w:t>
                            </w:r>
                            <w:r w:rsidRPr="00A5439A">
                              <w:rPr>
                                <w:sz w:val="28"/>
                                <w:szCs w:val="28"/>
                              </w:rPr>
                              <w:t xml:space="preserve"> (США)</w:t>
                            </w:r>
                          </w:p>
                          <w:p w14:paraId="2BB35963" w14:textId="4277B45E" w:rsidR="00A5439A" w:rsidRPr="00A5439A" w:rsidRDefault="00A5439A">
                            <w:pPr>
                              <w:rPr>
                                <w:lang w:val="kk-KZ"/>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shapetype w14:anchorId="2EDFAE57" id="_x0000_t202" coordsize="21600,21600" o:spt="202" path="m,l,21600r21600,l21600,xe">
                <v:stroke joinstyle="miter"/>
                <v:path gradientshapeok="t" o:connecttype="rect"/>
              </v:shapetype>
              <v:shape id="Надпись 2" o:spid="_x0000_s1026" type="#_x0000_t202" style="position:absolute;left:0;text-align:left;margin-left:255.45pt;margin-top:5.05pt;width:240pt;height:132pt;z-index:2517478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8xZPFQIAAB8EAAAOAAAAZHJzL2Uyb0RvYy54bWysU9tu2zAMfR+wfxD0vtjJkrQ14hRdugwD&#10;ugvQ7QNkWbaFSaImKbG7ry8lu2navQ3zgyCa1CHPIbm5HrQiR+G8BFPS+SynRBgOtTRtSX/+2L+7&#10;pMQHZmqmwIiSPghPr7dv32x6W4gFdKBq4QiCGF/0tqRdCLbIMs87oZmfgRUGnQ04zQKars1qx3pE&#10;1ypb5Pk668HV1gEX3uPf29FJtwm/aQQP35rGi0BUSbG2kE6Xziqe2XbDitYx20k+lcH+oQrNpMGk&#10;J6hbFhg5OPkXlJbcgYcmzDjoDJpGcpE4IJt5/orNfcesSFxQHG9PMvn/B8u/Hu/td0fC8AEGbGAi&#10;4e0d8F+eGNh1zLTixjnoO8FqTDyPkmW99cX0NErtCx9Bqv4L1NhkdgiQgIbG6agK8iSIjg14OIku&#10;hkA4/nyfLy/zHF0cffP1xXqJRszBiqfn1vnwSYAm8VJSh11N8Ox458MY+hQSs3lQst5LpZLh2mqn&#10;HDkynIB9+ib0F2HKkL6kV6vFalTgBUQcRnECqdpRg1eJtAw4yUrqkkY+IwlWRNk+mjrNWWBSjXck&#10;p8ykY5RuFDEM1YCBUc8K6gdU1ME4sbhheOnA/aGkx2ktqf99YE5Qoj4b7MrVfLmM452M5epigYY7&#10;91TnHmY4QpU0UDJedyGtRNTLwA12r5FJ1+dKplpxClNnpo2JY35up6jnvd4+AgAA//8DAFBLAwQU&#10;AAYACAAAACEAqZl1zt4AAAAKAQAADwAAAGRycy9kb3ducmV2LnhtbEyPwU7DMAyG70i8Q2Qkbizp&#10;NMZamk4IxG4IraCNY9qYtqJxqibbCk+Pd4Kj/X/6/TlfT64XRxxD50lDMlMgkGpvO2o0vL8936xA&#10;hGjImt4TavjGAOvi8iI3mfUn2uKxjI3gEgqZ0dDGOGRShrpFZ8LMD0icffrRmcjj2Eg7mhOXu17O&#10;lVpKZzriC60Z8LHF+qs8OA2hVsvd66Lc7Su5wZ/U2qePzYvW11fTwz2IiFP8g+Gsz+pQsFPlD2SD&#10;6DXcJipllAOVgGAgTc+LSsP8bpGALHL5/4XiFwAA//8DAFBLAQItABQABgAIAAAAIQC2gziS/gAA&#10;AOEBAAATAAAAAAAAAAAAAAAAAAAAAABbQ29udGVudF9UeXBlc10ueG1sUEsBAi0AFAAGAAgAAAAh&#10;ADj9If/WAAAAlAEAAAsAAAAAAAAAAAAAAAAALwEAAF9yZWxzLy5yZWxzUEsBAi0AFAAGAAgAAAAh&#10;AE3zFk8VAgAAHwQAAA4AAAAAAAAAAAAAAAAALgIAAGRycy9lMm9Eb2MueG1sUEsBAi0AFAAGAAgA&#10;AAAhAKmZdc7eAAAACgEAAA8AAAAAAAAAAAAAAAAAbwQAAGRycy9kb3ducmV2LnhtbFBLBQYAAAAA&#10;BAAEAPMAAAB6BQAAAAA=&#10;" strokecolor="white [3212]">
                <v:textbox>
                  <w:txbxContent>
                    <w:p w14:paraId="067A1BE0" w14:textId="473FD4D0" w:rsidR="00A5439A" w:rsidRPr="005F52A6" w:rsidRDefault="00A5439A" w:rsidP="00A5439A">
                      <w:pPr>
                        <w:rPr>
                          <w:bCs/>
                          <w:sz w:val="28"/>
                          <w:szCs w:val="28"/>
                        </w:rPr>
                      </w:pPr>
                      <w:r>
                        <w:rPr>
                          <w:bCs/>
                          <w:sz w:val="28"/>
                          <w:szCs w:val="28"/>
                        </w:rPr>
                        <w:t>Научны</w:t>
                      </w:r>
                      <w:r w:rsidRPr="005F52A6">
                        <w:rPr>
                          <w:bCs/>
                          <w:sz w:val="28"/>
                          <w:szCs w:val="28"/>
                        </w:rPr>
                        <w:t>е консультанты</w:t>
                      </w:r>
                      <w:r w:rsidR="007E1C07">
                        <w:rPr>
                          <w:bCs/>
                          <w:sz w:val="28"/>
                          <w:szCs w:val="28"/>
                        </w:rPr>
                        <w:t>:</w:t>
                      </w:r>
                    </w:p>
                    <w:p w14:paraId="158C2649" w14:textId="77777777" w:rsidR="00A5439A" w:rsidRPr="00A5439A" w:rsidRDefault="00A5439A" w:rsidP="00A5439A">
                      <w:pPr>
                        <w:autoSpaceDE w:val="0"/>
                        <w:rPr>
                          <w:sz w:val="28"/>
                          <w:szCs w:val="28"/>
                        </w:rPr>
                      </w:pPr>
                      <w:r w:rsidRPr="00A5439A">
                        <w:rPr>
                          <w:color w:val="000000"/>
                          <w:sz w:val="28"/>
                          <w:szCs w:val="28"/>
                          <w:shd w:val="clear" w:color="auto" w:fill="FFFFFF"/>
                        </w:rPr>
                        <w:t>Локшин В</w:t>
                      </w:r>
                      <w:r w:rsidRPr="00A5439A">
                        <w:rPr>
                          <w:color w:val="000000"/>
                          <w:sz w:val="28"/>
                          <w:szCs w:val="28"/>
                          <w:shd w:val="clear" w:color="auto" w:fill="FFFFFF"/>
                          <w:lang w:val="kk-KZ"/>
                        </w:rPr>
                        <w:t>.Н.</w:t>
                      </w:r>
                      <w:r w:rsidRPr="00A5439A">
                        <w:rPr>
                          <w:color w:val="000000"/>
                          <w:sz w:val="28"/>
                          <w:szCs w:val="28"/>
                          <w:shd w:val="clear" w:color="auto" w:fill="FFFFFF"/>
                        </w:rPr>
                        <w:t xml:space="preserve"> </w:t>
                      </w:r>
                      <w:r w:rsidRPr="00A5439A">
                        <w:rPr>
                          <w:sz w:val="28"/>
                          <w:szCs w:val="28"/>
                        </w:rPr>
                        <w:t>– д.м.н., профессор, Академик НАН РК</w:t>
                      </w:r>
                    </w:p>
                    <w:p w14:paraId="3CA5840E" w14:textId="77777777" w:rsidR="00A5439A" w:rsidRPr="00A5439A" w:rsidRDefault="00A5439A" w:rsidP="00A5439A">
                      <w:pPr>
                        <w:autoSpaceDE w:val="0"/>
                        <w:rPr>
                          <w:sz w:val="28"/>
                          <w:szCs w:val="28"/>
                          <w:lang w:val="kk-KZ"/>
                        </w:rPr>
                      </w:pPr>
                      <w:r w:rsidRPr="00A5439A">
                        <w:rPr>
                          <w:sz w:val="28"/>
                          <w:szCs w:val="28"/>
                        </w:rPr>
                        <w:t>Турдалиева Б</w:t>
                      </w:r>
                      <w:r w:rsidRPr="00A5439A">
                        <w:rPr>
                          <w:sz w:val="28"/>
                          <w:szCs w:val="28"/>
                          <w:lang w:val="kk-KZ"/>
                        </w:rPr>
                        <w:t>.С.</w:t>
                      </w:r>
                      <w:r w:rsidRPr="00A5439A">
                        <w:rPr>
                          <w:sz w:val="28"/>
                          <w:szCs w:val="28"/>
                        </w:rPr>
                        <w:t xml:space="preserve"> – д.м.н., профессор </w:t>
                      </w:r>
                    </w:p>
                    <w:p w14:paraId="34C7D624" w14:textId="77777777" w:rsidR="00A5439A" w:rsidRDefault="00A5439A" w:rsidP="00A5439A">
                      <w:pPr>
                        <w:pStyle w:val="afffffffff0"/>
                        <w:autoSpaceDE w:val="0"/>
                        <w:rPr>
                          <w:sz w:val="28"/>
                          <w:szCs w:val="28"/>
                          <w:lang w:val="kk-KZ"/>
                        </w:rPr>
                      </w:pPr>
                    </w:p>
                    <w:p w14:paraId="716F00BC" w14:textId="77777777" w:rsidR="00A5439A" w:rsidRPr="00A5439A" w:rsidRDefault="00A5439A" w:rsidP="00A5439A">
                      <w:pPr>
                        <w:autoSpaceDE w:val="0"/>
                        <w:rPr>
                          <w:color w:val="000000"/>
                          <w:sz w:val="28"/>
                          <w:szCs w:val="28"/>
                          <w:shd w:val="clear" w:color="auto" w:fill="FFFFFF"/>
                          <w:lang w:val="kk-KZ"/>
                        </w:rPr>
                      </w:pPr>
                      <w:r w:rsidRPr="00A5439A">
                        <w:rPr>
                          <w:color w:val="000000"/>
                          <w:sz w:val="28"/>
                          <w:szCs w:val="28"/>
                          <w:shd w:val="clear" w:color="auto" w:fill="FFFFFF"/>
                          <w:lang w:val="kk-KZ"/>
                        </w:rPr>
                        <w:t>Зарубежный научный консультант</w:t>
                      </w:r>
                    </w:p>
                    <w:p w14:paraId="4A7C2E72" w14:textId="77777777" w:rsidR="00A5439A" w:rsidRPr="00A5439A" w:rsidRDefault="00A5439A" w:rsidP="00A5439A">
                      <w:pPr>
                        <w:autoSpaceDE w:val="0"/>
                        <w:rPr>
                          <w:color w:val="000000"/>
                          <w:sz w:val="28"/>
                          <w:szCs w:val="28"/>
                          <w:shd w:val="clear" w:color="auto" w:fill="FFFFFF"/>
                          <w:lang w:val="kk-KZ"/>
                        </w:rPr>
                      </w:pPr>
                      <w:r w:rsidRPr="00A5439A">
                        <w:rPr>
                          <w:color w:val="000000"/>
                          <w:sz w:val="28"/>
                          <w:szCs w:val="28"/>
                          <w:shd w:val="clear" w:color="auto" w:fill="FFFFFF"/>
                        </w:rPr>
                        <w:t xml:space="preserve">Аля Гусева </w:t>
                      </w:r>
                      <w:r w:rsidRPr="00A5439A">
                        <w:rPr>
                          <w:sz w:val="28"/>
                          <w:szCs w:val="28"/>
                        </w:rPr>
                        <w:t xml:space="preserve">– </w:t>
                      </w:r>
                      <w:r w:rsidRPr="00A5439A">
                        <w:rPr>
                          <w:sz w:val="28"/>
                          <w:szCs w:val="28"/>
                          <w:lang w:val="en-US"/>
                        </w:rPr>
                        <w:t>PhD</w:t>
                      </w:r>
                      <w:r w:rsidRPr="00A5439A">
                        <w:rPr>
                          <w:sz w:val="28"/>
                          <w:szCs w:val="28"/>
                        </w:rPr>
                        <w:t xml:space="preserve"> (США)</w:t>
                      </w:r>
                    </w:p>
                    <w:p w14:paraId="2BB35963" w14:textId="4277B45E" w:rsidR="00A5439A" w:rsidRPr="00A5439A" w:rsidRDefault="00A5439A">
                      <w:pPr>
                        <w:rPr>
                          <w:lang w:val="kk-KZ"/>
                        </w:rPr>
                      </w:pPr>
                    </w:p>
                  </w:txbxContent>
                </v:textbox>
                <w10:wrap type="square"/>
              </v:shape>
            </w:pict>
          </mc:Fallback>
        </mc:AlternateContent>
      </w:r>
    </w:p>
    <w:p w14:paraId="19223F09" w14:textId="2FF0F426" w:rsidR="007B3DAE" w:rsidRPr="005F52A6" w:rsidRDefault="007B3DAE" w:rsidP="007B3DAE">
      <w:pPr>
        <w:jc w:val="center"/>
        <w:rPr>
          <w:sz w:val="28"/>
          <w:szCs w:val="28"/>
        </w:rPr>
      </w:pPr>
    </w:p>
    <w:p w14:paraId="51D90600" w14:textId="77777777" w:rsidR="007B3DAE" w:rsidRDefault="007B3DAE" w:rsidP="007B3DAE">
      <w:pPr>
        <w:jc w:val="center"/>
        <w:rPr>
          <w:bCs/>
          <w:caps/>
          <w:sz w:val="28"/>
          <w:szCs w:val="28"/>
        </w:rPr>
      </w:pPr>
    </w:p>
    <w:p w14:paraId="1608A611" w14:textId="77777777" w:rsidR="00B22470" w:rsidRDefault="00B22470" w:rsidP="007B3DAE">
      <w:pPr>
        <w:jc w:val="center"/>
        <w:rPr>
          <w:bCs/>
          <w:caps/>
          <w:sz w:val="28"/>
          <w:szCs w:val="28"/>
        </w:rPr>
      </w:pPr>
    </w:p>
    <w:p w14:paraId="3D4AE6DD" w14:textId="77777777" w:rsidR="00B22470" w:rsidRDefault="00B22470" w:rsidP="007B3DAE">
      <w:pPr>
        <w:jc w:val="center"/>
        <w:rPr>
          <w:bCs/>
          <w:caps/>
          <w:sz w:val="28"/>
          <w:szCs w:val="28"/>
        </w:rPr>
      </w:pPr>
    </w:p>
    <w:p w14:paraId="54D7D849" w14:textId="77777777" w:rsidR="00B22470" w:rsidRDefault="00B22470" w:rsidP="007B3DAE">
      <w:pPr>
        <w:jc w:val="center"/>
        <w:rPr>
          <w:bCs/>
          <w:caps/>
          <w:sz w:val="28"/>
          <w:szCs w:val="28"/>
        </w:rPr>
      </w:pPr>
    </w:p>
    <w:p w14:paraId="1BD0C7E8" w14:textId="77777777" w:rsidR="00B22470" w:rsidRPr="005F52A6" w:rsidRDefault="00B22470" w:rsidP="007B3DAE">
      <w:pPr>
        <w:jc w:val="center"/>
        <w:rPr>
          <w:bCs/>
          <w:caps/>
          <w:sz w:val="28"/>
          <w:szCs w:val="28"/>
        </w:rPr>
      </w:pPr>
    </w:p>
    <w:p w14:paraId="0E67673D" w14:textId="77777777" w:rsidR="007B3DAE" w:rsidRDefault="007B3DAE" w:rsidP="00856067">
      <w:pPr>
        <w:jc w:val="right"/>
        <w:rPr>
          <w:sz w:val="28"/>
          <w:szCs w:val="28"/>
        </w:rPr>
      </w:pPr>
    </w:p>
    <w:p w14:paraId="23E51EA6" w14:textId="77777777" w:rsidR="007B3DAE" w:rsidRDefault="007B3DAE" w:rsidP="007B3DAE">
      <w:pPr>
        <w:rPr>
          <w:sz w:val="28"/>
          <w:szCs w:val="28"/>
        </w:rPr>
      </w:pPr>
    </w:p>
    <w:p w14:paraId="7A175C13" w14:textId="77777777" w:rsidR="00B22470" w:rsidRPr="005F52A6" w:rsidRDefault="00B22470" w:rsidP="007B3DAE">
      <w:pPr>
        <w:rPr>
          <w:sz w:val="28"/>
          <w:szCs w:val="28"/>
        </w:rPr>
      </w:pPr>
    </w:p>
    <w:p w14:paraId="44F57096" w14:textId="77777777" w:rsidR="007B3DAE" w:rsidRPr="007B3DAE" w:rsidRDefault="007B3DAE" w:rsidP="007B3DAE">
      <w:pPr>
        <w:jc w:val="center"/>
        <w:rPr>
          <w:bCs/>
          <w:sz w:val="28"/>
          <w:szCs w:val="28"/>
          <w:lang w:val="kk-KZ"/>
        </w:rPr>
      </w:pPr>
    </w:p>
    <w:p w14:paraId="16ECFA72" w14:textId="77777777" w:rsidR="007B3DAE" w:rsidRDefault="007B3DAE" w:rsidP="007B3DAE">
      <w:pPr>
        <w:jc w:val="center"/>
        <w:rPr>
          <w:bCs/>
          <w:sz w:val="28"/>
          <w:szCs w:val="28"/>
          <w:lang w:val="kk-KZ"/>
        </w:rPr>
      </w:pPr>
    </w:p>
    <w:p w14:paraId="35EDE415" w14:textId="77777777" w:rsidR="00856067" w:rsidRPr="00856067" w:rsidRDefault="00856067" w:rsidP="007B3DAE">
      <w:pPr>
        <w:jc w:val="center"/>
        <w:rPr>
          <w:bCs/>
          <w:sz w:val="28"/>
          <w:szCs w:val="28"/>
          <w:lang w:val="kk-KZ"/>
        </w:rPr>
      </w:pPr>
    </w:p>
    <w:p w14:paraId="1C5093A0" w14:textId="77777777" w:rsidR="007B3DAE" w:rsidRPr="005F52A6" w:rsidRDefault="007B3DAE" w:rsidP="007B3DAE">
      <w:pPr>
        <w:jc w:val="center"/>
        <w:rPr>
          <w:bCs/>
          <w:sz w:val="28"/>
          <w:szCs w:val="28"/>
        </w:rPr>
      </w:pPr>
      <w:r w:rsidRPr="005F52A6">
        <w:rPr>
          <w:bCs/>
          <w:sz w:val="28"/>
          <w:szCs w:val="28"/>
        </w:rPr>
        <w:t>Республика Казахстан</w:t>
      </w:r>
    </w:p>
    <w:p w14:paraId="504B8044" w14:textId="70E60D0C" w:rsidR="006772E6" w:rsidRPr="00856067" w:rsidRDefault="00856067" w:rsidP="00856067">
      <w:pPr>
        <w:jc w:val="center"/>
        <w:rPr>
          <w:bCs/>
          <w:sz w:val="28"/>
          <w:szCs w:val="28"/>
          <w:lang w:val="kk-KZ"/>
        </w:rPr>
      </w:pPr>
      <w:r>
        <w:rPr>
          <w:bCs/>
          <w:noProof/>
          <w:sz w:val="28"/>
          <w:szCs w:val="28"/>
        </w:rPr>
        <mc:AlternateContent>
          <mc:Choice Requires="wps">
            <w:drawing>
              <wp:anchor distT="0" distB="0" distL="114300" distR="114300" simplePos="0" relativeHeight="251745792" behindDoc="0" locked="0" layoutInCell="1" allowOverlap="1" wp14:anchorId="563107EA" wp14:editId="467E288A">
                <wp:simplePos x="0" y="0"/>
                <wp:positionH relativeFrom="column">
                  <wp:posOffset>2910840</wp:posOffset>
                </wp:positionH>
                <wp:positionV relativeFrom="paragraph">
                  <wp:posOffset>230505</wp:posOffset>
                </wp:positionV>
                <wp:extent cx="333375" cy="276225"/>
                <wp:effectExtent l="0" t="0" r="9525" b="9525"/>
                <wp:wrapNone/>
                <wp:docPr id="2130750637" name="Овал 32"/>
                <wp:cNvGraphicFramePr/>
                <a:graphic xmlns:a="http://schemas.openxmlformats.org/drawingml/2006/main">
                  <a:graphicData uri="http://schemas.microsoft.com/office/word/2010/wordprocessingShape">
                    <wps:wsp>
                      <wps:cNvSpPr/>
                      <wps:spPr>
                        <a:xfrm>
                          <a:off x="0" y="0"/>
                          <a:ext cx="333375" cy="276225"/>
                        </a:xfrm>
                        <a:prstGeom prst="ellipse">
                          <a:avLst/>
                        </a:prstGeom>
                        <a:solidFill>
                          <a:schemeClr val="bg1"/>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oval w14:anchorId="426C2FEC" id="Овал 32" o:spid="_x0000_s1026" style="position:absolute;margin-left:229.2pt;margin-top:18.15pt;width:26.25pt;height:21.75pt;z-index:25174579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RcWuYgIAAEsFAAAOAAAAZHJzL2Uyb0RvYy54bWysVFtr2zAUfh/sPwi9r07c2xbqlNDSMSht&#10;WDv6rMhSIpB1tCMlTvbrdyQ7TrYWCmN+kM/RuV8+XV1vG8s2CoMBV/HxyYgz5STUxi0r/uP57tNn&#10;zkIUrhYWnKr4TgV+Pf344ar1E1XCCmytkJETFyatr/gqRj8piiBXqhHhBLxyJNSAjYjE4rKoUbTk&#10;vbFFORpdFC1g7RGkCoFubzshn2b/WisZH7UOKjJbccot5hPzuUhnMb0SkyUKvzKyT0P8QxaNMI6C&#10;Dq5uRRRsjeaVq8ZIhAA6nkhoCtDaSJVroGrGo7+qeVoJr3It1JzghzaF/+dWPmye/BypDa0Pk0Bk&#10;qmKrsUl/yo9tc7N2Q7PUNjJJl6f0XZ5zJklUXl6U5XlqZnEw9hjiVwUNS0TFlbXGh1SOmIjNfYid&#10;9l4rXQewpr4z1mYmrYC6scg2goa3WI57/39oWZd0HSSrzmF3o/Ls+yiH0jIVd1YlK+u+K81MTcWM&#10;c1p56w4hhZTKxX3YrJ3MNIUaDE/fN+z1k2mX1WBcvm88WOTI4OJg3BgH+JYDO6SsO32aylHdiVxA&#10;vZsjQ+jwELy8MzSkexHiXCABgKBCoI6PdGgLbcWhpzhbAf566z7p016SlLOWAFXx8HMtUHFmvzna&#10;2C/js7OEwMycnV+WxOCxZHEscevmBmjsY3o+vMxk0o92T2qE5oWwP0tRSSScpNgVlxH3zE3sgE6v&#10;h1SzWVYj1HkR792Tl/uppw183r4I9P2mRlrxB9iD79W2drppHg5m6wja5FU+9LXvNyE246F/XdKT&#10;cMxnrcMbOP0NAAD//wMAUEsDBBQABgAIAAAAIQA7yZ7g4QAAAAkBAAAPAAAAZHJzL2Rvd25yZXYu&#10;eG1sTI9BS8NAEIXvgv9hGcGL2N3atKYxkyKKIAVBqwePm91pEszOhuy2jf/e9aTH4X289025mVwv&#10;jjSGzjPCfKZAEBtvO24QPt6frnMQIWq2uvdMCN8UYFOdn5W6sP7Eb3TcxUakEg6FRmhjHAopg2nJ&#10;6TDzA3HK9n50OqZzbKQd9SmVu17eKLWSTnecFlo90ENL5mt3cAj1YIbt/io0L5/5Y/2cvWbKbD3i&#10;5cV0fwci0hT/YPjVT+pQJafaH9gG0SNkyzxLKMJitQCRgOVcrUHUCLfrHGRVyv8fVD8AAAD//wMA&#10;UEsBAi0AFAAGAAgAAAAhALaDOJL+AAAA4QEAABMAAAAAAAAAAAAAAAAAAAAAAFtDb250ZW50X1R5&#10;cGVzXS54bWxQSwECLQAUAAYACAAAACEAOP0h/9YAAACUAQAACwAAAAAAAAAAAAAAAAAvAQAAX3Jl&#10;bHMvLnJlbHNQSwECLQAUAAYACAAAACEAPEXFrmICAABLBQAADgAAAAAAAAAAAAAAAAAuAgAAZHJz&#10;L2Uyb0RvYy54bWxQSwECLQAUAAYACAAAACEAO8me4OEAAAAJAQAADwAAAAAAAAAAAAAAAAC8BAAA&#10;ZHJzL2Rvd25yZXYueG1sUEsFBgAAAAAEAAQA8wAAAMoFAAAAAA==&#10;" fillcolor="white [3212]" stroked="f"/>
            </w:pict>
          </mc:Fallback>
        </mc:AlternateContent>
      </w:r>
      <w:r w:rsidR="007B3DAE" w:rsidRPr="005F52A6">
        <w:rPr>
          <w:bCs/>
          <w:sz w:val="28"/>
          <w:szCs w:val="28"/>
        </w:rPr>
        <w:t>Алматы, 202</w:t>
      </w:r>
      <w:r w:rsidR="007B3DAE">
        <w:rPr>
          <w:bCs/>
          <w:sz w:val="28"/>
          <w:szCs w:val="28"/>
        </w:rPr>
        <w:t>5</w:t>
      </w:r>
    </w:p>
    <w:p w14:paraId="461413C8" w14:textId="77777777" w:rsidR="006772E6" w:rsidRPr="003701A1" w:rsidRDefault="006772E6" w:rsidP="00556C7A">
      <w:pPr>
        <w:jc w:val="center"/>
        <w:rPr>
          <w:b/>
          <w:sz w:val="28"/>
          <w:szCs w:val="28"/>
        </w:rPr>
      </w:pPr>
      <w:r w:rsidRPr="003701A1">
        <w:rPr>
          <w:b/>
          <w:sz w:val="28"/>
          <w:szCs w:val="28"/>
        </w:rPr>
        <w:lastRenderedPageBreak/>
        <w:t>СОДЕРЖАНИЕ</w:t>
      </w:r>
    </w:p>
    <w:p w14:paraId="0B47A93D" w14:textId="77777777" w:rsidR="006772E6" w:rsidRDefault="006772E6" w:rsidP="00556C7A">
      <w:pPr>
        <w:rPr>
          <w:b/>
          <w:sz w:val="28"/>
          <w:szCs w:val="28"/>
        </w:rPr>
      </w:pPr>
    </w:p>
    <w:tbl>
      <w:tblPr>
        <w:tblStyle w:val="afffffffff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6"/>
        <w:gridCol w:w="8237"/>
        <w:gridCol w:w="825"/>
      </w:tblGrid>
      <w:tr w:rsidR="00072F51" w14:paraId="139F624F" w14:textId="77777777" w:rsidTr="00227D10">
        <w:tc>
          <w:tcPr>
            <w:tcW w:w="8803" w:type="dxa"/>
            <w:gridSpan w:val="2"/>
          </w:tcPr>
          <w:p w14:paraId="4B3D016A" w14:textId="5E5049CA" w:rsidR="00072F51" w:rsidRDefault="00072F51" w:rsidP="00556C7A">
            <w:pPr>
              <w:rPr>
                <w:b/>
                <w:sz w:val="28"/>
                <w:szCs w:val="28"/>
              </w:rPr>
            </w:pPr>
            <w:r w:rsidRPr="003701A1">
              <w:rPr>
                <w:b/>
                <w:sz w:val="28"/>
                <w:szCs w:val="28"/>
              </w:rPr>
              <w:t>НОРМАТИВНЫЕ ССЫЛКИ</w:t>
            </w:r>
            <w:r w:rsidR="002A10E2">
              <w:rPr>
                <w:b/>
                <w:sz w:val="28"/>
                <w:szCs w:val="28"/>
              </w:rPr>
              <w:t>…………………………………………….</w:t>
            </w:r>
          </w:p>
        </w:tc>
        <w:tc>
          <w:tcPr>
            <w:tcW w:w="825" w:type="dxa"/>
          </w:tcPr>
          <w:p w14:paraId="7E6C1645" w14:textId="31C7F11C" w:rsidR="00072F51" w:rsidRPr="007A701C" w:rsidRDefault="00C8306C" w:rsidP="007A701C">
            <w:pPr>
              <w:jc w:val="center"/>
              <w:rPr>
                <w:bCs/>
                <w:sz w:val="28"/>
                <w:szCs w:val="28"/>
              </w:rPr>
            </w:pPr>
            <w:r>
              <w:rPr>
                <w:bCs/>
                <w:sz w:val="28"/>
                <w:szCs w:val="28"/>
              </w:rPr>
              <w:t>4</w:t>
            </w:r>
          </w:p>
        </w:tc>
      </w:tr>
      <w:tr w:rsidR="00A734F0" w14:paraId="3C0E2126" w14:textId="77777777" w:rsidTr="00227D10">
        <w:tc>
          <w:tcPr>
            <w:tcW w:w="8803" w:type="dxa"/>
            <w:gridSpan w:val="2"/>
          </w:tcPr>
          <w:p w14:paraId="1A925BCD" w14:textId="587214D1" w:rsidR="00A734F0" w:rsidRPr="003701A1" w:rsidRDefault="00A734F0" w:rsidP="00556C7A">
            <w:pPr>
              <w:rPr>
                <w:b/>
                <w:sz w:val="28"/>
                <w:szCs w:val="28"/>
              </w:rPr>
            </w:pPr>
            <w:r w:rsidRPr="00C66DEF">
              <w:rPr>
                <w:b/>
                <w:sz w:val="28"/>
                <w:szCs w:val="28"/>
              </w:rPr>
              <w:t>ОПРЕДЕЛЕНИЯ</w:t>
            </w:r>
            <w:r>
              <w:rPr>
                <w:b/>
                <w:sz w:val="28"/>
                <w:szCs w:val="28"/>
              </w:rPr>
              <w:t>…………………………………………………………...</w:t>
            </w:r>
          </w:p>
        </w:tc>
        <w:tc>
          <w:tcPr>
            <w:tcW w:w="825" w:type="dxa"/>
          </w:tcPr>
          <w:p w14:paraId="7BD8825D" w14:textId="561CC682" w:rsidR="00A734F0" w:rsidRPr="007A701C" w:rsidRDefault="00A94990" w:rsidP="007A701C">
            <w:pPr>
              <w:jc w:val="center"/>
              <w:rPr>
                <w:bCs/>
                <w:sz w:val="28"/>
                <w:szCs w:val="28"/>
              </w:rPr>
            </w:pPr>
            <w:r>
              <w:rPr>
                <w:bCs/>
                <w:sz w:val="28"/>
                <w:szCs w:val="28"/>
              </w:rPr>
              <w:t>6</w:t>
            </w:r>
          </w:p>
        </w:tc>
      </w:tr>
      <w:tr w:rsidR="00072F51" w14:paraId="08766171" w14:textId="77777777" w:rsidTr="00227D10">
        <w:tc>
          <w:tcPr>
            <w:tcW w:w="8803" w:type="dxa"/>
            <w:gridSpan w:val="2"/>
          </w:tcPr>
          <w:p w14:paraId="4B3C49E5" w14:textId="22217002" w:rsidR="00072F51" w:rsidRDefault="00072F51" w:rsidP="00556C7A">
            <w:pPr>
              <w:rPr>
                <w:b/>
                <w:sz w:val="28"/>
                <w:szCs w:val="28"/>
              </w:rPr>
            </w:pPr>
            <w:r w:rsidRPr="003701A1">
              <w:rPr>
                <w:b/>
                <w:sz w:val="28"/>
                <w:szCs w:val="28"/>
              </w:rPr>
              <w:t>ОБОЗНАЧЕНИЯ И СОКРАЩЕНИЯ</w:t>
            </w:r>
            <w:r w:rsidR="002A10E2">
              <w:rPr>
                <w:b/>
                <w:sz w:val="28"/>
                <w:szCs w:val="28"/>
              </w:rPr>
              <w:t>…………………………………...</w:t>
            </w:r>
          </w:p>
        </w:tc>
        <w:tc>
          <w:tcPr>
            <w:tcW w:w="825" w:type="dxa"/>
          </w:tcPr>
          <w:p w14:paraId="62EBBB1E" w14:textId="57BBAEA4" w:rsidR="00072F51" w:rsidRPr="007A701C" w:rsidRDefault="00A94990" w:rsidP="007A701C">
            <w:pPr>
              <w:jc w:val="center"/>
              <w:rPr>
                <w:bCs/>
                <w:sz w:val="28"/>
                <w:szCs w:val="28"/>
              </w:rPr>
            </w:pPr>
            <w:r>
              <w:rPr>
                <w:bCs/>
                <w:sz w:val="28"/>
                <w:szCs w:val="28"/>
              </w:rPr>
              <w:t>7</w:t>
            </w:r>
          </w:p>
        </w:tc>
      </w:tr>
      <w:tr w:rsidR="00072F51" w14:paraId="0F627A91" w14:textId="77777777" w:rsidTr="00227D10">
        <w:tc>
          <w:tcPr>
            <w:tcW w:w="8803" w:type="dxa"/>
            <w:gridSpan w:val="2"/>
          </w:tcPr>
          <w:p w14:paraId="450449C4" w14:textId="68278D92" w:rsidR="00072F51" w:rsidRDefault="00072F51" w:rsidP="00556C7A">
            <w:pPr>
              <w:rPr>
                <w:b/>
                <w:sz w:val="28"/>
                <w:szCs w:val="28"/>
              </w:rPr>
            </w:pPr>
            <w:r>
              <w:rPr>
                <w:b/>
                <w:sz w:val="28"/>
                <w:szCs w:val="28"/>
              </w:rPr>
              <w:t>ВВЕДЕНИЕ</w:t>
            </w:r>
            <w:r w:rsidR="002A10E2">
              <w:rPr>
                <w:b/>
                <w:sz w:val="28"/>
                <w:szCs w:val="28"/>
              </w:rPr>
              <w:t>…………………………………………………………………</w:t>
            </w:r>
          </w:p>
        </w:tc>
        <w:tc>
          <w:tcPr>
            <w:tcW w:w="825" w:type="dxa"/>
          </w:tcPr>
          <w:p w14:paraId="508EBFD7" w14:textId="48BDDCAA" w:rsidR="00072F51" w:rsidRPr="007A701C" w:rsidRDefault="00A94990" w:rsidP="007A701C">
            <w:pPr>
              <w:jc w:val="center"/>
              <w:rPr>
                <w:bCs/>
                <w:sz w:val="28"/>
                <w:szCs w:val="28"/>
              </w:rPr>
            </w:pPr>
            <w:r>
              <w:rPr>
                <w:bCs/>
                <w:sz w:val="28"/>
                <w:szCs w:val="28"/>
              </w:rPr>
              <w:t>9</w:t>
            </w:r>
          </w:p>
        </w:tc>
      </w:tr>
      <w:tr w:rsidR="00072F51" w14:paraId="05223EF2" w14:textId="77777777" w:rsidTr="00227D10">
        <w:tc>
          <w:tcPr>
            <w:tcW w:w="566" w:type="dxa"/>
          </w:tcPr>
          <w:p w14:paraId="5004CFE3" w14:textId="0B47D917" w:rsidR="00072F51" w:rsidRPr="00072F51" w:rsidRDefault="00072F51" w:rsidP="00556C7A">
            <w:pPr>
              <w:rPr>
                <w:bCs/>
                <w:sz w:val="28"/>
                <w:szCs w:val="28"/>
              </w:rPr>
            </w:pPr>
            <w:r w:rsidRPr="00072F51">
              <w:rPr>
                <w:bCs/>
                <w:sz w:val="28"/>
                <w:szCs w:val="28"/>
              </w:rPr>
              <w:t>1</w:t>
            </w:r>
          </w:p>
        </w:tc>
        <w:tc>
          <w:tcPr>
            <w:tcW w:w="8237" w:type="dxa"/>
          </w:tcPr>
          <w:p w14:paraId="63A80EAE" w14:textId="74996BB2" w:rsidR="00072F51" w:rsidRDefault="00072F51" w:rsidP="00072F51">
            <w:pPr>
              <w:jc w:val="both"/>
              <w:rPr>
                <w:b/>
                <w:sz w:val="28"/>
                <w:szCs w:val="28"/>
              </w:rPr>
            </w:pPr>
            <w:r w:rsidRPr="003701A1">
              <w:rPr>
                <w:b/>
                <w:sz w:val="28"/>
                <w:szCs w:val="28"/>
              </w:rPr>
              <w:t>ДОНОРСТВО ПОЛОВЫХ ГАМЕТ. ДОНОРСТВО ПОЛОВЫХ ГАМЕТ В РАЗРЕЗЕ ЭТИЧЕСКИХ И ПРАВОВЫХ АСПЕКТОВ (ОБЗОР</w:t>
            </w:r>
            <w:r w:rsidR="00443B57">
              <w:rPr>
                <w:b/>
                <w:sz w:val="28"/>
                <w:szCs w:val="28"/>
              </w:rPr>
              <w:t xml:space="preserve"> </w:t>
            </w:r>
            <w:r w:rsidRPr="003701A1">
              <w:rPr>
                <w:b/>
                <w:sz w:val="28"/>
                <w:szCs w:val="28"/>
              </w:rPr>
              <w:t>ЛИТЕРАТУРЫ)</w:t>
            </w:r>
            <w:r w:rsidR="009218CD">
              <w:rPr>
                <w:b/>
                <w:sz w:val="28"/>
                <w:szCs w:val="28"/>
              </w:rPr>
              <w:t>…………………………….</w:t>
            </w:r>
          </w:p>
        </w:tc>
        <w:tc>
          <w:tcPr>
            <w:tcW w:w="825" w:type="dxa"/>
          </w:tcPr>
          <w:p w14:paraId="20A89D53" w14:textId="77777777" w:rsidR="007A701C" w:rsidRDefault="007A701C" w:rsidP="007A701C">
            <w:pPr>
              <w:jc w:val="center"/>
              <w:rPr>
                <w:bCs/>
                <w:sz w:val="28"/>
                <w:szCs w:val="28"/>
              </w:rPr>
            </w:pPr>
          </w:p>
          <w:p w14:paraId="76FD9205" w14:textId="77777777" w:rsidR="007A701C" w:rsidRDefault="007A701C" w:rsidP="007A701C">
            <w:pPr>
              <w:jc w:val="center"/>
              <w:rPr>
                <w:bCs/>
                <w:sz w:val="28"/>
                <w:szCs w:val="28"/>
              </w:rPr>
            </w:pPr>
          </w:p>
          <w:p w14:paraId="41481389" w14:textId="162D1341" w:rsidR="00072F51" w:rsidRPr="007A701C" w:rsidRDefault="007A701C" w:rsidP="007A701C">
            <w:pPr>
              <w:jc w:val="center"/>
              <w:rPr>
                <w:bCs/>
                <w:sz w:val="28"/>
                <w:szCs w:val="28"/>
              </w:rPr>
            </w:pPr>
            <w:r>
              <w:rPr>
                <w:bCs/>
                <w:sz w:val="28"/>
                <w:szCs w:val="28"/>
              </w:rPr>
              <w:t>1</w:t>
            </w:r>
            <w:r w:rsidR="00A94990">
              <w:rPr>
                <w:bCs/>
                <w:sz w:val="28"/>
                <w:szCs w:val="28"/>
              </w:rPr>
              <w:t>5</w:t>
            </w:r>
          </w:p>
        </w:tc>
      </w:tr>
      <w:tr w:rsidR="00072F51" w14:paraId="46FBD375" w14:textId="77777777" w:rsidTr="00227D10">
        <w:tc>
          <w:tcPr>
            <w:tcW w:w="566" w:type="dxa"/>
          </w:tcPr>
          <w:p w14:paraId="0DD58B08" w14:textId="72B12FFF" w:rsidR="00072F51" w:rsidRPr="00072F51" w:rsidRDefault="00072F51" w:rsidP="00556C7A">
            <w:pPr>
              <w:rPr>
                <w:bCs/>
                <w:sz w:val="28"/>
                <w:szCs w:val="28"/>
              </w:rPr>
            </w:pPr>
            <w:r w:rsidRPr="00072F51">
              <w:rPr>
                <w:bCs/>
                <w:sz w:val="28"/>
                <w:szCs w:val="28"/>
              </w:rPr>
              <w:t>1.1</w:t>
            </w:r>
          </w:p>
        </w:tc>
        <w:tc>
          <w:tcPr>
            <w:tcW w:w="8237" w:type="dxa"/>
          </w:tcPr>
          <w:p w14:paraId="54435F76" w14:textId="3184C083" w:rsidR="00072F51" w:rsidRDefault="00072F51" w:rsidP="00072F51">
            <w:pPr>
              <w:jc w:val="both"/>
              <w:rPr>
                <w:b/>
                <w:sz w:val="28"/>
                <w:szCs w:val="28"/>
              </w:rPr>
            </w:pPr>
            <w:r w:rsidRPr="003701A1">
              <w:rPr>
                <w:sz w:val="28"/>
                <w:szCs w:val="28"/>
              </w:rPr>
              <w:t>Вспомогательные репродуктивные технологии – история, состояние на сегодняшний день в мире и в Р</w:t>
            </w:r>
            <w:r>
              <w:rPr>
                <w:sz w:val="28"/>
                <w:szCs w:val="28"/>
              </w:rPr>
              <w:t>еспублике Казахстан</w:t>
            </w:r>
            <w:r w:rsidR="009218CD">
              <w:rPr>
                <w:sz w:val="28"/>
                <w:szCs w:val="28"/>
              </w:rPr>
              <w:t>…</w:t>
            </w:r>
          </w:p>
        </w:tc>
        <w:tc>
          <w:tcPr>
            <w:tcW w:w="825" w:type="dxa"/>
          </w:tcPr>
          <w:p w14:paraId="09A770FB" w14:textId="77777777" w:rsidR="00072F51" w:rsidRDefault="00072F51" w:rsidP="007A701C">
            <w:pPr>
              <w:jc w:val="center"/>
              <w:rPr>
                <w:bCs/>
                <w:sz w:val="28"/>
                <w:szCs w:val="28"/>
              </w:rPr>
            </w:pPr>
          </w:p>
          <w:p w14:paraId="37B21C7E" w14:textId="2770591C" w:rsidR="007A701C" w:rsidRPr="007A701C" w:rsidRDefault="007A701C" w:rsidP="007A701C">
            <w:pPr>
              <w:jc w:val="center"/>
              <w:rPr>
                <w:bCs/>
                <w:sz w:val="28"/>
                <w:szCs w:val="28"/>
              </w:rPr>
            </w:pPr>
            <w:r>
              <w:rPr>
                <w:bCs/>
                <w:sz w:val="28"/>
                <w:szCs w:val="28"/>
              </w:rPr>
              <w:t>1</w:t>
            </w:r>
            <w:r w:rsidR="00A94990">
              <w:rPr>
                <w:bCs/>
                <w:sz w:val="28"/>
                <w:szCs w:val="28"/>
              </w:rPr>
              <w:t>5</w:t>
            </w:r>
          </w:p>
        </w:tc>
      </w:tr>
      <w:tr w:rsidR="00072F51" w14:paraId="714A429C" w14:textId="77777777" w:rsidTr="00227D10">
        <w:tc>
          <w:tcPr>
            <w:tcW w:w="566" w:type="dxa"/>
          </w:tcPr>
          <w:p w14:paraId="45EC067F" w14:textId="55C82886" w:rsidR="00072F51" w:rsidRPr="00072F51" w:rsidRDefault="00072F51" w:rsidP="00556C7A">
            <w:pPr>
              <w:rPr>
                <w:bCs/>
                <w:sz w:val="28"/>
                <w:szCs w:val="28"/>
              </w:rPr>
            </w:pPr>
            <w:r>
              <w:rPr>
                <w:bCs/>
                <w:sz w:val="28"/>
                <w:szCs w:val="28"/>
              </w:rPr>
              <w:t>1.2</w:t>
            </w:r>
          </w:p>
        </w:tc>
        <w:tc>
          <w:tcPr>
            <w:tcW w:w="8237" w:type="dxa"/>
          </w:tcPr>
          <w:p w14:paraId="0AC20B8F" w14:textId="62FBEF17" w:rsidR="00072F51" w:rsidRDefault="00072F51" w:rsidP="00072F51">
            <w:pPr>
              <w:jc w:val="both"/>
              <w:rPr>
                <w:b/>
                <w:sz w:val="28"/>
                <w:szCs w:val="28"/>
              </w:rPr>
            </w:pPr>
            <w:r w:rsidRPr="003701A1">
              <w:rPr>
                <w:sz w:val="28"/>
                <w:szCs w:val="28"/>
              </w:rPr>
              <w:t>Роль донорства половых гамет в наступлении беременности и эффективности ЭКО</w:t>
            </w:r>
            <w:r w:rsidR="009218CD">
              <w:rPr>
                <w:sz w:val="28"/>
                <w:szCs w:val="28"/>
              </w:rPr>
              <w:t>…………………………………………………..</w:t>
            </w:r>
          </w:p>
        </w:tc>
        <w:tc>
          <w:tcPr>
            <w:tcW w:w="825" w:type="dxa"/>
          </w:tcPr>
          <w:p w14:paraId="7BD3C912" w14:textId="77777777" w:rsidR="00072F51" w:rsidRDefault="00072F51" w:rsidP="00A94990">
            <w:pPr>
              <w:rPr>
                <w:bCs/>
                <w:sz w:val="28"/>
                <w:szCs w:val="28"/>
              </w:rPr>
            </w:pPr>
          </w:p>
          <w:p w14:paraId="5142231F" w14:textId="47DA82CC" w:rsidR="007A701C" w:rsidRPr="007A701C" w:rsidRDefault="007A701C" w:rsidP="007A701C">
            <w:pPr>
              <w:jc w:val="center"/>
              <w:rPr>
                <w:bCs/>
                <w:sz w:val="28"/>
                <w:szCs w:val="28"/>
              </w:rPr>
            </w:pPr>
            <w:r>
              <w:rPr>
                <w:bCs/>
                <w:sz w:val="28"/>
                <w:szCs w:val="28"/>
              </w:rPr>
              <w:t>3</w:t>
            </w:r>
            <w:r w:rsidR="00A94990">
              <w:rPr>
                <w:bCs/>
                <w:sz w:val="28"/>
                <w:szCs w:val="28"/>
              </w:rPr>
              <w:t>9</w:t>
            </w:r>
          </w:p>
        </w:tc>
      </w:tr>
      <w:tr w:rsidR="00072F51" w14:paraId="5AC74D84" w14:textId="77777777" w:rsidTr="00227D10">
        <w:tc>
          <w:tcPr>
            <w:tcW w:w="566" w:type="dxa"/>
          </w:tcPr>
          <w:p w14:paraId="2D13DCCB" w14:textId="05FD3B33" w:rsidR="00072F51" w:rsidRDefault="00072F51" w:rsidP="00556C7A">
            <w:pPr>
              <w:rPr>
                <w:bCs/>
                <w:sz w:val="28"/>
                <w:szCs w:val="28"/>
              </w:rPr>
            </w:pPr>
            <w:r>
              <w:rPr>
                <w:bCs/>
                <w:sz w:val="28"/>
                <w:szCs w:val="28"/>
              </w:rPr>
              <w:t>1.3</w:t>
            </w:r>
          </w:p>
        </w:tc>
        <w:tc>
          <w:tcPr>
            <w:tcW w:w="8237" w:type="dxa"/>
          </w:tcPr>
          <w:p w14:paraId="6E0A2D9D" w14:textId="29B95ADC" w:rsidR="00072F51" w:rsidRPr="003701A1" w:rsidRDefault="00072F51" w:rsidP="00072F51">
            <w:pPr>
              <w:jc w:val="both"/>
              <w:rPr>
                <w:sz w:val="28"/>
                <w:szCs w:val="28"/>
              </w:rPr>
            </w:pPr>
            <w:r w:rsidRPr="003701A1">
              <w:rPr>
                <w:sz w:val="28"/>
                <w:szCs w:val="28"/>
              </w:rPr>
              <w:t>Новейшие методы лечения бесплодия в современном мире, с применением донорства половых гамет</w:t>
            </w:r>
            <w:r w:rsidR="009218CD">
              <w:rPr>
                <w:sz w:val="28"/>
                <w:szCs w:val="28"/>
              </w:rPr>
              <w:t>……………………………...</w:t>
            </w:r>
          </w:p>
        </w:tc>
        <w:tc>
          <w:tcPr>
            <w:tcW w:w="825" w:type="dxa"/>
          </w:tcPr>
          <w:p w14:paraId="4E116D0D" w14:textId="77777777" w:rsidR="00072F51" w:rsidRDefault="00072F51" w:rsidP="007A701C">
            <w:pPr>
              <w:jc w:val="center"/>
              <w:rPr>
                <w:bCs/>
                <w:sz w:val="28"/>
                <w:szCs w:val="28"/>
              </w:rPr>
            </w:pPr>
          </w:p>
          <w:p w14:paraId="1784C005" w14:textId="2582F70A" w:rsidR="007A701C" w:rsidRPr="007A701C" w:rsidRDefault="007A701C" w:rsidP="007A701C">
            <w:pPr>
              <w:jc w:val="center"/>
              <w:rPr>
                <w:bCs/>
                <w:sz w:val="28"/>
                <w:szCs w:val="28"/>
              </w:rPr>
            </w:pPr>
            <w:r>
              <w:rPr>
                <w:bCs/>
                <w:sz w:val="28"/>
                <w:szCs w:val="28"/>
              </w:rPr>
              <w:t>4</w:t>
            </w:r>
            <w:r w:rsidR="00A94990">
              <w:rPr>
                <w:bCs/>
                <w:sz w:val="28"/>
                <w:szCs w:val="28"/>
              </w:rPr>
              <w:t>1</w:t>
            </w:r>
          </w:p>
        </w:tc>
      </w:tr>
      <w:tr w:rsidR="00072F51" w14:paraId="0D09F2A6" w14:textId="77777777" w:rsidTr="00227D10">
        <w:tc>
          <w:tcPr>
            <w:tcW w:w="566" w:type="dxa"/>
          </w:tcPr>
          <w:p w14:paraId="095ECF15" w14:textId="64349F54" w:rsidR="00072F51" w:rsidRDefault="00072F51" w:rsidP="00556C7A">
            <w:pPr>
              <w:rPr>
                <w:bCs/>
                <w:sz w:val="28"/>
                <w:szCs w:val="28"/>
              </w:rPr>
            </w:pPr>
            <w:r>
              <w:rPr>
                <w:bCs/>
                <w:sz w:val="28"/>
                <w:szCs w:val="28"/>
              </w:rPr>
              <w:t>1.4</w:t>
            </w:r>
          </w:p>
        </w:tc>
        <w:tc>
          <w:tcPr>
            <w:tcW w:w="8237" w:type="dxa"/>
          </w:tcPr>
          <w:p w14:paraId="153AFEB2" w14:textId="33829DC8" w:rsidR="00072F51" w:rsidRPr="003701A1" w:rsidRDefault="00072F51" w:rsidP="00072F51">
            <w:pPr>
              <w:jc w:val="both"/>
              <w:rPr>
                <w:sz w:val="28"/>
                <w:szCs w:val="28"/>
              </w:rPr>
            </w:pPr>
            <w:r w:rsidRPr="003701A1">
              <w:rPr>
                <w:sz w:val="28"/>
                <w:szCs w:val="28"/>
              </w:rPr>
              <w:t>Донорство ооцитов и спермы. Ведение учета за использованием в клиниках ВРТ в мире</w:t>
            </w:r>
            <w:r w:rsidR="009218CD">
              <w:rPr>
                <w:sz w:val="28"/>
                <w:szCs w:val="28"/>
              </w:rPr>
              <w:t>…………………………………………………..</w:t>
            </w:r>
          </w:p>
        </w:tc>
        <w:tc>
          <w:tcPr>
            <w:tcW w:w="825" w:type="dxa"/>
          </w:tcPr>
          <w:p w14:paraId="11D1675B" w14:textId="77777777" w:rsidR="00072F51" w:rsidRDefault="00072F51" w:rsidP="007A701C">
            <w:pPr>
              <w:jc w:val="center"/>
              <w:rPr>
                <w:bCs/>
                <w:sz w:val="28"/>
                <w:szCs w:val="28"/>
              </w:rPr>
            </w:pPr>
          </w:p>
          <w:p w14:paraId="1349B0A2" w14:textId="6359D79E" w:rsidR="007A701C" w:rsidRPr="0028036B" w:rsidRDefault="007A701C" w:rsidP="007A701C">
            <w:pPr>
              <w:jc w:val="center"/>
              <w:rPr>
                <w:bCs/>
                <w:sz w:val="28"/>
                <w:szCs w:val="28"/>
                <w:lang w:val="kk-KZ"/>
              </w:rPr>
            </w:pPr>
            <w:r>
              <w:rPr>
                <w:bCs/>
                <w:sz w:val="28"/>
                <w:szCs w:val="28"/>
              </w:rPr>
              <w:t>4</w:t>
            </w:r>
            <w:r w:rsidR="0028036B">
              <w:rPr>
                <w:bCs/>
                <w:sz w:val="28"/>
                <w:szCs w:val="28"/>
                <w:lang w:val="kk-KZ"/>
              </w:rPr>
              <w:t>4</w:t>
            </w:r>
          </w:p>
        </w:tc>
      </w:tr>
      <w:tr w:rsidR="00072F51" w14:paraId="24DF2CA2" w14:textId="77777777" w:rsidTr="00227D10">
        <w:tc>
          <w:tcPr>
            <w:tcW w:w="566" w:type="dxa"/>
          </w:tcPr>
          <w:p w14:paraId="76F1CB3B" w14:textId="62C7C83E" w:rsidR="00072F51" w:rsidRDefault="00072F51" w:rsidP="00556C7A">
            <w:pPr>
              <w:rPr>
                <w:bCs/>
                <w:sz w:val="28"/>
                <w:szCs w:val="28"/>
              </w:rPr>
            </w:pPr>
            <w:r>
              <w:rPr>
                <w:bCs/>
                <w:sz w:val="28"/>
                <w:szCs w:val="28"/>
              </w:rPr>
              <w:t>1.5</w:t>
            </w:r>
          </w:p>
        </w:tc>
        <w:tc>
          <w:tcPr>
            <w:tcW w:w="8237" w:type="dxa"/>
          </w:tcPr>
          <w:p w14:paraId="350E9763" w14:textId="51D0A78E" w:rsidR="00072F51" w:rsidRPr="003701A1" w:rsidRDefault="00072F51" w:rsidP="00072F51">
            <w:pPr>
              <w:jc w:val="both"/>
              <w:rPr>
                <w:sz w:val="28"/>
                <w:szCs w:val="28"/>
              </w:rPr>
            </w:pPr>
            <w:r w:rsidRPr="003701A1">
              <w:rPr>
                <w:sz w:val="28"/>
                <w:szCs w:val="28"/>
              </w:rPr>
              <w:t>Донорство ооцитов и спермы. Ведение учета за использованием в клиниках ВРТ в государстве и между кл</w:t>
            </w:r>
            <w:r>
              <w:rPr>
                <w:sz w:val="28"/>
                <w:szCs w:val="28"/>
              </w:rPr>
              <w:t>иниками в Республике Казахстан</w:t>
            </w:r>
            <w:r w:rsidR="009218CD">
              <w:rPr>
                <w:sz w:val="28"/>
                <w:szCs w:val="28"/>
              </w:rPr>
              <w:t>……………………………………………………………….</w:t>
            </w:r>
          </w:p>
        </w:tc>
        <w:tc>
          <w:tcPr>
            <w:tcW w:w="825" w:type="dxa"/>
          </w:tcPr>
          <w:p w14:paraId="7AC0DC58" w14:textId="77777777" w:rsidR="00072F51" w:rsidRDefault="00072F51" w:rsidP="007A701C">
            <w:pPr>
              <w:jc w:val="center"/>
              <w:rPr>
                <w:bCs/>
                <w:sz w:val="28"/>
                <w:szCs w:val="28"/>
              </w:rPr>
            </w:pPr>
          </w:p>
          <w:p w14:paraId="3B36FC45" w14:textId="77777777" w:rsidR="007A701C" w:rsidRDefault="007A701C" w:rsidP="007A701C">
            <w:pPr>
              <w:jc w:val="center"/>
              <w:rPr>
                <w:bCs/>
                <w:sz w:val="28"/>
                <w:szCs w:val="28"/>
              </w:rPr>
            </w:pPr>
          </w:p>
          <w:p w14:paraId="0BD27BAC" w14:textId="02CDA859" w:rsidR="007A701C" w:rsidRPr="007A701C" w:rsidRDefault="007A701C" w:rsidP="007A701C">
            <w:pPr>
              <w:jc w:val="center"/>
              <w:rPr>
                <w:bCs/>
                <w:sz w:val="28"/>
                <w:szCs w:val="28"/>
              </w:rPr>
            </w:pPr>
            <w:r>
              <w:rPr>
                <w:bCs/>
                <w:sz w:val="28"/>
                <w:szCs w:val="28"/>
              </w:rPr>
              <w:t>5</w:t>
            </w:r>
            <w:r w:rsidR="00A94990">
              <w:rPr>
                <w:bCs/>
                <w:sz w:val="28"/>
                <w:szCs w:val="28"/>
              </w:rPr>
              <w:t>3</w:t>
            </w:r>
          </w:p>
        </w:tc>
      </w:tr>
      <w:tr w:rsidR="00072F51" w14:paraId="316F17D7" w14:textId="77777777" w:rsidTr="00227D10">
        <w:tc>
          <w:tcPr>
            <w:tcW w:w="566" w:type="dxa"/>
          </w:tcPr>
          <w:p w14:paraId="32435799" w14:textId="1A190E8C" w:rsidR="00072F51" w:rsidRDefault="00072F51" w:rsidP="00556C7A">
            <w:pPr>
              <w:rPr>
                <w:bCs/>
                <w:sz w:val="28"/>
                <w:szCs w:val="28"/>
              </w:rPr>
            </w:pPr>
            <w:r>
              <w:rPr>
                <w:bCs/>
                <w:sz w:val="28"/>
                <w:szCs w:val="28"/>
              </w:rPr>
              <w:t>2</w:t>
            </w:r>
          </w:p>
        </w:tc>
        <w:tc>
          <w:tcPr>
            <w:tcW w:w="8237" w:type="dxa"/>
          </w:tcPr>
          <w:p w14:paraId="5C845B74" w14:textId="57ABB1F5" w:rsidR="00072F51" w:rsidRPr="003701A1" w:rsidRDefault="00072F51" w:rsidP="00072F51">
            <w:pPr>
              <w:jc w:val="both"/>
              <w:rPr>
                <w:sz w:val="28"/>
                <w:szCs w:val="28"/>
              </w:rPr>
            </w:pPr>
            <w:r w:rsidRPr="003701A1">
              <w:rPr>
                <w:b/>
                <w:sz w:val="28"/>
                <w:szCs w:val="28"/>
              </w:rPr>
              <w:t>МАТЕРИАЛЫ И МЕТОДЫ ИССЛЕДОВАНИЯ</w:t>
            </w:r>
            <w:r w:rsidR="009218CD">
              <w:rPr>
                <w:b/>
                <w:sz w:val="28"/>
                <w:szCs w:val="28"/>
              </w:rPr>
              <w:t>………………...</w:t>
            </w:r>
          </w:p>
        </w:tc>
        <w:tc>
          <w:tcPr>
            <w:tcW w:w="825" w:type="dxa"/>
          </w:tcPr>
          <w:p w14:paraId="5CB546EF" w14:textId="2EEB813B" w:rsidR="00072F51" w:rsidRPr="007A701C" w:rsidRDefault="007A701C" w:rsidP="007A701C">
            <w:pPr>
              <w:jc w:val="center"/>
              <w:rPr>
                <w:bCs/>
                <w:sz w:val="28"/>
                <w:szCs w:val="28"/>
              </w:rPr>
            </w:pPr>
            <w:r>
              <w:rPr>
                <w:bCs/>
                <w:sz w:val="28"/>
                <w:szCs w:val="28"/>
              </w:rPr>
              <w:t>5</w:t>
            </w:r>
            <w:r w:rsidR="00A94990">
              <w:rPr>
                <w:bCs/>
                <w:sz w:val="28"/>
                <w:szCs w:val="28"/>
              </w:rPr>
              <w:t>8</w:t>
            </w:r>
          </w:p>
        </w:tc>
      </w:tr>
      <w:tr w:rsidR="00072F51" w14:paraId="0F72129D" w14:textId="77777777" w:rsidTr="00227D10">
        <w:tc>
          <w:tcPr>
            <w:tcW w:w="566" w:type="dxa"/>
          </w:tcPr>
          <w:p w14:paraId="67F8C6D4" w14:textId="27798AD6" w:rsidR="00072F51" w:rsidRDefault="00072F51" w:rsidP="00556C7A">
            <w:pPr>
              <w:rPr>
                <w:bCs/>
                <w:sz w:val="28"/>
                <w:szCs w:val="28"/>
              </w:rPr>
            </w:pPr>
            <w:r>
              <w:rPr>
                <w:bCs/>
                <w:sz w:val="28"/>
                <w:szCs w:val="28"/>
              </w:rPr>
              <w:t>2.1</w:t>
            </w:r>
          </w:p>
        </w:tc>
        <w:tc>
          <w:tcPr>
            <w:tcW w:w="8237" w:type="dxa"/>
          </w:tcPr>
          <w:p w14:paraId="4DF09B64" w14:textId="7F0B8F21" w:rsidR="00072F51" w:rsidRPr="003701A1" w:rsidRDefault="00072F51" w:rsidP="00072F51">
            <w:pPr>
              <w:jc w:val="both"/>
              <w:rPr>
                <w:sz w:val="28"/>
                <w:szCs w:val="28"/>
              </w:rPr>
            </w:pPr>
            <w:r w:rsidRPr="003701A1">
              <w:rPr>
                <w:sz w:val="28"/>
                <w:szCs w:val="28"/>
              </w:rPr>
              <w:t>Общая характеристика исследования</w:t>
            </w:r>
            <w:r w:rsidR="009218CD">
              <w:rPr>
                <w:sz w:val="28"/>
                <w:szCs w:val="28"/>
              </w:rPr>
              <w:t>………………………………...</w:t>
            </w:r>
          </w:p>
        </w:tc>
        <w:tc>
          <w:tcPr>
            <w:tcW w:w="825" w:type="dxa"/>
          </w:tcPr>
          <w:p w14:paraId="22862625" w14:textId="1E3BA6EA" w:rsidR="00072F51" w:rsidRPr="007A701C" w:rsidRDefault="007A701C" w:rsidP="007A701C">
            <w:pPr>
              <w:jc w:val="center"/>
              <w:rPr>
                <w:bCs/>
                <w:sz w:val="28"/>
                <w:szCs w:val="28"/>
              </w:rPr>
            </w:pPr>
            <w:r>
              <w:rPr>
                <w:bCs/>
                <w:sz w:val="28"/>
                <w:szCs w:val="28"/>
              </w:rPr>
              <w:t>5</w:t>
            </w:r>
            <w:r w:rsidR="00A94990">
              <w:rPr>
                <w:bCs/>
                <w:sz w:val="28"/>
                <w:szCs w:val="28"/>
              </w:rPr>
              <w:t>8</w:t>
            </w:r>
          </w:p>
        </w:tc>
      </w:tr>
      <w:tr w:rsidR="00072F51" w14:paraId="3B5948FE" w14:textId="77777777" w:rsidTr="00227D10">
        <w:tc>
          <w:tcPr>
            <w:tcW w:w="566" w:type="dxa"/>
          </w:tcPr>
          <w:p w14:paraId="7288F29D" w14:textId="183ED513" w:rsidR="00072F51" w:rsidRDefault="00072F51" w:rsidP="00556C7A">
            <w:pPr>
              <w:rPr>
                <w:bCs/>
                <w:sz w:val="28"/>
                <w:szCs w:val="28"/>
              </w:rPr>
            </w:pPr>
            <w:r>
              <w:rPr>
                <w:bCs/>
                <w:sz w:val="28"/>
                <w:szCs w:val="28"/>
              </w:rPr>
              <w:t>2.2</w:t>
            </w:r>
          </w:p>
        </w:tc>
        <w:tc>
          <w:tcPr>
            <w:tcW w:w="8237" w:type="dxa"/>
          </w:tcPr>
          <w:p w14:paraId="0AD06E2B" w14:textId="218D29EA" w:rsidR="00072F51" w:rsidRPr="003701A1" w:rsidRDefault="00072F51" w:rsidP="00072F51">
            <w:pPr>
              <w:jc w:val="both"/>
              <w:rPr>
                <w:sz w:val="28"/>
                <w:szCs w:val="28"/>
              </w:rPr>
            </w:pPr>
            <w:r w:rsidRPr="003701A1">
              <w:rPr>
                <w:sz w:val="28"/>
                <w:szCs w:val="28"/>
              </w:rPr>
              <w:t>Характеристика групп пациентов</w:t>
            </w:r>
            <w:r w:rsidR="009218CD">
              <w:rPr>
                <w:sz w:val="28"/>
                <w:szCs w:val="28"/>
              </w:rPr>
              <w:t>…………………………………….</w:t>
            </w:r>
          </w:p>
        </w:tc>
        <w:tc>
          <w:tcPr>
            <w:tcW w:w="825" w:type="dxa"/>
          </w:tcPr>
          <w:p w14:paraId="791F2848" w14:textId="35C95021" w:rsidR="00072F51" w:rsidRPr="007A701C" w:rsidRDefault="007A701C" w:rsidP="007A701C">
            <w:pPr>
              <w:jc w:val="center"/>
              <w:rPr>
                <w:bCs/>
                <w:sz w:val="28"/>
                <w:szCs w:val="28"/>
              </w:rPr>
            </w:pPr>
            <w:r>
              <w:rPr>
                <w:bCs/>
                <w:sz w:val="28"/>
                <w:szCs w:val="28"/>
              </w:rPr>
              <w:t>5</w:t>
            </w:r>
            <w:r w:rsidR="00A94990">
              <w:rPr>
                <w:bCs/>
                <w:sz w:val="28"/>
                <w:szCs w:val="28"/>
              </w:rPr>
              <w:t>9</w:t>
            </w:r>
          </w:p>
        </w:tc>
      </w:tr>
      <w:tr w:rsidR="00072F51" w14:paraId="60F48E2E" w14:textId="77777777" w:rsidTr="00227D10">
        <w:tc>
          <w:tcPr>
            <w:tcW w:w="566" w:type="dxa"/>
          </w:tcPr>
          <w:p w14:paraId="3A228ECD" w14:textId="26EBF00D" w:rsidR="00072F51" w:rsidRDefault="00072F51" w:rsidP="00556C7A">
            <w:pPr>
              <w:rPr>
                <w:bCs/>
                <w:sz w:val="28"/>
                <w:szCs w:val="28"/>
              </w:rPr>
            </w:pPr>
            <w:r>
              <w:rPr>
                <w:bCs/>
                <w:sz w:val="28"/>
                <w:szCs w:val="28"/>
              </w:rPr>
              <w:t>2.3</w:t>
            </w:r>
          </w:p>
        </w:tc>
        <w:tc>
          <w:tcPr>
            <w:tcW w:w="8237" w:type="dxa"/>
          </w:tcPr>
          <w:p w14:paraId="5ACD211E" w14:textId="12DAAFB7" w:rsidR="00072F51" w:rsidRPr="003701A1" w:rsidRDefault="00072F51" w:rsidP="00072F51">
            <w:pPr>
              <w:jc w:val="both"/>
              <w:rPr>
                <w:sz w:val="28"/>
                <w:szCs w:val="28"/>
              </w:rPr>
            </w:pPr>
            <w:r>
              <w:rPr>
                <w:sz w:val="28"/>
                <w:szCs w:val="28"/>
              </w:rPr>
              <w:t>Характеристика и описание методик</w:t>
            </w:r>
            <w:r w:rsidR="009218CD">
              <w:rPr>
                <w:sz w:val="28"/>
                <w:szCs w:val="28"/>
              </w:rPr>
              <w:t>…………………………………</w:t>
            </w:r>
            <w:r>
              <w:rPr>
                <w:sz w:val="28"/>
                <w:szCs w:val="28"/>
              </w:rPr>
              <w:t xml:space="preserve">                                                                                    </w:t>
            </w:r>
          </w:p>
        </w:tc>
        <w:tc>
          <w:tcPr>
            <w:tcW w:w="825" w:type="dxa"/>
          </w:tcPr>
          <w:p w14:paraId="0A7C6327" w14:textId="1F722ADD" w:rsidR="00072F51" w:rsidRPr="007A701C" w:rsidRDefault="007A701C" w:rsidP="007A701C">
            <w:pPr>
              <w:jc w:val="center"/>
              <w:rPr>
                <w:bCs/>
                <w:sz w:val="28"/>
                <w:szCs w:val="28"/>
              </w:rPr>
            </w:pPr>
            <w:r>
              <w:rPr>
                <w:bCs/>
                <w:sz w:val="28"/>
                <w:szCs w:val="28"/>
              </w:rPr>
              <w:t>6</w:t>
            </w:r>
            <w:r w:rsidR="00A94990">
              <w:rPr>
                <w:bCs/>
                <w:sz w:val="28"/>
                <w:szCs w:val="28"/>
              </w:rPr>
              <w:t>3</w:t>
            </w:r>
          </w:p>
        </w:tc>
      </w:tr>
      <w:tr w:rsidR="00072F51" w14:paraId="62CF6BC2" w14:textId="77777777" w:rsidTr="00227D10">
        <w:tc>
          <w:tcPr>
            <w:tcW w:w="566" w:type="dxa"/>
          </w:tcPr>
          <w:p w14:paraId="63EB1486" w14:textId="1AF1ACFB" w:rsidR="00072F51" w:rsidRDefault="00072F51" w:rsidP="00556C7A">
            <w:pPr>
              <w:rPr>
                <w:bCs/>
                <w:sz w:val="28"/>
                <w:szCs w:val="28"/>
              </w:rPr>
            </w:pPr>
            <w:r>
              <w:rPr>
                <w:bCs/>
                <w:sz w:val="28"/>
                <w:szCs w:val="28"/>
              </w:rPr>
              <w:t>2.4</w:t>
            </w:r>
          </w:p>
        </w:tc>
        <w:tc>
          <w:tcPr>
            <w:tcW w:w="8237" w:type="dxa"/>
          </w:tcPr>
          <w:p w14:paraId="4C7F3C7C" w14:textId="70708B59" w:rsidR="00072F51" w:rsidRDefault="00072F51" w:rsidP="00072F51">
            <w:pPr>
              <w:jc w:val="both"/>
              <w:rPr>
                <w:sz w:val="28"/>
                <w:szCs w:val="28"/>
              </w:rPr>
            </w:pPr>
            <w:r w:rsidRPr="003701A1">
              <w:rPr>
                <w:sz w:val="28"/>
                <w:szCs w:val="28"/>
              </w:rPr>
              <w:t>Разработка основных положений учетного электронного р</w:t>
            </w:r>
            <w:r>
              <w:rPr>
                <w:sz w:val="28"/>
                <w:szCs w:val="28"/>
              </w:rPr>
              <w:t>егистра донорских половых гамет</w:t>
            </w:r>
            <w:r w:rsidR="009218CD">
              <w:rPr>
                <w:sz w:val="28"/>
                <w:szCs w:val="28"/>
              </w:rPr>
              <w:t>……………………………………………..</w:t>
            </w:r>
          </w:p>
        </w:tc>
        <w:tc>
          <w:tcPr>
            <w:tcW w:w="825" w:type="dxa"/>
          </w:tcPr>
          <w:p w14:paraId="6C0E0303" w14:textId="77777777" w:rsidR="007A701C" w:rsidRDefault="007A701C" w:rsidP="007A701C">
            <w:pPr>
              <w:jc w:val="center"/>
              <w:rPr>
                <w:bCs/>
                <w:sz w:val="28"/>
                <w:szCs w:val="28"/>
              </w:rPr>
            </w:pPr>
          </w:p>
          <w:p w14:paraId="484038CA" w14:textId="191D9EA2" w:rsidR="00072F51" w:rsidRPr="007A701C" w:rsidRDefault="007A701C" w:rsidP="007A701C">
            <w:pPr>
              <w:jc w:val="center"/>
              <w:rPr>
                <w:bCs/>
                <w:sz w:val="28"/>
                <w:szCs w:val="28"/>
              </w:rPr>
            </w:pPr>
            <w:r>
              <w:rPr>
                <w:bCs/>
                <w:sz w:val="28"/>
                <w:szCs w:val="28"/>
              </w:rPr>
              <w:t>6</w:t>
            </w:r>
            <w:r w:rsidR="00A94990">
              <w:rPr>
                <w:bCs/>
                <w:sz w:val="28"/>
                <w:szCs w:val="28"/>
              </w:rPr>
              <w:t>7</w:t>
            </w:r>
          </w:p>
        </w:tc>
      </w:tr>
      <w:tr w:rsidR="00072F51" w14:paraId="5F11677C" w14:textId="77777777" w:rsidTr="00227D10">
        <w:tc>
          <w:tcPr>
            <w:tcW w:w="566" w:type="dxa"/>
          </w:tcPr>
          <w:p w14:paraId="1EB872DD" w14:textId="370985FA" w:rsidR="00072F51" w:rsidRDefault="00072F51" w:rsidP="00556C7A">
            <w:pPr>
              <w:rPr>
                <w:bCs/>
                <w:sz w:val="28"/>
                <w:szCs w:val="28"/>
              </w:rPr>
            </w:pPr>
            <w:r>
              <w:rPr>
                <w:bCs/>
                <w:sz w:val="28"/>
                <w:szCs w:val="28"/>
              </w:rPr>
              <w:t>2.5</w:t>
            </w:r>
          </w:p>
        </w:tc>
        <w:tc>
          <w:tcPr>
            <w:tcW w:w="8237" w:type="dxa"/>
          </w:tcPr>
          <w:p w14:paraId="251B3818" w14:textId="2818E2A5" w:rsidR="00072F51" w:rsidRDefault="00072F51" w:rsidP="00072F51">
            <w:pPr>
              <w:jc w:val="both"/>
              <w:rPr>
                <w:sz w:val="28"/>
                <w:szCs w:val="28"/>
              </w:rPr>
            </w:pPr>
            <w:r w:rsidRPr="003701A1">
              <w:rPr>
                <w:sz w:val="28"/>
                <w:szCs w:val="28"/>
              </w:rPr>
              <w:t>Разработка маршрутизации</w:t>
            </w:r>
            <w:r>
              <w:rPr>
                <w:sz w:val="28"/>
                <w:szCs w:val="28"/>
              </w:rPr>
              <w:t xml:space="preserve"> регистра доноров половых гамет</w:t>
            </w:r>
            <w:r w:rsidR="009218CD">
              <w:rPr>
                <w:sz w:val="28"/>
                <w:szCs w:val="28"/>
              </w:rPr>
              <w:t>……...</w:t>
            </w:r>
          </w:p>
        </w:tc>
        <w:tc>
          <w:tcPr>
            <w:tcW w:w="825" w:type="dxa"/>
          </w:tcPr>
          <w:p w14:paraId="2043AB5A" w14:textId="6E4BB403" w:rsidR="00072F51" w:rsidRPr="007A701C" w:rsidRDefault="007A701C" w:rsidP="007A701C">
            <w:pPr>
              <w:jc w:val="center"/>
              <w:rPr>
                <w:bCs/>
                <w:sz w:val="28"/>
                <w:szCs w:val="28"/>
              </w:rPr>
            </w:pPr>
            <w:r>
              <w:rPr>
                <w:bCs/>
                <w:sz w:val="28"/>
                <w:szCs w:val="28"/>
              </w:rPr>
              <w:t>6</w:t>
            </w:r>
            <w:r w:rsidR="00A94990">
              <w:rPr>
                <w:bCs/>
                <w:sz w:val="28"/>
                <w:szCs w:val="28"/>
              </w:rPr>
              <w:t>9</w:t>
            </w:r>
          </w:p>
        </w:tc>
      </w:tr>
      <w:tr w:rsidR="00072F51" w14:paraId="7731D57A" w14:textId="77777777" w:rsidTr="00227D10">
        <w:tc>
          <w:tcPr>
            <w:tcW w:w="566" w:type="dxa"/>
          </w:tcPr>
          <w:p w14:paraId="19C913D9" w14:textId="2ECA6D20" w:rsidR="00072F51" w:rsidRDefault="00072F51" w:rsidP="00556C7A">
            <w:pPr>
              <w:rPr>
                <w:bCs/>
                <w:sz w:val="28"/>
                <w:szCs w:val="28"/>
              </w:rPr>
            </w:pPr>
            <w:r>
              <w:rPr>
                <w:bCs/>
                <w:sz w:val="28"/>
                <w:szCs w:val="28"/>
              </w:rPr>
              <w:t>2.6</w:t>
            </w:r>
          </w:p>
        </w:tc>
        <w:tc>
          <w:tcPr>
            <w:tcW w:w="8237" w:type="dxa"/>
          </w:tcPr>
          <w:p w14:paraId="520B2048" w14:textId="729C1D74" w:rsidR="00072F51" w:rsidRDefault="00072F51" w:rsidP="00072F51">
            <w:pPr>
              <w:jc w:val="both"/>
              <w:rPr>
                <w:sz w:val="28"/>
                <w:szCs w:val="28"/>
              </w:rPr>
            </w:pPr>
            <w:r w:rsidRPr="003701A1">
              <w:rPr>
                <w:sz w:val="28"/>
                <w:szCs w:val="28"/>
              </w:rPr>
              <w:t>Этическое одобрение</w:t>
            </w:r>
            <w:r w:rsidR="009218CD">
              <w:rPr>
                <w:sz w:val="28"/>
                <w:szCs w:val="28"/>
              </w:rPr>
              <w:t>………………………………………………….</w:t>
            </w:r>
          </w:p>
        </w:tc>
        <w:tc>
          <w:tcPr>
            <w:tcW w:w="825" w:type="dxa"/>
          </w:tcPr>
          <w:p w14:paraId="0FE249B1" w14:textId="32F49CF3" w:rsidR="00072F51" w:rsidRPr="007A701C" w:rsidRDefault="007A701C" w:rsidP="007A701C">
            <w:pPr>
              <w:jc w:val="center"/>
              <w:rPr>
                <w:bCs/>
                <w:sz w:val="28"/>
                <w:szCs w:val="28"/>
              </w:rPr>
            </w:pPr>
            <w:r>
              <w:rPr>
                <w:bCs/>
                <w:sz w:val="28"/>
                <w:szCs w:val="28"/>
              </w:rPr>
              <w:t>7</w:t>
            </w:r>
            <w:r w:rsidR="00A94990">
              <w:rPr>
                <w:bCs/>
                <w:sz w:val="28"/>
                <w:szCs w:val="28"/>
              </w:rPr>
              <w:t>1</w:t>
            </w:r>
          </w:p>
        </w:tc>
      </w:tr>
      <w:tr w:rsidR="00072F51" w14:paraId="118DB97C" w14:textId="77777777" w:rsidTr="00227D10">
        <w:tc>
          <w:tcPr>
            <w:tcW w:w="566" w:type="dxa"/>
          </w:tcPr>
          <w:p w14:paraId="5112E00C" w14:textId="24F2ECCD" w:rsidR="00072F51" w:rsidRDefault="00072F51" w:rsidP="00556C7A">
            <w:pPr>
              <w:rPr>
                <w:bCs/>
                <w:sz w:val="28"/>
                <w:szCs w:val="28"/>
              </w:rPr>
            </w:pPr>
            <w:r>
              <w:rPr>
                <w:bCs/>
                <w:sz w:val="28"/>
                <w:szCs w:val="28"/>
              </w:rPr>
              <w:t>2.7</w:t>
            </w:r>
          </w:p>
        </w:tc>
        <w:tc>
          <w:tcPr>
            <w:tcW w:w="8237" w:type="dxa"/>
          </w:tcPr>
          <w:p w14:paraId="5C2A067F" w14:textId="6C5DEC33" w:rsidR="00072F51" w:rsidRDefault="00072F51" w:rsidP="00072F51">
            <w:pPr>
              <w:jc w:val="both"/>
              <w:rPr>
                <w:sz w:val="28"/>
                <w:szCs w:val="28"/>
              </w:rPr>
            </w:pPr>
            <w:r w:rsidRPr="003701A1">
              <w:rPr>
                <w:sz w:val="28"/>
                <w:szCs w:val="28"/>
              </w:rPr>
              <w:t>Методы статистической обработки результатов исследования</w:t>
            </w:r>
            <w:r w:rsidR="009218CD">
              <w:rPr>
                <w:sz w:val="28"/>
                <w:szCs w:val="28"/>
              </w:rPr>
              <w:t>…….</w:t>
            </w:r>
          </w:p>
        </w:tc>
        <w:tc>
          <w:tcPr>
            <w:tcW w:w="825" w:type="dxa"/>
          </w:tcPr>
          <w:p w14:paraId="534823AE" w14:textId="46610211" w:rsidR="00072F51" w:rsidRPr="007A701C" w:rsidRDefault="007A701C" w:rsidP="007A701C">
            <w:pPr>
              <w:jc w:val="center"/>
              <w:rPr>
                <w:bCs/>
                <w:sz w:val="28"/>
                <w:szCs w:val="28"/>
              </w:rPr>
            </w:pPr>
            <w:r>
              <w:rPr>
                <w:bCs/>
                <w:sz w:val="28"/>
                <w:szCs w:val="28"/>
              </w:rPr>
              <w:t>7</w:t>
            </w:r>
            <w:r w:rsidR="00A94990">
              <w:rPr>
                <w:bCs/>
                <w:sz w:val="28"/>
                <w:szCs w:val="28"/>
              </w:rPr>
              <w:t>2</w:t>
            </w:r>
          </w:p>
        </w:tc>
      </w:tr>
      <w:tr w:rsidR="00072F51" w14:paraId="5BE132D8" w14:textId="77777777" w:rsidTr="00227D10">
        <w:tc>
          <w:tcPr>
            <w:tcW w:w="566" w:type="dxa"/>
          </w:tcPr>
          <w:p w14:paraId="2A2BDBC7" w14:textId="13738A17" w:rsidR="00072F51" w:rsidRDefault="00072F51" w:rsidP="00556C7A">
            <w:pPr>
              <w:rPr>
                <w:bCs/>
                <w:sz w:val="28"/>
                <w:szCs w:val="28"/>
              </w:rPr>
            </w:pPr>
            <w:r>
              <w:rPr>
                <w:bCs/>
                <w:sz w:val="28"/>
                <w:szCs w:val="28"/>
              </w:rPr>
              <w:t>3</w:t>
            </w:r>
          </w:p>
        </w:tc>
        <w:tc>
          <w:tcPr>
            <w:tcW w:w="8237" w:type="dxa"/>
          </w:tcPr>
          <w:p w14:paraId="6F9B3416" w14:textId="6D631D4B" w:rsidR="00072F51" w:rsidRDefault="00072F51" w:rsidP="00072F51">
            <w:pPr>
              <w:jc w:val="both"/>
              <w:rPr>
                <w:sz w:val="28"/>
                <w:szCs w:val="28"/>
              </w:rPr>
            </w:pPr>
            <w:r w:rsidRPr="003701A1">
              <w:rPr>
                <w:b/>
                <w:sz w:val="28"/>
                <w:szCs w:val="28"/>
              </w:rPr>
              <w:t>РЕЗУЛЬТАТЫ ИССЛЕДОВАНИЯ</w:t>
            </w:r>
            <w:r w:rsidR="009218CD">
              <w:rPr>
                <w:b/>
                <w:sz w:val="28"/>
                <w:szCs w:val="28"/>
              </w:rPr>
              <w:t>………………………………..</w:t>
            </w:r>
          </w:p>
        </w:tc>
        <w:tc>
          <w:tcPr>
            <w:tcW w:w="825" w:type="dxa"/>
          </w:tcPr>
          <w:p w14:paraId="302A252E" w14:textId="165A178B" w:rsidR="00072F51" w:rsidRPr="007A701C" w:rsidRDefault="007A701C" w:rsidP="007A701C">
            <w:pPr>
              <w:jc w:val="center"/>
              <w:rPr>
                <w:bCs/>
                <w:sz w:val="28"/>
                <w:szCs w:val="28"/>
              </w:rPr>
            </w:pPr>
            <w:r>
              <w:rPr>
                <w:bCs/>
                <w:sz w:val="28"/>
                <w:szCs w:val="28"/>
              </w:rPr>
              <w:t>7</w:t>
            </w:r>
            <w:r w:rsidR="00A94990">
              <w:rPr>
                <w:bCs/>
                <w:sz w:val="28"/>
                <w:szCs w:val="28"/>
              </w:rPr>
              <w:t>5</w:t>
            </w:r>
          </w:p>
        </w:tc>
      </w:tr>
      <w:tr w:rsidR="00072F51" w14:paraId="4EB50AB0" w14:textId="77777777" w:rsidTr="00227D10">
        <w:tc>
          <w:tcPr>
            <w:tcW w:w="566" w:type="dxa"/>
          </w:tcPr>
          <w:p w14:paraId="1D6F4FBE" w14:textId="003105A5" w:rsidR="00072F51" w:rsidRDefault="00072F51" w:rsidP="00556C7A">
            <w:pPr>
              <w:rPr>
                <w:bCs/>
                <w:sz w:val="28"/>
                <w:szCs w:val="28"/>
              </w:rPr>
            </w:pPr>
            <w:r>
              <w:rPr>
                <w:bCs/>
                <w:sz w:val="28"/>
                <w:szCs w:val="28"/>
              </w:rPr>
              <w:t>3.1</w:t>
            </w:r>
          </w:p>
        </w:tc>
        <w:tc>
          <w:tcPr>
            <w:tcW w:w="8237" w:type="dxa"/>
          </w:tcPr>
          <w:p w14:paraId="5252E365" w14:textId="1E4B625D" w:rsidR="00072F51" w:rsidRPr="003701A1" w:rsidRDefault="00072F51" w:rsidP="00072F51">
            <w:pPr>
              <w:jc w:val="both"/>
              <w:rPr>
                <w:b/>
                <w:sz w:val="28"/>
                <w:szCs w:val="28"/>
              </w:rPr>
            </w:pPr>
            <w:r w:rsidRPr="003701A1">
              <w:rPr>
                <w:sz w:val="28"/>
                <w:szCs w:val="28"/>
              </w:rPr>
              <w:t>Характеристика респондентов исследуемых групп</w:t>
            </w:r>
            <w:r w:rsidR="009218CD">
              <w:rPr>
                <w:sz w:val="28"/>
                <w:szCs w:val="28"/>
              </w:rPr>
              <w:t>…………………</w:t>
            </w:r>
          </w:p>
        </w:tc>
        <w:tc>
          <w:tcPr>
            <w:tcW w:w="825" w:type="dxa"/>
          </w:tcPr>
          <w:p w14:paraId="50EA7C72" w14:textId="2ADBE837" w:rsidR="00072F51" w:rsidRPr="007A701C" w:rsidRDefault="007A701C" w:rsidP="007A701C">
            <w:pPr>
              <w:jc w:val="center"/>
              <w:rPr>
                <w:bCs/>
                <w:sz w:val="28"/>
                <w:szCs w:val="28"/>
              </w:rPr>
            </w:pPr>
            <w:r>
              <w:rPr>
                <w:bCs/>
                <w:sz w:val="28"/>
                <w:szCs w:val="28"/>
              </w:rPr>
              <w:t>7</w:t>
            </w:r>
            <w:r w:rsidR="00A94990">
              <w:rPr>
                <w:bCs/>
                <w:sz w:val="28"/>
                <w:szCs w:val="28"/>
              </w:rPr>
              <w:t>5</w:t>
            </w:r>
          </w:p>
        </w:tc>
      </w:tr>
      <w:tr w:rsidR="00072F51" w14:paraId="10C246DB" w14:textId="77777777" w:rsidTr="00227D10">
        <w:tc>
          <w:tcPr>
            <w:tcW w:w="566" w:type="dxa"/>
          </w:tcPr>
          <w:p w14:paraId="5211D61A" w14:textId="1332FA0F" w:rsidR="00072F51" w:rsidRDefault="00072F51" w:rsidP="00556C7A">
            <w:pPr>
              <w:rPr>
                <w:bCs/>
                <w:sz w:val="28"/>
                <w:szCs w:val="28"/>
              </w:rPr>
            </w:pPr>
            <w:r>
              <w:rPr>
                <w:bCs/>
                <w:sz w:val="28"/>
                <w:szCs w:val="28"/>
              </w:rPr>
              <w:t>3.2</w:t>
            </w:r>
          </w:p>
        </w:tc>
        <w:tc>
          <w:tcPr>
            <w:tcW w:w="8237" w:type="dxa"/>
          </w:tcPr>
          <w:p w14:paraId="114F866E" w14:textId="45482378" w:rsidR="00072F51" w:rsidRPr="003701A1" w:rsidRDefault="00072F51" w:rsidP="00072F51">
            <w:pPr>
              <w:jc w:val="both"/>
              <w:rPr>
                <w:b/>
                <w:sz w:val="28"/>
                <w:szCs w:val="28"/>
              </w:rPr>
            </w:pPr>
            <w:r w:rsidRPr="003701A1">
              <w:rPr>
                <w:sz w:val="28"/>
                <w:szCs w:val="28"/>
              </w:rPr>
              <w:t xml:space="preserve">Отношение респондентов </w:t>
            </w:r>
            <w:r w:rsidRPr="003701A1">
              <w:rPr>
                <w:sz w:val="28"/>
                <w:szCs w:val="28"/>
                <w:lang w:val="en-GB"/>
              </w:rPr>
              <w:t>I</w:t>
            </w:r>
            <w:r w:rsidRPr="003701A1">
              <w:rPr>
                <w:sz w:val="28"/>
                <w:szCs w:val="28"/>
              </w:rPr>
              <w:t xml:space="preserve">, </w:t>
            </w:r>
            <w:r w:rsidRPr="003701A1">
              <w:rPr>
                <w:sz w:val="28"/>
                <w:szCs w:val="28"/>
                <w:lang w:val="en-GB"/>
              </w:rPr>
              <w:t>II</w:t>
            </w:r>
            <w:r w:rsidRPr="003701A1">
              <w:rPr>
                <w:sz w:val="28"/>
                <w:szCs w:val="28"/>
              </w:rPr>
              <w:t xml:space="preserve">, </w:t>
            </w:r>
            <w:r w:rsidRPr="003701A1">
              <w:rPr>
                <w:sz w:val="28"/>
                <w:szCs w:val="28"/>
                <w:lang w:val="en-GB"/>
              </w:rPr>
              <w:t>III</w:t>
            </w:r>
            <w:r w:rsidRPr="003701A1">
              <w:rPr>
                <w:sz w:val="28"/>
                <w:szCs w:val="28"/>
              </w:rPr>
              <w:t xml:space="preserve"> групп к применению донорских ооцитов в программах вспомогательных репродуктивных технологий</w:t>
            </w:r>
            <w:r w:rsidR="009218CD">
              <w:rPr>
                <w:sz w:val="28"/>
                <w:szCs w:val="28"/>
              </w:rPr>
              <w:t>……………………………………………………………...</w:t>
            </w:r>
          </w:p>
        </w:tc>
        <w:tc>
          <w:tcPr>
            <w:tcW w:w="825" w:type="dxa"/>
          </w:tcPr>
          <w:p w14:paraId="665D02FA" w14:textId="77777777" w:rsidR="00072F51" w:rsidRDefault="00072F51" w:rsidP="007A701C">
            <w:pPr>
              <w:jc w:val="center"/>
              <w:rPr>
                <w:bCs/>
                <w:sz w:val="28"/>
                <w:szCs w:val="28"/>
              </w:rPr>
            </w:pPr>
          </w:p>
          <w:p w14:paraId="006B31EB" w14:textId="77777777" w:rsidR="007A701C" w:rsidRDefault="007A701C" w:rsidP="007A701C">
            <w:pPr>
              <w:jc w:val="center"/>
              <w:rPr>
                <w:bCs/>
                <w:sz w:val="28"/>
                <w:szCs w:val="28"/>
              </w:rPr>
            </w:pPr>
          </w:p>
          <w:p w14:paraId="32E4DB6A" w14:textId="290071B1" w:rsidR="007A701C" w:rsidRPr="007A701C" w:rsidRDefault="007A701C" w:rsidP="007A701C">
            <w:pPr>
              <w:jc w:val="center"/>
              <w:rPr>
                <w:bCs/>
                <w:sz w:val="28"/>
                <w:szCs w:val="28"/>
              </w:rPr>
            </w:pPr>
            <w:r>
              <w:rPr>
                <w:bCs/>
                <w:sz w:val="28"/>
                <w:szCs w:val="28"/>
              </w:rPr>
              <w:t>7</w:t>
            </w:r>
            <w:r w:rsidR="00A94990">
              <w:rPr>
                <w:bCs/>
                <w:sz w:val="28"/>
                <w:szCs w:val="28"/>
              </w:rPr>
              <w:t>8</w:t>
            </w:r>
          </w:p>
        </w:tc>
      </w:tr>
      <w:tr w:rsidR="00072F51" w14:paraId="2AC361EE" w14:textId="77777777" w:rsidTr="00227D10">
        <w:tc>
          <w:tcPr>
            <w:tcW w:w="566" w:type="dxa"/>
          </w:tcPr>
          <w:p w14:paraId="2C811557" w14:textId="31008BC2" w:rsidR="00072F51" w:rsidRDefault="00072F51" w:rsidP="00556C7A">
            <w:pPr>
              <w:rPr>
                <w:bCs/>
                <w:sz w:val="28"/>
                <w:szCs w:val="28"/>
              </w:rPr>
            </w:pPr>
            <w:r>
              <w:rPr>
                <w:bCs/>
                <w:sz w:val="28"/>
                <w:szCs w:val="28"/>
              </w:rPr>
              <w:t>3.3</w:t>
            </w:r>
          </w:p>
        </w:tc>
        <w:tc>
          <w:tcPr>
            <w:tcW w:w="8237" w:type="dxa"/>
          </w:tcPr>
          <w:p w14:paraId="6F1C6965" w14:textId="07B416AB" w:rsidR="00072F51" w:rsidRPr="003701A1" w:rsidRDefault="00072F51" w:rsidP="00072F51">
            <w:pPr>
              <w:jc w:val="both"/>
              <w:rPr>
                <w:b/>
                <w:sz w:val="28"/>
                <w:szCs w:val="28"/>
              </w:rPr>
            </w:pPr>
            <w:r w:rsidRPr="003701A1">
              <w:rPr>
                <w:sz w:val="28"/>
                <w:szCs w:val="28"/>
              </w:rPr>
              <w:t xml:space="preserve">Отношение медицинских работников из РК (группа </w:t>
            </w:r>
            <w:r w:rsidRPr="003701A1">
              <w:rPr>
                <w:sz w:val="28"/>
                <w:szCs w:val="28"/>
                <w:lang w:val="en-US"/>
              </w:rPr>
              <w:t>IV</w:t>
            </w:r>
            <w:r w:rsidRPr="003701A1">
              <w:rPr>
                <w:sz w:val="28"/>
                <w:szCs w:val="28"/>
              </w:rPr>
              <w:t>) к применению донорской спермы в программах вспомогательных репродуктивных технологий</w:t>
            </w:r>
            <w:r w:rsidR="009218CD">
              <w:rPr>
                <w:sz w:val="28"/>
                <w:szCs w:val="28"/>
              </w:rPr>
              <w:t>………………………………………….</w:t>
            </w:r>
          </w:p>
        </w:tc>
        <w:tc>
          <w:tcPr>
            <w:tcW w:w="825" w:type="dxa"/>
          </w:tcPr>
          <w:p w14:paraId="12A69629" w14:textId="77777777" w:rsidR="00072F51" w:rsidRDefault="00072F51" w:rsidP="007A701C">
            <w:pPr>
              <w:jc w:val="center"/>
              <w:rPr>
                <w:bCs/>
                <w:sz w:val="28"/>
                <w:szCs w:val="28"/>
              </w:rPr>
            </w:pPr>
          </w:p>
          <w:p w14:paraId="4A115AB9" w14:textId="77777777" w:rsidR="007A701C" w:rsidRDefault="007A701C" w:rsidP="007A701C">
            <w:pPr>
              <w:jc w:val="center"/>
              <w:rPr>
                <w:bCs/>
                <w:sz w:val="28"/>
                <w:szCs w:val="28"/>
              </w:rPr>
            </w:pPr>
          </w:p>
          <w:p w14:paraId="300429C6" w14:textId="7ABBF094" w:rsidR="007A701C" w:rsidRPr="007A701C" w:rsidRDefault="007A701C" w:rsidP="007A701C">
            <w:pPr>
              <w:jc w:val="center"/>
              <w:rPr>
                <w:bCs/>
                <w:sz w:val="28"/>
                <w:szCs w:val="28"/>
              </w:rPr>
            </w:pPr>
            <w:r>
              <w:rPr>
                <w:bCs/>
                <w:sz w:val="28"/>
                <w:szCs w:val="28"/>
              </w:rPr>
              <w:t>12</w:t>
            </w:r>
            <w:r w:rsidR="00C8306C">
              <w:rPr>
                <w:bCs/>
                <w:sz w:val="28"/>
                <w:szCs w:val="28"/>
              </w:rPr>
              <w:t>2</w:t>
            </w:r>
          </w:p>
        </w:tc>
      </w:tr>
      <w:tr w:rsidR="00072F51" w14:paraId="40E3484C" w14:textId="77777777" w:rsidTr="00227D10">
        <w:tc>
          <w:tcPr>
            <w:tcW w:w="566" w:type="dxa"/>
          </w:tcPr>
          <w:p w14:paraId="437A7355" w14:textId="71C11E82" w:rsidR="00072F51" w:rsidRDefault="00072F51" w:rsidP="00556C7A">
            <w:pPr>
              <w:rPr>
                <w:bCs/>
                <w:sz w:val="28"/>
                <w:szCs w:val="28"/>
              </w:rPr>
            </w:pPr>
            <w:r>
              <w:rPr>
                <w:bCs/>
                <w:sz w:val="28"/>
                <w:szCs w:val="28"/>
              </w:rPr>
              <w:t>3.4</w:t>
            </w:r>
          </w:p>
        </w:tc>
        <w:tc>
          <w:tcPr>
            <w:tcW w:w="8237" w:type="dxa"/>
          </w:tcPr>
          <w:p w14:paraId="4BA7607D" w14:textId="312A0B76" w:rsidR="00072F51" w:rsidRPr="003701A1" w:rsidRDefault="00072F51" w:rsidP="00072F51">
            <w:pPr>
              <w:jc w:val="both"/>
              <w:rPr>
                <w:b/>
                <w:sz w:val="28"/>
                <w:szCs w:val="28"/>
              </w:rPr>
            </w:pPr>
            <w:r w:rsidRPr="00310BDC">
              <w:rPr>
                <w:bCs/>
                <w:sz w:val="28"/>
                <w:szCs w:val="28"/>
              </w:rPr>
              <w:t xml:space="preserve">Отношение респондентов </w:t>
            </w:r>
            <w:r w:rsidRPr="00310BDC">
              <w:rPr>
                <w:bCs/>
                <w:sz w:val="28"/>
                <w:szCs w:val="28"/>
                <w:lang w:val="en-GB"/>
              </w:rPr>
              <w:t>I</w:t>
            </w:r>
            <w:r w:rsidRPr="00310BDC">
              <w:rPr>
                <w:bCs/>
                <w:sz w:val="28"/>
                <w:szCs w:val="28"/>
              </w:rPr>
              <w:t xml:space="preserve">, </w:t>
            </w:r>
            <w:r w:rsidRPr="00310BDC">
              <w:rPr>
                <w:bCs/>
                <w:sz w:val="28"/>
                <w:szCs w:val="28"/>
                <w:lang w:val="en-GB"/>
              </w:rPr>
              <w:t>II</w:t>
            </w:r>
            <w:r w:rsidRPr="00310BDC">
              <w:rPr>
                <w:bCs/>
                <w:sz w:val="28"/>
                <w:szCs w:val="28"/>
              </w:rPr>
              <w:t xml:space="preserve">, </w:t>
            </w:r>
            <w:r w:rsidRPr="00310BDC">
              <w:rPr>
                <w:bCs/>
                <w:sz w:val="28"/>
                <w:szCs w:val="28"/>
                <w:lang w:val="en-GB"/>
              </w:rPr>
              <w:t>III</w:t>
            </w:r>
            <w:r w:rsidRPr="00310BDC">
              <w:rPr>
                <w:bCs/>
                <w:sz w:val="28"/>
                <w:szCs w:val="28"/>
              </w:rPr>
              <w:t>, IV группы к созданию единого электронного регистра доноров половых гамет в РК</w:t>
            </w:r>
            <w:r w:rsidR="009218CD">
              <w:rPr>
                <w:bCs/>
                <w:sz w:val="28"/>
                <w:szCs w:val="28"/>
              </w:rPr>
              <w:t>………………...</w:t>
            </w:r>
          </w:p>
        </w:tc>
        <w:tc>
          <w:tcPr>
            <w:tcW w:w="825" w:type="dxa"/>
          </w:tcPr>
          <w:p w14:paraId="4BFF1BFC" w14:textId="77777777" w:rsidR="00072F51" w:rsidRDefault="00072F51" w:rsidP="007A701C">
            <w:pPr>
              <w:jc w:val="center"/>
              <w:rPr>
                <w:bCs/>
                <w:sz w:val="28"/>
                <w:szCs w:val="28"/>
              </w:rPr>
            </w:pPr>
          </w:p>
          <w:p w14:paraId="6F2D88BA" w14:textId="77B35F23" w:rsidR="00A734F0" w:rsidRPr="007A701C" w:rsidRDefault="00A734F0" w:rsidP="007A701C">
            <w:pPr>
              <w:jc w:val="center"/>
              <w:rPr>
                <w:bCs/>
                <w:sz w:val="28"/>
                <w:szCs w:val="28"/>
              </w:rPr>
            </w:pPr>
            <w:r>
              <w:rPr>
                <w:bCs/>
                <w:sz w:val="28"/>
                <w:szCs w:val="28"/>
              </w:rPr>
              <w:t>1</w:t>
            </w:r>
            <w:r w:rsidR="00C8306C">
              <w:rPr>
                <w:bCs/>
                <w:sz w:val="28"/>
                <w:szCs w:val="28"/>
              </w:rPr>
              <w:t>39</w:t>
            </w:r>
          </w:p>
        </w:tc>
      </w:tr>
      <w:tr w:rsidR="00A734F0" w14:paraId="780527BF" w14:textId="77777777" w:rsidTr="00227D10">
        <w:tc>
          <w:tcPr>
            <w:tcW w:w="566" w:type="dxa"/>
          </w:tcPr>
          <w:p w14:paraId="2FCDA062" w14:textId="6D2A05EC" w:rsidR="00A734F0" w:rsidRDefault="00A734F0" w:rsidP="00556C7A">
            <w:pPr>
              <w:rPr>
                <w:bCs/>
                <w:sz w:val="28"/>
                <w:szCs w:val="28"/>
              </w:rPr>
            </w:pPr>
            <w:r>
              <w:rPr>
                <w:bCs/>
                <w:sz w:val="28"/>
                <w:szCs w:val="28"/>
              </w:rPr>
              <w:t>3.5</w:t>
            </w:r>
          </w:p>
        </w:tc>
        <w:tc>
          <w:tcPr>
            <w:tcW w:w="8237" w:type="dxa"/>
          </w:tcPr>
          <w:p w14:paraId="7E8EA803" w14:textId="2FDD5893" w:rsidR="00A734F0" w:rsidRPr="00A734F0" w:rsidRDefault="00A734F0" w:rsidP="00072F51">
            <w:pPr>
              <w:jc w:val="both"/>
              <w:rPr>
                <w:bCs/>
                <w:sz w:val="28"/>
                <w:szCs w:val="28"/>
              </w:rPr>
            </w:pPr>
            <w:r w:rsidRPr="00A734F0">
              <w:rPr>
                <w:bCs/>
                <w:sz w:val="28"/>
                <w:szCs w:val="28"/>
              </w:rPr>
              <w:t>Разработка основных положений Единого регистра доноров половых гамет в Республике Казахстан</w:t>
            </w:r>
            <w:r>
              <w:rPr>
                <w:bCs/>
                <w:sz w:val="28"/>
                <w:szCs w:val="28"/>
              </w:rPr>
              <w:t>………………………………</w:t>
            </w:r>
          </w:p>
        </w:tc>
        <w:tc>
          <w:tcPr>
            <w:tcW w:w="825" w:type="dxa"/>
          </w:tcPr>
          <w:p w14:paraId="601B4181" w14:textId="77777777" w:rsidR="00A734F0" w:rsidRDefault="00A734F0" w:rsidP="007A701C">
            <w:pPr>
              <w:jc w:val="center"/>
              <w:rPr>
                <w:bCs/>
                <w:sz w:val="28"/>
                <w:szCs w:val="28"/>
              </w:rPr>
            </w:pPr>
          </w:p>
          <w:p w14:paraId="41D0882E" w14:textId="21EBECDC" w:rsidR="00A94990" w:rsidRPr="0028036B" w:rsidRDefault="00A94990" w:rsidP="007A701C">
            <w:pPr>
              <w:jc w:val="center"/>
              <w:rPr>
                <w:bCs/>
                <w:sz w:val="28"/>
                <w:szCs w:val="28"/>
                <w:lang w:val="kk-KZ"/>
              </w:rPr>
            </w:pPr>
            <w:r>
              <w:rPr>
                <w:bCs/>
                <w:sz w:val="28"/>
                <w:szCs w:val="28"/>
              </w:rPr>
              <w:t>14</w:t>
            </w:r>
            <w:r w:rsidR="0028036B">
              <w:rPr>
                <w:bCs/>
                <w:sz w:val="28"/>
                <w:szCs w:val="28"/>
                <w:lang w:val="kk-KZ"/>
              </w:rPr>
              <w:t>4</w:t>
            </w:r>
          </w:p>
        </w:tc>
      </w:tr>
      <w:tr w:rsidR="00A734F0" w14:paraId="3B1A6192" w14:textId="77777777" w:rsidTr="00227D10">
        <w:tc>
          <w:tcPr>
            <w:tcW w:w="566" w:type="dxa"/>
          </w:tcPr>
          <w:p w14:paraId="6E3182B8" w14:textId="1FDD4F69" w:rsidR="00A734F0" w:rsidRDefault="00A734F0" w:rsidP="00556C7A">
            <w:pPr>
              <w:rPr>
                <w:bCs/>
                <w:sz w:val="28"/>
                <w:szCs w:val="28"/>
              </w:rPr>
            </w:pPr>
            <w:r>
              <w:rPr>
                <w:bCs/>
                <w:sz w:val="28"/>
                <w:szCs w:val="28"/>
              </w:rPr>
              <w:t>3.6</w:t>
            </w:r>
          </w:p>
        </w:tc>
        <w:tc>
          <w:tcPr>
            <w:tcW w:w="8237" w:type="dxa"/>
          </w:tcPr>
          <w:p w14:paraId="7C70C76C" w14:textId="586A4CAA" w:rsidR="00A734F0" w:rsidRPr="00A734F0" w:rsidRDefault="00A734F0" w:rsidP="00072F51">
            <w:pPr>
              <w:jc w:val="both"/>
              <w:rPr>
                <w:bCs/>
                <w:sz w:val="28"/>
                <w:szCs w:val="28"/>
              </w:rPr>
            </w:pPr>
            <w:r w:rsidRPr="00A734F0">
              <w:rPr>
                <w:bCs/>
                <w:sz w:val="28"/>
                <w:szCs w:val="28"/>
              </w:rPr>
              <w:t>Апробация Единого регистра донорских половых гамет на базе КАРМ</w:t>
            </w:r>
            <w:r>
              <w:rPr>
                <w:bCs/>
                <w:sz w:val="28"/>
                <w:szCs w:val="28"/>
              </w:rPr>
              <w:t>…………………………………………………………………...</w:t>
            </w:r>
          </w:p>
        </w:tc>
        <w:tc>
          <w:tcPr>
            <w:tcW w:w="825" w:type="dxa"/>
          </w:tcPr>
          <w:p w14:paraId="082D3CAA" w14:textId="77777777" w:rsidR="00A734F0" w:rsidRDefault="00A734F0" w:rsidP="007A701C">
            <w:pPr>
              <w:jc w:val="center"/>
              <w:rPr>
                <w:bCs/>
                <w:sz w:val="28"/>
                <w:szCs w:val="28"/>
              </w:rPr>
            </w:pPr>
          </w:p>
          <w:p w14:paraId="0D9F80BC" w14:textId="664142FC" w:rsidR="00A94990" w:rsidRDefault="00A94990" w:rsidP="007A701C">
            <w:pPr>
              <w:jc w:val="center"/>
              <w:rPr>
                <w:bCs/>
                <w:sz w:val="28"/>
                <w:szCs w:val="28"/>
              </w:rPr>
            </w:pPr>
            <w:r>
              <w:rPr>
                <w:bCs/>
                <w:sz w:val="28"/>
                <w:szCs w:val="28"/>
              </w:rPr>
              <w:t>15</w:t>
            </w:r>
            <w:r w:rsidR="00C8306C">
              <w:rPr>
                <w:bCs/>
                <w:sz w:val="28"/>
                <w:szCs w:val="28"/>
              </w:rPr>
              <w:t>2</w:t>
            </w:r>
          </w:p>
        </w:tc>
      </w:tr>
      <w:tr w:rsidR="00072F51" w14:paraId="733AB535" w14:textId="77777777" w:rsidTr="00227D10">
        <w:tc>
          <w:tcPr>
            <w:tcW w:w="8803" w:type="dxa"/>
            <w:gridSpan w:val="2"/>
          </w:tcPr>
          <w:p w14:paraId="68176416" w14:textId="7590D0B7" w:rsidR="00072F51" w:rsidRPr="003701A1" w:rsidRDefault="00072F51" w:rsidP="00556C7A">
            <w:pPr>
              <w:rPr>
                <w:b/>
                <w:sz w:val="28"/>
                <w:szCs w:val="28"/>
              </w:rPr>
            </w:pPr>
            <w:r w:rsidRPr="003701A1">
              <w:rPr>
                <w:b/>
                <w:sz w:val="28"/>
                <w:szCs w:val="28"/>
              </w:rPr>
              <w:t>ЗАКЛЮЧЕНИЕ</w:t>
            </w:r>
            <w:r w:rsidR="009218CD">
              <w:rPr>
                <w:b/>
                <w:sz w:val="28"/>
                <w:szCs w:val="28"/>
              </w:rPr>
              <w:t>……………………………………………………………</w:t>
            </w:r>
          </w:p>
        </w:tc>
        <w:tc>
          <w:tcPr>
            <w:tcW w:w="825" w:type="dxa"/>
          </w:tcPr>
          <w:p w14:paraId="64678A8A" w14:textId="3A696196" w:rsidR="00072F51" w:rsidRPr="007A701C" w:rsidRDefault="00A734F0" w:rsidP="007A701C">
            <w:pPr>
              <w:jc w:val="center"/>
              <w:rPr>
                <w:bCs/>
                <w:sz w:val="28"/>
                <w:szCs w:val="28"/>
              </w:rPr>
            </w:pPr>
            <w:r>
              <w:rPr>
                <w:bCs/>
                <w:sz w:val="28"/>
                <w:szCs w:val="28"/>
              </w:rPr>
              <w:t>1</w:t>
            </w:r>
            <w:r w:rsidR="00A94990">
              <w:rPr>
                <w:bCs/>
                <w:sz w:val="28"/>
                <w:szCs w:val="28"/>
              </w:rPr>
              <w:t>6</w:t>
            </w:r>
            <w:r w:rsidR="00C8306C">
              <w:rPr>
                <w:bCs/>
                <w:sz w:val="28"/>
                <w:szCs w:val="28"/>
              </w:rPr>
              <w:t>4</w:t>
            </w:r>
          </w:p>
        </w:tc>
      </w:tr>
      <w:tr w:rsidR="00072F51" w14:paraId="186EFEE6" w14:textId="77777777" w:rsidTr="00227D10">
        <w:tc>
          <w:tcPr>
            <w:tcW w:w="8803" w:type="dxa"/>
            <w:gridSpan w:val="2"/>
          </w:tcPr>
          <w:p w14:paraId="2CE422E9" w14:textId="3B25AAF9" w:rsidR="00072F51" w:rsidRPr="003701A1" w:rsidRDefault="00072F51" w:rsidP="00556C7A">
            <w:pPr>
              <w:rPr>
                <w:b/>
                <w:sz w:val="28"/>
                <w:szCs w:val="28"/>
              </w:rPr>
            </w:pPr>
            <w:r>
              <w:rPr>
                <w:b/>
                <w:sz w:val="28"/>
                <w:szCs w:val="28"/>
              </w:rPr>
              <w:t>ВЫВОДЫ</w:t>
            </w:r>
            <w:r w:rsidR="009218CD">
              <w:rPr>
                <w:b/>
                <w:sz w:val="28"/>
                <w:szCs w:val="28"/>
              </w:rPr>
              <w:t>…………………………………………………………………...</w:t>
            </w:r>
          </w:p>
        </w:tc>
        <w:tc>
          <w:tcPr>
            <w:tcW w:w="825" w:type="dxa"/>
          </w:tcPr>
          <w:p w14:paraId="471C0169" w14:textId="634F95CC" w:rsidR="00072F51" w:rsidRPr="007A701C" w:rsidRDefault="00A734F0" w:rsidP="007A701C">
            <w:pPr>
              <w:jc w:val="center"/>
              <w:rPr>
                <w:bCs/>
                <w:sz w:val="28"/>
                <w:szCs w:val="28"/>
              </w:rPr>
            </w:pPr>
            <w:r>
              <w:rPr>
                <w:bCs/>
                <w:sz w:val="28"/>
                <w:szCs w:val="28"/>
              </w:rPr>
              <w:t>1</w:t>
            </w:r>
            <w:r w:rsidR="00C8306C">
              <w:rPr>
                <w:bCs/>
                <w:sz w:val="28"/>
                <w:szCs w:val="28"/>
              </w:rPr>
              <w:t>69</w:t>
            </w:r>
          </w:p>
        </w:tc>
      </w:tr>
      <w:tr w:rsidR="00072F51" w14:paraId="2CC11507" w14:textId="77777777" w:rsidTr="00227D10">
        <w:tc>
          <w:tcPr>
            <w:tcW w:w="8803" w:type="dxa"/>
            <w:gridSpan w:val="2"/>
          </w:tcPr>
          <w:p w14:paraId="292A197C" w14:textId="5075861E" w:rsidR="00072F51" w:rsidRDefault="00072F51" w:rsidP="00556C7A">
            <w:pPr>
              <w:rPr>
                <w:b/>
                <w:sz w:val="28"/>
                <w:szCs w:val="28"/>
              </w:rPr>
            </w:pPr>
            <w:r w:rsidRPr="003701A1">
              <w:rPr>
                <w:b/>
                <w:sz w:val="28"/>
                <w:szCs w:val="28"/>
              </w:rPr>
              <w:t>ПРАКТИЧЕСКИЕ РЕКОМЕНДАЦИИ</w:t>
            </w:r>
            <w:r w:rsidR="009218CD">
              <w:rPr>
                <w:b/>
                <w:sz w:val="28"/>
                <w:szCs w:val="28"/>
              </w:rPr>
              <w:t>………………………………...</w:t>
            </w:r>
          </w:p>
        </w:tc>
        <w:tc>
          <w:tcPr>
            <w:tcW w:w="825" w:type="dxa"/>
          </w:tcPr>
          <w:p w14:paraId="4F207F51" w14:textId="55162CC1" w:rsidR="00072F51" w:rsidRPr="007A701C" w:rsidRDefault="00A734F0" w:rsidP="007A701C">
            <w:pPr>
              <w:jc w:val="center"/>
              <w:rPr>
                <w:bCs/>
                <w:sz w:val="28"/>
                <w:szCs w:val="28"/>
              </w:rPr>
            </w:pPr>
            <w:r>
              <w:rPr>
                <w:bCs/>
                <w:sz w:val="28"/>
                <w:szCs w:val="28"/>
              </w:rPr>
              <w:t>1</w:t>
            </w:r>
            <w:r w:rsidR="00A94990">
              <w:rPr>
                <w:bCs/>
                <w:sz w:val="28"/>
                <w:szCs w:val="28"/>
              </w:rPr>
              <w:t>7</w:t>
            </w:r>
            <w:r w:rsidR="00C8306C">
              <w:rPr>
                <w:bCs/>
                <w:sz w:val="28"/>
                <w:szCs w:val="28"/>
              </w:rPr>
              <w:t>0</w:t>
            </w:r>
          </w:p>
        </w:tc>
      </w:tr>
      <w:tr w:rsidR="00072F51" w14:paraId="613A11EF" w14:textId="77777777" w:rsidTr="00227D10">
        <w:tc>
          <w:tcPr>
            <w:tcW w:w="8803" w:type="dxa"/>
            <w:gridSpan w:val="2"/>
          </w:tcPr>
          <w:p w14:paraId="3C2A543E" w14:textId="142E76D8" w:rsidR="00072F51" w:rsidRPr="003701A1" w:rsidRDefault="00072F51" w:rsidP="00556C7A">
            <w:pPr>
              <w:rPr>
                <w:b/>
                <w:sz w:val="28"/>
                <w:szCs w:val="28"/>
              </w:rPr>
            </w:pPr>
            <w:r w:rsidRPr="003701A1">
              <w:rPr>
                <w:b/>
                <w:sz w:val="28"/>
                <w:szCs w:val="28"/>
              </w:rPr>
              <w:t>СПИСОК ИСПОЛЬЗОВАННЫХ ИСТОЧНИКОВ</w:t>
            </w:r>
            <w:r w:rsidR="009218CD">
              <w:rPr>
                <w:b/>
                <w:sz w:val="28"/>
                <w:szCs w:val="28"/>
              </w:rPr>
              <w:t>…………………...</w:t>
            </w:r>
          </w:p>
        </w:tc>
        <w:tc>
          <w:tcPr>
            <w:tcW w:w="825" w:type="dxa"/>
          </w:tcPr>
          <w:p w14:paraId="3EEE90E9" w14:textId="55082354" w:rsidR="00072F51" w:rsidRPr="007A701C" w:rsidRDefault="00C8306C" w:rsidP="007A701C">
            <w:pPr>
              <w:jc w:val="center"/>
              <w:rPr>
                <w:bCs/>
                <w:sz w:val="28"/>
                <w:szCs w:val="28"/>
              </w:rPr>
            </w:pPr>
            <w:r>
              <w:rPr>
                <w:bCs/>
                <w:sz w:val="28"/>
                <w:szCs w:val="28"/>
              </w:rPr>
              <w:t>171</w:t>
            </w:r>
          </w:p>
        </w:tc>
      </w:tr>
      <w:tr w:rsidR="00072F51" w14:paraId="4415FC72" w14:textId="77777777" w:rsidTr="00227D10">
        <w:tc>
          <w:tcPr>
            <w:tcW w:w="8803" w:type="dxa"/>
            <w:gridSpan w:val="2"/>
          </w:tcPr>
          <w:p w14:paraId="722B3925" w14:textId="6FE3C3A3" w:rsidR="00072F51" w:rsidRPr="003701A1" w:rsidRDefault="00072F51" w:rsidP="00556C7A">
            <w:pPr>
              <w:rPr>
                <w:b/>
                <w:sz w:val="28"/>
                <w:szCs w:val="28"/>
              </w:rPr>
            </w:pPr>
            <w:r w:rsidRPr="007E2EF4">
              <w:rPr>
                <w:b/>
                <w:sz w:val="28"/>
                <w:szCs w:val="28"/>
              </w:rPr>
              <w:t>ПРИЛОЖЕНИ</w:t>
            </w:r>
            <w:r>
              <w:rPr>
                <w:b/>
                <w:sz w:val="28"/>
                <w:szCs w:val="28"/>
              </w:rPr>
              <w:t>Я</w:t>
            </w:r>
            <w:r w:rsidR="009218CD">
              <w:rPr>
                <w:b/>
                <w:sz w:val="28"/>
                <w:szCs w:val="28"/>
              </w:rPr>
              <w:t>……………………………………………………………</w:t>
            </w:r>
          </w:p>
        </w:tc>
        <w:tc>
          <w:tcPr>
            <w:tcW w:w="825" w:type="dxa"/>
          </w:tcPr>
          <w:p w14:paraId="7F3C36F9" w14:textId="358856A8" w:rsidR="00072F51" w:rsidRPr="007A701C" w:rsidRDefault="00C8306C" w:rsidP="007A701C">
            <w:pPr>
              <w:jc w:val="center"/>
              <w:rPr>
                <w:bCs/>
                <w:sz w:val="28"/>
                <w:szCs w:val="28"/>
              </w:rPr>
            </w:pPr>
            <w:r>
              <w:rPr>
                <w:bCs/>
                <w:sz w:val="28"/>
                <w:szCs w:val="28"/>
              </w:rPr>
              <w:t>186</w:t>
            </w:r>
          </w:p>
        </w:tc>
      </w:tr>
    </w:tbl>
    <w:p w14:paraId="4CDBA2D4" w14:textId="77777777" w:rsidR="00A734F0" w:rsidRDefault="00A734F0" w:rsidP="007F63CD">
      <w:pPr>
        <w:pBdr>
          <w:top w:val="nil"/>
          <w:left w:val="nil"/>
          <w:bottom w:val="nil"/>
          <w:right w:val="nil"/>
          <w:between w:val="nil"/>
        </w:pBdr>
        <w:jc w:val="center"/>
        <w:rPr>
          <w:b/>
          <w:sz w:val="28"/>
          <w:szCs w:val="28"/>
        </w:rPr>
      </w:pPr>
    </w:p>
    <w:p w14:paraId="75876AE0" w14:textId="77777777" w:rsidR="00A734F0" w:rsidRDefault="00A734F0" w:rsidP="007F63CD">
      <w:pPr>
        <w:pBdr>
          <w:top w:val="nil"/>
          <w:left w:val="nil"/>
          <w:bottom w:val="nil"/>
          <w:right w:val="nil"/>
          <w:between w:val="nil"/>
        </w:pBdr>
        <w:jc w:val="center"/>
        <w:rPr>
          <w:b/>
          <w:sz w:val="28"/>
          <w:szCs w:val="28"/>
        </w:rPr>
      </w:pPr>
    </w:p>
    <w:p w14:paraId="3B13C758" w14:textId="77777777" w:rsidR="00A734F0" w:rsidRDefault="00A734F0" w:rsidP="007F63CD">
      <w:pPr>
        <w:pBdr>
          <w:top w:val="nil"/>
          <w:left w:val="nil"/>
          <w:bottom w:val="nil"/>
          <w:right w:val="nil"/>
          <w:between w:val="nil"/>
        </w:pBdr>
        <w:jc w:val="center"/>
        <w:rPr>
          <w:b/>
          <w:sz w:val="28"/>
          <w:szCs w:val="28"/>
        </w:rPr>
      </w:pPr>
    </w:p>
    <w:p w14:paraId="44EB0C12" w14:textId="77777777" w:rsidR="00A734F0" w:rsidRDefault="00A734F0" w:rsidP="007F63CD">
      <w:pPr>
        <w:pBdr>
          <w:top w:val="nil"/>
          <w:left w:val="nil"/>
          <w:bottom w:val="nil"/>
          <w:right w:val="nil"/>
          <w:between w:val="nil"/>
        </w:pBdr>
        <w:jc w:val="center"/>
        <w:rPr>
          <w:b/>
          <w:sz w:val="28"/>
          <w:szCs w:val="28"/>
        </w:rPr>
      </w:pPr>
    </w:p>
    <w:p w14:paraId="5886FC23" w14:textId="77777777" w:rsidR="00A734F0" w:rsidRDefault="00A734F0" w:rsidP="007F63CD">
      <w:pPr>
        <w:pBdr>
          <w:top w:val="nil"/>
          <w:left w:val="nil"/>
          <w:bottom w:val="nil"/>
          <w:right w:val="nil"/>
          <w:between w:val="nil"/>
        </w:pBdr>
        <w:jc w:val="center"/>
        <w:rPr>
          <w:b/>
          <w:sz w:val="28"/>
          <w:szCs w:val="28"/>
        </w:rPr>
      </w:pPr>
    </w:p>
    <w:p w14:paraId="51F0035B" w14:textId="77777777" w:rsidR="00A734F0" w:rsidRDefault="00A734F0" w:rsidP="007F63CD">
      <w:pPr>
        <w:pBdr>
          <w:top w:val="nil"/>
          <w:left w:val="nil"/>
          <w:bottom w:val="nil"/>
          <w:right w:val="nil"/>
          <w:between w:val="nil"/>
        </w:pBdr>
        <w:jc w:val="center"/>
        <w:rPr>
          <w:b/>
          <w:sz w:val="28"/>
          <w:szCs w:val="28"/>
        </w:rPr>
      </w:pPr>
    </w:p>
    <w:p w14:paraId="27EDE412" w14:textId="77777777" w:rsidR="00A734F0" w:rsidRDefault="00A734F0" w:rsidP="007F63CD">
      <w:pPr>
        <w:pBdr>
          <w:top w:val="nil"/>
          <w:left w:val="nil"/>
          <w:bottom w:val="nil"/>
          <w:right w:val="nil"/>
          <w:between w:val="nil"/>
        </w:pBdr>
        <w:jc w:val="center"/>
        <w:rPr>
          <w:b/>
          <w:sz w:val="28"/>
          <w:szCs w:val="28"/>
        </w:rPr>
      </w:pPr>
    </w:p>
    <w:p w14:paraId="55044227" w14:textId="77777777" w:rsidR="00A734F0" w:rsidRDefault="00A734F0" w:rsidP="007F63CD">
      <w:pPr>
        <w:pBdr>
          <w:top w:val="nil"/>
          <w:left w:val="nil"/>
          <w:bottom w:val="nil"/>
          <w:right w:val="nil"/>
          <w:between w:val="nil"/>
        </w:pBdr>
        <w:jc w:val="center"/>
        <w:rPr>
          <w:b/>
          <w:sz w:val="28"/>
          <w:szCs w:val="28"/>
        </w:rPr>
      </w:pPr>
    </w:p>
    <w:p w14:paraId="5A6119E1" w14:textId="77777777" w:rsidR="00A734F0" w:rsidRDefault="00A734F0" w:rsidP="007F63CD">
      <w:pPr>
        <w:pBdr>
          <w:top w:val="nil"/>
          <w:left w:val="nil"/>
          <w:bottom w:val="nil"/>
          <w:right w:val="nil"/>
          <w:between w:val="nil"/>
        </w:pBdr>
        <w:jc w:val="center"/>
        <w:rPr>
          <w:b/>
          <w:sz w:val="28"/>
          <w:szCs w:val="28"/>
        </w:rPr>
      </w:pPr>
    </w:p>
    <w:p w14:paraId="347B6874" w14:textId="77777777" w:rsidR="00A734F0" w:rsidRDefault="00A734F0" w:rsidP="007F63CD">
      <w:pPr>
        <w:pBdr>
          <w:top w:val="nil"/>
          <w:left w:val="nil"/>
          <w:bottom w:val="nil"/>
          <w:right w:val="nil"/>
          <w:between w:val="nil"/>
        </w:pBdr>
        <w:jc w:val="center"/>
        <w:rPr>
          <w:b/>
          <w:sz w:val="28"/>
          <w:szCs w:val="28"/>
        </w:rPr>
      </w:pPr>
    </w:p>
    <w:p w14:paraId="5663B67B" w14:textId="77777777" w:rsidR="00A734F0" w:rsidRDefault="00A734F0" w:rsidP="007F63CD">
      <w:pPr>
        <w:pBdr>
          <w:top w:val="nil"/>
          <w:left w:val="nil"/>
          <w:bottom w:val="nil"/>
          <w:right w:val="nil"/>
          <w:between w:val="nil"/>
        </w:pBdr>
        <w:jc w:val="center"/>
        <w:rPr>
          <w:b/>
          <w:sz w:val="28"/>
          <w:szCs w:val="28"/>
        </w:rPr>
      </w:pPr>
    </w:p>
    <w:p w14:paraId="58095B01" w14:textId="77777777" w:rsidR="00A734F0" w:rsidRDefault="00A734F0" w:rsidP="007F63CD">
      <w:pPr>
        <w:pBdr>
          <w:top w:val="nil"/>
          <w:left w:val="nil"/>
          <w:bottom w:val="nil"/>
          <w:right w:val="nil"/>
          <w:between w:val="nil"/>
        </w:pBdr>
        <w:jc w:val="center"/>
        <w:rPr>
          <w:b/>
          <w:sz w:val="28"/>
          <w:szCs w:val="28"/>
        </w:rPr>
      </w:pPr>
    </w:p>
    <w:p w14:paraId="48F353F6" w14:textId="77777777" w:rsidR="00A734F0" w:rsidRDefault="00A734F0" w:rsidP="007F63CD">
      <w:pPr>
        <w:pBdr>
          <w:top w:val="nil"/>
          <w:left w:val="nil"/>
          <w:bottom w:val="nil"/>
          <w:right w:val="nil"/>
          <w:between w:val="nil"/>
        </w:pBdr>
        <w:jc w:val="center"/>
        <w:rPr>
          <w:b/>
          <w:sz w:val="28"/>
          <w:szCs w:val="28"/>
        </w:rPr>
      </w:pPr>
    </w:p>
    <w:p w14:paraId="339080B9" w14:textId="77777777" w:rsidR="00A734F0" w:rsidRDefault="00A734F0" w:rsidP="007F63CD">
      <w:pPr>
        <w:pBdr>
          <w:top w:val="nil"/>
          <w:left w:val="nil"/>
          <w:bottom w:val="nil"/>
          <w:right w:val="nil"/>
          <w:between w:val="nil"/>
        </w:pBdr>
        <w:jc w:val="center"/>
        <w:rPr>
          <w:b/>
          <w:sz w:val="28"/>
          <w:szCs w:val="28"/>
        </w:rPr>
      </w:pPr>
    </w:p>
    <w:p w14:paraId="28285554" w14:textId="77777777" w:rsidR="00A734F0" w:rsidRDefault="00A734F0" w:rsidP="007F63CD">
      <w:pPr>
        <w:pBdr>
          <w:top w:val="nil"/>
          <w:left w:val="nil"/>
          <w:bottom w:val="nil"/>
          <w:right w:val="nil"/>
          <w:between w:val="nil"/>
        </w:pBdr>
        <w:jc w:val="center"/>
        <w:rPr>
          <w:b/>
          <w:sz w:val="28"/>
          <w:szCs w:val="28"/>
        </w:rPr>
      </w:pPr>
    </w:p>
    <w:p w14:paraId="70A68149" w14:textId="77777777" w:rsidR="00A734F0" w:rsidRDefault="00A734F0" w:rsidP="007F63CD">
      <w:pPr>
        <w:pBdr>
          <w:top w:val="nil"/>
          <w:left w:val="nil"/>
          <w:bottom w:val="nil"/>
          <w:right w:val="nil"/>
          <w:between w:val="nil"/>
        </w:pBdr>
        <w:jc w:val="center"/>
        <w:rPr>
          <w:b/>
          <w:sz w:val="28"/>
          <w:szCs w:val="28"/>
        </w:rPr>
      </w:pPr>
    </w:p>
    <w:p w14:paraId="1AD878FB" w14:textId="77777777" w:rsidR="00A734F0" w:rsidRDefault="00A734F0" w:rsidP="007F63CD">
      <w:pPr>
        <w:pBdr>
          <w:top w:val="nil"/>
          <w:left w:val="nil"/>
          <w:bottom w:val="nil"/>
          <w:right w:val="nil"/>
          <w:between w:val="nil"/>
        </w:pBdr>
        <w:jc w:val="center"/>
        <w:rPr>
          <w:b/>
          <w:sz w:val="28"/>
          <w:szCs w:val="28"/>
        </w:rPr>
      </w:pPr>
    </w:p>
    <w:p w14:paraId="6214BEF8" w14:textId="77777777" w:rsidR="00A734F0" w:rsidRDefault="00A734F0" w:rsidP="007F63CD">
      <w:pPr>
        <w:pBdr>
          <w:top w:val="nil"/>
          <w:left w:val="nil"/>
          <w:bottom w:val="nil"/>
          <w:right w:val="nil"/>
          <w:between w:val="nil"/>
        </w:pBdr>
        <w:jc w:val="center"/>
        <w:rPr>
          <w:b/>
          <w:sz w:val="28"/>
          <w:szCs w:val="28"/>
        </w:rPr>
      </w:pPr>
    </w:p>
    <w:p w14:paraId="7EFAD4DF" w14:textId="77777777" w:rsidR="00A734F0" w:rsidRDefault="00A734F0" w:rsidP="007F63CD">
      <w:pPr>
        <w:pBdr>
          <w:top w:val="nil"/>
          <w:left w:val="nil"/>
          <w:bottom w:val="nil"/>
          <w:right w:val="nil"/>
          <w:between w:val="nil"/>
        </w:pBdr>
        <w:jc w:val="center"/>
        <w:rPr>
          <w:b/>
          <w:sz w:val="28"/>
          <w:szCs w:val="28"/>
        </w:rPr>
      </w:pPr>
    </w:p>
    <w:p w14:paraId="6985428A" w14:textId="77777777" w:rsidR="00A734F0" w:rsidRDefault="00A734F0" w:rsidP="007F63CD">
      <w:pPr>
        <w:pBdr>
          <w:top w:val="nil"/>
          <w:left w:val="nil"/>
          <w:bottom w:val="nil"/>
          <w:right w:val="nil"/>
          <w:between w:val="nil"/>
        </w:pBdr>
        <w:jc w:val="center"/>
        <w:rPr>
          <w:b/>
          <w:sz w:val="28"/>
          <w:szCs w:val="28"/>
        </w:rPr>
      </w:pPr>
    </w:p>
    <w:p w14:paraId="6D34978D" w14:textId="77777777" w:rsidR="00A734F0" w:rsidRDefault="00A734F0" w:rsidP="007F63CD">
      <w:pPr>
        <w:pBdr>
          <w:top w:val="nil"/>
          <w:left w:val="nil"/>
          <w:bottom w:val="nil"/>
          <w:right w:val="nil"/>
          <w:between w:val="nil"/>
        </w:pBdr>
        <w:jc w:val="center"/>
        <w:rPr>
          <w:b/>
          <w:sz w:val="28"/>
          <w:szCs w:val="28"/>
        </w:rPr>
      </w:pPr>
    </w:p>
    <w:p w14:paraId="42DB2B96" w14:textId="77777777" w:rsidR="00A734F0" w:rsidRDefault="00A734F0" w:rsidP="007F63CD">
      <w:pPr>
        <w:pBdr>
          <w:top w:val="nil"/>
          <w:left w:val="nil"/>
          <w:bottom w:val="nil"/>
          <w:right w:val="nil"/>
          <w:between w:val="nil"/>
        </w:pBdr>
        <w:jc w:val="center"/>
        <w:rPr>
          <w:b/>
          <w:sz w:val="28"/>
          <w:szCs w:val="28"/>
        </w:rPr>
      </w:pPr>
    </w:p>
    <w:p w14:paraId="15A587CA" w14:textId="77777777" w:rsidR="00A734F0" w:rsidRDefault="00A734F0" w:rsidP="007F63CD">
      <w:pPr>
        <w:pBdr>
          <w:top w:val="nil"/>
          <w:left w:val="nil"/>
          <w:bottom w:val="nil"/>
          <w:right w:val="nil"/>
          <w:between w:val="nil"/>
        </w:pBdr>
        <w:jc w:val="center"/>
        <w:rPr>
          <w:b/>
          <w:sz w:val="28"/>
          <w:szCs w:val="28"/>
        </w:rPr>
      </w:pPr>
    </w:p>
    <w:p w14:paraId="4805178A" w14:textId="77777777" w:rsidR="00A734F0" w:rsidRDefault="00A734F0" w:rsidP="007F63CD">
      <w:pPr>
        <w:pBdr>
          <w:top w:val="nil"/>
          <w:left w:val="nil"/>
          <w:bottom w:val="nil"/>
          <w:right w:val="nil"/>
          <w:between w:val="nil"/>
        </w:pBdr>
        <w:jc w:val="center"/>
        <w:rPr>
          <w:b/>
          <w:sz w:val="28"/>
          <w:szCs w:val="28"/>
        </w:rPr>
      </w:pPr>
    </w:p>
    <w:p w14:paraId="6A161D17" w14:textId="77777777" w:rsidR="00A734F0" w:rsidRDefault="00A734F0" w:rsidP="007F63CD">
      <w:pPr>
        <w:pBdr>
          <w:top w:val="nil"/>
          <w:left w:val="nil"/>
          <w:bottom w:val="nil"/>
          <w:right w:val="nil"/>
          <w:between w:val="nil"/>
        </w:pBdr>
        <w:jc w:val="center"/>
        <w:rPr>
          <w:b/>
          <w:sz w:val="28"/>
          <w:szCs w:val="28"/>
        </w:rPr>
      </w:pPr>
    </w:p>
    <w:p w14:paraId="1E3E6321" w14:textId="77777777" w:rsidR="00A734F0" w:rsidRDefault="00A734F0" w:rsidP="007F63CD">
      <w:pPr>
        <w:pBdr>
          <w:top w:val="nil"/>
          <w:left w:val="nil"/>
          <w:bottom w:val="nil"/>
          <w:right w:val="nil"/>
          <w:between w:val="nil"/>
        </w:pBdr>
        <w:jc w:val="center"/>
        <w:rPr>
          <w:b/>
          <w:sz w:val="28"/>
          <w:szCs w:val="28"/>
        </w:rPr>
      </w:pPr>
    </w:p>
    <w:p w14:paraId="3D8DAB12" w14:textId="77777777" w:rsidR="00A734F0" w:rsidRDefault="00A734F0" w:rsidP="007F63CD">
      <w:pPr>
        <w:pBdr>
          <w:top w:val="nil"/>
          <w:left w:val="nil"/>
          <w:bottom w:val="nil"/>
          <w:right w:val="nil"/>
          <w:between w:val="nil"/>
        </w:pBdr>
        <w:jc w:val="center"/>
        <w:rPr>
          <w:b/>
          <w:sz w:val="28"/>
          <w:szCs w:val="28"/>
        </w:rPr>
      </w:pPr>
    </w:p>
    <w:p w14:paraId="3E73C060" w14:textId="77777777" w:rsidR="00A734F0" w:rsidRDefault="00A734F0" w:rsidP="007F63CD">
      <w:pPr>
        <w:pBdr>
          <w:top w:val="nil"/>
          <w:left w:val="nil"/>
          <w:bottom w:val="nil"/>
          <w:right w:val="nil"/>
          <w:between w:val="nil"/>
        </w:pBdr>
        <w:jc w:val="center"/>
        <w:rPr>
          <w:b/>
          <w:sz w:val="28"/>
          <w:szCs w:val="28"/>
        </w:rPr>
      </w:pPr>
    </w:p>
    <w:p w14:paraId="3EA7B25B" w14:textId="77777777" w:rsidR="00A734F0" w:rsidRDefault="00A734F0" w:rsidP="007F63CD">
      <w:pPr>
        <w:pBdr>
          <w:top w:val="nil"/>
          <w:left w:val="nil"/>
          <w:bottom w:val="nil"/>
          <w:right w:val="nil"/>
          <w:between w:val="nil"/>
        </w:pBdr>
        <w:jc w:val="center"/>
        <w:rPr>
          <w:b/>
          <w:sz w:val="28"/>
          <w:szCs w:val="28"/>
        </w:rPr>
      </w:pPr>
    </w:p>
    <w:p w14:paraId="3198883A" w14:textId="77777777" w:rsidR="00A734F0" w:rsidRDefault="00A734F0" w:rsidP="007F63CD">
      <w:pPr>
        <w:pBdr>
          <w:top w:val="nil"/>
          <w:left w:val="nil"/>
          <w:bottom w:val="nil"/>
          <w:right w:val="nil"/>
          <w:between w:val="nil"/>
        </w:pBdr>
        <w:jc w:val="center"/>
        <w:rPr>
          <w:b/>
          <w:sz w:val="28"/>
          <w:szCs w:val="28"/>
        </w:rPr>
      </w:pPr>
    </w:p>
    <w:p w14:paraId="26F2059D" w14:textId="77777777" w:rsidR="00A734F0" w:rsidRDefault="00A734F0" w:rsidP="007F63CD">
      <w:pPr>
        <w:pBdr>
          <w:top w:val="nil"/>
          <w:left w:val="nil"/>
          <w:bottom w:val="nil"/>
          <w:right w:val="nil"/>
          <w:between w:val="nil"/>
        </w:pBdr>
        <w:jc w:val="center"/>
        <w:rPr>
          <w:b/>
          <w:sz w:val="28"/>
          <w:szCs w:val="28"/>
        </w:rPr>
      </w:pPr>
    </w:p>
    <w:p w14:paraId="5A453115" w14:textId="77777777" w:rsidR="00A734F0" w:rsidRDefault="00A734F0" w:rsidP="007F63CD">
      <w:pPr>
        <w:pBdr>
          <w:top w:val="nil"/>
          <w:left w:val="nil"/>
          <w:bottom w:val="nil"/>
          <w:right w:val="nil"/>
          <w:between w:val="nil"/>
        </w:pBdr>
        <w:jc w:val="center"/>
        <w:rPr>
          <w:b/>
          <w:sz w:val="28"/>
          <w:szCs w:val="28"/>
        </w:rPr>
      </w:pPr>
    </w:p>
    <w:p w14:paraId="5368B35A" w14:textId="77777777" w:rsidR="00A734F0" w:rsidRDefault="00A734F0" w:rsidP="007F63CD">
      <w:pPr>
        <w:pBdr>
          <w:top w:val="nil"/>
          <w:left w:val="nil"/>
          <w:bottom w:val="nil"/>
          <w:right w:val="nil"/>
          <w:between w:val="nil"/>
        </w:pBdr>
        <w:jc w:val="center"/>
        <w:rPr>
          <w:b/>
          <w:sz w:val="28"/>
          <w:szCs w:val="28"/>
        </w:rPr>
      </w:pPr>
    </w:p>
    <w:p w14:paraId="34EE8A21" w14:textId="77777777" w:rsidR="00A734F0" w:rsidRDefault="00A734F0" w:rsidP="007F63CD">
      <w:pPr>
        <w:pBdr>
          <w:top w:val="nil"/>
          <w:left w:val="nil"/>
          <w:bottom w:val="nil"/>
          <w:right w:val="nil"/>
          <w:between w:val="nil"/>
        </w:pBdr>
        <w:jc w:val="center"/>
        <w:rPr>
          <w:b/>
          <w:sz w:val="28"/>
          <w:szCs w:val="28"/>
        </w:rPr>
      </w:pPr>
    </w:p>
    <w:p w14:paraId="34C6BD23" w14:textId="77777777" w:rsidR="00A734F0" w:rsidRDefault="00A734F0" w:rsidP="007F63CD">
      <w:pPr>
        <w:pBdr>
          <w:top w:val="nil"/>
          <w:left w:val="nil"/>
          <w:bottom w:val="nil"/>
          <w:right w:val="nil"/>
          <w:between w:val="nil"/>
        </w:pBdr>
        <w:jc w:val="center"/>
        <w:rPr>
          <w:b/>
          <w:sz w:val="28"/>
          <w:szCs w:val="28"/>
        </w:rPr>
      </w:pPr>
    </w:p>
    <w:p w14:paraId="4DC3EBA7" w14:textId="77777777" w:rsidR="00A734F0" w:rsidRDefault="00A734F0" w:rsidP="007F63CD">
      <w:pPr>
        <w:pBdr>
          <w:top w:val="nil"/>
          <w:left w:val="nil"/>
          <w:bottom w:val="nil"/>
          <w:right w:val="nil"/>
          <w:between w:val="nil"/>
        </w:pBdr>
        <w:jc w:val="center"/>
        <w:rPr>
          <w:b/>
          <w:sz w:val="28"/>
          <w:szCs w:val="28"/>
        </w:rPr>
      </w:pPr>
    </w:p>
    <w:p w14:paraId="207DA401" w14:textId="77777777" w:rsidR="00A734F0" w:rsidRDefault="00A734F0" w:rsidP="007F63CD">
      <w:pPr>
        <w:pBdr>
          <w:top w:val="nil"/>
          <w:left w:val="nil"/>
          <w:bottom w:val="nil"/>
          <w:right w:val="nil"/>
          <w:between w:val="nil"/>
        </w:pBdr>
        <w:jc w:val="center"/>
        <w:rPr>
          <w:b/>
          <w:sz w:val="28"/>
          <w:szCs w:val="28"/>
        </w:rPr>
      </w:pPr>
    </w:p>
    <w:p w14:paraId="78689B88" w14:textId="77777777" w:rsidR="00A734F0" w:rsidRDefault="00A734F0" w:rsidP="007F63CD">
      <w:pPr>
        <w:pBdr>
          <w:top w:val="nil"/>
          <w:left w:val="nil"/>
          <w:bottom w:val="nil"/>
          <w:right w:val="nil"/>
          <w:between w:val="nil"/>
        </w:pBdr>
        <w:jc w:val="center"/>
        <w:rPr>
          <w:b/>
          <w:sz w:val="28"/>
          <w:szCs w:val="28"/>
        </w:rPr>
      </w:pPr>
    </w:p>
    <w:p w14:paraId="5412E43A" w14:textId="77777777" w:rsidR="00A734F0" w:rsidRDefault="00A734F0" w:rsidP="007F63CD">
      <w:pPr>
        <w:pBdr>
          <w:top w:val="nil"/>
          <w:left w:val="nil"/>
          <w:bottom w:val="nil"/>
          <w:right w:val="nil"/>
          <w:between w:val="nil"/>
        </w:pBdr>
        <w:jc w:val="center"/>
        <w:rPr>
          <w:b/>
          <w:sz w:val="28"/>
          <w:szCs w:val="28"/>
        </w:rPr>
      </w:pPr>
    </w:p>
    <w:p w14:paraId="398795B3" w14:textId="77777777" w:rsidR="00A734F0" w:rsidRDefault="00A734F0" w:rsidP="007F63CD">
      <w:pPr>
        <w:pBdr>
          <w:top w:val="nil"/>
          <w:left w:val="nil"/>
          <w:bottom w:val="nil"/>
          <w:right w:val="nil"/>
          <w:between w:val="nil"/>
        </w:pBdr>
        <w:jc w:val="center"/>
        <w:rPr>
          <w:b/>
          <w:sz w:val="28"/>
          <w:szCs w:val="28"/>
        </w:rPr>
      </w:pPr>
    </w:p>
    <w:p w14:paraId="362A8ABE" w14:textId="73CA78C2" w:rsidR="006772E6" w:rsidRPr="00072F51" w:rsidRDefault="006772E6" w:rsidP="007F63CD">
      <w:pPr>
        <w:pBdr>
          <w:top w:val="nil"/>
          <w:left w:val="nil"/>
          <w:bottom w:val="nil"/>
          <w:right w:val="nil"/>
          <w:between w:val="nil"/>
        </w:pBdr>
        <w:jc w:val="center"/>
        <w:rPr>
          <w:sz w:val="28"/>
          <w:szCs w:val="28"/>
        </w:rPr>
      </w:pPr>
      <w:r w:rsidRPr="003701A1">
        <w:rPr>
          <w:b/>
          <w:sz w:val="28"/>
          <w:szCs w:val="28"/>
        </w:rPr>
        <w:t>НОРМАТИВНЫЕ ССЫЛКИ</w:t>
      </w:r>
    </w:p>
    <w:p w14:paraId="19195B2A" w14:textId="77777777" w:rsidR="006772E6" w:rsidRPr="00426B39" w:rsidRDefault="006772E6" w:rsidP="00556C7A">
      <w:pPr>
        <w:jc w:val="both"/>
        <w:rPr>
          <w:b/>
          <w:sz w:val="28"/>
          <w:szCs w:val="28"/>
        </w:rPr>
      </w:pPr>
    </w:p>
    <w:p w14:paraId="7CCB2050" w14:textId="77777777" w:rsidR="006772E6" w:rsidRPr="00426B39" w:rsidRDefault="006772E6" w:rsidP="005E2D68">
      <w:pPr>
        <w:ind w:firstLine="709"/>
        <w:jc w:val="both"/>
        <w:rPr>
          <w:sz w:val="28"/>
          <w:szCs w:val="28"/>
        </w:rPr>
      </w:pPr>
      <w:r w:rsidRPr="00426B39">
        <w:rPr>
          <w:sz w:val="28"/>
          <w:szCs w:val="28"/>
        </w:rPr>
        <w:t>В диссертации использованы ссылки на следующие стандарты:</w:t>
      </w:r>
    </w:p>
    <w:p w14:paraId="174CD4C4"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Закон Республики Казахстан. О науке: принят 21 мая 2022 года, №123.</w:t>
      </w:r>
    </w:p>
    <w:p w14:paraId="798B1434"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 xml:space="preserve">Закон Республики Казахстан. О персональных данных и их защите: принят 21 мая 2013 года, №94. </w:t>
      </w:r>
    </w:p>
    <w:p w14:paraId="67930726"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 xml:space="preserve">Кодекс Республики Казахстан. О здоровье народа и системе здравоохранения: принят 7 июля 2020 года, №360. </w:t>
      </w:r>
    </w:p>
    <w:p w14:paraId="0E862B2D"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Дорожная карта по реализации мероприятий, направленных на улучшение/повышение качества медицинской помощи населению Республики Казахстан на 2020 - 2025 годы</w:t>
      </w:r>
    </w:p>
    <w:p w14:paraId="4C33262D"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Хельсинская декларация Всемирной медицинской ассоциации «Этические принципы проведения медицинских исследований с участием человека в качестве субъекта» с изменениями, внесенными на 64-ой Генеральной Ассамблее ВМА, Форталеза, Бразилия, октябрь 2013.</w:t>
      </w:r>
    </w:p>
    <w:p w14:paraId="614C7B77"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«Стандарт организации оказания акушерско-гинекологической помощи в Республике Казахстан» Утвержден приказом Министра здравоохранения Республики Казахстан от 16.04.2018 г.№173</w:t>
      </w:r>
    </w:p>
    <w:p w14:paraId="6A9FB145" w14:textId="65EBDCA1" w:rsidR="008962A9"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Приказ Министра здравоохранения РК №272 от 15 декабря 2020 года «Об утверждении правил и условий проведения вспомогательных репродуктивных методов и технологий» (с изменениями, внесенными приказом Министра здравоохранения РК от 18 июня 2021 года № ҚР ДСМ-52)</w:t>
      </w:r>
    </w:p>
    <w:p w14:paraId="247BF684" w14:textId="42ACDA41" w:rsidR="00E21347" w:rsidRPr="00426B39" w:rsidRDefault="00E21347"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rPr>
        <w:t>Об утверждении правил и условий проведения донорства половых клеток, тканей репродуктивных органов. Приказ Министра здравоохранения Республики Казахстан от 8 декабря 2020 года № ҚР ДСМ-236/2020. Зарегистрирован в Министерстве юстиции Республики Казахстан 11 декабря 2020 года № 21760. // Доступно по: https://adilet.zan.kz/rus/docs/V2000021760</w:t>
      </w:r>
    </w:p>
    <w:p w14:paraId="7ABBCDDF" w14:textId="77777777" w:rsidR="008962A9" w:rsidRPr="00D4404C" w:rsidRDefault="008962A9" w:rsidP="005E2D68">
      <w:pPr>
        <w:pStyle w:val="afffffffff7"/>
        <w:shd w:val="clear" w:color="auto" w:fill="FFFFFF"/>
        <w:spacing w:before="0" w:beforeAutospacing="0" w:after="0" w:afterAutospacing="0"/>
        <w:ind w:firstLine="709"/>
        <w:contextualSpacing/>
        <w:jc w:val="both"/>
        <w:textAlignment w:val="baseline"/>
        <w:rPr>
          <w:color w:val="000000" w:themeColor="text1"/>
          <w:sz w:val="28"/>
          <w:szCs w:val="28"/>
          <w:lang w:eastAsia="en-US" w:bidi="ru-RU"/>
        </w:rPr>
      </w:pPr>
      <w:r w:rsidRPr="00426B39">
        <w:rPr>
          <w:sz w:val="28"/>
          <w:szCs w:val="28"/>
        </w:rPr>
        <w:t xml:space="preserve">Об утверждении правил выдачи заключений (разрешительных документов) на ввоз на территорию Республики Казахстан из государств, не являющихся членами Евразийского экономического союза, и вывоз с территории Республики Казахстан в эти государства образцов биологических материалов человека, гемопоэтических стволовых клеток, костного мозга, донорских лимфоцитов в целях проведения неродственной трансплантации, половых клеток и эмбрионов. Приказ Министра здравоохранения Республики Казахстан от 3 ноября 2020 года № ҚР ДСМ-177/2020. Зарегистрирован в Министерстве юстиции Республики Казахстан 5 ноября 2020 года № 21592. Доступно по: </w:t>
      </w:r>
      <w:hyperlink r:id="rId12" w:anchor="z3" w:history="1">
        <w:r w:rsidRPr="00D4404C">
          <w:rPr>
            <w:rStyle w:val="afffffffffc"/>
            <w:sz w:val="28"/>
            <w:szCs w:val="28"/>
          </w:rPr>
          <w:t>https://adilet.zan.kz/rus/docs/V2000021592#z3</w:t>
        </w:r>
      </w:hyperlink>
    </w:p>
    <w:p w14:paraId="63E0B2B6" w14:textId="55175244" w:rsidR="008962A9" w:rsidRPr="00426B39" w:rsidRDefault="008962A9"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rPr>
        <w:t>Об обязательном социальном медицинском страховании. Закон Республики Казахстан от 16 ноября 2015 года № 405-V. // Доступно по: https://adilet.zan.kz/rus/docs/Z1500000405</w:t>
      </w:r>
    </w:p>
    <w:p w14:paraId="61EABEAA"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Государственный общеобязательный стандарт послевузовского образования: приложение №8//Приказ Министра образования и науки Республики Казахстан от 31 октября 2018 года №604.</w:t>
      </w:r>
    </w:p>
    <w:p w14:paraId="1A50303F" w14:textId="53CD331A"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Стандарт надлежащей клинической практики (GCP) с изменениями по состоянию на 21.04.2023 года.</w:t>
      </w:r>
    </w:p>
    <w:p w14:paraId="36C40374"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MC ISO 9000:2015. Системы менеджмента качества. Основные положения и словарь.</w:t>
      </w:r>
    </w:p>
    <w:p w14:paraId="18C555AE"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MC ISO 9001:2015. Системы менеджмента качества. Требования.</w:t>
      </w:r>
    </w:p>
    <w:p w14:paraId="10C86203"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MC ISO 27001:2013. Системы менеджмента информационной безопасности. Требования.</w:t>
      </w:r>
    </w:p>
    <w:p w14:paraId="7264B46D" w14:textId="77777777" w:rsidR="00433CA1" w:rsidRPr="00426B39" w:rsidRDefault="00433CA1" w:rsidP="005E2D68">
      <w:pPr>
        <w:pStyle w:val="afffffffff7"/>
        <w:shd w:val="clear" w:color="auto" w:fill="FFFFFF"/>
        <w:spacing w:before="0" w:beforeAutospacing="0" w:after="0" w:afterAutospacing="0"/>
        <w:ind w:firstLine="709"/>
        <w:contextualSpacing/>
        <w:jc w:val="both"/>
        <w:textAlignment w:val="baseline"/>
        <w:rPr>
          <w:sz w:val="28"/>
          <w:szCs w:val="28"/>
          <w:lang w:eastAsia="en-US" w:bidi="ru-RU"/>
        </w:rPr>
      </w:pPr>
      <w:r w:rsidRPr="00426B39">
        <w:rPr>
          <w:sz w:val="28"/>
          <w:szCs w:val="28"/>
          <w:lang w:eastAsia="en-US" w:bidi="ru-RU"/>
        </w:rPr>
        <w:t>MC ISO 26000:2012. Руководство по социальной ответственности.</w:t>
      </w:r>
    </w:p>
    <w:p w14:paraId="16C879EF" w14:textId="77777777" w:rsidR="00433CA1" w:rsidRPr="005E2D68" w:rsidRDefault="00433CA1" w:rsidP="005E2D68">
      <w:pPr>
        <w:ind w:firstLine="709"/>
        <w:jc w:val="both"/>
        <w:rPr>
          <w:sz w:val="28"/>
          <w:szCs w:val="28"/>
        </w:rPr>
      </w:pPr>
      <w:r w:rsidRPr="005E2D68">
        <w:rPr>
          <w:sz w:val="28"/>
          <w:szCs w:val="28"/>
        </w:rPr>
        <w:t xml:space="preserve">ГОСТ 7.32-2001 (Межгосударственный стандарт) Система стандартов по информации, библиотечному и издательскому делу. Отчет о научно-исследовательской работе. Структура и правила оформления. </w:t>
      </w:r>
    </w:p>
    <w:p w14:paraId="23FA873D" w14:textId="77777777" w:rsidR="00433CA1" w:rsidRPr="005E2D68" w:rsidRDefault="00433CA1" w:rsidP="005E2D68">
      <w:pPr>
        <w:ind w:firstLine="709"/>
        <w:jc w:val="both"/>
        <w:rPr>
          <w:sz w:val="28"/>
          <w:szCs w:val="28"/>
        </w:rPr>
      </w:pPr>
      <w:r w:rsidRPr="005E2D68">
        <w:rPr>
          <w:sz w:val="28"/>
          <w:szCs w:val="28"/>
        </w:rPr>
        <w:t xml:space="preserve">ГОСТ 15.101-98 (Межгосударственный стандарт) Система разработки и постановки продукции на производство. Порядок выполнения научно-исследовательских работ. </w:t>
      </w:r>
    </w:p>
    <w:p w14:paraId="5D22F897" w14:textId="77777777" w:rsidR="00433CA1" w:rsidRPr="005E2D68" w:rsidRDefault="00433CA1" w:rsidP="005E2D68">
      <w:pPr>
        <w:ind w:firstLine="709"/>
        <w:jc w:val="both"/>
        <w:rPr>
          <w:sz w:val="28"/>
          <w:szCs w:val="28"/>
        </w:rPr>
      </w:pPr>
      <w:r w:rsidRPr="005E2D68">
        <w:rPr>
          <w:sz w:val="28"/>
          <w:szCs w:val="28"/>
        </w:rPr>
        <w:t xml:space="preserve">ГОСТ 7.1-84 Система стандартов по информации, библиотечному и издательскому делу. Библиографическое описание документа. Общие требования и правила составления. </w:t>
      </w:r>
    </w:p>
    <w:p w14:paraId="21A792FF" w14:textId="77777777" w:rsidR="00433CA1" w:rsidRPr="005E2D68" w:rsidRDefault="00433CA1" w:rsidP="005E2D68">
      <w:pPr>
        <w:ind w:firstLine="709"/>
        <w:jc w:val="both"/>
        <w:rPr>
          <w:sz w:val="28"/>
          <w:szCs w:val="28"/>
        </w:rPr>
      </w:pPr>
      <w:r w:rsidRPr="005E2D68">
        <w:rPr>
          <w:sz w:val="28"/>
          <w:szCs w:val="28"/>
        </w:rPr>
        <w:t xml:space="preserve">ГОСТ 7.9-95 (ИСО 214-76) Система стандартов по информации, библиотечному и издательскому делу. Реферат и аннотация. Общие требования. </w:t>
      </w:r>
    </w:p>
    <w:p w14:paraId="34BF07D2" w14:textId="492972B3" w:rsidR="00433CA1" w:rsidRPr="005E2D68" w:rsidRDefault="00433CA1" w:rsidP="005E2D68">
      <w:pPr>
        <w:ind w:firstLine="709"/>
        <w:jc w:val="both"/>
        <w:rPr>
          <w:sz w:val="28"/>
          <w:szCs w:val="28"/>
        </w:rPr>
      </w:pPr>
      <w:r w:rsidRPr="005E2D68">
        <w:rPr>
          <w:sz w:val="28"/>
          <w:szCs w:val="28"/>
        </w:rPr>
        <w:t>ГОСТ 7.12-93 Система стандартов по информации, библиотечному и издательскому делу. Библиографическая запись. Сокращение слов на русском языке. Общие требования и правила.</w:t>
      </w:r>
    </w:p>
    <w:p w14:paraId="56220675" w14:textId="77777777" w:rsidR="008962A9" w:rsidRPr="00433CA1" w:rsidRDefault="008962A9" w:rsidP="008962A9">
      <w:pPr>
        <w:pStyle w:val="afffffffff0"/>
        <w:ind w:left="0"/>
        <w:jc w:val="both"/>
        <w:rPr>
          <w:sz w:val="28"/>
          <w:szCs w:val="28"/>
        </w:rPr>
      </w:pPr>
    </w:p>
    <w:p w14:paraId="1157AD9E" w14:textId="09F5D39E" w:rsidR="00433CA1" w:rsidRPr="004F11E2" w:rsidRDefault="00433CA1" w:rsidP="00556C7A">
      <w:pPr>
        <w:pStyle w:val="afffffffff7"/>
        <w:shd w:val="clear" w:color="auto" w:fill="FFFFFF"/>
        <w:spacing w:before="0" w:beforeAutospacing="0" w:after="0" w:afterAutospacing="0"/>
        <w:contextualSpacing/>
        <w:jc w:val="both"/>
        <w:textAlignment w:val="baseline"/>
        <w:rPr>
          <w:color w:val="000000" w:themeColor="text1"/>
          <w:sz w:val="28"/>
          <w:szCs w:val="28"/>
          <w:lang w:eastAsia="en-US" w:bidi="ru-RU"/>
        </w:rPr>
      </w:pPr>
    </w:p>
    <w:p w14:paraId="2248E7A1" w14:textId="77777777" w:rsidR="00433CA1" w:rsidRPr="00954778" w:rsidRDefault="00433CA1">
      <w:pPr>
        <w:pStyle w:val="afffffffff7"/>
        <w:shd w:val="clear" w:color="auto" w:fill="FFFFFF"/>
        <w:spacing w:before="0" w:beforeAutospacing="0" w:after="0" w:afterAutospacing="0"/>
        <w:contextualSpacing/>
        <w:jc w:val="both"/>
        <w:textAlignment w:val="baseline"/>
        <w:rPr>
          <w:color w:val="000000" w:themeColor="text1"/>
          <w:sz w:val="28"/>
          <w:szCs w:val="28"/>
          <w:lang w:eastAsia="en-US" w:bidi="ru-RU"/>
        </w:rPr>
      </w:pPr>
    </w:p>
    <w:p w14:paraId="22B866CF" w14:textId="77777777" w:rsidR="00433CA1" w:rsidRPr="00433CA1" w:rsidRDefault="00433CA1">
      <w:pPr>
        <w:ind w:firstLine="567"/>
        <w:jc w:val="both"/>
        <w:rPr>
          <w:sz w:val="28"/>
          <w:szCs w:val="28"/>
          <w:lang w:val="uk-UA"/>
        </w:rPr>
      </w:pPr>
    </w:p>
    <w:p w14:paraId="6F64C86D" w14:textId="77777777" w:rsidR="006772E6" w:rsidRPr="003701A1" w:rsidRDefault="006772E6" w:rsidP="00556C7A">
      <w:pPr>
        <w:jc w:val="both"/>
        <w:rPr>
          <w:b/>
          <w:sz w:val="28"/>
          <w:szCs w:val="28"/>
        </w:rPr>
      </w:pPr>
    </w:p>
    <w:p w14:paraId="317A5AA9" w14:textId="77777777" w:rsidR="004F11E2" w:rsidRDefault="006772E6" w:rsidP="007F63CD">
      <w:pPr>
        <w:jc w:val="center"/>
        <w:rPr>
          <w:b/>
          <w:sz w:val="28"/>
          <w:szCs w:val="28"/>
          <w:lang w:val="kk-KZ"/>
        </w:rPr>
      </w:pPr>
      <w:r w:rsidRPr="003701A1">
        <w:br w:type="page"/>
      </w:r>
      <w:r w:rsidR="004F11E2" w:rsidRPr="00C66DEF">
        <w:rPr>
          <w:b/>
          <w:sz w:val="28"/>
          <w:szCs w:val="28"/>
        </w:rPr>
        <w:t>ОПРЕДЕЛЕНИЯ</w:t>
      </w:r>
    </w:p>
    <w:p w14:paraId="507DF9E2" w14:textId="77777777" w:rsidR="007F63CD" w:rsidRPr="007F63CD" w:rsidRDefault="007F63CD" w:rsidP="007F63CD">
      <w:pPr>
        <w:jc w:val="center"/>
        <w:rPr>
          <w:rFonts w:eastAsia="Calibri"/>
          <w:sz w:val="28"/>
          <w:szCs w:val="28"/>
          <w:lang w:val="kk-KZ"/>
        </w:rPr>
      </w:pPr>
    </w:p>
    <w:p w14:paraId="3DF4DF4F" w14:textId="77777777" w:rsidR="004F11E2" w:rsidRPr="00426B39" w:rsidRDefault="004F11E2" w:rsidP="007F63CD">
      <w:pPr>
        <w:ind w:firstLine="709"/>
        <w:jc w:val="both"/>
        <w:rPr>
          <w:sz w:val="28"/>
          <w:szCs w:val="28"/>
        </w:rPr>
      </w:pPr>
      <w:r w:rsidRPr="00426B39">
        <w:rPr>
          <w:sz w:val="28"/>
          <w:szCs w:val="28"/>
        </w:rPr>
        <w:t xml:space="preserve">В настоящей диссертации применяются следующие термины с соответствующими определениями: </w:t>
      </w:r>
    </w:p>
    <w:p w14:paraId="7627B256" w14:textId="283C15C8" w:rsidR="004F11E2" w:rsidRPr="00426B39" w:rsidRDefault="004F11E2" w:rsidP="007F63CD">
      <w:pPr>
        <w:ind w:firstLine="709"/>
        <w:jc w:val="both"/>
        <w:rPr>
          <w:sz w:val="28"/>
          <w:szCs w:val="28"/>
        </w:rPr>
      </w:pPr>
      <w:r w:rsidRPr="00426B39">
        <w:rPr>
          <w:b/>
          <w:sz w:val="28"/>
          <w:szCs w:val="28"/>
        </w:rPr>
        <w:t xml:space="preserve">Вспомогательные репродуктивные </w:t>
      </w:r>
      <w:r w:rsidR="007B3DAE" w:rsidRPr="00426B39">
        <w:rPr>
          <w:b/>
          <w:sz w:val="28"/>
          <w:szCs w:val="28"/>
        </w:rPr>
        <w:t>технологии (</w:t>
      </w:r>
      <w:r w:rsidRPr="00426B39">
        <w:rPr>
          <w:b/>
          <w:sz w:val="28"/>
          <w:szCs w:val="28"/>
        </w:rPr>
        <w:t xml:space="preserve">далее ВРТ) </w:t>
      </w:r>
      <w:r w:rsidRPr="00426B39">
        <w:rPr>
          <w:sz w:val="28"/>
          <w:szCs w:val="28"/>
        </w:rPr>
        <w:t>– технологии</w:t>
      </w:r>
      <w:r w:rsidR="005E49AD">
        <w:rPr>
          <w:sz w:val="28"/>
          <w:szCs w:val="28"/>
        </w:rPr>
        <w:t>,</w:t>
      </w:r>
      <w:r w:rsidRPr="00426B39">
        <w:rPr>
          <w:sz w:val="28"/>
          <w:szCs w:val="28"/>
        </w:rPr>
        <w:t xml:space="preserve"> применяемые для оплодотворения вне организма (</w:t>
      </w:r>
      <w:r w:rsidRPr="00426B39">
        <w:rPr>
          <w:i/>
          <w:sz w:val="28"/>
          <w:szCs w:val="28"/>
        </w:rPr>
        <w:t>in vitro</w:t>
      </w:r>
      <w:r w:rsidRPr="00426B39">
        <w:rPr>
          <w:sz w:val="28"/>
          <w:szCs w:val="28"/>
        </w:rPr>
        <w:t xml:space="preserve">) с целью лечения бесплодия. </w:t>
      </w:r>
    </w:p>
    <w:p w14:paraId="6BF188DF" w14:textId="415E4DD3" w:rsidR="004F11E2" w:rsidRPr="00426B39" w:rsidRDefault="004F11E2" w:rsidP="007F63CD">
      <w:pPr>
        <w:ind w:firstLine="709"/>
        <w:jc w:val="both"/>
        <w:rPr>
          <w:sz w:val="28"/>
          <w:szCs w:val="28"/>
          <w:shd w:val="clear" w:color="auto" w:fill="FFFFFF"/>
        </w:rPr>
      </w:pPr>
      <w:r w:rsidRPr="00426B39">
        <w:rPr>
          <w:b/>
          <w:bCs/>
          <w:sz w:val="28"/>
          <w:szCs w:val="28"/>
        </w:rPr>
        <w:t xml:space="preserve">Доноры половых гамет (донор ооцитов/донор спермы) </w:t>
      </w:r>
      <w:r w:rsidRPr="00426B39">
        <w:rPr>
          <w:sz w:val="28"/>
          <w:szCs w:val="28"/>
        </w:rPr>
        <w:t xml:space="preserve">– женщина или мужчина, которые </w:t>
      </w:r>
      <w:r w:rsidR="005E49AD">
        <w:rPr>
          <w:sz w:val="28"/>
          <w:szCs w:val="28"/>
        </w:rPr>
        <w:t xml:space="preserve">по </w:t>
      </w:r>
      <w:r w:rsidRPr="00426B39">
        <w:rPr>
          <w:sz w:val="28"/>
          <w:szCs w:val="28"/>
          <w:shd w:val="clear" w:color="auto" w:fill="FFFFFF"/>
        </w:rPr>
        <w:t>добровольному согласию, оформленному в письменном виде, предоставляют свои половые клетки - гаметы (сперматозоиды, ооциты) для использования их другими лицами в лечении бесплодия.</w:t>
      </w:r>
    </w:p>
    <w:p w14:paraId="2C1CC7FA" w14:textId="2EBFBBAA" w:rsidR="004F11E2" w:rsidRPr="00426B39" w:rsidRDefault="004F11E2" w:rsidP="007F63CD">
      <w:pPr>
        <w:ind w:firstLine="709"/>
        <w:jc w:val="both"/>
        <w:rPr>
          <w:sz w:val="28"/>
          <w:szCs w:val="28"/>
          <w:shd w:val="clear" w:color="auto" w:fill="FFFFFF"/>
        </w:rPr>
      </w:pPr>
      <w:r w:rsidRPr="00426B39">
        <w:rPr>
          <w:b/>
          <w:bCs/>
          <w:sz w:val="28"/>
          <w:szCs w:val="28"/>
          <w:shd w:val="clear" w:color="auto" w:fill="FFFFFF"/>
        </w:rPr>
        <w:t>Донорство ооцитов</w:t>
      </w:r>
      <w:r w:rsidR="007F63CD">
        <w:rPr>
          <w:sz w:val="28"/>
          <w:szCs w:val="28"/>
          <w:shd w:val="clear" w:color="auto" w:fill="FFFFFF"/>
          <w:lang w:val="kk-KZ"/>
        </w:rPr>
        <w:t xml:space="preserve"> </w:t>
      </w:r>
      <w:r w:rsidR="007F63CD" w:rsidRPr="00426B39">
        <w:rPr>
          <w:sz w:val="28"/>
          <w:szCs w:val="28"/>
        </w:rPr>
        <w:t>–</w:t>
      </w:r>
      <w:r w:rsidR="007F63CD">
        <w:rPr>
          <w:sz w:val="28"/>
          <w:szCs w:val="28"/>
          <w:lang w:val="kk-KZ"/>
        </w:rPr>
        <w:t xml:space="preserve"> </w:t>
      </w:r>
      <w:r w:rsidRPr="00426B39">
        <w:rPr>
          <w:sz w:val="28"/>
          <w:szCs w:val="28"/>
          <w:shd w:val="clear" w:color="auto" w:fill="FFFFFF"/>
        </w:rPr>
        <w:t>получение ооцитов у донора для клинического применения или исследований.</w:t>
      </w:r>
    </w:p>
    <w:p w14:paraId="67308A20" w14:textId="4E739134" w:rsidR="004F11E2" w:rsidRPr="00426B39" w:rsidRDefault="004F11E2" w:rsidP="007F63CD">
      <w:pPr>
        <w:ind w:firstLine="709"/>
        <w:jc w:val="both"/>
        <w:rPr>
          <w:sz w:val="28"/>
          <w:szCs w:val="28"/>
          <w:shd w:val="clear" w:color="auto" w:fill="FFFFFF"/>
        </w:rPr>
      </w:pPr>
      <w:r w:rsidRPr="00426B39">
        <w:rPr>
          <w:b/>
          <w:bCs/>
          <w:sz w:val="28"/>
          <w:szCs w:val="28"/>
          <w:shd w:val="clear" w:color="auto" w:fill="FFFFFF"/>
        </w:rPr>
        <w:t>Донорство спермы</w:t>
      </w:r>
      <w:r w:rsidR="007F63CD">
        <w:rPr>
          <w:sz w:val="28"/>
          <w:szCs w:val="28"/>
          <w:shd w:val="clear" w:color="auto" w:fill="FFFFFF"/>
          <w:lang w:val="kk-KZ"/>
        </w:rPr>
        <w:t xml:space="preserve"> </w:t>
      </w:r>
      <w:r w:rsidR="007F63CD" w:rsidRPr="00426B39">
        <w:rPr>
          <w:sz w:val="28"/>
          <w:szCs w:val="28"/>
        </w:rPr>
        <w:t>–</w:t>
      </w:r>
      <w:r w:rsidRPr="00426B39">
        <w:rPr>
          <w:sz w:val="28"/>
          <w:szCs w:val="28"/>
          <w:shd w:val="clear" w:color="auto" w:fill="FFFFFF"/>
        </w:rPr>
        <w:t xml:space="preserve"> получение спермы у донора для клинического применения или исследований.</w:t>
      </w:r>
    </w:p>
    <w:p w14:paraId="4E860E34" w14:textId="4CA4ECFA" w:rsidR="00310BDC" w:rsidRPr="00426B39" w:rsidRDefault="004F11E2" w:rsidP="007F63CD">
      <w:pPr>
        <w:ind w:firstLine="709"/>
        <w:jc w:val="both"/>
        <w:rPr>
          <w:sz w:val="28"/>
          <w:szCs w:val="28"/>
          <w:shd w:val="clear" w:color="auto" w:fill="FFFFFF"/>
        </w:rPr>
      </w:pPr>
      <w:r w:rsidRPr="00426B39">
        <w:rPr>
          <w:b/>
          <w:bCs/>
          <w:sz w:val="28"/>
          <w:szCs w:val="28"/>
          <w:shd w:val="clear" w:color="auto" w:fill="FFFFFF"/>
        </w:rPr>
        <w:t>Донорство эмбрионов</w:t>
      </w:r>
      <w:r w:rsidR="007F63CD">
        <w:rPr>
          <w:sz w:val="28"/>
          <w:szCs w:val="28"/>
          <w:shd w:val="clear" w:color="auto" w:fill="FFFFFF"/>
          <w:lang w:val="kk-KZ"/>
        </w:rPr>
        <w:t xml:space="preserve"> </w:t>
      </w:r>
      <w:r w:rsidR="007F63CD" w:rsidRPr="00426B39">
        <w:rPr>
          <w:sz w:val="28"/>
          <w:szCs w:val="28"/>
        </w:rPr>
        <w:t>–</w:t>
      </w:r>
      <w:r w:rsidR="007F63CD">
        <w:rPr>
          <w:sz w:val="28"/>
          <w:szCs w:val="28"/>
          <w:lang w:val="kk-KZ"/>
        </w:rPr>
        <w:t xml:space="preserve"> </w:t>
      </w:r>
      <w:r w:rsidRPr="00426B39">
        <w:rPr>
          <w:sz w:val="28"/>
          <w:szCs w:val="28"/>
          <w:shd w:val="clear" w:color="auto" w:fill="FFFFFF"/>
        </w:rPr>
        <w:t>перенос эмбриона в полость матки, полученного не из гамет реципиента и ее партнера.</w:t>
      </w:r>
    </w:p>
    <w:p w14:paraId="61A4BF26" w14:textId="77777777" w:rsidR="004F11E2" w:rsidRPr="00426B39" w:rsidRDefault="004F11E2" w:rsidP="007F63CD">
      <w:pPr>
        <w:ind w:firstLine="709"/>
        <w:jc w:val="both"/>
        <w:rPr>
          <w:b/>
          <w:sz w:val="28"/>
          <w:szCs w:val="28"/>
        </w:rPr>
      </w:pPr>
      <w:r w:rsidRPr="00426B39">
        <w:rPr>
          <w:b/>
          <w:sz w:val="28"/>
          <w:szCs w:val="28"/>
        </w:rPr>
        <w:t xml:space="preserve">Оценка </w:t>
      </w:r>
      <w:r w:rsidRPr="00426B39">
        <w:rPr>
          <w:sz w:val="28"/>
          <w:szCs w:val="28"/>
        </w:rPr>
        <w:t>– процесс определения реального состояния объекта (процесса, явления, системы) по отношению к желаемому состоянию или другому объекту (процессу, явлению, системе).</w:t>
      </w:r>
    </w:p>
    <w:p w14:paraId="0845FE75" w14:textId="77777777" w:rsidR="004F11E2" w:rsidRPr="00426B39" w:rsidRDefault="004F11E2" w:rsidP="007F63CD">
      <w:pPr>
        <w:ind w:firstLine="709"/>
        <w:jc w:val="both"/>
        <w:rPr>
          <w:sz w:val="28"/>
          <w:szCs w:val="28"/>
        </w:rPr>
      </w:pPr>
      <w:r w:rsidRPr="00426B39">
        <w:rPr>
          <w:b/>
          <w:bCs/>
          <w:sz w:val="28"/>
          <w:szCs w:val="28"/>
        </w:rPr>
        <w:t xml:space="preserve">Ооцит/яйцеклетка </w:t>
      </w:r>
      <w:r w:rsidRPr="00426B39">
        <w:rPr>
          <w:sz w:val="28"/>
          <w:szCs w:val="28"/>
        </w:rPr>
        <w:t>– женская половая гамета.</w:t>
      </w:r>
    </w:p>
    <w:p w14:paraId="003F8654" w14:textId="59DC5D8F" w:rsidR="004F11E2" w:rsidRPr="00426B39" w:rsidRDefault="004F11E2" w:rsidP="007F63CD">
      <w:pPr>
        <w:ind w:firstLine="709"/>
        <w:jc w:val="both"/>
        <w:rPr>
          <w:sz w:val="28"/>
          <w:szCs w:val="28"/>
        </w:rPr>
      </w:pPr>
      <w:r w:rsidRPr="00426B39">
        <w:rPr>
          <w:b/>
          <w:sz w:val="28"/>
          <w:szCs w:val="28"/>
        </w:rPr>
        <w:t xml:space="preserve">Предимплантационное генетическое </w:t>
      </w:r>
      <w:r w:rsidR="00856067" w:rsidRPr="00426B39">
        <w:rPr>
          <w:b/>
          <w:sz w:val="28"/>
          <w:szCs w:val="28"/>
        </w:rPr>
        <w:t>тестирование (</w:t>
      </w:r>
      <w:r w:rsidRPr="00426B39">
        <w:rPr>
          <w:b/>
          <w:sz w:val="28"/>
          <w:szCs w:val="28"/>
        </w:rPr>
        <w:t xml:space="preserve">далее ПГТ) </w:t>
      </w:r>
      <w:r w:rsidRPr="00426B39">
        <w:rPr>
          <w:sz w:val="28"/>
          <w:szCs w:val="28"/>
        </w:rPr>
        <w:t>– метод</w:t>
      </w:r>
      <w:r w:rsidR="005E49AD">
        <w:rPr>
          <w:sz w:val="28"/>
          <w:szCs w:val="28"/>
        </w:rPr>
        <w:t>,</w:t>
      </w:r>
      <w:r w:rsidRPr="00426B39">
        <w:rPr>
          <w:sz w:val="28"/>
          <w:szCs w:val="28"/>
        </w:rPr>
        <w:t xml:space="preserve"> позволяющий произвести генетическую диагностику эмбриона перед переносом в полость матки. </w:t>
      </w:r>
    </w:p>
    <w:p w14:paraId="2011045B" w14:textId="77777777" w:rsidR="004F11E2" w:rsidRPr="00426B39" w:rsidRDefault="004F11E2" w:rsidP="007F63CD">
      <w:pPr>
        <w:ind w:firstLine="709"/>
        <w:jc w:val="both"/>
        <w:rPr>
          <w:sz w:val="28"/>
          <w:szCs w:val="28"/>
        </w:rPr>
      </w:pPr>
      <w:r w:rsidRPr="00426B39">
        <w:rPr>
          <w:b/>
          <w:sz w:val="28"/>
          <w:szCs w:val="28"/>
        </w:rPr>
        <w:t>Регистр половых гамет</w:t>
      </w:r>
      <w:r w:rsidRPr="00426B39">
        <w:rPr>
          <w:sz w:val="28"/>
          <w:szCs w:val="28"/>
        </w:rPr>
        <w:t xml:space="preserve"> – компьютерная база данных, в которой находится информация о потенциальных донорах ооцитов и спермы. </w:t>
      </w:r>
    </w:p>
    <w:p w14:paraId="47E0E79C" w14:textId="77777777" w:rsidR="004F11E2" w:rsidRPr="00426B39" w:rsidRDefault="004F11E2" w:rsidP="007F63CD">
      <w:pPr>
        <w:ind w:firstLine="709"/>
        <w:jc w:val="both"/>
        <w:rPr>
          <w:sz w:val="28"/>
          <w:szCs w:val="28"/>
        </w:rPr>
      </w:pPr>
      <w:r w:rsidRPr="00426B39">
        <w:rPr>
          <w:b/>
          <w:bCs/>
          <w:sz w:val="28"/>
          <w:szCs w:val="28"/>
        </w:rPr>
        <w:t xml:space="preserve">Сперматозоид/сперма </w:t>
      </w:r>
      <w:r w:rsidRPr="00426B39">
        <w:rPr>
          <w:sz w:val="28"/>
          <w:szCs w:val="28"/>
        </w:rPr>
        <w:t>– мужская половая гамета.</w:t>
      </w:r>
    </w:p>
    <w:p w14:paraId="1A2217A7" w14:textId="77777777" w:rsidR="004F11E2" w:rsidRPr="00426B39" w:rsidRDefault="004F11E2" w:rsidP="007F63CD">
      <w:pPr>
        <w:ind w:firstLine="709"/>
        <w:jc w:val="both"/>
        <w:rPr>
          <w:sz w:val="28"/>
          <w:szCs w:val="28"/>
        </w:rPr>
      </w:pPr>
      <w:r w:rsidRPr="00426B39">
        <w:rPr>
          <w:b/>
          <w:sz w:val="28"/>
          <w:szCs w:val="28"/>
        </w:rPr>
        <w:t xml:space="preserve">Индикатор </w:t>
      </w:r>
      <w:r w:rsidRPr="00426B39">
        <w:rPr>
          <w:sz w:val="28"/>
          <w:szCs w:val="28"/>
        </w:rPr>
        <w:t xml:space="preserve">– измеримая переменная или характеристика, которую можно использовать для определения качества работы системы/процесса, степени соответствия стандартам или достижения целевого уровня качества. </w:t>
      </w:r>
    </w:p>
    <w:p w14:paraId="28F21C30" w14:textId="77777777" w:rsidR="004F11E2" w:rsidRPr="00426B39" w:rsidRDefault="004F11E2" w:rsidP="007F63CD">
      <w:pPr>
        <w:ind w:firstLine="709"/>
        <w:jc w:val="both"/>
        <w:rPr>
          <w:sz w:val="28"/>
          <w:szCs w:val="28"/>
        </w:rPr>
      </w:pPr>
      <w:r w:rsidRPr="00426B39">
        <w:rPr>
          <w:b/>
          <w:sz w:val="28"/>
          <w:szCs w:val="28"/>
        </w:rPr>
        <w:t>Криоперенос (</w:t>
      </w:r>
      <w:r w:rsidRPr="00426B39">
        <w:rPr>
          <w:b/>
          <w:i/>
          <w:sz w:val="28"/>
          <w:szCs w:val="28"/>
        </w:rPr>
        <w:t>Freezed Embryo Transfer</w:t>
      </w:r>
      <w:r w:rsidRPr="00426B39">
        <w:rPr>
          <w:b/>
          <w:sz w:val="28"/>
          <w:szCs w:val="28"/>
        </w:rPr>
        <w:t xml:space="preserve">, </w:t>
      </w:r>
      <w:r w:rsidRPr="00426B39">
        <w:rPr>
          <w:b/>
          <w:i/>
          <w:sz w:val="28"/>
          <w:szCs w:val="28"/>
        </w:rPr>
        <w:t>FET</w:t>
      </w:r>
      <w:r w:rsidRPr="00426B39">
        <w:rPr>
          <w:b/>
          <w:sz w:val="28"/>
          <w:szCs w:val="28"/>
        </w:rPr>
        <w:t xml:space="preserve">) </w:t>
      </w:r>
      <w:r w:rsidRPr="00426B39">
        <w:rPr>
          <w:sz w:val="28"/>
          <w:szCs w:val="28"/>
        </w:rPr>
        <w:t xml:space="preserve">– перенос размороженного эмбриона в полость матки. </w:t>
      </w:r>
    </w:p>
    <w:p w14:paraId="6B3031F4" w14:textId="75FE22D8" w:rsidR="004F11E2" w:rsidRPr="00426B39" w:rsidRDefault="004F11E2" w:rsidP="007F63CD">
      <w:pPr>
        <w:ind w:firstLine="709"/>
        <w:jc w:val="both"/>
        <w:rPr>
          <w:sz w:val="28"/>
          <w:szCs w:val="28"/>
        </w:rPr>
      </w:pPr>
      <w:r w:rsidRPr="00426B39">
        <w:rPr>
          <w:b/>
          <w:sz w:val="28"/>
          <w:szCs w:val="28"/>
        </w:rPr>
        <w:t xml:space="preserve">Качество медицинской помощи </w:t>
      </w:r>
      <w:r w:rsidRPr="00426B39">
        <w:rPr>
          <w:sz w:val="28"/>
          <w:szCs w:val="28"/>
        </w:rPr>
        <w:t>– уровень соответствия</w:t>
      </w:r>
      <w:r w:rsidR="005E49AD">
        <w:rPr>
          <w:sz w:val="28"/>
          <w:szCs w:val="28"/>
        </w:rPr>
        <w:t>,</w:t>
      </w:r>
      <w:r w:rsidRPr="00426B39">
        <w:rPr>
          <w:sz w:val="28"/>
          <w:szCs w:val="28"/>
        </w:rPr>
        <w:t xml:space="preserve"> оказываемой медицинской помощи стандартам, утвержденным уполномоченным органом и установленным на основе современного уровня развития медицинской науки и технологии. </w:t>
      </w:r>
    </w:p>
    <w:p w14:paraId="32F959A6" w14:textId="77777777" w:rsidR="004F11E2" w:rsidRPr="00426B39" w:rsidRDefault="004F11E2" w:rsidP="007F63CD">
      <w:pPr>
        <w:ind w:firstLine="709"/>
        <w:jc w:val="both"/>
        <w:rPr>
          <w:sz w:val="28"/>
          <w:szCs w:val="28"/>
        </w:rPr>
      </w:pPr>
      <w:r w:rsidRPr="00426B39">
        <w:rPr>
          <w:b/>
          <w:sz w:val="28"/>
          <w:szCs w:val="28"/>
        </w:rPr>
        <w:t xml:space="preserve">Мониторинг </w:t>
      </w:r>
      <w:r w:rsidRPr="00426B39">
        <w:rPr>
          <w:sz w:val="28"/>
          <w:szCs w:val="28"/>
        </w:rPr>
        <w:t xml:space="preserve">– целенаправленная деятельность, включающая периодическое наблюдение, анализ, оценку и прогноз состояния объекта (процесса, явления, системы). </w:t>
      </w:r>
    </w:p>
    <w:p w14:paraId="22F10076" w14:textId="4772736E" w:rsidR="004F11E2" w:rsidRPr="00426B39" w:rsidRDefault="004F11E2" w:rsidP="007F63CD">
      <w:pPr>
        <w:ind w:firstLine="709"/>
        <w:jc w:val="both"/>
        <w:rPr>
          <w:sz w:val="28"/>
          <w:szCs w:val="28"/>
        </w:rPr>
      </w:pPr>
      <w:r w:rsidRPr="00426B39">
        <w:rPr>
          <w:b/>
          <w:sz w:val="28"/>
          <w:szCs w:val="28"/>
        </w:rPr>
        <w:t xml:space="preserve">Нормативный правовой акт </w:t>
      </w:r>
      <w:r w:rsidRPr="00426B39">
        <w:rPr>
          <w:sz w:val="28"/>
          <w:szCs w:val="28"/>
        </w:rPr>
        <w:t>– письменный официальный документ</w:t>
      </w:r>
      <w:r w:rsidR="005E49AD">
        <w:rPr>
          <w:sz w:val="28"/>
          <w:szCs w:val="28"/>
        </w:rPr>
        <w:t>,</w:t>
      </w:r>
      <w:r w:rsidRPr="00426B39">
        <w:rPr>
          <w:sz w:val="28"/>
          <w:szCs w:val="28"/>
        </w:rPr>
        <w:t xml:space="preserve"> установленной формы, принятый на референдуме</w:t>
      </w:r>
      <w:r w:rsidR="005E49AD">
        <w:rPr>
          <w:sz w:val="28"/>
          <w:szCs w:val="28"/>
        </w:rPr>
        <w:t>,</w:t>
      </w:r>
      <w:r w:rsidRPr="00426B39">
        <w:rPr>
          <w:sz w:val="28"/>
          <w:szCs w:val="28"/>
        </w:rPr>
        <w:t xml:space="preserve"> либо уполномоченным органом или должностным лицом государства, устанавливающий правовые нормы, изменяющий, прекращающий или приостанавливающий их действие. </w:t>
      </w:r>
    </w:p>
    <w:p w14:paraId="0869FCFB" w14:textId="1F725B0F" w:rsidR="006772E6" w:rsidRPr="00426B39" w:rsidRDefault="004F11E2" w:rsidP="007F63CD">
      <w:pPr>
        <w:ind w:firstLine="709"/>
        <w:jc w:val="both"/>
        <w:rPr>
          <w:b/>
          <w:sz w:val="28"/>
          <w:szCs w:val="28"/>
          <w:lang w:val="kk-KZ"/>
        </w:rPr>
      </w:pPr>
      <w:r w:rsidRPr="00426B39">
        <w:br w:type="page"/>
      </w:r>
    </w:p>
    <w:p w14:paraId="584C9A57" w14:textId="77777777" w:rsidR="006772E6" w:rsidRPr="003701A1" w:rsidRDefault="006772E6" w:rsidP="00556C7A">
      <w:pPr>
        <w:jc w:val="center"/>
        <w:rPr>
          <w:b/>
          <w:sz w:val="28"/>
          <w:szCs w:val="28"/>
        </w:rPr>
      </w:pPr>
      <w:r w:rsidRPr="003701A1">
        <w:rPr>
          <w:b/>
          <w:sz w:val="28"/>
          <w:szCs w:val="28"/>
        </w:rPr>
        <w:t>ОБОЗНАЧЕНИЯ И СОКРАШЕНИЯ</w:t>
      </w:r>
    </w:p>
    <w:p w14:paraId="0DC9F238" w14:textId="77777777" w:rsidR="006772E6" w:rsidRPr="003701A1" w:rsidRDefault="006772E6" w:rsidP="00556C7A">
      <w:pPr>
        <w:jc w:val="center"/>
        <w:rPr>
          <w:b/>
          <w:sz w:val="28"/>
          <w:szCs w:val="28"/>
        </w:rPr>
      </w:pPr>
    </w:p>
    <w:tbl>
      <w:tblPr>
        <w:tblW w:w="9864" w:type="dxa"/>
        <w:tblInd w:w="-230" w:type="dxa"/>
        <w:tblLayout w:type="fixed"/>
        <w:tblLook w:val="0000" w:firstRow="0" w:lastRow="0" w:firstColumn="0" w:lastColumn="0" w:noHBand="0" w:noVBand="0"/>
      </w:tblPr>
      <w:tblGrid>
        <w:gridCol w:w="2127"/>
        <w:gridCol w:w="366"/>
        <w:gridCol w:w="7371"/>
      </w:tblGrid>
      <w:tr w:rsidR="00447F16" w:rsidRPr="003701A1" w14:paraId="014DC4B1" w14:textId="77777777" w:rsidTr="00447F16">
        <w:trPr>
          <w:trHeight w:val="124"/>
        </w:trPr>
        <w:tc>
          <w:tcPr>
            <w:tcW w:w="2127" w:type="dxa"/>
          </w:tcPr>
          <w:p w14:paraId="175E166D" w14:textId="08131E88" w:rsidR="00447F16" w:rsidRPr="003701A1" w:rsidRDefault="00447F16" w:rsidP="00556C7A">
            <w:pPr>
              <w:rPr>
                <w:sz w:val="28"/>
                <w:szCs w:val="28"/>
              </w:rPr>
            </w:pPr>
            <w:r w:rsidRPr="003701A1">
              <w:rPr>
                <w:sz w:val="28"/>
                <w:szCs w:val="28"/>
              </w:rPr>
              <w:t>антГнРГ</w:t>
            </w:r>
          </w:p>
        </w:tc>
        <w:tc>
          <w:tcPr>
            <w:tcW w:w="366" w:type="dxa"/>
          </w:tcPr>
          <w:p w14:paraId="21E8A100" w14:textId="366FC071" w:rsidR="00447F16" w:rsidRPr="003701A1" w:rsidRDefault="00447F16" w:rsidP="00556C7A">
            <w:pPr>
              <w:rPr>
                <w:sz w:val="28"/>
                <w:szCs w:val="28"/>
              </w:rPr>
            </w:pPr>
            <w:r w:rsidRPr="003701A1">
              <w:rPr>
                <w:sz w:val="28"/>
                <w:szCs w:val="28"/>
              </w:rPr>
              <w:t>–</w:t>
            </w:r>
          </w:p>
        </w:tc>
        <w:tc>
          <w:tcPr>
            <w:tcW w:w="7371" w:type="dxa"/>
          </w:tcPr>
          <w:p w14:paraId="0F8F2366" w14:textId="47B1D2FF" w:rsidR="00447F16" w:rsidRPr="00447F16" w:rsidRDefault="00447F16" w:rsidP="00556C7A">
            <w:pPr>
              <w:rPr>
                <w:sz w:val="28"/>
                <w:szCs w:val="28"/>
                <w:lang w:val="kk-KZ"/>
              </w:rPr>
            </w:pPr>
            <w:r w:rsidRPr="003701A1">
              <w:rPr>
                <w:sz w:val="28"/>
                <w:szCs w:val="28"/>
              </w:rPr>
              <w:t xml:space="preserve">антагонисты гонадотропин – рилизинг гормона </w:t>
            </w:r>
          </w:p>
        </w:tc>
      </w:tr>
      <w:tr w:rsidR="00447F16" w:rsidRPr="003701A1" w14:paraId="1349B183" w14:textId="77777777" w:rsidTr="00447F16">
        <w:trPr>
          <w:trHeight w:val="124"/>
        </w:trPr>
        <w:tc>
          <w:tcPr>
            <w:tcW w:w="2127" w:type="dxa"/>
          </w:tcPr>
          <w:p w14:paraId="78D6A39D" w14:textId="77777777" w:rsidR="00447F16" w:rsidRPr="003701A1" w:rsidRDefault="00447F16" w:rsidP="00556C7A">
            <w:pPr>
              <w:rPr>
                <w:sz w:val="28"/>
                <w:szCs w:val="28"/>
              </w:rPr>
            </w:pPr>
            <w:r w:rsidRPr="003701A1">
              <w:rPr>
                <w:sz w:val="28"/>
                <w:szCs w:val="28"/>
              </w:rPr>
              <w:t>АМГ</w:t>
            </w:r>
          </w:p>
        </w:tc>
        <w:tc>
          <w:tcPr>
            <w:tcW w:w="366" w:type="dxa"/>
          </w:tcPr>
          <w:p w14:paraId="4F1686E3" w14:textId="72100454" w:rsidR="00447F16" w:rsidRPr="003701A1" w:rsidRDefault="00447F16" w:rsidP="00556C7A">
            <w:pPr>
              <w:rPr>
                <w:sz w:val="28"/>
                <w:szCs w:val="28"/>
              </w:rPr>
            </w:pPr>
            <w:r w:rsidRPr="003701A1">
              <w:rPr>
                <w:sz w:val="28"/>
                <w:szCs w:val="28"/>
              </w:rPr>
              <w:t>–</w:t>
            </w:r>
          </w:p>
        </w:tc>
        <w:tc>
          <w:tcPr>
            <w:tcW w:w="7371" w:type="dxa"/>
          </w:tcPr>
          <w:p w14:paraId="58997C7D" w14:textId="508039D4" w:rsidR="00447F16" w:rsidRPr="003701A1" w:rsidRDefault="00447F16" w:rsidP="00556C7A">
            <w:pPr>
              <w:rPr>
                <w:sz w:val="28"/>
                <w:szCs w:val="28"/>
              </w:rPr>
            </w:pPr>
            <w:r w:rsidRPr="003701A1">
              <w:rPr>
                <w:sz w:val="28"/>
                <w:szCs w:val="28"/>
              </w:rPr>
              <w:t>антимюллеровский гормон</w:t>
            </w:r>
          </w:p>
        </w:tc>
      </w:tr>
      <w:tr w:rsidR="00447F16" w:rsidRPr="003701A1" w14:paraId="70075DD9" w14:textId="77777777" w:rsidTr="00447F16">
        <w:trPr>
          <w:trHeight w:val="124"/>
        </w:trPr>
        <w:tc>
          <w:tcPr>
            <w:tcW w:w="2127" w:type="dxa"/>
          </w:tcPr>
          <w:p w14:paraId="0D2BA9DD" w14:textId="77777777" w:rsidR="00447F16" w:rsidRPr="003701A1" w:rsidRDefault="00447F16" w:rsidP="00556C7A">
            <w:pPr>
              <w:rPr>
                <w:sz w:val="28"/>
                <w:szCs w:val="28"/>
              </w:rPr>
            </w:pPr>
            <w:r w:rsidRPr="003701A1">
              <w:rPr>
                <w:sz w:val="28"/>
                <w:szCs w:val="28"/>
              </w:rPr>
              <w:t>ASRM</w:t>
            </w:r>
          </w:p>
        </w:tc>
        <w:tc>
          <w:tcPr>
            <w:tcW w:w="366" w:type="dxa"/>
          </w:tcPr>
          <w:p w14:paraId="2611C298" w14:textId="16748902" w:rsidR="00447F16" w:rsidRPr="003701A1" w:rsidRDefault="00447F16" w:rsidP="00556C7A">
            <w:pPr>
              <w:rPr>
                <w:sz w:val="28"/>
                <w:szCs w:val="28"/>
              </w:rPr>
            </w:pPr>
            <w:r w:rsidRPr="003701A1">
              <w:rPr>
                <w:sz w:val="28"/>
                <w:szCs w:val="28"/>
              </w:rPr>
              <w:t>–</w:t>
            </w:r>
          </w:p>
        </w:tc>
        <w:tc>
          <w:tcPr>
            <w:tcW w:w="7371" w:type="dxa"/>
          </w:tcPr>
          <w:p w14:paraId="5F202A65" w14:textId="025ECA4B" w:rsidR="00447F16" w:rsidRPr="003701A1" w:rsidRDefault="00447F16" w:rsidP="00556C7A">
            <w:pPr>
              <w:rPr>
                <w:sz w:val="28"/>
                <w:szCs w:val="28"/>
              </w:rPr>
            </w:pPr>
            <w:r w:rsidRPr="003701A1">
              <w:rPr>
                <w:sz w:val="28"/>
                <w:szCs w:val="28"/>
              </w:rPr>
              <w:t>Американская ассоциация репродуктивной медицины</w:t>
            </w:r>
          </w:p>
        </w:tc>
      </w:tr>
      <w:tr w:rsidR="00447F16" w:rsidRPr="003701A1" w14:paraId="7BDEA902" w14:textId="77777777" w:rsidTr="00447F16">
        <w:trPr>
          <w:trHeight w:val="124"/>
        </w:trPr>
        <w:tc>
          <w:tcPr>
            <w:tcW w:w="2127" w:type="dxa"/>
          </w:tcPr>
          <w:p w14:paraId="65A84305" w14:textId="77777777" w:rsidR="00447F16" w:rsidRPr="003701A1" w:rsidRDefault="00447F16" w:rsidP="00556C7A">
            <w:pPr>
              <w:rPr>
                <w:sz w:val="28"/>
                <w:szCs w:val="28"/>
              </w:rPr>
            </w:pPr>
            <w:r w:rsidRPr="003701A1">
              <w:rPr>
                <w:sz w:val="28"/>
                <w:szCs w:val="28"/>
              </w:rPr>
              <w:t>ВОЗ</w:t>
            </w:r>
          </w:p>
        </w:tc>
        <w:tc>
          <w:tcPr>
            <w:tcW w:w="366" w:type="dxa"/>
          </w:tcPr>
          <w:p w14:paraId="7A8E541B" w14:textId="01EEFE2F" w:rsidR="00447F16" w:rsidRPr="003701A1" w:rsidRDefault="00447F16" w:rsidP="00556C7A">
            <w:pPr>
              <w:rPr>
                <w:sz w:val="28"/>
                <w:szCs w:val="28"/>
              </w:rPr>
            </w:pPr>
            <w:r w:rsidRPr="003701A1">
              <w:rPr>
                <w:sz w:val="28"/>
                <w:szCs w:val="28"/>
              </w:rPr>
              <w:t>–</w:t>
            </w:r>
          </w:p>
        </w:tc>
        <w:tc>
          <w:tcPr>
            <w:tcW w:w="7371" w:type="dxa"/>
          </w:tcPr>
          <w:p w14:paraId="031FF3F5" w14:textId="0AE758F7" w:rsidR="00447F16" w:rsidRPr="003701A1" w:rsidRDefault="00447F16" w:rsidP="00556C7A">
            <w:pPr>
              <w:rPr>
                <w:sz w:val="28"/>
                <w:szCs w:val="28"/>
              </w:rPr>
            </w:pPr>
            <w:r w:rsidRPr="003701A1">
              <w:rPr>
                <w:sz w:val="28"/>
                <w:szCs w:val="28"/>
              </w:rPr>
              <w:t>Всемирная организация здравоохранения</w:t>
            </w:r>
          </w:p>
        </w:tc>
      </w:tr>
      <w:tr w:rsidR="00447F16" w:rsidRPr="003701A1" w14:paraId="5752DC63" w14:textId="77777777" w:rsidTr="00447F16">
        <w:trPr>
          <w:trHeight w:val="124"/>
        </w:trPr>
        <w:tc>
          <w:tcPr>
            <w:tcW w:w="2127" w:type="dxa"/>
          </w:tcPr>
          <w:p w14:paraId="2806BBF9" w14:textId="77777777" w:rsidR="00447F16" w:rsidRPr="003701A1" w:rsidRDefault="00447F16" w:rsidP="00556C7A">
            <w:pPr>
              <w:rPr>
                <w:sz w:val="28"/>
                <w:szCs w:val="28"/>
              </w:rPr>
            </w:pPr>
            <w:r w:rsidRPr="003701A1">
              <w:rPr>
                <w:sz w:val="28"/>
                <w:szCs w:val="28"/>
              </w:rPr>
              <w:t>ВПР</w:t>
            </w:r>
          </w:p>
        </w:tc>
        <w:tc>
          <w:tcPr>
            <w:tcW w:w="366" w:type="dxa"/>
          </w:tcPr>
          <w:p w14:paraId="72C78974" w14:textId="58AE3E1E" w:rsidR="00447F16" w:rsidRPr="003701A1" w:rsidRDefault="00447F16" w:rsidP="00556C7A">
            <w:pPr>
              <w:rPr>
                <w:sz w:val="28"/>
                <w:szCs w:val="28"/>
              </w:rPr>
            </w:pPr>
            <w:r w:rsidRPr="003701A1">
              <w:rPr>
                <w:sz w:val="28"/>
                <w:szCs w:val="28"/>
              </w:rPr>
              <w:t>–</w:t>
            </w:r>
          </w:p>
        </w:tc>
        <w:tc>
          <w:tcPr>
            <w:tcW w:w="7371" w:type="dxa"/>
          </w:tcPr>
          <w:p w14:paraId="25660ECF" w14:textId="642014F4" w:rsidR="00447F16" w:rsidRPr="003701A1" w:rsidRDefault="00447F16" w:rsidP="00556C7A">
            <w:pPr>
              <w:rPr>
                <w:sz w:val="28"/>
                <w:szCs w:val="28"/>
              </w:rPr>
            </w:pPr>
            <w:r w:rsidRPr="003701A1">
              <w:rPr>
                <w:sz w:val="28"/>
                <w:szCs w:val="28"/>
              </w:rPr>
              <w:t>врожденный порок развития</w:t>
            </w:r>
          </w:p>
        </w:tc>
      </w:tr>
      <w:tr w:rsidR="00447F16" w:rsidRPr="003701A1" w14:paraId="0C66C217" w14:textId="77777777" w:rsidTr="00447F16">
        <w:trPr>
          <w:trHeight w:val="124"/>
        </w:trPr>
        <w:tc>
          <w:tcPr>
            <w:tcW w:w="2127" w:type="dxa"/>
          </w:tcPr>
          <w:p w14:paraId="20DD9CDB" w14:textId="77777777" w:rsidR="00447F16" w:rsidRPr="003701A1" w:rsidRDefault="00447F16" w:rsidP="00556C7A">
            <w:pPr>
              <w:rPr>
                <w:sz w:val="28"/>
                <w:szCs w:val="28"/>
              </w:rPr>
            </w:pPr>
            <w:r w:rsidRPr="003701A1">
              <w:rPr>
                <w:sz w:val="28"/>
                <w:szCs w:val="28"/>
              </w:rPr>
              <w:t>ВРТ</w:t>
            </w:r>
          </w:p>
        </w:tc>
        <w:tc>
          <w:tcPr>
            <w:tcW w:w="366" w:type="dxa"/>
          </w:tcPr>
          <w:p w14:paraId="1BDE5F8C" w14:textId="5C839DB5" w:rsidR="00447F16" w:rsidRPr="003701A1" w:rsidRDefault="00447F16" w:rsidP="00556C7A">
            <w:pPr>
              <w:rPr>
                <w:sz w:val="28"/>
                <w:szCs w:val="28"/>
              </w:rPr>
            </w:pPr>
            <w:r w:rsidRPr="003701A1">
              <w:rPr>
                <w:sz w:val="28"/>
                <w:szCs w:val="28"/>
              </w:rPr>
              <w:t>–</w:t>
            </w:r>
          </w:p>
        </w:tc>
        <w:tc>
          <w:tcPr>
            <w:tcW w:w="7371" w:type="dxa"/>
          </w:tcPr>
          <w:p w14:paraId="70D73DB2" w14:textId="0C157B97" w:rsidR="00447F16" w:rsidRPr="003701A1" w:rsidRDefault="00447F16" w:rsidP="00556C7A">
            <w:pPr>
              <w:rPr>
                <w:sz w:val="28"/>
                <w:szCs w:val="28"/>
              </w:rPr>
            </w:pPr>
            <w:r w:rsidRPr="003701A1">
              <w:rPr>
                <w:sz w:val="28"/>
                <w:szCs w:val="28"/>
              </w:rPr>
              <w:t>вспомогательные репродуктивные технологии</w:t>
            </w:r>
          </w:p>
        </w:tc>
      </w:tr>
      <w:tr w:rsidR="00447F16" w:rsidRPr="003701A1" w14:paraId="20D28D4C" w14:textId="77777777" w:rsidTr="00447F16">
        <w:trPr>
          <w:trHeight w:val="124"/>
        </w:trPr>
        <w:tc>
          <w:tcPr>
            <w:tcW w:w="2127" w:type="dxa"/>
          </w:tcPr>
          <w:p w14:paraId="5D309989" w14:textId="77777777" w:rsidR="00447F16" w:rsidRPr="003701A1" w:rsidRDefault="00447F16" w:rsidP="00556C7A">
            <w:pPr>
              <w:rPr>
                <w:sz w:val="28"/>
                <w:szCs w:val="28"/>
              </w:rPr>
            </w:pPr>
            <w:r w:rsidRPr="003701A1">
              <w:rPr>
                <w:sz w:val="28"/>
                <w:szCs w:val="28"/>
              </w:rPr>
              <w:t>ВХ</w:t>
            </w:r>
          </w:p>
        </w:tc>
        <w:tc>
          <w:tcPr>
            <w:tcW w:w="366" w:type="dxa"/>
          </w:tcPr>
          <w:p w14:paraId="647E0691" w14:textId="5932C895" w:rsidR="00447F16" w:rsidRPr="003701A1" w:rsidRDefault="00447F16" w:rsidP="00556C7A">
            <w:pPr>
              <w:rPr>
                <w:sz w:val="28"/>
                <w:szCs w:val="28"/>
              </w:rPr>
            </w:pPr>
            <w:r w:rsidRPr="003701A1">
              <w:rPr>
                <w:sz w:val="28"/>
                <w:szCs w:val="28"/>
              </w:rPr>
              <w:t>–</w:t>
            </w:r>
          </w:p>
        </w:tc>
        <w:tc>
          <w:tcPr>
            <w:tcW w:w="7371" w:type="dxa"/>
          </w:tcPr>
          <w:p w14:paraId="2C7F0AEA" w14:textId="51A695F9" w:rsidR="00447F16" w:rsidRPr="003701A1" w:rsidRDefault="00447F16" w:rsidP="00556C7A">
            <w:pPr>
              <w:rPr>
                <w:sz w:val="28"/>
                <w:szCs w:val="28"/>
              </w:rPr>
            </w:pPr>
            <w:r w:rsidRPr="003701A1">
              <w:rPr>
                <w:sz w:val="28"/>
                <w:szCs w:val="28"/>
              </w:rPr>
              <w:t>вспомогательный хетчинг</w:t>
            </w:r>
          </w:p>
        </w:tc>
      </w:tr>
      <w:tr w:rsidR="00447F16" w:rsidRPr="003701A1" w14:paraId="2A49A739" w14:textId="77777777" w:rsidTr="00447F16">
        <w:trPr>
          <w:trHeight w:val="124"/>
        </w:trPr>
        <w:tc>
          <w:tcPr>
            <w:tcW w:w="2127" w:type="dxa"/>
          </w:tcPr>
          <w:p w14:paraId="488371BA" w14:textId="77777777" w:rsidR="00447F16" w:rsidRPr="003701A1" w:rsidRDefault="00447F16" w:rsidP="00556C7A">
            <w:pPr>
              <w:rPr>
                <w:sz w:val="28"/>
                <w:szCs w:val="28"/>
              </w:rPr>
            </w:pPr>
            <w:r w:rsidRPr="003701A1">
              <w:rPr>
                <w:sz w:val="28"/>
                <w:szCs w:val="28"/>
              </w:rPr>
              <w:t>ГнРГ</w:t>
            </w:r>
          </w:p>
        </w:tc>
        <w:tc>
          <w:tcPr>
            <w:tcW w:w="366" w:type="dxa"/>
          </w:tcPr>
          <w:p w14:paraId="08F41AFC" w14:textId="6C6DC778" w:rsidR="00447F16" w:rsidRPr="003701A1" w:rsidRDefault="00447F16" w:rsidP="00556C7A">
            <w:pPr>
              <w:rPr>
                <w:sz w:val="28"/>
                <w:szCs w:val="28"/>
              </w:rPr>
            </w:pPr>
            <w:r w:rsidRPr="003701A1">
              <w:rPr>
                <w:sz w:val="28"/>
                <w:szCs w:val="28"/>
              </w:rPr>
              <w:t>–</w:t>
            </w:r>
          </w:p>
        </w:tc>
        <w:tc>
          <w:tcPr>
            <w:tcW w:w="7371" w:type="dxa"/>
          </w:tcPr>
          <w:p w14:paraId="4EF8650E" w14:textId="34F9EA83" w:rsidR="00447F16" w:rsidRPr="003701A1" w:rsidRDefault="00447F16" w:rsidP="00556C7A">
            <w:pPr>
              <w:rPr>
                <w:sz w:val="28"/>
                <w:szCs w:val="28"/>
              </w:rPr>
            </w:pPr>
            <w:r w:rsidRPr="003701A1">
              <w:rPr>
                <w:sz w:val="28"/>
                <w:szCs w:val="28"/>
              </w:rPr>
              <w:t>гонадотропин-рилизинг гормон</w:t>
            </w:r>
          </w:p>
        </w:tc>
      </w:tr>
      <w:tr w:rsidR="00447F16" w:rsidRPr="003701A1" w14:paraId="4FE9810E" w14:textId="77777777" w:rsidTr="00447F16">
        <w:trPr>
          <w:trHeight w:val="124"/>
        </w:trPr>
        <w:tc>
          <w:tcPr>
            <w:tcW w:w="2127" w:type="dxa"/>
          </w:tcPr>
          <w:p w14:paraId="172C826D" w14:textId="77777777" w:rsidR="00447F16" w:rsidRPr="003701A1" w:rsidRDefault="00447F16" w:rsidP="00556C7A">
            <w:pPr>
              <w:rPr>
                <w:sz w:val="28"/>
                <w:szCs w:val="28"/>
              </w:rPr>
            </w:pPr>
            <w:r w:rsidRPr="003701A1">
              <w:rPr>
                <w:sz w:val="28"/>
                <w:szCs w:val="28"/>
              </w:rPr>
              <w:t>ДИ</w:t>
            </w:r>
          </w:p>
        </w:tc>
        <w:tc>
          <w:tcPr>
            <w:tcW w:w="366" w:type="dxa"/>
          </w:tcPr>
          <w:p w14:paraId="1E8B60FE" w14:textId="2D474ED6" w:rsidR="00447F16" w:rsidRPr="003701A1" w:rsidRDefault="00447F16" w:rsidP="00556C7A">
            <w:pPr>
              <w:rPr>
                <w:sz w:val="28"/>
                <w:szCs w:val="28"/>
              </w:rPr>
            </w:pPr>
            <w:r w:rsidRPr="003701A1">
              <w:rPr>
                <w:sz w:val="28"/>
                <w:szCs w:val="28"/>
              </w:rPr>
              <w:t>–</w:t>
            </w:r>
          </w:p>
        </w:tc>
        <w:tc>
          <w:tcPr>
            <w:tcW w:w="7371" w:type="dxa"/>
          </w:tcPr>
          <w:p w14:paraId="21944360" w14:textId="74162572" w:rsidR="00447F16" w:rsidRPr="003701A1" w:rsidRDefault="00447F16" w:rsidP="00556C7A">
            <w:pPr>
              <w:rPr>
                <w:sz w:val="28"/>
                <w:szCs w:val="28"/>
              </w:rPr>
            </w:pPr>
            <w:r w:rsidRPr="003701A1">
              <w:rPr>
                <w:sz w:val="28"/>
                <w:szCs w:val="28"/>
              </w:rPr>
              <w:t>доверительный интервал</w:t>
            </w:r>
          </w:p>
        </w:tc>
      </w:tr>
      <w:tr w:rsidR="00447F16" w:rsidRPr="003701A1" w14:paraId="7074E964" w14:textId="77777777" w:rsidTr="00447F16">
        <w:trPr>
          <w:trHeight w:val="124"/>
        </w:trPr>
        <w:tc>
          <w:tcPr>
            <w:tcW w:w="2127" w:type="dxa"/>
          </w:tcPr>
          <w:p w14:paraId="60630D38" w14:textId="7C2DF330" w:rsidR="00447F16" w:rsidRPr="00447F16" w:rsidRDefault="00447F16" w:rsidP="00556C7A">
            <w:pPr>
              <w:rPr>
                <w:sz w:val="28"/>
                <w:szCs w:val="28"/>
                <w:lang w:val="kk-KZ"/>
              </w:rPr>
            </w:pPr>
            <w:r w:rsidRPr="003701A1">
              <w:rPr>
                <w:sz w:val="28"/>
                <w:szCs w:val="28"/>
              </w:rPr>
              <w:t>ДНК</w:t>
            </w:r>
          </w:p>
        </w:tc>
        <w:tc>
          <w:tcPr>
            <w:tcW w:w="366" w:type="dxa"/>
          </w:tcPr>
          <w:p w14:paraId="094D723C" w14:textId="602F17E8" w:rsidR="00447F16" w:rsidRPr="003701A1" w:rsidRDefault="00447F16" w:rsidP="00556C7A">
            <w:pPr>
              <w:rPr>
                <w:sz w:val="28"/>
                <w:szCs w:val="28"/>
              </w:rPr>
            </w:pPr>
            <w:r w:rsidRPr="003701A1">
              <w:rPr>
                <w:sz w:val="28"/>
                <w:szCs w:val="28"/>
              </w:rPr>
              <w:t>–</w:t>
            </w:r>
          </w:p>
        </w:tc>
        <w:tc>
          <w:tcPr>
            <w:tcW w:w="7371" w:type="dxa"/>
          </w:tcPr>
          <w:p w14:paraId="1C6F2F43" w14:textId="09D783F5" w:rsidR="00447F16" w:rsidRPr="00447F16" w:rsidRDefault="00447F16" w:rsidP="00556C7A">
            <w:pPr>
              <w:rPr>
                <w:sz w:val="28"/>
                <w:szCs w:val="28"/>
                <w:lang w:val="kk-KZ"/>
              </w:rPr>
            </w:pPr>
            <w:r w:rsidRPr="003701A1">
              <w:rPr>
                <w:sz w:val="28"/>
                <w:szCs w:val="28"/>
              </w:rPr>
              <w:t>дезоксирибонуклеиновая кислота</w:t>
            </w:r>
          </w:p>
        </w:tc>
      </w:tr>
      <w:tr w:rsidR="00447F16" w:rsidRPr="003701A1" w14:paraId="2230F417" w14:textId="77777777" w:rsidTr="00447F16">
        <w:trPr>
          <w:trHeight w:val="124"/>
        </w:trPr>
        <w:tc>
          <w:tcPr>
            <w:tcW w:w="2127" w:type="dxa"/>
          </w:tcPr>
          <w:p w14:paraId="59C3BAA3" w14:textId="3E5FB2F9" w:rsidR="00447F16" w:rsidRPr="00447F16" w:rsidRDefault="00447F16" w:rsidP="00556C7A">
            <w:pPr>
              <w:rPr>
                <w:sz w:val="28"/>
                <w:szCs w:val="28"/>
                <w:lang w:val="kk-KZ"/>
              </w:rPr>
            </w:pPr>
            <w:r w:rsidRPr="003701A1">
              <w:rPr>
                <w:sz w:val="28"/>
                <w:szCs w:val="28"/>
              </w:rPr>
              <w:t>ДО</w:t>
            </w:r>
          </w:p>
        </w:tc>
        <w:tc>
          <w:tcPr>
            <w:tcW w:w="366" w:type="dxa"/>
          </w:tcPr>
          <w:p w14:paraId="44DBDDB3" w14:textId="052E0832" w:rsidR="00447F16" w:rsidRPr="003701A1" w:rsidRDefault="00447F16" w:rsidP="00556C7A">
            <w:pPr>
              <w:rPr>
                <w:sz w:val="28"/>
                <w:szCs w:val="28"/>
              </w:rPr>
            </w:pPr>
            <w:r w:rsidRPr="003701A1">
              <w:rPr>
                <w:sz w:val="28"/>
                <w:szCs w:val="28"/>
              </w:rPr>
              <w:t>–</w:t>
            </w:r>
          </w:p>
        </w:tc>
        <w:tc>
          <w:tcPr>
            <w:tcW w:w="7371" w:type="dxa"/>
          </w:tcPr>
          <w:p w14:paraId="41D4F7BD" w14:textId="5B81E022" w:rsidR="00447F16" w:rsidRPr="003701A1" w:rsidRDefault="00447F16" w:rsidP="00556C7A">
            <w:pPr>
              <w:rPr>
                <w:sz w:val="28"/>
                <w:szCs w:val="28"/>
              </w:rPr>
            </w:pPr>
            <w:r w:rsidRPr="003701A1">
              <w:rPr>
                <w:sz w:val="28"/>
                <w:szCs w:val="28"/>
              </w:rPr>
              <w:t>донорские ооциты</w:t>
            </w:r>
          </w:p>
        </w:tc>
      </w:tr>
      <w:tr w:rsidR="00447F16" w:rsidRPr="003701A1" w14:paraId="6E3730D7" w14:textId="77777777" w:rsidTr="00447F16">
        <w:trPr>
          <w:trHeight w:val="124"/>
        </w:trPr>
        <w:tc>
          <w:tcPr>
            <w:tcW w:w="2127" w:type="dxa"/>
          </w:tcPr>
          <w:p w14:paraId="5EA5D32D" w14:textId="7C8D6735" w:rsidR="00447F16" w:rsidRPr="00447F16" w:rsidRDefault="00447F16" w:rsidP="00556C7A">
            <w:pPr>
              <w:rPr>
                <w:sz w:val="28"/>
                <w:szCs w:val="28"/>
                <w:lang w:val="kk-KZ"/>
              </w:rPr>
            </w:pPr>
            <w:r w:rsidRPr="003701A1">
              <w:rPr>
                <w:sz w:val="28"/>
                <w:szCs w:val="28"/>
              </w:rPr>
              <w:t>ДЭ</w:t>
            </w:r>
          </w:p>
        </w:tc>
        <w:tc>
          <w:tcPr>
            <w:tcW w:w="366" w:type="dxa"/>
          </w:tcPr>
          <w:p w14:paraId="1AA33CF1" w14:textId="5DA4906C" w:rsidR="00447F16" w:rsidRPr="003701A1" w:rsidRDefault="00447F16" w:rsidP="00556C7A">
            <w:pPr>
              <w:rPr>
                <w:sz w:val="28"/>
                <w:szCs w:val="28"/>
              </w:rPr>
            </w:pPr>
            <w:r w:rsidRPr="003701A1">
              <w:rPr>
                <w:sz w:val="28"/>
                <w:szCs w:val="28"/>
              </w:rPr>
              <w:t>–</w:t>
            </w:r>
          </w:p>
        </w:tc>
        <w:tc>
          <w:tcPr>
            <w:tcW w:w="7371" w:type="dxa"/>
          </w:tcPr>
          <w:p w14:paraId="0365A9FE" w14:textId="1568B380" w:rsidR="00447F16" w:rsidRPr="003701A1" w:rsidRDefault="00447F16" w:rsidP="00556C7A">
            <w:pPr>
              <w:rPr>
                <w:sz w:val="28"/>
                <w:szCs w:val="28"/>
              </w:rPr>
            </w:pPr>
            <w:r w:rsidRPr="003701A1">
              <w:rPr>
                <w:sz w:val="28"/>
                <w:szCs w:val="28"/>
              </w:rPr>
              <w:t>донорские эмбрионы</w:t>
            </w:r>
          </w:p>
        </w:tc>
      </w:tr>
      <w:tr w:rsidR="00447F16" w:rsidRPr="003701A1" w14:paraId="070DC83A" w14:textId="77777777" w:rsidTr="00447F16">
        <w:trPr>
          <w:trHeight w:val="124"/>
        </w:trPr>
        <w:tc>
          <w:tcPr>
            <w:tcW w:w="2127" w:type="dxa"/>
          </w:tcPr>
          <w:p w14:paraId="60A79E78" w14:textId="7C6213CA" w:rsidR="00447F16" w:rsidRPr="00447F16" w:rsidRDefault="00447F16" w:rsidP="00556C7A">
            <w:pPr>
              <w:rPr>
                <w:sz w:val="28"/>
                <w:szCs w:val="28"/>
                <w:lang w:val="kk-KZ"/>
              </w:rPr>
            </w:pPr>
            <w:r w:rsidRPr="003701A1">
              <w:rPr>
                <w:sz w:val="28"/>
                <w:szCs w:val="28"/>
              </w:rPr>
              <w:t>ДС</w:t>
            </w:r>
          </w:p>
        </w:tc>
        <w:tc>
          <w:tcPr>
            <w:tcW w:w="366" w:type="dxa"/>
          </w:tcPr>
          <w:p w14:paraId="19774D1E" w14:textId="3B4B0FDB" w:rsidR="00447F16" w:rsidRPr="003701A1" w:rsidRDefault="00447F16" w:rsidP="00556C7A">
            <w:pPr>
              <w:rPr>
                <w:sz w:val="28"/>
                <w:szCs w:val="28"/>
              </w:rPr>
            </w:pPr>
            <w:r w:rsidRPr="003701A1">
              <w:rPr>
                <w:sz w:val="28"/>
                <w:szCs w:val="28"/>
              </w:rPr>
              <w:t>–</w:t>
            </w:r>
          </w:p>
        </w:tc>
        <w:tc>
          <w:tcPr>
            <w:tcW w:w="7371" w:type="dxa"/>
          </w:tcPr>
          <w:p w14:paraId="10D6447A" w14:textId="71A5D3A2" w:rsidR="00447F16" w:rsidRPr="00447F16" w:rsidRDefault="00447F16" w:rsidP="00556C7A">
            <w:pPr>
              <w:rPr>
                <w:sz w:val="28"/>
                <w:szCs w:val="28"/>
                <w:lang w:val="kk-KZ"/>
              </w:rPr>
            </w:pPr>
            <w:r w:rsidRPr="003701A1">
              <w:rPr>
                <w:sz w:val="28"/>
                <w:szCs w:val="28"/>
              </w:rPr>
              <w:t>донорская сперма</w:t>
            </w:r>
          </w:p>
        </w:tc>
      </w:tr>
      <w:tr w:rsidR="00447F16" w:rsidRPr="003701A1" w14:paraId="0795081C" w14:textId="77777777" w:rsidTr="00447F16">
        <w:trPr>
          <w:trHeight w:val="124"/>
        </w:trPr>
        <w:tc>
          <w:tcPr>
            <w:tcW w:w="2127" w:type="dxa"/>
          </w:tcPr>
          <w:p w14:paraId="4AE8E0C9" w14:textId="7B64C46E" w:rsidR="00447F16" w:rsidRPr="003701A1" w:rsidRDefault="00447F16" w:rsidP="00556C7A">
            <w:pPr>
              <w:rPr>
                <w:sz w:val="28"/>
                <w:szCs w:val="28"/>
              </w:rPr>
            </w:pPr>
            <w:r>
              <w:rPr>
                <w:sz w:val="28"/>
                <w:szCs w:val="28"/>
              </w:rPr>
              <w:t>ЕРДПГ</w:t>
            </w:r>
          </w:p>
        </w:tc>
        <w:tc>
          <w:tcPr>
            <w:tcW w:w="366" w:type="dxa"/>
          </w:tcPr>
          <w:p w14:paraId="630451AA" w14:textId="743607F3" w:rsidR="00447F16" w:rsidRPr="003701A1" w:rsidRDefault="00447F16" w:rsidP="00556C7A">
            <w:pPr>
              <w:rPr>
                <w:sz w:val="28"/>
                <w:szCs w:val="28"/>
              </w:rPr>
            </w:pPr>
            <w:r w:rsidRPr="003701A1">
              <w:rPr>
                <w:sz w:val="28"/>
                <w:szCs w:val="28"/>
              </w:rPr>
              <w:t>–</w:t>
            </w:r>
          </w:p>
        </w:tc>
        <w:tc>
          <w:tcPr>
            <w:tcW w:w="7371" w:type="dxa"/>
          </w:tcPr>
          <w:p w14:paraId="37BDCE03" w14:textId="4EE582C9" w:rsidR="00447F16" w:rsidRPr="003701A1" w:rsidRDefault="00447F16" w:rsidP="00556C7A">
            <w:pPr>
              <w:rPr>
                <w:sz w:val="28"/>
                <w:szCs w:val="28"/>
              </w:rPr>
            </w:pPr>
            <w:r>
              <w:rPr>
                <w:sz w:val="28"/>
                <w:szCs w:val="28"/>
              </w:rPr>
              <w:t>единый регистр доноров половых гамет</w:t>
            </w:r>
          </w:p>
        </w:tc>
      </w:tr>
      <w:tr w:rsidR="00447F16" w:rsidRPr="003701A1" w14:paraId="4005C70C" w14:textId="77777777" w:rsidTr="00447F16">
        <w:trPr>
          <w:trHeight w:val="124"/>
        </w:trPr>
        <w:tc>
          <w:tcPr>
            <w:tcW w:w="2127" w:type="dxa"/>
          </w:tcPr>
          <w:p w14:paraId="502A94AE" w14:textId="036D09F3" w:rsidR="00447F16" w:rsidRPr="003701A1" w:rsidRDefault="00447F16" w:rsidP="00556C7A">
            <w:pPr>
              <w:rPr>
                <w:sz w:val="28"/>
                <w:szCs w:val="28"/>
              </w:rPr>
            </w:pPr>
            <w:r w:rsidRPr="003701A1">
              <w:rPr>
                <w:sz w:val="28"/>
                <w:szCs w:val="28"/>
              </w:rPr>
              <w:t>ИКСИ,</w:t>
            </w:r>
            <w:r>
              <w:rPr>
                <w:sz w:val="28"/>
                <w:szCs w:val="28"/>
              </w:rPr>
              <w:t xml:space="preserve"> </w:t>
            </w:r>
            <w:r w:rsidRPr="003701A1">
              <w:rPr>
                <w:sz w:val="28"/>
                <w:szCs w:val="28"/>
              </w:rPr>
              <w:t>ICSI</w:t>
            </w:r>
          </w:p>
        </w:tc>
        <w:tc>
          <w:tcPr>
            <w:tcW w:w="366" w:type="dxa"/>
          </w:tcPr>
          <w:p w14:paraId="30BEBA8E" w14:textId="2C0B8F15" w:rsidR="00447F16" w:rsidRPr="003701A1" w:rsidRDefault="00447F16" w:rsidP="00556C7A">
            <w:pPr>
              <w:jc w:val="both"/>
              <w:rPr>
                <w:sz w:val="28"/>
                <w:szCs w:val="28"/>
              </w:rPr>
            </w:pPr>
            <w:r w:rsidRPr="003701A1">
              <w:rPr>
                <w:sz w:val="28"/>
                <w:szCs w:val="28"/>
              </w:rPr>
              <w:t>–</w:t>
            </w:r>
          </w:p>
        </w:tc>
        <w:tc>
          <w:tcPr>
            <w:tcW w:w="7371" w:type="dxa"/>
          </w:tcPr>
          <w:p w14:paraId="79D01D6D" w14:textId="38225F9D" w:rsidR="00447F16" w:rsidRPr="003701A1" w:rsidRDefault="00447F16" w:rsidP="00556C7A">
            <w:pPr>
              <w:jc w:val="both"/>
              <w:rPr>
                <w:sz w:val="28"/>
                <w:szCs w:val="28"/>
              </w:rPr>
            </w:pPr>
            <w:r w:rsidRPr="003701A1">
              <w:rPr>
                <w:sz w:val="28"/>
                <w:szCs w:val="28"/>
              </w:rPr>
              <w:t>инъекция сперматозоида в цитоплазму ооцита</w:t>
            </w:r>
          </w:p>
        </w:tc>
      </w:tr>
      <w:tr w:rsidR="00447F16" w:rsidRPr="003701A1" w14:paraId="325F411C" w14:textId="77777777" w:rsidTr="00447F16">
        <w:trPr>
          <w:trHeight w:val="124"/>
        </w:trPr>
        <w:tc>
          <w:tcPr>
            <w:tcW w:w="2127" w:type="dxa"/>
          </w:tcPr>
          <w:p w14:paraId="38B1F94B" w14:textId="77777777" w:rsidR="00447F16" w:rsidRPr="003701A1" w:rsidRDefault="00447F16" w:rsidP="00556C7A">
            <w:pPr>
              <w:rPr>
                <w:sz w:val="28"/>
                <w:szCs w:val="28"/>
              </w:rPr>
            </w:pPr>
            <w:r w:rsidRPr="003701A1">
              <w:rPr>
                <w:sz w:val="28"/>
                <w:szCs w:val="28"/>
              </w:rPr>
              <w:t>КАРМ</w:t>
            </w:r>
          </w:p>
        </w:tc>
        <w:tc>
          <w:tcPr>
            <w:tcW w:w="366" w:type="dxa"/>
          </w:tcPr>
          <w:p w14:paraId="60534719" w14:textId="5187B8EC" w:rsidR="00447F16" w:rsidRPr="003701A1" w:rsidRDefault="00447F16" w:rsidP="00556C7A">
            <w:pPr>
              <w:jc w:val="both"/>
              <w:rPr>
                <w:sz w:val="28"/>
                <w:szCs w:val="28"/>
              </w:rPr>
            </w:pPr>
            <w:r w:rsidRPr="003701A1">
              <w:rPr>
                <w:sz w:val="28"/>
                <w:szCs w:val="28"/>
              </w:rPr>
              <w:t>–</w:t>
            </w:r>
          </w:p>
        </w:tc>
        <w:tc>
          <w:tcPr>
            <w:tcW w:w="7371" w:type="dxa"/>
          </w:tcPr>
          <w:p w14:paraId="1EB5753C" w14:textId="21F8DA95" w:rsidR="00447F16" w:rsidRPr="003701A1" w:rsidRDefault="00447F16" w:rsidP="00556C7A">
            <w:pPr>
              <w:jc w:val="both"/>
              <w:rPr>
                <w:sz w:val="28"/>
                <w:szCs w:val="28"/>
              </w:rPr>
            </w:pPr>
            <w:r w:rsidRPr="003701A1">
              <w:rPr>
                <w:sz w:val="28"/>
                <w:szCs w:val="28"/>
              </w:rPr>
              <w:t>Казахстанская ассоциация репродуктивной медицины</w:t>
            </w:r>
          </w:p>
        </w:tc>
      </w:tr>
      <w:tr w:rsidR="00447F16" w:rsidRPr="003701A1" w14:paraId="5914A75C" w14:textId="77777777" w:rsidTr="00447F16">
        <w:trPr>
          <w:trHeight w:val="124"/>
        </w:trPr>
        <w:tc>
          <w:tcPr>
            <w:tcW w:w="2127" w:type="dxa"/>
          </w:tcPr>
          <w:p w14:paraId="55609A2F" w14:textId="4EAB96C8" w:rsidR="00447F16" w:rsidRPr="00447F16" w:rsidRDefault="00447F16" w:rsidP="00556C7A">
            <w:pPr>
              <w:rPr>
                <w:sz w:val="28"/>
                <w:szCs w:val="28"/>
                <w:lang w:val="kk-KZ"/>
              </w:rPr>
            </w:pPr>
            <w:r w:rsidRPr="003701A1">
              <w:rPr>
                <w:sz w:val="28"/>
                <w:szCs w:val="28"/>
              </w:rPr>
              <w:t>ЛГ</w:t>
            </w:r>
          </w:p>
        </w:tc>
        <w:tc>
          <w:tcPr>
            <w:tcW w:w="366" w:type="dxa"/>
          </w:tcPr>
          <w:p w14:paraId="001BBDCD" w14:textId="6E0C043D" w:rsidR="00447F16" w:rsidRPr="003701A1" w:rsidRDefault="00447F16" w:rsidP="00556C7A">
            <w:pPr>
              <w:jc w:val="both"/>
              <w:rPr>
                <w:sz w:val="28"/>
                <w:szCs w:val="28"/>
              </w:rPr>
            </w:pPr>
            <w:r w:rsidRPr="003701A1">
              <w:rPr>
                <w:sz w:val="28"/>
                <w:szCs w:val="28"/>
              </w:rPr>
              <w:t>–</w:t>
            </w:r>
          </w:p>
        </w:tc>
        <w:tc>
          <w:tcPr>
            <w:tcW w:w="7371" w:type="dxa"/>
          </w:tcPr>
          <w:p w14:paraId="296D16E9" w14:textId="1DADE1D4" w:rsidR="00447F16" w:rsidRPr="00447F16" w:rsidRDefault="00447F16" w:rsidP="00556C7A">
            <w:pPr>
              <w:jc w:val="both"/>
              <w:rPr>
                <w:sz w:val="28"/>
                <w:szCs w:val="28"/>
                <w:lang w:val="kk-KZ"/>
              </w:rPr>
            </w:pPr>
            <w:r w:rsidRPr="003701A1">
              <w:rPr>
                <w:sz w:val="28"/>
                <w:szCs w:val="28"/>
              </w:rPr>
              <w:t>лютеинизирующий гормон</w:t>
            </w:r>
          </w:p>
        </w:tc>
      </w:tr>
      <w:tr w:rsidR="00447F16" w:rsidRPr="003701A1" w14:paraId="50B5119F" w14:textId="77777777" w:rsidTr="00447F16">
        <w:trPr>
          <w:trHeight w:val="124"/>
        </w:trPr>
        <w:tc>
          <w:tcPr>
            <w:tcW w:w="2127" w:type="dxa"/>
          </w:tcPr>
          <w:p w14:paraId="0230880C" w14:textId="5C5547AD" w:rsidR="00447F16" w:rsidRPr="003701A1" w:rsidRDefault="00447F16" w:rsidP="00556C7A">
            <w:pPr>
              <w:rPr>
                <w:sz w:val="28"/>
                <w:szCs w:val="28"/>
              </w:rPr>
            </w:pPr>
            <w:r w:rsidRPr="003701A1">
              <w:rPr>
                <w:sz w:val="28"/>
                <w:szCs w:val="28"/>
              </w:rPr>
              <w:t>МКПК</w:t>
            </w:r>
          </w:p>
        </w:tc>
        <w:tc>
          <w:tcPr>
            <w:tcW w:w="366" w:type="dxa"/>
          </w:tcPr>
          <w:p w14:paraId="1ADFEA16" w14:textId="56D799D2" w:rsidR="00447F16" w:rsidRPr="003701A1" w:rsidRDefault="00447F16" w:rsidP="00556C7A">
            <w:pPr>
              <w:jc w:val="both"/>
              <w:rPr>
                <w:sz w:val="28"/>
                <w:szCs w:val="28"/>
              </w:rPr>
            </w:pPr>
            <w:r w:rsidRPr="003701A1">
              <w:rPr>
                <w:sz w:val="28"/>
                <w:szCs w:val="28"/>
              </w:rPr>
              <w:t>–</w:t>
            </w:r>
          </w:p>
        </w:tc>
        <w:tc>
          <w:tcPr>
            <w:tcW w:w="7371" w:type="dxa"/>
          </w:tcPr>
          <w:p w14:paraId="1B240A8A" w14:textId="259771D6" w:rsidR="00447F16" w:rsidRPr="003701A1" w:rsidRDefault="00447F16" w:rsidP="00556C7A">
            <w:pPr>
              <w:jc w:val="both"/>
              <w:rPr>
                <w:sz w:val="28"/>
                <w:szCs w:val="28"/>
              </w:rPr>
            </w:pPr>
            <w:r w:rsidRPr="003701A1">
              <w:rPr>
                <w:sz w:val="28"/>
                <w:szCs w:val="28"/>
              </w:rPr>
              <w:t>мононуклеарные клетки периферической крови</w:t>
            </w:r>
          </w:p>
        </w:tc>
      </w:tr>
      <w:tr w:rsidR="00447F16" w:rsidRPr="003701A1" w14:paraId="3DD07E9F" w14:textId="77777777" w:rsidTr="00447F16">
        <w:trPr>
          <w:trHeight w:val="124"/>
        </w:trPr>
        <w:tc>
          <w:tcPr>
            <w:tcW w:w="2127" w:type="dxa"/>
          </w:tcPr>
          <w:p w14:paraId="08654F8A" w14:textId="77777777" w:rsidR="00447F16" w:rsidRPr="003701A1" w:rsidRDefault="00447F16" w:rsidP="00556C7A">
            <w:pPr>
              <w:rPr>
                <w:sz w:val="28"/>
                <w:szCs w:val="28"/>
              </w:rPr>
            </w:pPr>
            <w:r w:rsidRPr="003701A1">
              <w:rPr>
                <w:sz w:val="28"/>
                <w:szCs w:val="28"/>
              </w:rPr>
              <w:t>НОМЦ</w:t>
            </w:r>
          </w:p>
        </w:tc>
        <w:tc>
          <w:tcPr>
            <w:tcW w:w="366" w:type="dxa"/>
          </w:tcPr>
          <w:p w14:paraId="00A4EEE2" w14:textId="4D1C0EF0" w:rsidR="00447F16" w:rsidRPr="003701A1" w:rsidRDefault="00447F16" w:rsidP="00556C7A">
            <w:pPr>
              <w:jc w:val="both"/>
              <w:rPr>
                <w:sz w:val="28"/>
                <w:szCs w:val="28"/>
              </w:rPr>
            </w:pPr>
            <w:r w:rsidRPr="003701A1">
              <w:rPr>
                <w:sz w:val="28"/>
                <w:szCs w:val="28"/>
              </w:rPr>
              <w:t>–</w:t>
            </w:r>
          </w:p>
        </w:tc>
        <w:tc>
          <w:tcPr>
            <w:tcW w:w="7371" w:type="dxa"/>
          </w:tcPr>
          <w:p w14:paraId="31A90FD0" w14:textId="04F8CE02" w:rsidR="00447F16" w:rsidRPr="003701A1" w:rsidRDefault="00447F16" w:rsidP="00556C7A">
            <w:pPr>
              <w:jc w:val="both"/>
              <w:rPr>
                <w:sz w:val="28"/>
                <w:szCs w:val="28"/>
              </w:rPr>
            </w:pPr>
            <w:r w:rsidRPr="003701A1">
              <w:rPr>
                <w:sz w:val="28"/>
                <w:szCs w:val="28"/>
              </w:rPr>
              <w:t>нарушение овариально-менструального цикла</w:t>
            </w:r>
          </w:p>
        </w:tc>
      </w:tr>
      <w:tr w:rsidR="00447F16" w:rsidRPr="003701A1" w14:paraId="0BF30E73" w14:textId="77777777" w:rsidTr="00447F16">
        <w:trPr>
          <w:trHeight w:val="124"/>
        </w:trPr>
        <w:tc>
          <w:tcPr>
            <w:tcW w:w="2127" w:type="dxa"/>
          </w:tcPr>
          <w:p w14:paraId="02966E5C" w14:textId="77777777" w:rsidR="00447F16" w:rsidRPr="003701A1" w:rsidRDefault="00447F16" w:rsidP="00556C7A">
            <w:pPr>
              <w:rPr>
                <w:sz w:val="28"/>
                <w:szCs w:val="28"/>
              </w:rPr>
            </w:pPr>
            <w:r w:rsidRPr="003701A1">
              <w:rPr>
                <w:sz w:val="28"/>
                <w:szCs w:val="28"/>
              </w:rPr>
              <w:t>ОШ</w:t>
            </w:r>
          </w:p>
        </w:tc>
        <w:tc>
          <w:tcPr>
            <w:tcW w:w="366" w:type="dxa"/>
          </w:tcPr>
          <w:p w14:paraId="3CD6BE48" w14:textId="71DB03A8" w:rsidR="00447F16" w:rsidRPr="003701A1" w:rsidRDefault="00447F16" w:rsidP="00556C7A">
            <w:pPr>
              <w:jc w:val="both"/>
              <w:rPr>
                <w:sz w:val="28"/>
                <w:szCs w:val="28"/>
              </w:rPr>
            </w:pPr>
            <w:r w:rsidRPr="003701A1">
              <w:rPr>
                <w:sz w:val="28"/>
                <w:szCs w:val="28"/>
              </w:rPr>
              <w:t>–</w:t>
            </w:r>
          </w:p>
        </w:tc>
        <w:tc>
          <w:tcPr>
            <w:tcW w:w="7371" w:type="dxa"/>
          </w:tcPr>
          <w:p w14:paraId="601475AB" w14:textId="7B86152D" w:rsidR="00447F16" w:rsidRPr="003701A1" w:rsidRDefault="00447F16" w:rsidP="00556C7A">
            <w:pPr>
              <w:jc w:val="both"/>
              <w:rPr>
                <w:sz w:val="28"/>
                <w:szCs w:val="28"/>
              </w:rPr>
            </w:pPr>
            <w:r w:rsidRPr="003701A1">
              <w:rPr>
                <w:sz w:val="28"/>
                <w:szCs w:val="28"/>
              </w:rPr>
              <w:t>отношение шансов</w:t>
            </w:r>
          </w:p>
        </w:tc>
      </w:tr>
      <w:tr w:rsidR="00447F16" w:rsidRPr="003701A1" w14:paraId="5EB0C38E" w14:textId="77777777" w:rsidTr="00447F16">
        <w:trPr>
          <w:trHeight w:val="124"/>
        </w:trPr>
        <w:tc>
          <w:tcPr>
            <w:tcW w:w="2127" w:type="dxa"/>
          </w:tcPr>
          <w:p w14:paraId="067DF66C" w14:textId="77777777" w:rsidR="00447F16" w:rsidRPr="003701A1" w:rsidRDefault="00447F16" w:rsidP="00556C7A">
            <w:pPr>
              <w:rPr>
                <w:sz w:val="28"/>
                <w:szCs w:val="28"/>
              </w:rPr>
            </w:pPr>
            <w:r w:rsidRPr="003701A1">
              <w:rPr>
                <w:sz w:val="28"/>
                <w:szCs w:val="28"/>
              </w:rPr>
              <w:t>ПГД</w:t>
            </w:r>
          </w:p>
        </w:tc>
        <w:tc>
          <w:tcPr>
            <w:tcW w:w="366" w:type="dxa"/>
          </w:tcPr>
          <w:p w14:paraId="06F340C5" w14:textId="2B9FF9D1" w:rsidR="00447F16" w:rsidRPr="003701A1" w:rsidRDefault="00447F16" w:rsidP="00556C7A">
            <w:pPr>
              <w:jc w:val="both"/>
              <w:rPr>
                <w:sz w:val="28"/>
                <w:szCs w:val="28"/>
              </w:rPr>
            </w:pPr>
            <w:r w:rsidRPr="003701A1">
              <w:rPr>
                <w:sz w:val="28"/>
                <w:szCs w:val="28"/>
              </w:rPr>
              <w:t>–</w:t>
            </w:r>
          </w:p>
        </w:tc>
        <w:tc>
          <w:tcPr>
            <w:tcW w:w="7371" w:type="dxa"/>
          </w:tcPr>
          <w:p w14:paraId="296339E5" w14:textId="087CB0A2" w:rsidR="00447F16" w:rsidRPr="003701A1" w:rsidRDefault="00447F16" w:rsidP="00556C7A">
            <w:pPr>
              <w:jc w:val="both"/>
              <w:rPr>
                <w:sz w:val="28"/>
                <w:szCs w:val="28"/>
              </w:rPr>
            </w:pPr>
            <w:r w:rsidRPr="003701A1">
              <w:rPr>
                <w:sz w:val="28"/>
                <w:szCs w:val="28"/>
              </w:rPr>
              <w:t>преимплантационная генетическая диагностика</w:t>
            </w:r>
          </w:p>
        </w:tc>
      </w:tr>
      <w:tr w:rsidR="00447F16" w:rsidRPr="003701A1" w14:paraId="7FF8CEB4" w14:textId="77777777" w:rsidTr="00447F16">
        <w:trPr>
          <w:trHeight w:val="124"/>
        </w:trPr>
        <w:tc>
          <w:tcPr>
            <w:tcW w:w="2127" w:type="dxa"/>
          </w:tcPr>
          <w:p w14:paraId="3E4B15B9" w14:textId="77777777" w:rsidR="00447F16" w:rsidRPr="003701A1" w:rsidRDefault="00447F16" w:rsidP="00556C7A">
            <w:pPr>
              <w:rPr>
                <w:sz w:val="28"/>
                <w:szCs w:val="28"/>
              </w:rPr>
            </w:pPr>
            <w:r w:rsidRPr="003701A1">
              <w:rPr>
                <w:sz w:val="28"/>
                <w:szCs w:val="28"/>
              </w:rPr>
              <w:t>ПГС</w:t>
            </w:r>
          </w:p>
        </w:tc>
        <w:tc>
          <w:tcPr>
            <w:tcW w:w="366" w:type="dxa"/>
          </w:tcPr>
          <w:p w14:paraId="069D2941" w14:textId="2743BC53" w:rsidR="00447F16" w:rsidRPr="003701A1" w:rsidRDefault="00447F16" w:rsidP="00556C7A">
            <w:pPr>
              <w:jc w:val="both"/>
              <w:rPr>
                <w:sz w:val="28"/>
                <w:szCs w:val="28"/>
              </w:rPr>
            </w:pPr>
            <w:r w:rsidRPr="003701A1">
              <w:rPr>
                <w:sz w:val="28"/>
                <w:szCs w:val="28"/>
              </w:rPr>
              <w:t>–</w:t>
            </w:r>
          </w:p>
        </w:tc>
        <w:tc>
          <w:tcPr>
            <w:tcW w:w="7371" w:type="dxa"/>
          </w:tcPr>
          <w:p w14:paraId="618D2CB4" w14:textId="7FED9EAE" w:rsidR="00447F16" w:rsidRPr="003701A1" w:rsidRDefault="00447F16" w:rsidP="00556C7A">
            <w:pPr>
              <w:jc w:val="both"/>
              <w:rPr>
                <w:sz w:val="28"/>
                <w:szCs w:val="28"/>
              </w:rPr>
            </w:pPr>
            <w:r w:rsidRPr="003701A1">
              <w:rPr>
                <w:sz w:val="28"/>
                <w:szCs w:val="28"/>
              </w:rPr>
              <w:t>преимплантационный генетический скрининг</w:t>
            </w:r>
          </w:p>
        </w:tc>
      </w:tr>
      <w:tr w:rsidR="00447F16" w:rsidRPr="003701A1" w14:paraId="327D0E34" w14:textId="77777777" w:rsidTr="00447F16">
        <w:trPr>
          <w:trHeight w:val="124"/>
        </w:trPr>
        <w:tc>
          <w:tcPr>
            <w:tcW w:w="2127" w:type="dxa"/>
          </w:tcPr>
          <w:p w14:paraId="071EBD04" w14:textId="77777777" w:rsidR="00447F16" w:rsidRPr="003701A1" w:rsidRDefault="00447F16" w:rsidP="00556C7A">
            <w:pPr>
              <w:rPr>
                <w:sz w:val="28"/>
                <w:szCs w:val="28"/>
              </w:rPr>
            </w:pPr>
            <w:r w:rsidRPr="003701A1">
              <w:rPr>
                <w:sz w:val="28"/>
                <w:szCs w:val="28"/>
              </w:rPr>
              <w:t>ПЦР</w:t>
            </w:r>
          </w:p>
        </w:tc>
        <w:tc>
          <w:tcPr>
            <w:tcW w:w="366" w:type="dxa"/>
          </w:tcPr>
          <w:p w14:paraId="1517F402" w14:textId="538F5E02" w:rsidR="00447F16" w:rsidRPr="003701A1" w:rsidRDefault="00447F16" w:rsidP="00556C7A">
            <w:pPr>
              <w:jc w:val="both"/>
              <w:rPr>
                <w:sz w:val="28"/>
                <w:szCs w:val="28"/>
              </w:rPr>
            </w:pPr>
            <w:r w:rsidRPr="003701A1">
              <w:rPr>
                <w:sz w:val="28"/>
                <w:szCs w:val="28"/>
              </w:rPr>
              <w:t>–</w:t>
            </w:r>
          </w:p>
        </w:tc>
        <w:tc>
          <w:tcPr>
            <w:tcW w:w="7371" w:type="dxa"/>
          </w:tcPr>
          <w:p w14:paraId="4145EC0A" w14:textId="30D770A5" w:rsidR="00447F16" w:rsidRPr="003701A1" w:rsidRDefault="00447F16" w:rsidP="00556C7A">
            <w:pPr>
              <w:jc w:val="both"/>
              <w:rPr>
                <w:sz w:val="28"/>
                <w:szCs w:val="28"/>
              </w:rPr>
            </w:pPr>
            <w:r w:rsidRPr="003701A1">
              <w:rPr>
                <w:sz w:val="28"/>
                <w:szCs w:val="28"/>
              </w:rPr>
              <w:t>полимеразная цепная реакция</w:t>
            </w:r>
          </w:p>
        </w:tc>
      </w:tr>
      <w:tr w:rsidR="00447F16" w:rsidRPr="003701A1" w14:paraId="2A35CB4D" w14:textId="77777777" w:rsidTr="00447F16">
        <w:trPr>
          <w:trHeight w:val="124"/>
        </w:trPr>
        <w:tc>
          <w:tcPr>
            <w:tcW w:w="2127" w:type="dxa"/>
          </w:tcPr>
          <w:p w14:paraId="0296C12D" w14:textId="77777777" w:rsidR="00447F16" w:rsidRPr="003701A1" w:rsidRDefault="00447F16" w:rsidP="00556C7A">
            <w:pPr>
              <w:rPr>
                <w:sz w:val="28"/>
                <w:szCs w:val="28"/>
              </w:rPr>
            </w:pPr>
            <w:r w:rsidRPr="003701A1">
              <w:rPr>
                <w:sz w:val="28"/>
                <w:szCs w:val="28"/>
              </w:rPr>
              <w:t>ПЭ</w:t>
            </w:r>
          </w:p>
        </w:tc>
        <w:tc>
          <w:tcPr>
            <w:tcW w:w="366" w:type="dxa"/>
          </w:tcPr>
          <w:p w14:paraId="274A55DE" w14:textId="54D19017" w:rsidR="00447F16" w:rsidRPr="003701A1" w:rsidRDefault="00447F16" w:rsidP="00556C7A">
            <w:pPr>
              <w:rPr>
                <w:sz w:val="28"/>
                <w:szCs w:val="28"/>
              </w:rPr>
            </w:pPr>
            <w:r w:rsidRPr="003701A1">
              <w:rPr>
                <w:sz w:val="28"/>
                <w:szCs w:val="28"/>
              </w:rPr>
              <w:t>–</w:t>
            </w:r>
          </w:p>
        </w:tc>
        <w:tc>
          <w:tcPr>
            <w:tcW w:w="7371" w:type="dxa"/>
          </w:tcPr>
          <w:p w14:paraId="6C7D9E7B" w14:textId="17597ADC" w:rsidR="00447F16" w:rsidRPr="003701A1" w:rsidRDefault="00447F16" w:rsidP="00556C7A">
            <w:pPr>
              <w:rPr>
                <w:sz w:val="28"/>
                <w:szCs w:val="28"/>
              </w:rPr>
            </w:pPr>
            <w:r w:rsidRPr="003701A1">
              <w:rPr>
                <w:sz w:val="28"/>
                <w:szCs w:val="28"/>
              </w:rPr>
              <w:t>перенос эмбрионов в полость матки</w:t>
            </w:r>
          </w:p>
        </w:tc>
      </w:tr>
      <w:tr w:rsidR="00447F16" w:rsidRPr="003701A1" w14:paraId="6AED9E83" w14:textId="77777777" w:rsidTr="00447F16">
        <w:trPr>
          <w:trHeight w:val="124"/>
        </w:trPr>
        <w:tc>
          <w:tcPr>
            <w:tcW w:w="2127" w:type="dxa"/>
          </w:tcPr>
          <w:p w14:paraId="6CC501B1" w14:textId="77777777" w:rsidR="00447F16" w:rsidRPr="003701A1" w:rsidRDefault="00447F16" w:rsidP="00556C7A">
            <w:pPr>
              <w:rPr>
                <w:sz w:val="28"/>
                <w:szCs w:val="28"/>
              </w:rPr>
            </w:pPr>
            <w:r w:rsidRPr="003701A1">
              <w:rPr>
                <w:sz w:val="28"/>
                <w:szCs w:val="28"/>
              </w:rPr>
              <w:t>РАРЧ</w:t>
            </w:r>
          </w:p>
        </w:tc>
        <w:tc>
          <w:tcPr>
            <w:tcW w:w="366" w:type="dxa"/>
          </w:tcPr>
          <w:p w14:paraId="74F4384D" w14:textId="29E954C2" w:rsidR="00447F16" w:rsidRPr="003701A1" w:rsidRDefault="00447F16" w:rsidP="00556C7A">
            <w:pPr>
              <w:rPr>
                <w:sz w:val="28"/>
                <w:szCs w:val="28"/>
              </w:rPr>
            </w:pPr>
            <w:r w:rsidRPr="003701A1">
              <w:rPr>
                <w:sz w:val="28"/>
                <w:szCs w:val="28"/>
              </w:rPr>
              <w:t>–</w:t>
            </w:r>
          </w:p>
        </w:tc>
        <w:tc>
          <w:tcPr>
            <w:tcW w:w="7371" w:type="dxa"/>
          </w:tcPr>
          <w:p w14:paraId="5CDED065" w14:textId="6B43E9CA" w:rsidR="00447F16" w:rsidRPr="003701A1" w:rsidRDefault="00447F16" w:rsidP="00556C7A">
            <w:pPr>
              <w:rPr>
                <w:sz w:val="28"/>
                <w:szCs w:val="28"/>
              </w:rPr>
            </w:pPr>
            <w:r w:rsidRPr="003701A1">
              <w:rPr>
                <w:sz w:val="28"/>
                <w:szCs w:val="28"/>
              </w:rPr>
              <w:t>Российская ассоциация репродукции человека</w:t>
            </w:r>
          </w:p>
        </w:tc>
      </w:tr>
      <w:tr w:rsidR="00447F16" w:rsidRPr="003701A1" w14:paraId="4E442AA9" w14:textId="77777777" w:rsidTr="00447F16">
        <w:trPr>
          <w:trHeight w:val="124"/>
        </w:trPr>
        <w:tc>
          <w:tcPr>
            <w:tcW w:w="2127" w:type="dxa"/>
          </w:tcPr>
          <w:p w14:paraId="38E6F00A" w14:textId="77777777" w:rsidR="00447F16" w:rsidRPr="003701A1" w:rsidRDefault="00447F16" w:rsidP="00556C7A">
            <w:pPr>
              <w:rPr>
                <w:sz w:val="28"/>
                <w:szCs w:val="28"/>
              </w:rPr>
            </w:pPr>
            <w:r w:rsidRPr="003701A1">
              <w:rPr>
                <w:sz w:val="28"/>
                <w:szCs w:val="28"/>
              </w:rPr>
              <w:t>рФСГ</w:t>
            </w:r>
          </w:p>
        </w:tc>
        <w:tc>
          <w:tcPr>
            <w:tcW w:w="366" w:type="dxa"/>
          </w:tcPr>
          <w:p w14:paraId="7D197221" w14:textId="5791FA44" w:rsidR="00447F16" w:rsidRPr="003701A1" w:rsidRDefault="00447F16" w:rsidP="00556C7A">
            <w:pPr>
              <w:rPr>
                <w:sz w:val="28"/>
                <w:szCs w:val="28"/>
              </w:rPr>
            </w:pPr>
            <w:r w:rsidRPr="003701A1">
              <w:rPr>
                <w:sz w:val="28"/>
                <w:szCs w:val="28"/>
              </w:rPr>
              <w:t>–</w:t>
            </w:r>
          </w:p>
        </w:tc>
        <w:tc>
          <w:tcPr>
            <w:tcW w:w="7371" w:type="dxa"/>
          </w:tcPr>
          <w:p w14:paraId="0E939191" w14:textId="6EB79BDC" w:rsidR="00447F16" w:rsidRPr="003701A1" w:rsidRDefault="00447F16" w:rsidP="00556C7A">
            <w:pPr>
              <w:rPr>
                <w:sz w:val="28"/>
                <w:szCs w:val="28"/>
              </w:rPr>
            </w:pPr>
            <w:r w:rsidRPr="003701A1">
              <w:rPr>
                <w:sz w:val="28"/>
                <w:szCs w:val="28"/>
              </w:rPr>
              <w:t>рекомбинантный фолликулостимулирующий гормон</w:t>
            </w:r>
          </w:p>
        </w:tc>
      </w:tr>
      <w:tr w:rsidR="00447F16" w:rsidRPr="003701A1" w14:paraId="72921555" w14:textId="77777777" w:rsidTr="00447F16">
        <w:trPr>
          <w:trHeight w:val="124"/>
        </w:trPr>
        <w:tc>
          <w:tcPr>
            <w:tcW w:w="2127" w:type="dxa"/>
          </w:tcPr>
          <w:p w14:paraId="28257E12" w14:textId="77777777" w:rsidR="00447F16" w:rsidRPr="003701A1" w:rsidRDefault="00447F16" w:rsidP="00556C7A">
            <w:pPr>
              <w:rPr>
                <w:sz w:val="28"/>
                <w:szCs w:val="28"/>
              </w:rPr>
            </w:pPr>
            <w:r w:rsidRPr="003701A1">
              <w:rPr>
                <w:sz w:val="28"/>
                <w:szCs w:val="28"/>
              </w:rPr>
              <w:t>СО</w:t>
            </w:r>
          </w:p>
        </w:tc>
        <w:tc>
          <w:tcPr>
            <w:tcW w:w="366" w:type="dxa"/>
          </w:tcPr>
          <w:p w14:paraId="280BD3C2" w14:textId="0B53D01D" w:rsidR="00447F16" w:rsidRPr="003701A1" w:rsidRDefault="00447F16" w:rsidP="00556C7A">
            <w:pPr>
              <w:rPr>
                <w:sz w:val="28"/>
                <w:szCs w:val="28"/>
              </w:rPr>
            </w:pPr>
            <w:r w:rsidRPr="003701A1">
              <w:rPr>
                <w:sz w:val="28"/>
                <w:szCs w:val="28"/>
              </w:rPr>
              <w:t>–</w:t>
            </w:r>
          </w:p>
        </w:tc>
        <w:tc>
          <w:tcPr>
            <w:tcW w:w="7371" w:type="dxa"/>
          </w:tcPr>
          <w:p w14:paraId="416248DD" w14:textId="5D63D98C" w:rsidR="00447F16" w:rsidRPr="003701A1" w:rsidRDefault="00447F16" w:rsidP="00556C7A">
            <w:pPr>
              <w:rPr>
                <w:sz w:val="28"/>
                <w:szCs w:val="28"/>
              </w:rPr>
            </w:pPr>
            <w:r w:rsidRPr="003701A1">
              <w:rPr>
                <w:sz w:val="28"/>
                <w:szCs w:val="28"/>
              </w:rPr>
              <w:t>стандартное отклонение</w:t>
            </w:r>
          </w:p>
        </w:tc>
      </w:tr>
      <w:tr w:rsidR="00447F16" w:rsidRPr="003701A1" w14:paraId="5B997EC4" w14:textId="77777777" w:rsidTr="00447F16">
        <w:trPr>
          <w:trHeight w:val="124"/>
        </w:trPr>
        <w:tc>
          <w:tcPr>
            <w:tcW w:w="2127" w:type="dxa"/>
          </w:tcPr>
          <w:p w14:paraId="69494FEB" w14:textId="77777777" w:rsidR="00447F16" w:rsidRPr="003701A1" w:rsidRDefault="00447F16" w:rsidP="00556C7A">
            <w:pPr>
              <w:rPr>
                <w:sz w:val="28"/>
                <w:szCs w:val="28"/>
              </w:rPr>
            </w:pPr>
            <w:r w:rsidRPr="003701A1">
              <w:rPr>
                <w:sz w:val="28"/>
                <w:szCs w:val="28"/>
              </w:rPr>
              <w:t>ССО</w:t>
            </w:r>
          </w:p>
        </w:tc>
        <w:tc>
          <w:tcPr>
            <w:tcW w:w="366" w:type="dxa"/>
          </w:tcPr>
          <w:p w14:paraId="47DC2518" w14:textId="300B5D43" w:rsidR="00447F16" w:rsidRPr="003701A1" w:rsidRDefault="00447F16" w:rsidP="00556C7A">
            <w:pPr>
              <w:rPr>
                <w:sz w:val="28"/>
                <w:szCs w:val="28"/>
              </w:rPr>
            </w:pPr>
            <w:r w:rsidRPr="003701A1">
              <w:rPr>
                <w:sz w:val="28"/>
                <w:szCs w:val="28"/>
              </w:rPr>
              <w:t>–</w:t>
            </w:r>
          </w:p>
        </w:tc>
        <w:tc>
          <w:tcPr>
            <w:tcW w:w="7371" w:type="dxa"/>
          </w:tcPr>
          <w:p w14:paraId="3C8BD5E5" w14:textId="7D9AA35E" w:rsidR="00447F16" w:rsidRPr="003701A1" w:rsidRDefault="00447F16" w:rsidP="00556C7A">
            <w:pPr>
              <w:rPr>
                <w:sz w:val="28"/>
                <w:szCs w:val="28"/>
              </w:rPr>
            </w:pPr>
            <w:r w:rsidRPr="003701A1">
              <w:rPr>
                <w:sz w:val="28"/>
                <w:szCs w:val="28"/>
              </w:rPr>
              <w:t>стимуляция суперовуляции</w:t>
            </w:r>
          </w:p>
        </w:tc>
      </w:tr>
      <w:tr w:rsidR="00447F16" w:rsidRPr="003701A1" w14:paraId="5FD1F0EB" w14:textId="77777777" w:rsidTr="00447F16">
        <w:trPr>
          <w:trHeight w:val="124"/>
        </w:trPr>
        <w:tc>
          <w:tcPr>
            <w:tcW w:w="2127" w:type="dxa"/>
          </w:tcPr>
          <w:p w14:paraId="2AA11778" w14:textId="10661242" w:rsidR="00447F16" w:rsidRPr="003701A1" w:rsidRDefault="00447F16" w:rsidP="00556C7A">
            <w:pPr>
              <w:rPr>
                <w:sz w:val="28"/>
                <w:szCs w:val="28"/>
              </w:rPr>
            </w:pPr>
            <w:r w:rsidRPr="003701A1">
              <w:rPr>
                <w:sz w:val="28"/>
                <w:szCs w:val="28"/>
              </w:rPr>
              <w:t>сЭКО,</w:t>
            </w:r>
            <w:r>
              <w:rPr>
                <w:sz w:val="28"/>
                <w:szCs w:val="28"/>
              </w:rPr>
              <w:t xml:space="preserve"> </w:t>
            </w:r>
            <w:r w:rsidRPr="003701A1">
              <w:rPr>
                <w:sz w:val="28"/>
                <w:szCs w:val="28"/>
              </w:rPr>
              <w:t>ЭКО</w:t>
            </w:r>
          </w:p>
          <w:p w14:paraId="010E3083" w14:textId="77777777" w:rsidR="00447F16" w:rsidRPr="003701A1" w:rsidRDefault="00447F16" w:rsidP="00556C7A">
            <w:pPr>
              <w:rPr>
                <w:sz w:val="28"/>
                <w:szCs w:val="28"/>
              </w:rPr>
            </w:pPr>
          </w:p>
        </w:tc>
        <w:tc>
          <w:tcPr>
            <w:tcW w:w="366" w:type="dxa"/>
          </w:tcPr>
          <w:p w14:paraId="6F6E13E7" w14:textId="7F8967BB" w:rsidR="00447F16" w:rsidRPr="00447F16" w:rsidRDefault="00447F16" w:rsidP="00556C7A">
            <w:pPr>
              <w:ind w:left="138" w:hanging="138"/>
              <w:rPr>
                <w:sz w:val="28"/>
                <w:szCs w:val="28"/>
                <w:lang w:val="kk-KZ"/>
              </w:rPr>
            </w:pPr>
            <w:r w:rsidRPr="003701A1">
              <w:rPr>
                <w:sz w:val="28"/>
                <w:szCs w:val="28"/>
              </w:rPr>
              <w:t>–</w:t>
            </w:r>
          </w:p>
        </w:tc>
        <w:tc>
          <w:tcPr>
            <w:tcW w:w="7371" w:type="dxa"/>
          </w:tcPr>
          <w:p w14:paraId="1867C3DF" w14:textId="561659E8" w:rsidR="00447F16" w:rsidRPr="003701A1" w:rsidRDefault="00447F16" w:rsidP="00B4334E">
            <w:pPr>
              <w:rPr>
                <w:sz w:val="28"/>
                <w:szCs w:val="28"/>
              </w:rPr>
            </w:pPr>
            <w:r w:rsidRPr="003701A1">
              <w:rPr>
                <w:sz w:val="28"/>
                <w:szCs w:val="28"/>
              </w:rPr>
              <w:t>стандартная процедура экстракорпорального</w:t>
            </w:r>
            <w:r>
              <w:rPr>
                <w:sz w:val="28"/>
                <w:szCs w:val="28"/>
                <w:lang w:val="kk-KZ"/>
              </w:rPr>
              <w:t xml:space="preserve"> </w:t>
            </w:r>
            <w:r w:rsidRPr="003701A1">
              <w:rPr>
                <w:sz w:val="28"/>
                <w:szCs w:val="28"/>
              </w:rPr>
              <w:t>оплодотворения</w:t>
            </w:r>
          </w:p>
        </w:tc>
      </w:tr>
      <w:tr w:rsidR="00447F16" w:rsidRPr="003701A1" w14:paraId="452280D3" w14:textId="77777777" w:rsidTr="00447F16">
        <w:trPr>
          <w:trHeight w:val="124"/>
        </w:trPr>
        <w:tc>
          <w:tcPr>
            <w:tcW w:w="2127" w:type="dxa"/>
          </w:tcPr>
          <w:p w14:paraId="1414417A" w14:textId="77777777" w:rsidR="00447F16" w:rsidRPr="003701A1" w:rsidRDefault="00447F16" w:rsidP="00556C7A">
            <w:pPr>
              <w:rPr>
                <w:sz w:val="28"/>
                <w:szCs w:val="28"/>
              </w:rPr>
            </w:pPr>
            <w:r w:rsidRPr="003701A1">
              <w:rPr>
                <w:sz w:val="28"/>
                <w:szCs w:val="28"/>
              </w:rPr>
              <w:t>ТВП</w:t>
            </w:r>
          </w:p>
        </w:tc>
        <w:tc>
          <w:tcPr>
            <w:tcW w:w="366" w:type="dxa"/>
          </w:tcPr>
          <w:p w14:paraId="79BBF9CC" w14:textId="7BFDC070" w:rsidR="00447F16" w:rsidRPr="003701A1" w:rsidRDefault="00447F16" w:rsidP="00556C7A">
            <w:pPr>
              <w:rPr>
                <w:sz w:val="28"/>
                <w:szCs w:val="28"/>
              </w:rPr>
            </w:pPr>
            <w:r w:rsidRPr="003701A1">
              <w:rPr>
                <w:sz w:val="28"/>
                <w:szCs w:val="28"/>
              </w:rPr>
              <w:t>–</w:t>
            </w:r>
          </w:p>
        </w:tc>
        <w:tc>
          <w:tcPr>
            <w:tcW w:w="7371" w:type="dxa"/>
          </w:tcPr>
          <w:p w14:paraId="682095DF" w14:textId="2368C6D9" w:rsidR="00447F16" w:rsidRPr="003701A1" w:rsidRDefault="00447F16" w:rsidP="00556C7A">
            <w:pPr>
              <w:rPr>
                <w:sz w:val="28"/>
                <w:szCs w:val="28"/>
              </w:rPr>
            </w:pPr>
            <w:r w:rsidRPr="003701A1">
              <w:rPr>
                <w:sz w:val="28"/>
                <w:szCs w:val="28"/>
              </w:rPr>
              <w:t>трансвагинальная пункция</w:t>
            </w:r>
          </w:p>
        </w:tc>
      </w:tr>
      <w:tr w:rsidR="00447F16" w:rsidRPr="003701A1" w14:paraId="5D6A51DA" w14:textId="77777777" w:rsidTr="00447F16">
        <w:trPr>
          <w:trHeight w:val="124"/>
        </w:trPr>
        <w:tc>
          <w:tcPr>
            <w:tcW w:w="2127" w:type="dxa"/>
          </w:tcPr>
          <w:p w14:paraId="57B4FF4F" w14:textId="77777777" w:rsidR="00447F16" w:rsidRPr="003701A1" w:rsidRDefault="00447F16" w:rsidP="00556C7A">
            <w:pPr>
              <w:rPr>
                <w:sz w:val="28"/>
                <w:szCs w:val="28"/>
              </w:rPr>
            </w:pPr>
            <w:r w:rsidRPr="003701A1">
              <w:rPr>
                <w:sz w:val="28"/>
                <w:szCs w:val="28"/>
              </w:rPr>
              <w:t>ФСГ</w:t>
            </w:r>
          </w:p>
        </w:tc>
        <w:tc>
          <w:tcPr>
            <w:tcW w:w="366" w:type="dxa"/>
          </w:tcPr>
          <w:p w14:paraId="146BD528" w14:textId="03639E3A" w:rsidR="00447F16" w:rsidRPr="003701A1" w:rsidRDefault="00447F16" w:rsidP="00556C7A">
            <w:pPr>
              <w:rPr>
                <w:sz w:val="28"/>
                <w:szCs w:val="28"/>
              </w:rPr>
            </w:pPr>
            <w:r w:rsidRPr="003701A1">
              <w:rPr>
                <w:sz w:val="28"/>
                <w:szCs w:val="28"/>
              </w:rPr>
              <w:t>–</w:t>
            </w:r>
          </w:p>
        </w:tc>
        <w:tc>
          <w:tcPr>
            <w:tcW w:w="7371" w:type="dxa"/>
          </w:tcPr>
          <w:p w14:paraId="55B35FAD" w14:textId="4EE76C12" w:rsidR="00447F16" w:rsidRPr="003701A1" w:rsidRDefault="00447F16" w:rsidP="00556C7A">
            <w:pPr>
              <w:rPr>
                <w:sz w:val="28"/>
                <w:szCs w:val="28"/>
              </w:rPr>
            </w:pPr>
            <w:r w:rsidRPr="003701A1">
              <w:rPr>
                <w:sz w:val="28"/>
                <w:szCs w:val="28"/>
              </w:rPr>
              <w:t>фолликулостимулирующий гормо</w:t>
            </w:r>
            <w:r>
              <w:rPr>
                <w:sz w:val="28"/>
                <w:szCs w:val="28"/>
              </w:rPr>
              <w:t>н</w:t>
            </w:r>
          </w:p>
        </w:tc>
      </w:tr>
      <w:tr w:rsidR="00447F16" w:rsidRPr="003701A1" w14:paraId="17590B46" w14:textId="77777777" w:rsidTr="00447F16">
        <w:trPr>
          <w:trHeight w:val="124"/>
        </w:trPr>
        <w:tc>
          <w:tcPr>
            <w:tcW w:w="2127" w:type="dxa"/>
          </w:tcPr>
          <w:p w14:paraId="083BFA9C" w14:textId="77777777" w:rsidR="00447F16" w:rsidRPr="003701A1" w:rsidRDefault="00447F16" w:rsidP="00556C7A">
            <w:pPr>
              <w:rPr>
                <w:sz w:val="28"/>
                <w:szCs w:val="28"/>
              </w:rPr>
            </w:pPr>
            <w:r w:rsidRPr="003701A1">
              <w:rPr>
                <w:sz w:val="28"/>
                <w:szCs w:val="28"/>
              </w:rPr>
              <w:t>ЧИ</w:t>
            </w:r>
          </w:p>
        </w:tc>
        <w:tc>
          <w:tcPr>
            <w:tcW w:w="366" w:type="dxa"/>
          </w:tcPr>
          <w:p w14:paraId="7632BA11" w14:textId="2DF9C177" w:rsidR="00447F16" w:rsidRPr="003701A1" w:rsidRDefault="00447F16" w:rsidP="00556C7A">
            <w:pPr>
              <w:rPr>
                <w:sz w:val="28"/>
                <w:szCs w:val="28"/>
              </w:rPr>
            </w:pPr>
            <w:r w:rsidRPr="003701A1">
              <w:rPr>
                <w:sz w:val="28"/>
                <w:szCs w:val="28"/>
              </w:rPr>
              <w:t>–</w:t>
            </w:r>
          </w:p>
        </w:tc>
        <w:tc>
          <w:tcPr>
            <w:tcW w:w="7371" w:type="dxa"/>
          </w:tcPr>
          <w:p w14:paraId="0009E9C0" w14:textId="196B2672" w:rsidR="00447F16" w:rsidRPr="003701A1" w:rsidRDefault="00447F16" w:rsidP="00556C7A">
            <w:pPr>
              <w:rPr>
                <w:sz w:val="28"/>
                <w:szCs w:val="28"/>
              </w:rPr>
            </w:pPr>
            <w:r w:rsidRPr="003701A1">
              <w:rPr>
                <w:sz w:val="28"/>
                <w:szCs w:val="28"/>
              </w:rPr>
              <w:t>частота имплантации</w:t>
            </w:r>
          </w:p>
        </w:tc>
      </w:tr>
      <w:tr w:rsidR="00447F16" w:rsidRPr="003701A1" w14:paraId="4BF6BFD8" w14:textId="77777777" w:rsidTr="00447F16">
        <w:trPr>
          <w:trHeight w:val="124"/>
        </w:trPr>
        <w:tc>
          <w:tcPr>
            <w:tcW w:w="2127" w:type="dxa"/>
          </w:tcPr>
          <w:p w14:paraId="4E122976" w14:textId="77777777" w:rsidR="00447F16" w:rsidRPr="003701A1" w:rsidRDefault="00447F16" w:rsidP="00556C7A">
            <w:pPr>
              <w:rPr>
                <w:sz w:val="28"/>
                <w:szCs w:val="28"/>
              </w:rPr>
            </w:pPr>
            <w:r w:rsidRPr="003701A1">
              <w:rPr>
                <w:sz w:val="28"/>
                <w:szCs w:val="28"/>
              </w:rPr>
              <w:t>ЧНБ</w:t>
            </w:r>
          </w:p>
        </w:tc>
        <w:tc>
          <w:tcPr>
            <w:tcW w:w="366" w:type="dxa"/>
          </w:tcPr>
          <w:p w14:paraId="42428881" w14:textId="4120B1AB" w:rsidR="00447F16" w:rsidRPr="003701A1" w:rsidRDefault="00447F16" w:rsidP="00556C7A">
            <w:pPr>
              <w:rPr>
                <w:sz w:val="28"/>
                <w:szCs w:val="28"/>
              </w:rPr>
            </w:pPr>
            <w:r w:rsidRPr="003701A1">
              <w:rPr>
                <w:sz w:val="28"/>
                <w:szCs w:val="28"/>
              </w:rPr>
              <w:t>–</w:t>
            </w:r>
          </w:p>
        </w:tc>
        <w:tc>
          <w:tcPr>
            <w:tcW w:w="7371" w:type="dxa"/>
          </w:tcPr>
          <w:p w14:paraId="29CD81BC" w14:textId="0F5C48EF" w:rsidR="00447F16" w:rsidRPr="003701A1" w:rsidRDefault="00447F16" w:rsidP="00556C7A">
            <w:pPr>
              <w:rPr>
                <w:sz w:val="28"/>
                <w:szCs w:val="28"/>
              </w:rPr>
            </w:pPr>
            <w:r w:rsidRPr="003701A1">
              <w:rPr>
                <w:sz w:val="28"/>
                <w:szCs w:val="28"/>
              </w:rPr>
              <w:t>частота наступления беременности</w:t>
            </w:r>
          </w:p>
        </w:tc>
      </w:tr>
      <w:tr w:rsidR="00447F16" w:rsidRPr="003701A1" w14:paraId="7BE473C7" w14:textId="77777777" w:rsidTr="00447F16">
        <w:trPr>
          <w:trHeight w:val="124"/>
        </w:trPr>
        <w:tc>
          <w:tcPr>
            <w:tcW w:w="2127" w:type="dxa"/>
          </w:tcPr>
          <w:p w14:paraId="542AA44C" w14:textId="77777777" w:rsidR="00447F16" w:rsidRPr="003701A1" w:rsidRDefault="00447F16" w:rsidP="00556C7A">
            <w:pPr>
              <w:rPr>
                <w:sz w:val="28"/>
                <w:szCs w:val="28"/>
              </w:rPr>
            </w:pPr>
            <w:r w:rsidRPr="003701A1">
              <w:rPr>
                <w:sz w:val="28"/>
                <w:szCs w:val="28"/>
              </w:rPr>
              <w:t>ЧПБ</w:t>
            </w:r>
          </w:p>
        </w:tc>
        <w:tc>
          <w:tcPr>
            <w:tcW w:w="366" w:type="dxa"/>
          </w:tcPr>
          <w:p w14:paraId="59FAE16E" w14:textId="5E4F3671" w:rsidR="00447F16" w:rsidRPr="003701A1" w:rsidRDefault="00447F16" w:rsidP="00556C7A">
            <w:pPr>
              <w:rPr>
                <w:sz w:val="28"/>
                <w:szCs w:val="28"/>
              </w:rPr>
            </w:pPr>
            <w:r w:rsidRPr="003701A1">
              <w:rPr>
                <w:sz w:val="28"/>
                <w:szCs w:val="28"/>
              </w:rPr>
              <w:t>–</w:t>
            </w:r>
          </w:p>
        </w:tc>
        <w:tc>
          <w:tcPr>
            <w:tcW w:w="7371" w:type="dxa"/>
          </w:tcPr>
          <w:p w14:paraId="02EDE7DB" w14:textId="5E7B3C66" w:rsidR="00447F16" w:rsidRPr="003701A1" w:rsidRDefault="00447F16" w:rsidP="00556C7A">
            <w:pPr>
              <w:rPr>
                <w:sz w:val="28"/>
                <w:szCs w:val="28"/>
              </w:rPr>
            </w:pPr>
            <w:r w:rsidRPr="003701A1">
              <w:rPr>
                <w:sz w:val="28"/>
                <w:szCs w:val="28"/>
              </w:rPr>
              <w:t>частота пролонгированной беременности</w:t>
            </w:r>
          </w:p>
        </w:tc>
      </w:tr>
      <w:tr w:rsidR="00447F16" w:rsidRPr="003701A1" w14:paraId="24F27615" w14:textId="77777777" w:rsidTr="00447F16">
        <w:trPr>
          <w:trHeight w:val="124"/>
        </w:trPr>
        <w:tc>
          <w:tcPr>
            <w:tcW w:w="2127" w:type="dxa"/>
          </w:tcPr>
          <w:p w14:paraId="063A947B" w14:textId="77777777" w:rsidR="00447F16" w:rsidRPr="003701A1" w:rsidRDefault="00447F16" w:rsidP="00556C7A">
            <w:pPr>
              <w:rPr>
                <w:sz w:val="28"/>
                <w:szCs w:val="28"/>
              </w:rPr>
            </w:pPr>
            <w:r w:rsidRPr="003701A1">
              <w:rPr>
                <w:sz w:val="28"/>
                <w:szCs w:val="28"/>
              </w:rPr>
              <w:t>ЧР</w:t>
            </w:r>
          </w:p>
        </w:tc>
        <w:tc>
          <w:tcPr>
            <w:tcW w:w="366" w:type="dxa"/>
          </w:tcPr>
          <w:p w14:paraId="10464915" w14:textId="6478871B" w:rsidR="00447F16" w:rsidRPr="003701A1" w:rsidRDefault="00447F16" w:rsidP="00556C7A">
            <w:pPr>
              <w:rPr>
                <w:sz w:val="28"/>
                <w:szCs w:val="28"/>
              </w:rPr>
            </w:pPr>
            <w:r w:rsidRPr="003701A1">
              <w:rPr>
                <w:sz w:val="28"/>
                <w:szCs w:val="28"/>
              </w:rPr>
              <w:t>–</w:t>
            </w:r>
          </w:p>
        </w:tc>
        <w:tc>
          <w:tcPr>
            <w:tcW w:w="7371" w:type="dxa"/>
          </w:tcPr>
          <w:p w14:paraId="105EEE8E" w14:textId="7F19140C" w:rsidR="00447F16" w:rsidRPr="003701A1" w:rsidRDefault="00447F16" w:rsidP="00556C7A">
            <w:pPr>
              <w:rPr>
                <w:sz w:val="28"/>
                <w:szCs w:val="28"/>
              </w:rPr>
            </w:pPr>
            <w:r w:rsidRPr="003701A1">
              <w:rPr>
                <w:sz w:val="28"/>
                <w:szCs w:val="28"/>
              </w:rPr>
              <w:t>частота родов</w:t>
            </w:r>
          </w:p>
        </w:tc>
      </w:tr>
      <w:tr w:rsidR="00447F16" w:rsidRPr="003701A1" w14:paraId="771B5D27" w14:textId="77777777" w:rsidTr="00447F16">
        <w:trPr>
          <w:trHeight w:val="124"/>
        </w:trPr>
        <w:tc>
          <w:tcPr>
            <w:tcW w:w="2127" w:type="dxa"/>
          </w:tcPr>
          <w:p w14:paraId="5D05D91C" w14:textId="4217A552" w:rsidR="00447F16" w:rsidRPr="00447F16" w:rsidRDefault="00447F16" w:rsidP="00556C7A">
            <w:pPr>
              <w:rPr>
                <w:sz w:val="28"/>
                <w:szCs w:val="28"/>
                <w:lang w:val="kk-KZ"/>
              </w:rPr>
            </w:pPr>
            <w:r w:rsidRPr="003701A1">
              <w:rPr>
                <w:sz w:val="28"/>
                <w:szCs w:val="28"/>
              </w:rPr>
              <w:t>ЭКО</w:t>
            </w:r>
          </w:p>
        </w:tc>
        <w:tc>
          <w:tcPr>
            <w:tcW w:w="366" w:type="dxa"/>
          </w:tcPr>
          <w:p w14:paraId="6D5C151F" w14:textId="204DA987" w:rsidR="00447F16" w:rsidRPr="003701A1" w:rsidRDefault="00447F16" w:rsidP="00556C7A">
            <w:pPr>
              <w:jc w:val="both"/>
              <w:rPr>
                <w:sz w:val="28"/>
                <w:szCs w:val="28"/>
              </w:rPr>
            </w:pPr>
            <w:r w:rsidRPr="003701A1">
              <w:rPr>
                <w:sz w:val="28"/>
                <w:szCs w:val="28"/>
              </w:rPr>
              <w:t>–</w:t>
            </w:r>
          </w:p>
        </w:tc>
        <w:tc>
          <w:tcPr>
            <w:tcW w:w="7371" w:type="dxa"/>
          </w:tcPr>
          <w:p w14:paraId="7879E38C" w14:textId="7A130CD5" w:rsidR="00447F16" w:rsidRPr="00447F16" w:rsidRDefault="00447F16" w:rsidP="00556C7A">
            <w:pPr>
              <w:jc w:val="both"/>
              <w:rPr>
                <w:sz w:val="28"/>
                <w:szCs w:val="28"/>
                <w:lang w:val="kk-KZ"/>
              </w:rPr>
            </w:pPr>
            <w:r w:rsidRPr="003701A1">
              <w:rPr>
                <w:sz w:val="28"/>
                <w:szCs w:val="28"/>
              </w:rPr>
              <w:t>экстракорпоральное оплодотворение</w:t>
            </w:r>
          </w:p>
        </w:tc>
      </w:tr>
      <w:tr w:rsidR="00447F16" w:rsidRPr="009C1573" w14:paraId="45DA6D49" w14:textId="77777777" w:rsidTr="00447F16">
        <w:trPr>
          <w:trHeight w:val="124"/>
        </w:trPr>
        <w:tc>
          <w:tcPr>
            <w:tcW w:w="2127" w:type="dxa"/>
          </w:tcPr>
          <w:p w14:paraId="6FD1A590" w14:textId="194106E7" w:rsidR="00447F16" w:rsidRPr="003701A1" w:rsidRDefault="00447F16" w:rsidP="00556C7A">
            <w:pPr>
              <w:rPr>
                <w:sz w:val="28"/>
                <w:szCs w:val="28"/>
              </w:rPr>
            </w:pPr>
            <w:r w:rsidRPr="003701A1">
              <w:rPr>
                <w:sz w:val="28"/>
                <w:szCs w:val="28"/>
              </w:rPr>
              <w:t>ХГЧ</w:t>
            </w:r>
          </w:p>
        </w:tc>
        <w:tc>
          <w:tcPr>
            <w:tcW w:w="366" w:type="dxa"/>
          </w:tcPr>
          <w:p w14:paraId="1334D095" w14:textId="31544E11" w:rsidR="00447F16" w:rsidRPr="000C19DA" w:rsidRDefault="00447F16" w:rsidP="009E5079">
            <w:pPr>
              <w:rPr>
                <w:sz w:val="28"/>
                <w:szCs w:val="28"/>
              </w:rPr>
            </w:pPr>
            <w:r w:rsidRPr="003701A1">
              <w:rPr>
                <w:sz w:val="28"/>
                <w:szCs w:val="28"/>
              </w:rPr>
              <w:t>–</w:t>
            </w:r>
          </w:p>
        </w:tc>
        <w:tc>
          <w:tcPr>
            <w:tcW w:w="7371" w:type="dxa"/>
          </w:tcPr>
          <w:p w14:paraId="58C98404" w14:textId="52FD9C3C" w:rsidR="00447F16" w:rsidRPr="000C19DA" w:rsidRDefault="00447F16" w:rsidP="009E5079">
            <w:pPr>
              <w:rPr>
                <w:sz w:val="28"/>
                <w:szCs w:val="28"/>
              </w:rPr>
            </w:pPr>
            <w:r w:rsidRPr="003701A1">
              <w:rPr>
                <w:sz w:val="28"/>
                <w:szCs w:val="28"/>
              </w:rPr>
              <w:t>хорионический гонадотропин человека</w:t>
            </w:r>
          </w:p>
        </w:tc>
      </w:tr>
      <w:tr w:rsidR="00447F16" w:rsidRPr="0051519C" w14:paraId="02CDE84A" w14:textId="77777777" w:rsidTr="00447F16">
        <w:trPr>
          <w:trHeight w:val="124"/>
        </w:trPr>
        <w:tc>
          <w:tcPr>
            <w:tcW w:w="2127" w:type="dxa"/>
          </w:tcPr>
          <w:p w14:paraId="679F6F92" w14:textId="77777777" w:rsidR="00447F16" w:rsidRPr="003701A1" w:rsidRDefault="00447F16" w:rsidP="00556C7A">
            <w:pPr>
              <w:rPr>
                <w:sz w:val="28"/>
                <w:szCs w:val="28"/>
              </w:rPr>
            </w:pPr>
            <w:r w:rsidRPr="003701A1">
              <w:rPr>
                <w:sz w:val="28"/>
                <w:szCs w:val="28"/>
              </w:rPr>
              <w:t>ESHRE</w:t>
            </w:r>
          </w:p>
        </w:tc>
        <w:tc>
          <w:tcPr>
            <w:tcW w:w="366" w:type="dxa"/>
          </w:tcPr>
          <w:p w14:paraId="6EE8B035" w14:textId="01C969D6" w:rsidR="00447F16" w:rsidRPr="003701A1" w:rsidRDefault="00447F16" w:rsidP="00556C7A">
            <w:pPr>
              <w:jc w:val="both"/>
              <w:rPr>
                <w:sz w:val="28"/>
                <w:szCs w:val="28"/>
                <w:lang w:val="en-US"/>
              </w:rPr>
            </w:pPr>
            <w:r w:rsidRPr="003701A1">
              <w:rPr>
                <w:sz w:val="28"/>
                <w:szCs w:val="28"/>
              </w:rPr>
              <w:t>–</w:t>
            </w:r>
          </w:p>
        </w:tc>
        <w:tc>
          <w:tcPr>
            <w:tcW w:w="7371" w:type="dxa"/>
          </w:tcPr>
          <w:p w14:paraId="6A881D03" w14:textId="05686768" w:rsidR="00447F16" w:rsidRPr="003701A1" w:rsidRDefault="00447F16" w:rsidP="00556C7A">
            <w:pPr>
              <w:jc w:val="both"/>
              <w:rPr>
                <w:sz w:val="28"/>
                <w:szCs w:val="28"/>
                <w:lang w:val="en-US"/>
              </w:rPr>
            </w:pPr>
            <w:r w:rsidRPr="003701A1">
              <w:rPr>
                <w:sz w:val="28"/>
                <w:szCs w:val="28"/>
                <w:lang w:val="en-US"/>
              </w:rPr>
              <w:t>European society of human reproduction and embryology</w:t>
            </w:r>
          </w:p>
        </w:tc>
      </w:tr>
      <w:tr w:rsidR="00447F16" w:rsidRPr="0051519C" w14:paraId="568731EE" w14:textId="77777777" w:rsidTr="00447F16">
        <w:trPr>
          <w:trHeight w:val="124"/>
        </w:trPr>
        <w:tc>
          <w:tcPr>
            <w:tcW w:w="2127" w:type="dxa"/>
          </w:tcPr>
          <w:p w14:paraId="30551D73" w14:textId="77777777" w:rsidR="00447F16" w:rsidRPr="003701A1" w:rsidRDefault="00447F16" w:rsidP="00556C7A">
            <w:pPr>
              <w:rPr>
                <w:sz w:val="28"/>
                <w:szCs w:val="28"/>
              </w:rPr>
            </w:pPr>
            <w:r w:rsidRPr="003701A1">
              <w:rPr>
                <w:sz w:val="28"/>
                <w:szCs w:val="28"/>
              </w:rPr>
              <w:t>FISH</w:t>
            </w:r>
          </w:p>
        </w:tc>
        <w:tc>
          <w:tcPr>
            <w:tcW w:w="366" w:type="dxa"/>
          </w:tcPr>
          <w:p w14:paraId="3B981D75" w14:textId="5B6A6867" w:rsidR="00447F16" w:rsidRPr="003701A1" w:rsidRDefault="00447F16" w:rsidP="00556C7A">
            <w:pPr>
              <w:ind w:left="138" w:hanging="138"/>
              <w:rPr>
                <w:sz w:val="28"/>
                <w:szCs w:val="28"/>
                <w:lang w:val="en-US"/>
              </w:rPr>
            </w:pPr>
            <w:r w:rsidRPr="003701A1">
              <w:rPr>
                <w:sz w:val="28"/>
                <w:szCs w:val="28"/>
              </w:rPr>
              <w:t>–</w:t>
            </w:r>
          </w:p>
        </w:tc>
        <w:tc>
          <w:tcPr>
            <w:tcW w:w="7371" w:type="dxa"/>
          </w:tcPr>
          <w:p w14:paraId="4C5791F5" w14:textId="498C5729" w:rsidR="00447F16" w:rsidRPr="003701A1" w:rsidRDefault="00447F16" w:rsidP="00447F16">
            <w:pPr>
              <w:rPr>
                <w:sz w:val="28"/>
                <w:szCs w:val="28"/>
                <w:lang w:val="en-US"/>
              </w:rPr>
            </w:pPr>
            <w:r w:rsidRPr="003701A1">
              <w:rPr>
                <w:sz w:val="28"/>
                <w:szCs w:val="28"/>
                <w:lang w:val="en-US"/>
              </w:rPr>
              <w:t>Fluorescence in situ hybridization (</w:t>
            </w:r>
            <w:r w:rsidRPr="003701A1">
              <w:rPr>
                <w:sz w:val="28"/>
                <w:szCs w:val="28"/>
              </w:rPr>
              <w:t>флюоресцентная</w:t>
            </w:r>
            <w:r w:rsidRPr="003701A1">
              <w:rPr>
                <w:sz w:val="28"/>
                <w:szCs w:val="28"/>
                <w:lang w:val="en-US"/>
              </w:rPr>
              <w:t xml:space="preserve"> </w:t>
            </w:r>
            <w:r w:rsidRPr="003701A1">
              <w:rPr>
                <w:sz w:val="28"/>
                <w:szCs w:val="28"/>
              </w:rPr>
              <w:t>гибридизация</w:t>
            </w:r>
            <w:r w:rsidRPr="003701A1">
              <w:rPr>
                <w:sz w:val="28"/>
                <w:szCs w:val="28"/>
                <w:lang w:val="en-US"/>
              </w:rPr>
              <w:t xml:space="preserve"> </w:t>
            </w:r>
            <w:r w:rsidRPr="003701A1">
              <w:rPr>
                <w:i/>
                <w:sz w:val="28"/>
                <w:szCs w:val="28"/>
                <w:lang w:val="en-US"/>
              </w:rPr>
              <w:t>in situ</w:t>
            </w:r>
            <w:r w:rsidRPr="003701A1">
              <w:rPr>
                <w:sz w:val="28"/>
                <w:szCs w:val="28"/>
                <w:lang w:val="en-US"/>
              </w:rPr>
              <w:t xml:space="preserve">) </w:t>
            </w:r>
          </w:p>
        </w:tc>
      </w:tr>
      <w:tr w:rsidR="00447F16" w:rsidRPr="003701A1" w14:paraId="3BC46094" w14:textId="77777777" w:rsidTr="00447F16">
        <w:trPr>
          <w:trHeight w:val="124"/>
        </w:trPr>
        <w:tc>
          <w:tcPr>
            <w:tcW w:w="2127" w:type="dxa"/>
          </w:tcPr>
          <w:p w14:paraId="1B934DB5" w14:textId="77777777" w:rsidR="00447F16" w:rsidRPr="003701A1" w:rsidRDefault="00447F16" w:rsidP="00556C7A">
            <w:pPr>
              <w:rPr>
                <w:sz w:val="28"/>
                <w:szCs w:val="28"/>
              </w:rPr>
            </w:pPr>
            <w:r w:rsidRPr="003701A1">
              <w:rPr>
                <w:sz w:val="28"/>
                <w:szCs w:val="28"/>
              </w:rPr>
              <w:t>IVF</w:t>
            </w:r>
          </w:p>
        </w:tc>
        <w:tc>
          <w:tcPr>
            <w:tcW w:w="366" w:type="dxa"/>
          </w:tcPr>
          <w:p w14:paraId="346A4AEA" w14:textId="728783C5" w:rsidR="00447F16" w:rsidRPr="003701A1" w:rsidRDefault="00447F16" w:rsidP="00447F16">
            <w:pPr>
              <w:rPr>
                <w:sz w:val="28"/>
                <w:szCs w:val="28"/>
              </w:rPr>
            </w:pPr>
            <w:r w:rsidRPr="003701A1">
              <w:rPr>
                <w:sz w:val="28"/>
                <w:szCs w:val="28"/>
              </w:rPr>
              <w:t>–</w:t>
            </w:r>
          </w:p>
        </w:tc>
        <w:tc>
          <w:tcPr>
            <w:tcW w:w="7371" w:type="dxa"/>
          </w:tcPr>
          <w:p w14:paraId="7D18CED9" w14:textId="0935B2A9" w:rsidR="00447F16" w:rsidRPr="003701A1" w:rsidRDefault="00447F16" w:rsidP="00447F16">
            <w:pPr>
              <w:rPr>
                <w:sz w:val="28"/>
                <w:szCs w:val="28"/>
              </w:rPr>
            </w:pPr>
            <w:r w:rsidRPr="003701A1">
              <w:rPr>
                <w:sz w:val="28"/>
                <w:szCs w:val="28"/>
              </w:rPr>
              <w:t>In vitro fertilization (экстракорпоральное оплодотворение)</w:t>
            </w:r>
          </w:p>
        </w:tc>
      </w:tr>
      <w:tr w:rsidR="00447F16" w:rsidRPr="003701A1" w14:paraId="3EE2A3AC" w14:textId="77777777" w:rsidTr="00447F16">
        <w:trPr>
          <w:trHeight w:val="124"/>
        </w:trPr>
        <w:tc>
          <w:tcPr>
            <w:tcW w:w="2127" w:type="dxa"/>
          </w:tcPr>
          <w:p w14:paraId="77B9F071" w14:textId="77777777" w:rsidR="00447F16" w:rsidRPr="003701A1" w:rsidRDefault="00447F16" w:rsidP="00556C7A">
            <w:pPr>
              <w:rPr>
                <w:sz w:val="28"/>
                <w:szCs w:val="28"/>
              </w:rPr>
            </w:pPr>
            <w:r w:rsidRPr="003701A1">
              <w:rPr>
                <w:sz w:val="28"/>
                <w:szCs w:val="28"/>
              </w:rPr>
              <w:t>NGS</w:t>
            </w:r>
          </w:p>
        </w:tc>
        <w:tc>
          <w:tcPr>
            <w:tcW w:w="366" w:type="dxa"/>
          </w:tcPr>
          <w:p w14:paraId="6E113662" w14:textId="1147E0D1" w:rsidR="00447F16" w:rsidRPr="003701A1" w:rsidRDefault="00447F16" w:rsidP="00556C7A">
            <w:pPr>
              <w:rPr>
                <w:sz w:val="28"/>
                <w:szCs w:val="28"/>
              </w:rPr>
            </w:pPr>
            <w:r w:rsidRPr="003701A1">
              <w:rPr>
                <w:sz w:val="28"/>
                <w:szCs w:val="28"/>
              </w:rPr>
              <w:t>–</w:t>
            </w:r>
          </w:p>
        </w:tc>
        <w:tc>
          <w:tcPr>
            <w:tcW w:w="7371" w:type="dxa"/>
          </w:tcPr>
          <w:p w14:paraId="334A27B9" w14:textId="6C823DD7" w:rsidR="00447F16" w:rsidRPr="003701A1" w:rsidRDefault="00447F16" w:rsidP="00556C7A">
            <w:pPr>
              <w:rPr>
                <w:sz w:val="28"/>
                <w:szCs w:val="28"/>
              </w:rPr>
            </w:pPr>
            <w:r w:rsidRPr="003701A1">
              <w:rPr>
                <w:sz w:val="28"/>
                <w:szCs w:val="28"/>
                <w:highlight w:val="white"/>
              </w:rPr>
              <w:t>next-generation sequencing</w:t>
            </w:r>
          </w:p>
        </w:tc>
      </w:tr>
      <w:tr w:rsidR="00447F16" w:rsidRPr="003701A1" w14:paraId="76158FC2" w14:textId="77777777" w:rsidTr="00447F16">
        <w:trPr>
          <w:trHeight w:val="124"/>
        </w:trPr>
        <w:tc>
          <w:tcPr>
            <w:tcW w:w="2127" w:type="dxa"/>
          </w:tcPr>
          <w:p w14:paraId="600A0A76" w14:textId="7B1D9757" w:rsidR="00447F16" w:rsidRPr="00447F16" w:rsidRDefault="00447F16">
            <w:pPr>
              <w:rPr>
                <w:sz w:val="28"/>
                <w:szCs w:val="28"/>
                <w:lang w:val="kk-KZ"/>
              </w:rPr>
            </w:pPr>
            <w:r w:rsidRPr="003701A1">
              <w:rPr>
                <w:sz w:val="28"/>
                <w:szCs w:val="28"/>
                <w:lang w:val="en-US"/>
              </w:rPr>
              <w:t>SNP-array</w:t>
            </w:r>
          </w:p>
        </w:tc>
        <w:tc>
          <w:tcPr>
            <w:tcW w:w="366" w:type="dxa"/>
          </w:tcPr>
          <w:p w14:paraId="760C5DD4" w14:textId="1AE0C196" w:rsidR="00447F16" w:rsidRPr="003701A1" w:rsidRDefault="00447F16" w:rsidP="00556C7A">
            <w:pPr>
              <w:rPr>
                <w:sz w:val="28"/>
                <w:szCs w:val="28"/>
                <w:lang w:val="en-US"/>
              </w:rPr>
            </w:pPr>
            <w:r w:rsidRPr="003701A1">
              <w:rPr>
                <w:sz w:val="28"/>
                <w:szCs w:val="28"/>
              </w:rPr>
              <w:t>–</w:t>
            </w:r>
          </w:p>
        </w:tc>
        <w:tc>
          <w:tcPr>
            <w:tcW w:w="7371" w:type="dxa"/>
          </w:tcPr>
          <w:p w14:paraId="1D87996C" w14:textId="1CFC119F" w:rsidR="00447F16" w:rsidRPr="00447F16" w:rsidRDefault="00447F16" w:rsidP="00556C7A">
            <w:pPr>
              <w:rPr>
                <w:sz w:val="28"/>
                <w:szCs w:val="28"/>
                <w:highlight w:val="white"/>
                <w:lang w:val="en-US"/>
              </w:rPr>
            </w:pPr>
            <w:r w:rsidRPr="003701A1">
              <w:rPr>
                <w:sz w:val="28"/>
                <w:szCs w:val="28"/>
                <w:highlight w:val="white"/>
                <w:lang w:val="en-US"/>
              </w:rPr>
              <w:t>single nucleotide polymorphis</w:t>
            </w:r>
            <w:r w:rsidRPr="003701A1">
              <w:rPr>
                <w:sz w:val="28"/>
                <w:szCs w:val="28"/>
                <w:highlight w:val="white"/>
              </w:rPr>
              <w:t xml:space="preserve"> </w:t>
            </w:r>
          </w:p>
        </w:tc>
      </w:tr>
      <w:tr w:rsidR="00447F16" w:rsidRPr="003701A1" w14:paraId="6BDDD2B3" w14:textId="77777777" w:rsidTr="00447F16">
        <w:trPr>
          <w:trHeight w:val="124"/>
        </w:trPr>
        <w:tc>
          <w:tcPr>
            <w:tcW w:w="2127" w:type="dxa"/>
          </w:tcPr>
          <w:p w14:paraId="3E019E94" w14:textId="7B30548E" w:rsidR="00447F16" w:rsidRPr="00447F16" w:rsidRDefault="00447F16" w:rsidP="00556C7A">
            <w:pPr>
              <w:rPr>
                <w:sz w:val="28"/>
                <w:szCs w:val="28"/>
                <w:lang w:val="kk-KZ"/>
              </w:rPr>
            </w:pPr>
            <w:r w:rsidRPr="003701A1">
              <w:rPr>
                <w:sz w:val="28"/>
                <w:szCs w:val="28"/>
                <w:lang w:val="en-US"/>
              </w:rPr>
              <w:t>G-CSF</w:t>
            </w:r>
          </w:p>
        </w:tc>
        <w:tc>
          <w:tcPr>
            <w:tcW w:w="366" w:type="dxa"/>
          </w:tcPr>
          <w:p w14:paraId="5F2D72FF" w14:textId="46E04107" w:rsidR="00447F16" w:rsidRPr="003701A1" w:rsidRDefault="00447F16" w:rsidP="00556C7A">
            <w:pPr>
              <w:rPr>
                <w:sz w:val="28"/>
                <w:szCs w:val="28"/>
                <w:lang w:val="en-US"/>
              </w:rPr>
            </w:pPr>
            <w:r w:rsidRPr="003701A1">
              <w:rPr>
                <w:sz w:val="28"/>
                <w:szCs w:val="28"/>
              </w:rPr>
              <w:t>–</w:t>
            </w:r>
          </w:p>
        </w:tc>
        <w:tc>
          <w:tcPr>
            <w:tcW w:w="7371" w:type="dxa"/>
          </w:tcPr>
          <w:p w14:paraId="6DA19BAB" w14:textId="7B0B4A5A" w:rsidR="00447F16" w:rsidRPr="003701A1" w:rsidRDefault="00447F16" w:rsidP="00556C7A">
            <w:pPr>
              <w:rPr>
                <w:sz w:val="28"/>
                <w:szCs w:val="28"/>
                <w:lang w:val="en-US"/>
              </w:rPr>
            </w:pPr>
            <w:r w:rsidRPr="003701A1">
              <w:rPr>
                <w:sz w:val="28"/>
                <w:szCs w:val="28"/>
                <w:highlight w:val="white"/>
              </w:rPr>
              <w:t>колониестимулирующий</w:t>
            </w:r>
            <w:r w:rsidRPr="003701A1">
              <w:rPr>
                <w:sz w:val="28"/>
                <w:szCs w:val="28"/>
                <w:highlight w:val="white"/>
                <w:lang w:val="en-US"/>
              </w:rPr>
              <w:t xml:space="preserve"> </w:t>
            </w:r>
            <w:r w:rsidRPr="003701A1">
              <w:rPr>
                <w:sz w:val="28"/>
                <w:szCs w:val="28"/>
                <w:highlight w:val="white"/>
              </w:rPr>
              <w:t>фактор</w:t>
            </w:r>
            <w:r w:rsidRPr="003701A1">
              <w:rPr>
                <w:sz w:val="28"/>
                <w:szCs w:val="28"/>
                <w:highlight w:val="white"/>
                <w:lang w:val="en-US"/>
              </w:rPr>
              <w:t xml:space="preserve"> </w:t>
            </w:r>
            <w:r w:rsidRPr="003701A1">
              <w:rPr>
                <w:sz w:val="28"/>
                <w:szCs w:val="28"/>
                <w:highlight w:val="white"/>
              </w:rPr>
              <w:t>роста</w:t>
            </w:r>
          </w:p>
        </w:tc>
      </w:tr>
      <w:tr w:rsidR="00447F16" w:rsidRPr="003701A1" w14:paraId="7838BBF1" w14:textId="77777777" w:rsidTr="00447F16">
        <w:trPr>
          <w:trHeight w:val="124"/>
        </w:trPr>
        <w:tc>
          <w:tcPr>
            <w:tcW w:w="2127" w:type="dxa"/>
          </w:tcPr>
          <w:p w14:paraId="679EF3A4" w14:textId="302E45C2" w:rsidR="00447F16" w:rsidRPr="003701A1" w:rsidRDefault="00447F16" w:rsidP="00556C7A">
            <w:pPr>
              <w:rPr>
                <w:sz w:val="28"/>
                <w:szCs w:val="28"/>
                <w:lang w:val="en-US"/>
              </w:rPr>
            </w:pPr>
            <w:r w:rsidRPr="003701A1">
              <w:rPr>
                <w:sz w:val="28"/>
                <w:szCs w:val="28"/>
                <w:lang w:val="en-US"/>
              </w:rPr>
              <w:t>RIF</w:t>
            </w:r>
          </w:p>
        </w:tc>
        <w:tc>
          <w:tcPr>
            <w:tcW w:w="366" w:type="dxa"/>
          </w:tcPr>
          <w:p w14:paraId="57F5CE6B" w14:textId="4B870DED" w:rsidR="00447F16" w:rsidRPr="003701A1" w:rsidRDefault="00447F16" w:rsidP="00556C7A">
            <w:pPr>
              <w:rPr>
                <w:sz w:val="28"/>
                <w:szCs w:val="28"/>
                <w:lang w:val="en-US"/>
              </w:rPr>
            </w:pPr>
            <w:r w:rsidRPr="003701A1">
              <w:rPr>
                <w:sz w:val="28"/>
                <w:szCs w:val="28"/>
              </w:rPr>
              <w:t>–</w:t>
            </w:r>
          </w:p>
        </w:tc>
        <w:tc>
          <w:tcPr>
            <w:tcW w:w="7371" w:type="dxa"/>
          </w:tcPr>
          <w:p w14:paraId="0BFCB1AC" w14:textId="4D1AA9FC" w:rsidR="00447F16" w:rsidRPr="003701A1" w:rsidRDefault="00447F16" w:rsidP="00556C7A">
            <w:pPr>
              <w:rPr>
                <w:sz w:val="28"/>
                <w:szCs w:val="28"/>
                <w:highlight w:val="white"/>
              </w:rPr>
            </w:pPr>
            <w:r w:rsidRPr="003701A1">
              <w:rPr>
                <w:sz w:val="28"/>
                <w:szCs w:val="28"/>
                <w:highlight w:val="white"/>
              </w:rPr>
              <w:t>неудачные повторные попытки имплантации</w:t>
            </w:r>
          </w:p>
        </w:tc>
      </w:tr>
      <w:tr w:rsidR="00447F16" w:rsidRPr="003701A1" w14:paraId="3FD4331D" w14:textId="77777777" w:rsidTr="00447F16">
        <w:trPr>
          <w:trHeight w:val="124"/>
        </w:trPr>
        <w:tc>
          <w:tcPr>
            <w:tcW w:w="2127" w:type="dxa"/>
          </w:tcPr>
          <w:p w14:paraId="34390947" w14:textId="77777777" w:rsidR="00447F16" w:rsidRPr="003701A1" w:rsidRDefault="00447F16" w:rsidP="00556C7A">
            <w:pPr>
              <w:rPr>
                <w:sz w:val="28"/>
                <w:szCs w:val="28"/>
              </w:rPr>
            </w:pPr>
            <w:r w:rsidRPr="003701A1">
              <w:rPr>
                <w:sz w:val="28"/>
                <w:szCs w:val="28"/>
              </w:rPr>
              <w:t>OR</w:t>
            </w:r>
          </w:p>
        </w:tc>
        <w:tc>
          <w:tcPr>
            <w:tcW w:w="366" w:type="dxa"/>
          </w:tcPr>
          <w:p w14:paraId="507988BF" w14:textId="4A4FB135" w:rsidR="00447F16" w:rsidRPr="003701A1" w:rsidRDefault="00447F16" w:rsidP="00556C7A">
            <w:pPr>
              <w:rPr>
                <w:sz w:val="28"/>
                <w:szCs w:val="28"/>
              </w:rPr>
            </w:pPr>
            <w:r w:rsidRPr="003701A1">
              <w:rPr>
                <w:sz w:val="28"/>
                <w:szCs w:val="28"/>
              </w:rPr>
              <w:t>–</w:t>
            </w:r>
          </w:p>
        </w:tc>
        <w:tc>
          <w:tcPr>
            <w:tcW w:w="7371" w:type="dxa"/>
          </w:tcPr>
          <w:p w14:paraId="0B25AFC1" w14:textId="0D916B14" w:rsidR="00447F16" w:rsidRPr="003701A1" w:rsidRDefault="00447F16" w:rsidP="00556C7A">
            <w:pPr>
              <w:rPr>
                <w:sz w:val="28"/>
                <w:szCs w:val="28"/>
              </w:rPr>
            </w:pPr>
            <w:r w:rsidRPr="003701A1">
              <w:rPr>
                <w:sz w:val="28"/>
                <w:szCs w:val="28"/>
              </w:rPr>
              <w:t xml:space="preserve">Odds ratio (отношение шансов) </w:t>
            </w:r>
          </w:p>
        </w:tc>
      </w:tr>
      <w:tr w:rsidR="00447F16" w:rsidRPr="003701A1" w14:paraId="3A6361F8" w14:textId="77777777" w:rsidTr="00447F16">
        <w:trPr>
          <w:trHeight w:val="124"/>
        </w:trPr>
        <w:tc>
          <w:tcPr>
            <w:tcW w:w="2127" w:type="dxa"/>
          </w:tcPr>
          <w:p w14:paraId="4AB9BB9F" w14:textId="77777777" w:rsidR="00447F16" w:rsidRPr="003701A1" w:rsidRDefault="00447F16" w:rsidP="00556C7A">
            <w:pPr>
              <w:rPr>
                <w:sz w:val="28"/>
                <w:szCs w:val="28"/>
              </w:rPr>
            </w:pPr>
            <w:r w:rsidRPr="003701A1">
              <w:rPr>
                <w:sz w:val="28"/>
                <w:szCs w:val="28"/>
              </w:rPr>
              <w:t xml:space="preserve">PCR </w:t>
            </w:r>
          </w:p>
        </w:tc>
        <w:tc>
          <w:tcPr>
            <w:tcW w:w="366" w:type="dxa"/>
          </w:tcPr>
          <w:p w14:paraId="027759AB" w14:textId="3DBF9958" w:rsidR="00447F16" w:rsidRPr="003701A1" w:rsidRDefault="00447F16" w:rsidP="00556C7A">
            <w:pPr>
              <w:jc w:val="both"/>
              <w:rPr>
                <w:sz w:val="28"/>
                <w:szCs w:val="28"/>
                <w:highlight w:val="white"/>
              </w:rPr>
            </w:pPr>
            <w:r w:rsidRPr="003701A1">
              <w:rPr>
                <w:sz w:val="28"/>
                <w:szCs w:val="28"/>
              </w:rPr>
              <w:t>–</w:t>
            </w:r>
          </w:p>
        </w:tc>
        <w:tc>
          <w:tcPr>
            <w:tcW w:w="7371" w:type="dxa"/>
          </w:tcPr>
          <w:p w14:paraId="525FA5AB" w14:textId="69D7A966" w:rsidR="00447F16" w:rsidRPr="003701A1" w:rsidRDefault="00447F16" w:rsidP="00556C7A">
            <w:pPr>
              <w:jc w:val="both"/>
              <w:rPr>
                <w:sz w:val="28"/>
                <w:szCs w:val="28"/>
              </w:rPr>
            </w:pPr>
            <w:r w:rsidRPr="003701A1">
              <w:rPr>
                <w:sz w:val="28"/>
                <w:szCs w:val="28"/>
                <w:highlight w:val="white"/>
              </w:rPr>
              <w:t>polymerase chain reaction</w:t>
            </w:r>
          </w:p>
        </w:tc>
      </w:tr>
      <w:tr w:rsidR="00447F16" w:rsidRPr="003701A1" w14:paraId="4AAAEA13" w14:textId="77777777" w:rsidTr="00447F16">
        <w:trPr>
          <w:trHeight w:val="124"/>
        </w:trPr>
        <w:tc>
          <w:tcPr>
            <w:tcW w:w="2127" w:type="dxa"/>
          </w:tcPr>
          <w:p w14:paraId="11B24090" w14:textId="77777777" w:rsidR="00447F16" w:rsidRPr="003701A1" w:rsidRDefault="00447F16" w:rsidP="00556C7A">
            <w:pPr>
              <w:rPr>
                <w:sz w:val="28"/>
                <w:szCs w:val="28"/>
              </w:rPr>
            </w:pPr>
            <w:r w:rsidRPr="003701A1">
              <w:rPr>
                <w:sz w:val="28"/>
                <w:szCs w:val="28"/>
              </w:rPr>
              <w:t>SD</w:t>
            </w:r>
          </w:p>
        </w:tc>
        <w:tc>
          <w:tcPr>
            <w:tcW w:w="366" w:type="dxa"/>
          </w:tcPr>
          <w:p w14:paraId="1B72AB45" w14:textId="4AC35CB3" w:rsidR="00447F16" w:rsidRPr="003701A1" w:rsidRDefault="00447F16" w:rsidP="00556C7A">
            <w:pPr>
              <w:rPr>
                <w:sz w:val="28"/>
                <w:szCs w:val="28"/>
              </w:rPr>
            </w:pPr>
            <w:r w:rsidRPr="003701A1">
              <w:rPr>
                <w:sz w:val="28"/>
                <w:szCs w:val="28"/>
              </w:rPr>
              <w:t>–</w:t>
            </w:r>
          </w:p>
        </w:tc>
        <w:tc>
          <w:tcPr>
            <w:tcW w:w="7371" w:type="dxa"/>
          </w:tcPr>
          <w:p w14:paraId="7E638324" w14:textId="48424F2A" w:rsidR="00447F16" w:rsidRPr="003701A1" w:rsidRDefault="00447F16" w:rsidP="00556C7A">
            <w:pPr>
              <w:rPr>
                <w:sz w:val="28"/>
                <w:szCs w:val="28"/>
              </w:rPr>
            </w:pPr>
            <w:r w:rsidRPr="003701A1">
              <w:rPr>
                <w:sz w:val="28"/>
                <w:szCs w:val="28"/>
              </w:rPr>
              <w:t xml:space="preserve">standard deviation </w:t>
            </w:r>
          </w:p>
        </w:tc>
      </w:tr>
      <w:tr w:rsidR="00447F16" w:rsidRPr="0051519C" w14:paraId="29EFF300" w14:textId="77777777" w:rsidTr="00447F16">
        <w:trPr>
          <w:trHeight w:val="124"/>
        </w:trPr>
        <w:tc>
          <w:tcPr>
            <w:tcW w:w="2127" w:type="dxa"/>
          </w:tcPr>
          <w:p w14:paraId="0E8447BD" w14:textId="3283F61E" w:rsidR="00447F16" w:rsidRPr="00447F16" w:rsidRDefault="00447F16" w:rsidP="00447F16">
            <w:pPr>
              <w:rPr>
                <w:sz w:val="28"/>
                <w:szCs w:val="28"/>
                <w:lang w:val="kk-KZ"/>
              </w:rPr>
            </w:pPr>
            <w:r w:rsidRPr="003701A1">
              <w:rPr>
                <w:sz w:val="28"/>
                <w:szCs w:val="28"/>
              </w:rPr>
              <w:t>TVP</w:t>
            </w:r>
          </w:p>
        </w:tc>
        <w:tc>
          <w:tcPr>
            <w:tcW w:w="366" w:type="dxa"/>
          </w:tcPr>
          <w:p w14:paraId="27CAD09A" w14:textId="41B90218" w:rsidR="00447F16" w:rsidRPr="00447F16" w:rsidRDefault="00447F16" w:rsidP="00447F16">
            <w:pPr>
              <w:rPr>
                <w:sz w:val="28"/>
                <w:szCs w:val="28"/>
                <w:lang w:val="kk-KZ"/>
              </w:rPr>
            </w:pPr>
            <w:r w:rsidRPr="003701A1">
              <w:rPr>
                <w:sz w:val="28"/>
                <w:szCs w:val="28"/>
              </w:rPr>
              <w:t>–</w:t>
            </w:r>
          </w:p>
        </w:tc>
        <w:tc>
          <w:tcPr>
            <w:tcW w:w="7371" w:type="dxa"/>
          </w:tcPr>
          <w:p w14:paraId="0035C5BF" w14:textId="318C6561" w:rsidR="00447F16" w:rsidRPr="00447F16" w:rsidRDefault="00447F16" w:rsidP="00447F16">
            <w:pPr>
              <w:rPr>
                <w:sz w:val="28"/>
                <w:szCs w:val="28"/>
                <w:lang w:val="kk-KZ"/>
              </w:rPr>
            </w:pPr>
            <w:r w:rsidRPr="00447F16">
              <w:rPr>
                <w:sz w:val="28"/>
                <w:szCs w:val="28"/>
                <w:lang w:val="kk-KZ"/>
              </w:rPr>
              <w:t>Transvaginal puncture, трансвагинальная пункции яичников</w:t>
            </w:r>
          </w:p>
        </w:tc>
      </w:tr>
      <w:tr w:rsidR="00447F16" w:rsidRPr="003701A1" w14:paraId="55848DCC" w14:textId="77777777" w:rsidTr="00447F16">
        <w:trPr>
          <w:trHeight w:val="124"/>
        </w:trPr>
        <w:tc>
          <w:tcPr>
            <w:tcW w:w="2127" w:type="dxa"/>
          </w:tcPr>
          <w:p w14:paraId="38393582" w14:textId="77777777" w:rsidR="00447F16" w:rsidRPr="003701A1" w:rsidRDefault="00447F16" w:rsidP="00447F16">
            <w:pPr>
              <w:rPr>
                <w:sz w:val="28"/>
                <w:szCs w:val="28"/>
              </w:rPr>
            </w:pPr>
            <w:r w:rsidRPr="003701A1">
              <w:rPr>
                <w:sz w:val="28"/>
                <w:szCs w:val="28"/>
              </w:rPr>
              <w:t>TORCH</w:t>
            </w:r>
          </w:p>
          <w:p w14:paraId="623A77BF" w14:textId="77777777" w:rsidR="00447F16" w:rsidRPr="003701A1" w:rsidRDefault="00447F16" w:rsidP="00556C7A">
            <w:pPr>
              <w:rPr>
                <w:sz w:val="28"/>
                <w:szCs w:val="28"/>
              </w:rPr>
            </w:pPr>
          </w:p>
        </w:tc>
        <w:tc>
          <w:tcPr>
            <w:tcW w:w="366" w:type="dxa"/>
          </w:tcPr>
          <w:p w14:paraId="7810CAA0" w14:textId="4092EA75" w:rsidR="00447F16" w:rsidRPr="00447F16" w:rsidRDefault="00447F16" w:rsidP="00447F16">
            <w:pPr>
              <w:rPr>
                <w:sz w:val="28"/>
                <w:szCs w:val="28"/>
                <w:lang w:val="kk-KZ"/>
              </w:rPr>
            </w:pPr>
            <w:r w:rsidRPr="003701A1">
              <w:rPr>
                <w:sz w:val="28"/>
                <w:szCs w:val="28"/>
              </w:rPr>
              <w:t>–</w:t>
            </w:r>
          </w:p>
        </w:tc>
        <w:tc>
          <w:tcPr>
            <w:tcW w:w="7371" w:type="dxa"/>
          </w:tcPr>
          <w:p w14:paraId="373A6013" w14:textId="11C705FE" w:rsidR="00447F16" w:rsidRPr="00447F16" w:rsidRDefault="00447F16" w:rsidP="00447F16">
            <w:pPr>
              <w:tabs>
                <w:tab w:val="left" w:pos="138"/>
              </w:tabs>
              <w:rPr>
                <w:sz w:val="28"/>
                <w:szCs w:val="28"/>
                <w:lang w:val="kk-KZ"/>
              </w:rPr>
            </w:pPr>
            <w:r w:rsidRPr="003701A1">
              <w:rPr>
                <w:sz w:val="28"/>
                <w:szCs w:val="28"/>
              </w:rPr>
              <w:t>Токсоплазмоз, краснуха, цитомегаловирусная и герпетическая инфекция</w:t>
            </w:r>
          </w:p>
        </w:tc>
      </w:tr>
    </w:tbl>
    <w:p w14:paraId="754A0CD5" w14:textId="77777777" w:rsidR="006772E6" w:rsidRPr="003701A1" w:rsidRDefault="006772E6" w:rsidP="00556C7A">
      <w:pPr>
        <w:jc w:val="both"/>
        <w:rPr>
          <w:b/>
          <w:sz w:val="32"/>
          <w:szCs w:val="32"/>
        </w:rPr>
      </w:pPr>
      <w:r w:rsidRPr="003701A1">
        <w:br w:type="page"/>
      </w:r>
    </w:p>
    <w:p w14:paraId="34DB3AB2" w14:textId="77777777" w:rsidR="006772E6" w:rsidRPr="003701A1" w:rsidRDefault="006772E6" w:rsidP="00556C7A">
      <w:pPr>
        <w:jc w:val="center"/>
        <w:rPr>
          <w:b/>
          <w:sz w:val="28"/>
          <w:szCs w:val="28"/>
        </w:rPr>
      </w:pPr>
      <w:r w:rsidRPr="003701A1">
        <w:rPr>
          <w:b/>
          <w:sz w:val="28"/>
          <w:szCs w:val="28"/>
        </w:rPr>
        <w:t>ВВЕДЕНИЕ</w:t>
      </w:r>
    </w:p>
    <w:p w14:paraId="5967871E" w14:textId="77777777" w:rsidR="006772E6" w:rsidRPr="003701A1" w:rsidRDefault="006772E6" w:rsidP="00556C7A">
      <w:pPr>
        <w:jc w:val="both"/>
        <w:rPr>
          <w:b/>
          <w:sz w:val="28"/>
          <w:szCs w:val="28"/>
        </w:rPr>
      </w:pPr>
    </w:p>
    <w:p w14:paraId="2703C7CD" w14:textId="77777777" w:rsidR="009838C9" w:rsidRPr="00426B39" w:rsidRDefault="009838C9" w:rsidP="009838C9">
      <w:pPr>
        <w:pBdr>
          <w:top w:val="nil"/>
          <w:left w:val="nil"/>
          <w:bottom w:val="nil"/>
          <w:right w:val="nil"/>
          <w:between w:val="nil"/>
        </w:pBdr>
        <w:ind w:firstLine="709"/>
        <w:jc w:val="both"/>
        <w:rPr>
          <w:sz w:val="28"/>
          <w:szCs w:val="28"/>
          <w:lang w:val="kk-KZ"/>
        </w:rPr>
      </w:pPr>
      <w:r w:rsidRPr="00426B39">
        <w:rPr>
          <w:b/>
          <w:sz w:val="28"/>
          <w:szCs w:val="28"/>
        </w:rPr>
        <w:t xml:space="preserve">Актуальность темы. </w:t>
      </w:r>
      <w:r w:rsidRPr="00426B39">
        <w:rPr>
          <w:sz w:val="28"/>
          <w:szCs w:val="28"/>
        </w:rPr>
        <w:t>Несмотря на колоссальные успехи, достигнутые в последние десятилетия в области репродуктивной медицины, эмбриологии и генетики, проблема бесплодного брака еще далека от своего решения.</w:t>
      </w:r>
    </w:p>
    <w:p w14:paraId="1C5EACBB" w14:textId="132989C4" w:rsidR="009838C9" w:rsidRPr="00426B39" w:rsidRDefault="009838C9" w:rsidP="009838C9">
      <w:pPr>
        <w:pBdr>
          <w:top w:val="nil"/>
          <w:left w:val="nil"/>
          <w:bottom w:val="nil"/>
          <w:right w:val="nil"/>
          <w:between w:val="nil"/>
        </w:pBdr>
        <w:ind w:firstLine="709"/>
        <w:jc w:val="both"/>
        <w:rPr>
          <w:b/>
          <w:sz w:val="28"/>
          <w:szCs w:val="28"/>
        </w:rPr>
      </w:pPr>
      <w:r w:rsidRPr="00426B39">
        <w:rPr>
          <w:sz w:val="28"/>
          <w:szCs w:val="28"/>
          <w:shd w:val="clear" w:color="auto" w:fill="FFFFFF"/>
        </w:rPr>
        <w:t>Бесплодие – это заболевание мужской или женской репродуктивной системы, определяемое как отсутствие беременности в течение года и более, несмотря на наличие регулярной половой жизни без предохранения от беременности. Оно может стать причиной значительного стресса, стигматизации и финансовых трудностей</w:t>
      </w:r>
      <w:r w:rsidR="005E49AD">
        <w:rPr>
          <w:sz w:val="28"/>
          <w:szCs w:val="28"/>
          <w:shd w:val="clear" w:color="auto" w:fill="FFFFFF"/>
        </w:rPr>
        <w:t>,</w:t>
      </w:r>
      <w:r w:rsidRPr="00426B39">
        <w:rPr>
          <w:sz w:val="28"/>
          <w:szCs w:val="28"/>
          <w:shd w:val="clear" w:color="auto" w:fill="FFFFFF"/>
        </w:rPr>
        <w:t xml:space="preserve"> и оказывать негативное влияние на психическое и психосоциальное благополучие. </w:t>
      </w:r>
      <w:r w:rsidRPr="00426B39">
        <w:rPr>
          <w:sz w:val="28"/>
          <w:szCs w:val="28"/>
        </w:rPr>
        <w:t>По оценкам, оно затрагивает 15-17,5% пар репродуктивного возраста во всем мире. Процент бесплодия не снижается, и тенденция по прогнозам в будущем может увеличиваться [1].  Мужское бесплодие выявляется, как установлено, в 20</w:t>
      </w:r>
      <w:r w:rsidR="00B4334E">
        <w:rPr>
          <w:sz w:val="28"/>
          <w:szCs w:val="28"/>
          <w:lang w:val="kk-KZ"/>
        </w:rPr>
        <w:t>-</w:t>
      </w:r>
      <w:r w:rsidRPr="00426B39">
        <w:rPr>
          <w:sz w:val="28"/>
          <w:szCs w:val="28"/>
        </w:rPr>
        <w:t>30% случаев, но в целом на них приходится 50% случаев. По данным мировой статистики результативность вспомогательных репродуктивных технологий (ВРТ) в преодолении бесплодия при расчете на перенос одного эмбриона не превышает 25-40% [2,3]. В Казахстане, по различным источникам, частота бесплодия достигает 20% и это послужило причиной увеличения частоты применения ВРТ</w:t>
      </w:r>
      <w:r w:rsidR="005E49AD">
        <w:rPr>
          <w:sz w:val="28"/>
          <w:szCs w:val="28"/>
        </w:rPr>
        <w:t>,</w:t>
      </w:r>
      <w:r w:rsidRPr="00426B39">
        <w:rPr>
          <w:sz w:val="28"/>
          <w:szCs w:val="28"/>
        </w:rPr>
        <w:t xml:space="preserve"> как наиболее эффективного способа преодоления бесплодия</w:t>
      </w:r>
      <w:r w:rsidR="005E49AD">
        <w:rPr>
          <w:sz w:val="28"/>
          <w:szCs w:val="28"/>
        </w:rPr>
        <w:t>,</w:t>
      </w:r>
      <w:r w:rsidRPr="00426B39">
        <w:rPr>
          <w:sz w:val="28"/>
          <w:szCs w:val="28"/>
        </w:rPr>
        <w:t xml:space="preserve"> и введению ВРТ в государственную программу, то есть финансирования за счет государства в системе ОСМС [4,5].</w:t>
      </w:r>
    </w:p>
    <w:p w14:paraId="77154E35" w14:textId="5714C449" w:rsidR="009838C9" w:rsidRPr="00426B39" w:rsidRDefault="009838C9" w:rsidP="009838C9">
      <w:pPr>
        <w:tabs>
          <w:tab w:val="left" w:pos="567"/>
        </w:tabs>
        <w:ind w:firstLine="709"/>
        <w:jc w:val="both"/>
        <w:rPr>
          <w:sz w:val="28"/>
          <w:szCs w:val="28"/>
        </w:rPr>
      </w:pPr>
      <w:r w:rsidRPr="00426B39">
        <w:rPr>
          <w:sz w:val="28"/>
          <w:szCs w:val="28"/>
        </w:rPr>
        <w:t>Донорство половых гамет в разных странах регулируется национальными законодательствами каждой отдельной страны и довольно часто они совершенно разные. Между ними практически нет одинаковых стандартов и/ или правил, что в свою очередь могут формировать противоположное отношение к репродуктивным практикам</w:t>
      </w:r>
      <w:r w:rsidRPr="00426B39">
        <w:rPr>
          <w:sz w:val="28"/>
          <w:szCs w:val="28"/>
          <w:lang w:val="kk-KZ"/>
        </w:rPr>
        <w:t xml:space="preserve"> </w:t>
      </w:r>
      <w:r w:rsidRPr="00426B39">
        <w:rPr>
          <w:sz w:val="28"/>
          <w:szCs w:val="28"/>
        </w:rPr>
        <w:t>[6].</w:t>
      </w:r>
    </w:p>
    <w:p w14:paraId="07664403" w14:textId="144641BD" w:rsidR="009838C9" w:rsidRPr="00426B39" w:rsidRDefault="009838C9" w:rsidP="009838C9">
      <w:pPr>
        <w:tabs>
          <w:tab w:val="left" w:pos="567"/>
        </w:tabs>
        <w:ind w:firstLine="709"/>
        <w:jc w:val="both"/>
        <w:rPr>
          <w:sz w:val="28"/>
          <w:szCs w:val="28"/>
        </w:rPr>
      </w:pPr>
      <w:r w:rsidRPr="00426B39">
        <w:rPr>
          <w:sz w:val="28"/>
          <w:szCs w:val="28"/>
        </w:rPr>
        <w:t>Законодательство в отношении ВРТ различных стран неоднозначно</w:t>
      </w:r>
      <w:r w:rsidR="005E49AD">
        <w:rPr>
          <w:sz w:val="28"/>
          <w:szCs w:val="28"/>
        </w:rPr>
        <w:t>,</w:t>
      </w:r>
      <w:r w:rsidRPr="00426B39">
        <w:rPr>
          <w:sz w:val="28"/>
          <w:szCs w:val="28"/>
        </w:rPr>
        <w:t xml:space="preserve"> и нет единого мнения в отношении анонимности доноров. Право будущего потомства знать личность своих генетических родителей, определяет правовые аспекты во многих государствах в отношении анонимности доноров и отменяет их конфиденциальность [7].</w:t>
      </w:r>
    </w:p>
    <w:p w14:paraId="794BEB32" w14:textId="429F884D" w:rsidR="009838C9" w:rsidRPr="00426B39" w:rsidRDefault="009838C9" w:rsidP="009838C9">
      <w:pPr>
        <w:tabs>
          <w:tab w:val="left" w:pos="567"/>
        </w:tabs>
        <w:ind w:firstLine="709"/>
        <w:jc w:val="both"/>
        <w:rPr>
          <w:sz w:val="28"/>
          <w:szCs w:val="28"/>
        </w:rPr>
      </w:pPr>
      <w:r w:rsidRPr="00426B39">
        <w:rPr>
          <w:sz w:val="28"/>
          <w:szCs w:val="28"/>
        </w:rPr>
        <w:t>В Казахстане вспомогательные репродуктивные технологии регулируются Кодексом «О здоровье народа и системе здравоохранения», Кодексом «О браке (супружестве) и семье», а также приказами. Донорство половых гамет (ооцитов, спермы, эмбрионов) разрешено в РК и с успехом применяется в клиниках экстракорпорального оплодотворения [8</w:t>
      </w:r>
      <w:r w:rsidR="00B4334E">
        <w:rPr>
          <w:sz w:val="28"/>
          <w:szCs w:val="28"/>
          <w:lang w:val="kk-KZ"/>
        </w:rPr>
        <w:t>-</w:t>
      </w:r>
      <w:r w:rsidRPr="00426B39">
        <w:rPr>
          <w:sz w:val="28"/>
          <w:szCs w:val="28"/>
        </w:rPr>
        <w:t xml:space="preserve">11]. </w:t>
      </w:r>
    </w:p>
    <w:p w14:paraId="708AE1A2" w14:textId="6654ABE7" w:rsidR="009838C9" w:rsidRPr="00426B39" w:rsidRDefault="009838C9" w:rsidP="009838C9">
      <w:pPr>
        <w:tabs>
          <w:tab w:val="left" w:pos="567"/>
        </w:tabs>
        <w:ind w:firstLine="709"/>
        <w:jc w:val="both"/>
        <w:rPr>
          <w:sz w:val="28"/>
          <w:szCs w:val="28"/>
        </w:rPr>
      </w:pPr>
      <w:r w:rsidRPr="00426B39">
        <w:rPr>
          <w:sz w:val="28"/>
          <w:szCs w:val="28"/>
        </w:rPr>
        <w:t>Одним из важных вопросов</w:t>
      </w:r>
      <w:r w:rsidR="005E49AD">
        <w:rPr>
          <w:sz w:val="28"/>
          <w:szCs w:val="28"/>
        </w:rPr>
        <w:t>,</w:t>
      </w:r>
      <w:r w:rsidRPr="00426B39">
        <w:rPr>
          <w:sz w:val="28"/>
          <w:szCs w:val="28"/>
        </w:rPr>
        <w:t xml:space="preserve"> является определение актуальности и доступности программ ВРТ в лечении бесплодия с донорскими гаметами, необходимость правильного и точного мониторинга, а также контроль за их использованием и лимитирование в зависимости от количества рожденного потомства от одного донора.</w:t>
      </w:r>
    </w:p>
    <w:p w14:paraId="1AFF0974" w14:textId="77777777" w:rsidR="009838C9" w:rsidRPr="00426B39" w:rsidRDefault="009838C9" w:rsidP="009838C9">
      <w:pPr>
        <w:tabs>
          <w:tab w:val="left" w:pos="567"/>
        </w:tabs>
        <w:ind w:firstLine="709"/>
        <w:jc w:val="both"/>
        <w:rPr>
          <w:sz w:val="28"/>
          <w:szCs w:val="28"/>
        </w:rPr>
      </w:pPr>
      <w:r w:rsidRPr="00426B39">
        <w:rPr>
          <w:sz w:val="28"/>
          <w:szCs w:val="28"/>
        </w:rPr>
        <w:t>Увеличение проводимых программ ВРТс донорскими половыми клетками, как женскими, так и мужскими, связано с тем, что увеличилось количество возрастных пациентов, одиноких пациенток, пациенток со сниженным овариальным резервом, а также с социальными особенностями, обусловившими отложенное материнство [12,13].</w:t>
      </w:r>
    </w:p>
    <w:p w14:paraId="451A5585" w14:textId="77777777" w:rsidR="009838C9" w:rsidRPr="00426B39" w:rsidRDefault="009838C9" w:rsidP="009838C9">
      <w:pPr>
        <w:pStyle w:val="1"/>
        <w:shd w:val="clear" w:color="auto" w:fill="FFFFFF"/>
        <w:spacing w:before="0" w:after="0"/>
        <w:ind w:firstLine="709"/>
        <w:jc w:val="both"/>
        <w:rPr>
          <w:b w:val="0"/>
          <w:bCs/>
          <w:kern w:val="36"/>
          <w:sz w:val="28"/>
          <w:szCs w:val="28"/>
        </w:rPr>
      </w:pPr>
      <w:r w:rsidRPr="00426B39">
        <w:rPr>
          <w:b w:val="0"/>
          <w:bCs/>
          <w:sz w:val="28"/>
          <w:szCs w:val="28"/>
        </w:rPr>
        <w:t>Донорство половых гамет, является составляющей вспомогательных репродуктивных технологий (ВРТ) [14].</w:t>
      </w:r>
    </w:p>
    <w:p w14:paraId="1E4FB9DE" w14:textId="3A2C6589" w:rsidR="009838C9" w:rsidRPr="00426B39" w:rsidRDefault="009838C9" w:rsidP="009838C9">
      <w:pPr>
        <w:tabs>
          <w:tab w:val="left" w:pos="567"/>
        </w:tabs>
        <w:ind w:firstLine="709"/>
        <w:jc w:val="both"/>
        <w:rPr>
          <w:sz w:val="28"/>
          <w:szCs w:val="28"/>
        </w:rPr>
      </w:pPr>
      <w:r w:rsidRPr="00426B39">
        <w:rPr>
          <w:sz w:val="28"/>
          <w:szCs w:val="28"/>
        </w:rPr>
        <w:t xml:space="preserve">Большинство стран в вопросах донорства половых гамет следуют нормативно-правовым актам собственного государства, но есть страны, где сильно влияние религиозных конфессий на принятие решений в   вопросах применения ВРТ. </w:t>
      </w:r>
    </w:p>
    <w:p w14:paraId="739A385C" w14:textId="59539841" w:rsidR="009838C9" w:rsidRPr="00426B39" w:rsidRDefault="009838C9" w:rsidP="009838C9">
      <w:pPr>
        <w:pStyle w:val="afffffffff7"/>
        <w:spacing w:before="0" w:beforeAutospacing="0" w:after="0" w:afterAutospacing="0"/>
        <w:ind w:firstLine="709"/>
        <w:jc w:val="both"/>
        <w:rPr>
          <w:sz w:val="28"/>
          <w:szCs w:val="28"/>
        </w:rPr>
      </w:pPr>
      <w:r w:rsidRPr="00426B39">
        <w:rPr>
          <w:sz w:val="28"/>
          <w:szCs w:val="28"/>
        </w:rPr>
        <w:t>В современном мире широкое значение приобрел медицинский и репродуктивный туризм. Понятие «репродуктивный туризм» возникло после подписания в 198</w:t>
      </w:r>
      <w:r w:rsidRPr="00426B39">
        <w:rPr>
          <w:sz w:val="28"/>
          <w:szCs w:val="28"/>
          <w:lang w:val="ru-RU"/>
        </w:rPr>
        <w:t>6</w:t>
      </w:r>
      <w:r w:rsidRPr="00426B39">
        <w:rPr>
          <w:sz w:val="28"/>
          <w:szCs w:val="28"/>
        </w:rPr>
        <w:t xml:space="preserve"> году Международной конвенции ООН, зафиксировавшей право человека на жизнь и продолжение рода</w:t>
      </w:r>
      <w:r w:rsidR="0012671B" w:rsidRPr="00426B39">
        <w:rPr>
          <w:sz w:val="28"/>
          <w:szCs w:val="28"/>
          <w:lang w:val="ru-RU"/>
        </w:rPr>
        <w:t xml:space="preserve"> </w:t>
      </w:r>
      <w:r w:rsidRPr="00426B39">
        <w:rPr>
          <w:sz w:val="28"/>
          <w:szCs w:val="28"/>
        </w:rPr>
        <w:t>[</w:t>
      </w:r>
      <w:r w:rsidRPr="00426B39">
        <w:rPr>
          <w:sz w:val="28"/>
          <w:szCs w:val="28"/>
          <w:lang w:val="ru-RU"/>
        </w:rPr>
        <w:t>15</w:t>
      </w:r>
      <w:r w:rsidRPr="00426B39">
        <w:rPr>
          <w:sz w:val="28"/>
          <w:szCs w:val="28"/>
        </w:rPr>
        <w:t>], и подразумевает территориальные перемещения бесплодных пар или индивидов</w:t>
      </w:r>
      <w:r w:rsidR="005E49AD">
        <w:rPr>
          <w:sz w:val="28"/>
          <w:szCs w:val="28"/>
          <w:lang w:val="ru-RU"/>
        </w:rPr>
        <w:t>,</w:t>
      </w:r>
      <w:r w:rsidRPr="00426B39">
        <w:rPr>
          <w:sz w:val="28"/>
          <w:szCs w:val="28"/>
        </w:rPr>
        <w:t xml:space="preserve"> с целью доступа к высокотехнологичным методам лечения из регионов, законодательно запрещающих вспомогательные репродуктивные технологии (ВРТ), в регионы, официально допускающие эти методы [</w:t>
      </w:r>
      <w:r w:rsidRPr="00426B39">
        <w:rPr>
          <w:sz w:val="28"/>
          <w:szCs w:val="28"/>
          <w:lang w:val="ru-RU"/>
        </w:rPr>
        <w:t>16</w:t>
      </w:r>
      <w:r w:rsidRPr="00426B39">
        <w:rPr>
          <w:sz w:val="28"/>
          <w:szCs w:val="28"/>
        </w:rPr>
        <w:t xml:space="preserve">]. </w:t>
      </w:r>
    </w:p>
    <w:p w14:paraId="7108EBAE" w14:textId="4294A2A0" w:rsidR="009838C9" w:rsidRPr="00426B39" w:rsidRDefault="009838C9" w:rsidP="009838C9">
      <w:pPr>
        <w:ind w:firstLine="709"/>
        <w:jc w:val="both"/>
        <w:rPr>
          <w:rStyle w:val="uv3um"/>
          <w:sz w:val="28"/>
          <w:szCs w:val="28"/>
          <w:lang w:val="kk-KZ"/>
        </w:rPr>
      </w:pPr>
      <w:r w:rsidRPr="00426B39">
        <w:rPr>
          <w:rStyle w:val="oxzekf"/>
          <w:sz w:val="28"/>
          <w:szCs w:val="28"/>
        </w:rPr>
        <w:t>Репродуктивный туризм в контексте вспомогательных репродуктивных технологий (ВРТ)</w:t>
      </w:r>
      <w:r w:rsidR="005E49AD">
        <w:rPr>
          <w:rStyle w:val="oxzekf"/>
          <w:sz w:val="28"/>
          <w:szCs w:val="28"/>
        </w:rPr>
        <w:t>,</w:t>
      </w:r>
      <w:r w:rsidRPr="00426B39">
        <w:rPr>
          <w:rStyle w:val="oxzekf"/>
          <w:sz w:val="28"/>
          <w:szCs w:val="28"/>
        </w:rPr>
        <w:t xml:space="preserve"> означает поездку в другую страну для получения лечения бесплодия с использованием ВРТ, таких как экстракорпоральное оплодотворение (ЭКО).</w:t>
      </w:r>
      <w:r w:rsidRPr="00426B39">
        <w:rPr>
          <w:rStyle w:val="apple-converted-space"/>
          <w:sz w:val="28"/>
          <w:szCs w:val="28"/>
        </w:rPr>
        <w:t> </w:t>
      </w:r>
      <w:r w:rsidRPr="00426B39">
        <w:rPr>
          <w:rStyle w:val="oxzekf"/>
          <w:sz w:val="28"/>
          <w:szCs w:val="28"/>
        </w:rPr>
        <w:t>Это может быть связано с поиском более доступных</w:t>
      </w:r>
      <w:r w:rsidR="005E49AD">
        <w:rPr>
          <w:rStyle w:val="oxzekf"/>
          <w:sz w:val="28"/>
          <w:szCs w:val="28"/>
        </w:rPr>
        <w:t>,</w:t>
      </w:r>
      <w:r w:rsidRPr="00426B39">
        <w:rPr>
          <w:rStyle w:val="oxzekf"/>
          <w:sz w:val="28"/>
          <w:szCs w:val="28"/>
        </w:rPr>
        <w:t xml:space="preserve"> или разрешенных в определенной стране</w:t>
      </w:r>
      <w:r w:rsidR="005E49AD">
        <w:rPr>
          <w:rStyle w:val="oxzekf"/>
          <w:sz w:val="28"/>
          <w:szCs w:val="28"/>
        </w:rPr>
        <w:t>,</w:t>
      </w:r>
      <w:r w:rsidRPr="00426B39">
        <w:rPr>
          <w:rStyle w:val="oxzekf"/>
          <w:sz w:val="28"/>
          <w:szCs w:val="28"/>
        </w:rPr>
        <w:t xml:space="preserve"> методов ВРТ, или с желанием избежать ограничений, существующих в стране проживания </w:t>
      </w:r>
      <w:r w:rsidRPr="00426B39">
        <w:rPr>
          <w:sz w:val="28"/>
          <w:szCs w:val="28"/>
        </w:rPr>
        <w:t>[17].</w:t>
      </w:r>
    </w:p>
    <w:p w14:paraId="5554A699" w14:textId="298B9978" w:rsidR="009838C9" w:rsidRPr="00426B39" w:rsidRDefault="009838C9" w:rsidP="009838C9">
      <w:pPr>
        <w:ind w:firstLine="709"/>
        <w:jc w:val="both"/>
        <w:rPr>
          <w:sz w:val="28"/>
          <w:szCs w:val="28"/>
        </w:rPr>
      </w:pPr>
      <w:r w:rsidRPr="00426B39">
        <w:rPr>
          <w:sz w:val="28"/>
          <w:szCs w:val="28"/>
        </w:rPr>
        <w:t>В странах с более либеральными взглядами на проведени</w:t>
      </w:r>
      <w:r w:rsidR="005E49AD">
        <w:rPr>
          <w:sz w:val="28"/>
          <w:szCs w:val="28"/>
        </w:rPr>
        <w:t>е</w:t>
      </w:r>
      <w:r w:rsidRPr="00426B39">
        <w:rPr>
          <w:sz w:val="28"/>
          <w:szCs w:val="28"/>
        </w:rPr>
        <w:t xml:space="preserve"> программ ЭКО</w:t>
      </w:r>
      <w:r w:rsidR="005E49AD">
        <w:rPr>
          <w:sz w:val="28"/>
          <w:szCs w:val="28"/>
        </w:rPr>
        <w:t>,</w:t>
      </w:r>
      <w:r w:rsidRPr="00426B39">
        <w:rPr>
          <w:sz w:val="28"/>
          <w:szCs w:val="28"/>
        </w:rPr>
        <w:t xml:space="preserve"> с использованием донорского материала</w:t>
      </w:r>
      <w:r w:rsidR="005E49AD">
        <w:rPr>
          <w:sz w:val="28"/>
          <w:szCs w:val="28"/>
        </w:rPr>
        <w:t>,</w:t>
      </w:r>
      <w:r w:rsidRPr="00426B39">
        <w:rPr>
          <w:sz w:val="28"/>
          <w:szCs w:val="28"/>
        </w:rPr>
        <w:t xml:space="preserve"> отмечается более высокий процент проводимых программ ВРТ. В Республике Казахстан работают 30 центров ВРТ</w:t>
      </w:r>
      <w:r w:rsidRPr="00426B39">
        <w:rPr>
          <w:sz w:val="28"/>
          <w:szCs w:val="28"/>
          <w:lang w:val="kk-KZ"/>
        </w:rPr>
        <w:t xml:space="preserve"> </w:t>
      </w:r>
      <w:r w:rsidRPr="00426B39">
        <w:rPr>
          <w:sz w:val="28"/>
          <w:szCs w:val="28"/>
        </w:rPr>
        <w:t>[18], выполняющих программы экстракорпорального оплодотворения и внутриматочной инсеминации, с применением донорских половых гамет. Рекомендуемое использование донора яйцеклеток и спермы, до 10 рожденных детей на одного донора, и клиники внутри своих медицинских учреждениях соблюдают данные рекомендации [10</w:t>
      </w:r>
      <w:r w:rsidR="00424F66">
        <w:rPr>
          <w:sz w:val="28"/>
          <w:szCs w:val="28"/>
        </w:rPr>
        <w:t>,с</w:t>
      </w:r>
      <w:r w:rsidR="004D42C5">
        <w:rPr>
          <w:sz w:val="28"/>
          <w:szCs w:val="28"/>
          <w:lang w:val="kk-KZ"/>
        </w:rPr>
        <w:t xml:space="preserve">. </w:t>
      </w:r>
      <w:r w:rsidR="00424F66">
        <w:rPr>
          <w:sz w:val="28"/>
          <w:szCs w:val="28"/>
        </w:rPr>
        <w:t>9</w:t>
      </w:r>
      <w:r w:rsidRPr="00426B39">
        <w:rPr>
          <w:sz w:val="28"/>
          <w:szCs w:val="28"/>
        </w:rPr>
        <w:t xml:space="preserve">]. Но в то же время между клиниками </w:t>
      </w:r>
      <w:r w:rsidR="005E49AD">
        <w:rPr>
          <w:sz w:val="28"/>
          <w:szCs w:val="28"/>
        </w:rPr>
        <w:t>ВРТ</w:t>
      </w:r>
      <w:r w:rsidRPr="00426B39">
        <w:rPr>
          <w:sz w:val="28"/>
          <w:szCs w:val="28"/>
        </w:rPr>
        <w:t xml:space="preserve"> в РК, нет единой базы, где врачи могли бы увидеть и понимать какое количество раз данный донор принимал участие в программах донации</w:t>
      </w:r>
      <w:r w:rsidR="005E49AD">
        <w:rPr>
          <w:sz w:val="28"/>
          <w:szCs w:val="28"/>
        </w:rPr>
        <w:t>,</w:t>
      </w:r>
      <w:r w:rsidRPr="00426B39">
        <w:rPr>
          <w:sz w:val="28"/>
          <w:szCs w:val="28"/>
        </w:rPr>
        <w:t xml:space="preserve"> и сколько детей от него или нее родилось.</w:t>
      </w:r>
    </w:p>
    <w:p w14:paraId="2B881BB7" w14:textId="77777777" w:rsidR="009838C9" w:rsidRPr="00426B39" w:rsidRDefault="009838C9" w:rsidP="009838C9">
      <w:pPr>
        <w:tabs>
          <w:tab w:val="left" w:pos="426"/>
        </w:tabs>
        <w:ind w:firstLine="709"/>
        <w:jc w:val="both"/>
        <w:rPr>
          <w:sz w:val="28"/>
          <w:szCs w:val="28"/>
        </w:rPr>
      </w:pPr>
      <w:r w:rsidRPr="00426B39">
        <w:rPr>
          <w:b/>
          <w:sz w:val="28"/>
          <w:szCs w:val="28"/>
        </w:rPr>
        <w:t>Цель исследования</w:t>
      </w:r>
      <w:r w:rsidRPr="00426B39">
        <w:rPr>
          <w:sz w:val="28"/>
          <w:szCs w:val="28"/>
        </w:rPr>
        <w:t>: разработать методологические основы создания эффективной и этичной системы управления донорством половых гамет в Республике Казахстан.</w:t>
      </w:r>
    </w:p>
    <w:p w14:paraId="1F9C170C" w14:textId="77777777" w:rsidR="009838C9" w:rsidRPr="00426B39" w:rsidRDefault="009838C9" w:rsidP="009838C9">
      <w:pPr>
        <w:tabs>
          <w:tab w:val="left" w:pos="567"/>
        </w:tabs>
        <w:ind w:firstLine="709"/>
        <w:jc w:val="both"/>
        <w:rPr>
          <w:b/>
          <w:sz w:val="28"/>
          <w:szCs w:val="28"/>
        </w:rPr>
      </w:pPr>
      <w:r w:rsidRPr="00426B39">
        <w:rPr>
          <w:b/>
          <w:sz w:val="28"/>
          <w:szCs w:val="28"/>
        </w:rPr>
        <w:t>Задачи исследования:</w:t>
      </w:r>
    </w:p>
    <w:p w14:paraId="422CD97D" w14:textId="505D5F1F" w:rsidR="009838C9" w:rsidRPr="00426B39" w:rsidRDefault="009838C9" w:rsidP="009838C9">
      <w:pPr>
        <w:numPr>
          <w:ilvl w:val="0"/>
          <w:numId w:val="5"/>
        </w:numPr>
        <w:ind w:left="0" w:firstLine="709"/>
        <w:jc w:val="both"/>
        <w:rPr>
          <w:sz w:val="28"/>
          <w:szCs w:val="28"/>
        </w:rPr>
      </w:pPr>
      <w:r w:rsidRPr="00426B39">
        <w:rPr>
          <w:sz w:val="28"/>
          <w:szCs w:val="28"/>
        </w:rPr>
        <w:t xml:space="preserve">Провести систематический анализ существующих международных моделей управления донорством половых гамет (спермы, ооцитов) в разных станах, с особым учетом законодательных и этичных аспектов, и </w:t>
      </w:r>
      <w:r w:rsidR="00FE7064" w:rsidRPr="00FA3CC7">
        <w:rPr>
          <w:sz w:val="28"/>
          <w:szCs w:val="28"/>
        </w:rPr>
        <w:t>оценку</w:t>
      </w:r>
      <w:r w:rsidR="00FE7064">
        <w:rPr>
          <w:sz w:val="28"/>
          <w:szCs w:val="28"/>
        </w:rPr>
        <w:t xml:space="preserve"> </w:t>
      </w:r>
      <w:r w:rsidRPr="00426B39">
        <w:rPr>
          <w:sz w:val="28"/>
          <w:szCs w:val="28"/>
        </w:rPr>
        <w:t>их применимости к условиям Республики Казахстан;</w:t>
      </w:r>
    </w:p>
    <w:p w14:paraId="4DA057BE" w14:textId="25406BA5" w:rsidR="009838C9" w:rsidRPr="00426B39" w:rsidRDefault="009838C9" w:rsidP="009838C9">
      <w:pPr>
        <w:numPr>
          <w:ilvl w:val="0"/>
          <w:numId w:val="5"/>
        </w:numPr>
        <w:ind w:left="0" w:firstLine="709"/>
        <w:jc w:val="both"/>
        <w:rPr>
          <w:sz w:val="28"/>
          <w:szCs w:val="28"/>
        </w:rPr>
      </w:pPr>
      <w:r w:rsidRPr="00426B39">
        <w:rPr>
          <w:sz w:val="28"/>
          <w:szCs w:val="28"/>
        </w:rPr>
        <w:t>Оценить распространенность ВРТ в Казахстане с использованием донорских гамет, выявить существующие проблемы и недостатки</w:t>
      </w:r>
      <w:r w:rsidR="005E49AD">
        <w:rPr>
          <w:sz w:val="28"/>
          <w:szCs w:val="28"/>
        </w:rPr>
        <w:t xml:space="preserve"> </w:t>
      </w:r>
      <w:r w:rsidRPr="00426B39">
        <w:rPr>
          <w:sz w:val="28"/>
          <w:szCs w:val="28"/>
        </w:rPr>
        <w:t>в системе донорства;</w:t>
      </w:r>
    </w:p>
    <w:p w14:paraId="1B52EADE" w14:textId="086DC0B0" w:rsidR="009838C9" w:rsidRPr="00426B39" w:rsidRDefault="009838C9" w:rsidP="009838C9">
      <w:pPr>
        <w:numPr>
          <w:ilvl w:val="0"/>
          <w:numId w:val="5"/>
        </w:numPr>
        <w:ind w:left="0" w:firstLine="709"/>
        <w:jc w:val="both"/>
        <w:rPr>
          <w:sz w:val="28"/>
          <w:szCs w:val="28"/>
        </w:rPr>
      </w:pPr>
      <w:r w:rsidRPr="00426B39">
        <w:rPr>
          <w:sz w:val="28"/>
          <w:szCs w:val="28"/>
        </w:rPr>
        <w:t>Изучить отношения заинтересованных сторон к идее создания единого регистра, идентифи</w:t>
      </w:r>
      <w:r w:rsidR="00FE7064">
        <w:rPr>
          <w:sz w:val="28"/>
          <w:szCs w:val="28"/>
        </w:rPr>
        <w:t xml:space="preserve">цировать </w:t>
      </w:r>
      <w:r w:rsidRPr="00FA3CC7">
        <w:rPr>
          <w:sz w:val="28"/>
          <w:szCs w:val="28"/>
        </w:rPr>
        <w:t>фактор</w:t>
      </w:r>
      <w:r w:rsidR="00FE7064" w:rsidRPr="00FA3CC7">
        <w:rPr>
          <w:sz w:val="28"/>
          <w:szCs w:val="28"/>
        </w:rPr>
        <w:t>ы</w:t>
      </w:r>
      <w:r w:rsidRPr="00FA3CC7">
        <w:rPr>
          <w:sz w:val="28"/>
          <w:szCs w:val="28"/>
        </w:rPr>
        <w:t>,</w:t>
      </w:r>
      <w:r w:rsidRPr="00426B39">
        <w:rPr>
          <w:sz w:val="28"/>
          <w:szCs w:val="28"/>
        </w:rPr>
        <w:t xml:space="preserve"> влияющих на их мнение;</w:t>
      </w:r>
    </w:p>
    <w:p w14:paraId="57090E21" w14:textId="77777777" w:rsidR="009838C9" w:rsidRPr="00426B39" w:rsidRDefault="009838C9" w:rsidP="009838C9">
      <w:pPr>
        <w:numPr>
          <w:ilvl w:val="0"/>
          <w:numId w:val="5"/>
        </w:numPr>
        <w:ind w:left="0" w:firstLine="709"/>
        <w:jc w:val="both"/>
        <w:rPr>
          <w:sz w:val="28"/>
          <w:szCs w:val="28"/>
        </w:rPr>
      </w:pPr>
      <w:r w:rsidRPr="00426B39">
        <w:rPr>
          <w:sz w:val="28"/>
          <w:szCs w:val="28"/>
        </w:rPr>
        <w:t>Разработать проект единого регистра путем предложений по структуре, функционалу и юридическому оформлению единого электронного регистра доноров половых гамет, учитывающего законодательные требования и принципы защиты персональных данных;</w:t>
      </w:r>
    </w:p>
    <w:p w14:paraId="090C0259" w14:textId="336E59AE" w:rsidR="009838C9" w:rsidRPr="00426B39" w:rsidRDefault="009838C9" w:rsidP="009838C9">
      <w:pPr>
        <w:numPr>
          <w:ilvl w:val="0"/>
          <w:numId w:val="5"/>
        </w:numPr>
        <w:ind w:left="0" w:firstLine="709"/>
        <w:jc w:val="both"/>
        <w:rPr>
          <w:sz w:val="28"/>
          <w:szCs w:val="28"/>
        </w:rPr>
      </w:pPr>
      <w:r w:rsidRPr="00426B39">
        <w:rPr>
          <w:sz w:val="28"/>
          <w:szCs w:val="28"/>
        </w:rPr>
        <w:t>Оценить эффективность предложенной системы управления донорством</w:t>
      </w:r>
      <w:r w:rsidR="005E49AD">
        <w:rPr>
          <w:sz w:val="28"/>
          <w:szCs w:val="28"/>
        </w:rPr>
        <w:t>,</w:t>
      </w:r>
      <w:r w:rsidRPr="00426B39">
        <w:rPr>
          <w:sz w:val="28"/>
          <w:szCs w:val="28"/>
        </w:rPr>
        <w:t xml:space="preserve"> с точки зрения общественного здравоохранения (доступность, качество, безопасность, этичность, контроль рождаемости).</w:t>
      </w:r>
    </w:p>
    <w:p w14:paraId="2CC2CCA7" w14:textId="77777777" w:rsidR="009838C9" w:rsidRPr="00426B39" w:rsidRDefault="009838C9" w:rsidP="009838C9">
      <w:pPr>
        <w:tabs>
          <w:tab w:val="left" w:pos="426"/>
        </w:tabs>
        <w:ind w:firstLine="709"/>
        <w:jc w:val="both"/>
        <w:rPr>
          <w:b/>
          <w:sz w:val="28"/>
          <w:szCs w:val="28"/>
        </w:rPr>
      </w:pPr>
      <w:r w:rsidRPr="00426B39">
        <w:rPr>
          <w:b/>
          <w:sz w:val="28"/>
          <w:szCs w:val="28"/>
        </w:rPr>
        <w:t>Научная новизна:</w:t>
      </w:r>
    </w:p>
    <w:p w14:paraId="4831DE9C" w14:textId="4F83C811" w:rsidR="009838C9" w:rsidRPr="00426B39" w:rsidRDefault="009838C9" w:rsidP="009838C9">
      <w:pPr>
        <w:pStyle w:val="afffffffff7"/>
        <w:shd w:val="clear" w:color="auto" w:fill="FFFFFF"/>
        <w:spacing w:before="0" w:beforeAutospacing="0" w:after="0" w:afterAutospacing="0"/>
        <w:ind w:firstLine="709"/>
        <w:jc w:val="both"/>
        <w:rPr>
          <w:sz w:val="28"/>
          <w:szCs w:val="28"/>
        </w:rPr>
      </w:pPr>
      <w:r w:rsidRPr="00426B39">
        <w:rPr>
          <w:sz w:val="28"/>
          <w:szCs w:val="28"/>
          <w:lang w:val="ru-RU"/>
        </w:rPr>
        <w:t xml:space="preserve">1. </w:t>
      </w:r>
      <w:r w:rsidRPr="00426B39">
        <w:rPr>
          <w:sz w:val="28"/>
          <w:szCs w:val="28"/>
        </w:rPr>
        <w:t xml:space="preserve">Впервые в РК разработана методология для </w:t>
      </w:r>
      <w:r w:rsidRPr="00FA3CC7">
        <w:rPr>
          <w:sz w:val="28"/>
          <w:szCs w:val="28"/>
        </w:rPr>
        <w:t xml:space="preserve">создания </w:t>
      </w:r>
      <w:r w:rsidR="00FE7064" w:rsidRPr="00FA3CC7">
        <w:rPr>
          <w:sz w:val="28"/>
          <w:szCs w:val="28"/>
          <w:lang w:val="ru-RU"/>
        </w:rPr>
        <w:t>единого регистра доноров половых гамет</w:t>
      </w:r>
      <w:r w:rsidR="00FE7064">
        <w:rPr>
          <w:sz w:val="28"/>
          <w:szCs w:val="28"/>
          <w:lang w:val="ru-RU"/>
        </w:rPr>
        <w:t xml:space="preserve"> (</w:t>
      </w:r>
      <w:r w:rsidRPr="00426B39">
        <w:rPr>
          <w:sz w:val="28"/>
          <w:szCs w:val="28"/>
        </w:rPr>
        <w:t>ЕРДПГ</w:t>
      </w:r>
      <w:r w:rsidR="00FE7064">
        <w:rPr>
          <w:sz w:val="28"/>
          <w:szCs w:val="28"/>
          <w:lang w:val="ru-RU"/>
        </w:rPr>
        <w:t>)</w:t>
      </w:r>
      <w:r w:rsidRPr="00426B39">
        <w:rPr>
          <w:sz w:val="28"/>
          <w:szCs w:val="28"/>
        </w:rPr>
        <w:t>, учитывающей специфику национального контекста и лучшие мировые практики;</w:t>
      </w:r>
    </w:p>
    <w:p w14:paraId="3C35EC80" w14:textId="77777777" w:rsidR="009838C9" w:rsidRPr="00426B39" w:rsidRDefault="009838C9" w:rsidP="009838C9">
      <w:pPr>
        <w:pStyle w:val="afffffffff7"/>
        <w:shd w:val="clear" w:color="auto" w:fill="FFFFFF"/>
        <w:spacing w:before="0" w:beforeAutospacing="0" w:after="0" w:afterAutospacing="0"/>
        <w:ind w:firstLine="709"/>
        <w:jc w:val="both"/>
        <w:rPr>
          <w:sz w:val="28"/>
          <w:szCs w:val="28"/>
        </w:rPr>
      </w:pPr>
      <w:r w:rsidRPr="00426B39">
        <w:rPr>
          <w:sz w:val="28"/>
          <w:szCs w:val="28"/>
        </w:rPr>
        <w:t>2. Впервые в РК разработаны научно- обоснованные подходы к   оценке эффективности ЕРДПГ, с учетом  доступности, качества и этичности;</w:t>
      </w:r>
    </w:p>
    <w:p w14:paraId="7BBEBE91" w14:textId="77777777" w:rsidR="009838C9" w:rsidRPr="00426B39" w:rsidRDefault="009838C9" w:rsidP="009838C9">
      <w:pPr>
        <w:pStyle w:val="afffffffff7"/>
        <w:shd w:val="clear" w:color="auto" w:fill="FFFFFF"/>
        <w:spacing w:before="0" w:beforeAutospacing="0" w:after="0" w:afterAutospacing="0"/>
        <w:ind w:firstLine="709"/>
        <w:jc w:val="both"/>
        <w:rPr>
          <w:sz w:val="28"/>
          <w:szCs w:val="28"/>
        </w:rPr>
      </w:pPr>
      <w:r w:rsidRPr="00426B39">
        <w:rPr>
          <w:sz w:val="28"/>
          <w:szCs w:val="28"/>
        </w:rPr>
        <w:t>3. Впервые в РК получены научно-обоснованные данные, свидетельствующие об уровне готовности и актуальности медицинских специалистов, реципиентов и доноров к  созданию единого регистра доноров половых гамет;</w:t>
      </w:r>
    </w:p>
    <w:p w14:paraId="5FA1B93C" w14:textId="77777777" w:rsidR="009838C9" w:rsidRPr="00426B39" w:rsidRDefault="009838C9" w:rsidP="009838C9">
      <w:pPr>
        <w:pStyle w:val="afffffffff7"/>
        <w:shd w:val="clear" w:color="auto" w:fill="FFFFFF"/>
        <w:spacing w:before="0" w:beforeAutospacing="0" w:after="0" w:afterAutospacing="0"/>
        <w:ind w:firstLine="709"/>
        <w:jc w:val="both"/>
        <w:rPr>
          <w:sz w:val="28"/>
          <w:szCs w:val="28"/>
        </w:rPr>
      </w:pPr>
      <w:r w:rsidRPr="00426B39">
        <w:rPr>
          <w:sz w:val="28"/>
          <w:szCs w:val="28"/>
        </w:rPr>
        <w:t>4. Впервые в РК разработана концепция, проект и основные положения ЕРДПГ;</w:t>
      </w:r>
    </w:p>
    <w:p w14:paraId="5A4C16AD" w14:textId="75DD2723" w:rsidR="009838C9" w:rsidRPr="00FA3CC7" w:rsidRDefault="009838C9" w:rsidP="009838C9">
      <w:pPr>
        <w:pStyle w:val="afffffffff7"/>
        <w:shd w:val="clear" w:color="auto" w:fill="FFFFFF"/>
        <w:spacing w:before="0" w:beforeAutospacing="0" w:after="0" w:afterAutospacing="0"/>
        <w:ind w:firstLine="709"/>
        <w:jc w:val="both"/>
        <w:rPr>
          <w:sz w:val="28"/>
          <w:szCs w:val="28"/>
          <w:lang w:val="ru-RU"/>
        </w:rPr>
      </w:pPr>
      <w:r w:rsidRPr="00426B39">
        <w:rPr>
          <w:sz w:val="28"/>
          <w:szCs w:val="28"/>
        </w:rPr>
        <w:t xml:space="preserve">5. Научно обоснованы предложения по созданию национальной системы управления </w:t>
      </w:r>
      <w:r w:rsidRPr="00FA3CC7">
        <w:rPr>
          <w:sz w:val="28"/>
          <w:szCs w:val="28"/>
        </w:rPr>
        <w:t>донорством</w:t>
      </w:r>
      <w:r w:rsidR="00FE7064" w:rsidRPr="00FA3CC7">
        <w:rPr>
          <w:sz w:val="28"/>
          <w:szCs w:val="28"/>
          <w:lang w:val="ru-RU"/>
        </w:rPr>
        <w:t xml:space="preserve"> </w:t>
      </w:r>
      <w:r w:rsidRPr="00FA3CC7">
        <w:rPr>
          <w:sz w:val="28"/>
          <w:szCs w:val="28"/>
        </w:rPr>
        <w:t>на</w:t>
      </w:r>
      <w:r w:rsidRPr="00426B39">
        <w:rPr>
          <w:sz w:val="28"/>
          <w:szCs w:val="28"/>
        </w:rPr>
        <w:t xml:space="preserve"> основе результатов апробации ЕРДПГ (ооцитов, спермы) при Казахстанской ассоциации репродуктивной медицины (КАРМ)</w:t>
      </w:r>
      <w:r w:rsidR="00FA3CC7" w:rsidRPr="00FA3CC7">
        <w:rPr>
          <w:sz w:val="28"/>
          <w:szCs w:val="28"/>
          <w:lang w:val="ru-RU"/>
        </w:rPr>
        <w:t>.</w:t>
      </w:r>
    </w:p>
    <w:p w14:paraId="36573D34" w14:textId="77766D1A" w:rsidR="009838C9" w:rsidRPr="00426B39" w:rsidRDefault="009838C9" w:rsidP="009838C9">
      <w:pPr>
        <w:tabs>
          <w:tab w:val="left" w:pos="426"/>
        </w:tabs>
        <w:jc w:val="both"/>
        <w:rPr>
          <w:sz w:val="28"/>
          <w:szCs w:val="28"/>
          <w:lang w:val="kk-KZ"/>
        </w:rPr>
      </w:pPr>
    </w:p>
    <w:p w14:paraId="4BD3CDF4" w14:textId="77777777" w:rsidR="009838C9" w:rsidRPr="00426B39" w:rsidRDefault="009838C9" w:rsidP="009838C9">
      <w:pPr>
        <w:tabs>
          <w:tab w:val="left" w:pos="426"/>
        </w:tabs>
        <w:ind w:firstLine="709"/>
        <w:jc w:val="both"/>
        <w:rPr>
          <w:b/>
          <w:sz w:val="28"/>
          <w:szCs w:val="28"/>
        </w:rPr>
      </w:pPr>
      <w:r w:rsidRPr="00426B39">
        <w:rPr>
          <w:b/>
          <w:sz w:val="28"/>
          <w:szCs w:val="28"/>
        </w:rPr>
        <w:t xml:space="preserve">Теоретическая значимость исследования </w:t>
      </w:r>
    </w:p>
    <w:p w14:paraId="1790F038" w14:textId="1572FD91" w:rsidR="009838C9" w:rsidRPr="00426B39" w:rsidRDefault="009838C9" w:rsidP="009838C9">
      <w:pPr>
        <w:pStyle w:val="afffffffff0"/>
        <w:numPr>
          <w:ilvl w:val="0"/>
          <w:numId w:val="7"/>
        </w:numPr>
        <w:ind w:left="0" w:firstLine="709"/>
        <w:contextualSpacing w:val="0"/>
        <w:jc w:val="both"/>
        <w:rPr>
          <w:sz w:val="28"/>
          <w:szCs w:val="28"/>
        </w:rPr>
      </w:pPr>
      <w:r w:rsidRPr="00426B39">
        <w:rPr>
          <w:sz w:val="28"/>
          <w:szCs w:val="28"/>
        </w:rPr>
        <w:t xml:space="preserve">Результаты исследования вносят вклад в теорию управления донорством половых гамет, разрабатывая комплексный и системный подход к описанию и внедрению инновационных методов на основе международного опыта. </w:t>
      </w:r>
    </w:p>
    <w:p w14:paraId="2E5C615F" w14:textId="4DC41494" w:rsidR="009838C9" w:rsidRPr="00426B39" w:rsidRDefault="009838C9" w:rsidP="009838C9">
      <w:pPr>
        <w:pStyle w:val="afffffffff0"/>
        <w:numPr>
          <w:ilvl w:val="0"/>
          <w:numId w:val="7"/>
        </w:numPr>
        <w:ind w:left="0" w:firstLine="709"/>
        <w:contextualSpacing w:val="0"/>
        <w:jc w:val="both"/>
        <w:rPr>
          <w:sz w:val="28"/>
          <w:szCs w:val="28"/>
        </w:rPr>
      </w:pPr>
      <w:r w:rsidRPr="00426B39">
        <w:rPr>
          <w:sz w:val="28"/>
          <w:szCs w:val="28"/>
        </w:rPr>
        <w:t>Методология, предложенная в ходе исследования, может стать основой для дальнейших научных изысканий в области репродуктивной медицины, а также для практического применения в медицинских организациях и ВУЗах, подчеркивая важность интегративного подхода в стратегическое планирование и развитие репродуктивной медицины</w:t>
      </w:r>
      <w:r w:rsidR="00552B88">
        <w:rPr>
          <w:sz w:val="28"/>
          <w:szCs w:val="28"/>
        </w:rPr>
        <w:t>.</w:t>
      </w:r>
    </w:p>
    <w:p w14:paraId="291048DD" w14:textId="68E41C5D" w:rsidR="009838C9" w:rsidRPr="00426B39" w:rsidRDefault="009838C9" w:rsidP="009838C9">
      <w:pPr>
        <w:pStyle w:val="afffffffff0"/>
        <w:numPr>
          <w:ilvl w:val="0"/>
          <w:numId w:val="7"/>
        </w:numPr>
        <w:ind w:left="0" w:firstLine="709"/>
        <w:contextualSpacing w:val="0"/>
        <w:jc w:val="both"/>
        <w:rPr>
          <w:sz w:val="28"/>
          <w:szCs w:val="28"/>
        </w:rPr>
      </w:pPr>
      <w:r w:rsidRPr="00426B39">
        <w:rPr>
          <w:sz w:val="28"/>
          <w:szCs w:val="28"/>
        </w:rPr>
        <w:t>Проведенное исследовани</w:t>
      </w:r>
      <w:r w:rsidR="007A48AD">
        <w:rPr>
          <w:sz w:val="28"/>
          <w:szCs w:val="28"/>
        </w:rPr>
        <w:t>е</w:t>
      </w:r>
      <w:r w:rsidRPr="00426B39">
        <w:rPr>
          <w:sz w:val="28"/>
          <w:szCs w:val="28"/>
        </w:rPr>
        <w:t xml:space="preserve"> создало платформу для дальнейших научных дискуссий и разработок в сфере этики репродуктивного здоровья, что важно для соблюдения прав всех вовлеченных сторон</w:t>
      </w:r>
      <w:r w:rsidR="00552B88">
        <w:rPr>
          <w:sz w:val="28"/>
          <w:szCs w:val="28"/>
        </w:rPr>
        <w:t>.</w:t>
      </w:r>
    </w:p>
    <w:p w14:paraId="44D387D8" w14:textId="3D5A53BD" w:rsidR="009838C9" w:rsidRPr="00426B39" w:rsidRDefault="009838C9" w:rsidP="009838C9">
      <w:pPr>
        <w:pStyle w:val="afffffffff0"/>
        <w:numPr>
          <w:ilvl w:val="0"/>
          <w:numId w:val="7"/>
        </w:numPr>
        <w:ind w:left="0" w:firstLine="709"/>
        <w:contextualSpacing w:val="0"/>
        <w:jc w:val="both"/>
        <w:rPr>
          <w:sz w:val="28"/>
          <w:szCs w:val="28"/>
        </w:rPr>
      </w:pPr>
      <w:r w:rsidRPr="00426B39">
        <w:rPr>
          <w:sz w:val="28"/>
          <w:szCs w:val="28"/>
        </w:rPr>
        <w:t>Полученные результаты могут служить основой для формирования научных рекомендаций и стандартов на национальном уровне, что позволит обеспечить устойчивое развитие репродуктивной медицины в Казахстане, учитывая специфику локального контекста.</w:t>
      </w:r>
    </w:p>
    <w:p w14:paraId="020F500D" w14:textId="77777777" w:rsidR="009838C9" w:rsidRPr="00426B39" w:rsidRDefault="009838C9" w:rsidP="009838C9">
      <w:pPr>
        <w:tabs>
          <w:tab w:val="left" w:pos="567"/>
        </w:tabs>
        <w:ind w:firstLine="709"/>
        <w:jc w:val="both"/>
        <w:rPr>
          <w:b/>
          <w:sz w:val="28"/>
          <w:szCs w:val="28"/>
        </w:rPr>
      </w:pPr>
      <w:r w:rsidRPr="00426B39">
        <w:rPr>
          <w:b/>
          <w:sz w:val="28"/>
          <w:szCs w:val="28"/>
        </w:rPr>
        <w:t>Практическая значимость:</w:t>
      </w:r>
    </w:p>
    <w:p w14:paraId="207EA963" w14:textId="1221164C" w:rsidR="009838C9" w:rsidRPr="00426B39" w:rsidRDefault="009838C9" w:rsidP="009838C9">
      <w:pPr>
        <w:pStyle w:val="afffffffff0"/>
        <w:numPr>
          <w:ilvl w:val="0"/>
          <w:numId w:val="8"/>
        </w:numPr>
        <w:ind w:left="0" w:firstLine="709"/>
        <w:contextualSpacing w:val="0"/>
        <w:jc w:val="both"/>
        <w:rPr>
          <w:sz w:val="28"/>
          <w:szCs w:val="28"/>
        </w:rPr>
      </w:pPr>
      <w:r w:rsidRPr="00426B39">
        <w:rPr>
          <w:sz w:val="28"/>
          <w:szCs w:val="28"/>
        </w:rPr>
        <w:t>Результаты исследования обосновывают необходимость и целесообразность внедрения ЕРДПГ в Республике Казахстан, который послужит: надежной основой для организации и контроля донорских программ ВРТ, повысит качество репродуктивной медицинской помощи и защитит права участников процесса, способствуя этичному подходу к донорству.</w:t>
      </w:r>
    </w:p>
    <w:p w14:paraId="36350A51" w14:textId="0D92A536" w:rsidR="009838C9" w:rsidRPr="00426B39" w:rsidRDefault="009838C9" w:rsidP="009838C9">
      <w:pPr>
        <w:pStyle w:val="afffffffff0"/>
        <w:numPr>
          <w:ilvl w:val="0"/>
          <w:numId w:val="8"/>
        </w:numPr>
        <w:ind w:left="0" w:firstLine="709"/>
        <w:contextualSpacing w:val="0"/>
        <w:jc w:val="both"/>
        <w:rPr>
          <w:sz w:val="28"/>
          <w:szCs w:val="28"/>
        </w:rPr>
      </w:pPr>
      <w:r w:rsidRPr="00426B39">
        <w:rPr>
          <w:sz w:val="28"/>
          <w:szCs w:val="28"/>
        </w:rPr>
        <w:t>Исследование выявило необходимость в разработке и внедрении правовых нормативных документов, регламентирующих функционирование предложенного регистра, а также установить четкие правила и стандарты, контролирующие процесс донорства, что обеспечивает правовую защищенность доноров и реципиентов.</w:t>
      </w:r>
    </w:p>
    <w:p w14:paraId="2BD99D9E" w14:textId="1A61146A" w:rsidR="009838C9" w:rsidRPr="00426B39" w:rsidRDefault="009838C9" w:rsidP="009838C9">
      <w:pPr>
        <w:pStyle w:val="afffffffff0"/>
        <w:numPr>
          <w:ilvl w:val="0"/>
          <w:numId w:val="8"/>
        </w:numPr>
        <w:ind w:left="0" w:firstLine="709"/>
        <w:contextualSpacing w:val="0"/>
        <w:jc w:val="both"/>
        <w:rPr>
          <w:sz w:val="28"/>
          <w:szCs w:val="28"/>
        </w:rPr>
      </w:pPr>
      <w:r w:rsidRPr="00426B39">
        <w:rPr>
          <w:sz w:val="28"/>
          <w:szCs w:val="28"/>
        </w:rPr>
        <w:t xml:space="preserve">Внедрение ЕРДПГ позволит проводить учет и контроль за рожденными детьми от одного донора половых гамет, что обеспечит   доступность, безопасность и надежность рожденному потомству и снизит возможность близкородственных браков в будущем. </w:t>
      </w:r>
    </w:p>
    <w:p w14:paraId="56808838" w14:textId="16A5FEC3" w:rsidR="009838C9" w:rsidRPr="00426B39" w:rsidRDefault="009838C9" w:rsidP="009838C9">
      <w:pPr>
        <w:pStyle w:val="afffffffff0"/>
        <w:numPr>
          <w:ilvl w:val="0"/>
          <w:numId w:val="8"/>
        </w:numPr>
        <w:ind w:left="0" w:firstLine="709"/>
        <w:contextualSpacing w:val="0"/>
        <w:jc w:val="both"/>
        <w:rPr>
          <w:sz w:val="28"/>
          <w:szCs w:val="28"/>
        </w:rPr>
      </w:pPr>
      <w:r w:rsidRPr="00426B39">
        <w:rPr>
          <w:sz w:val="28"/>
          <w:szCs w:val="28"/>
        </w:rPr>
        <w:t>Внедрение механизма регулярного мониторинга и оценки эффективности работы единого регистра</w:t>
      </w:r>
      <w:r w:rsidR="008A2E5B">
        <w:rPr>
          <w:sz w:val="28"/>
          <w:szCs w:val="28"/>
        </w:rPr>
        <w:t>,</w:t>
      </w:r>
      <w:r w:rsidRPr="00426B39">
        <w:rPr>
          <w:sz w:val="28"/>
          <w:szCs w:val="28"/>
        </w:rPr>
        <w:t xml:space="preserve"> позволит своевременно корректировать системы управления донорством, что приведет к улучшению практики общей безопасности и этичности медицинских услуг в области ВРТ;</w:t>
      </w:r>
    </w:p>
    <w:p w14:paraId="1BF6B3AC" w14:textId="77777777" w:rsidR="009838C9" w:rsidRPr="00426B39" w:rsidRDefault="009838C9" w:rsidP="009838C9">
      <w:pPr>
        <w:ind w:firstLine="709"/>
        <w:jc w:val="both"/>
        <w:rPr>
          <w:b/>
          <w:sz w:val="28"/>
          <w:szCs w:val="28"/>
        </w:rPr>
      </w:pPr>
      <w:r w:rsidRPr="00426B39">
        <w:rPr>
          <w:b/>
          <w:sz w:val="28"/>
          <w:szCs w:val="28"/>
        </w:rPr>
        <w:t>Основные положения, выносимые на защиту:</w:t>
      </w:r>
    </w:p>
    <w:p w14:paraId="62579377" w14:textId="5A89591A" w:rsidR="009838C9" w:rsidRPr="00426B39" w:rsidRDefault="009838C9" w:rsidP="009838C9">
      <w:pPr>
        <w:numPr>
          <w:ilvl w:val="0"/>
          <w:numId w:val="1"/>
        </w:numPr>
        <w:pBdr>
          <w:top w:val="nil"/>
          <w:left w:val="nil"/>
          <w:bottom w:val="nil"/>
          <w:right w:val="nil"/>
          <w:between w:val="nil"/>
        </w:pBdr>
        <w:ind w:left="0" w:firstLine="709"/>
        <w:jc w:val="both"/>
        <w:rPr>
          <w:sz w:val="28"/>
          <w:szCs w:val="28"/>
        </w:rPr>
      </w:pPr>
      <w:r w:rsidRPr="00426B39">
        <w:rPr>
          <w:sz w:val="28"/>
          <w:szCs w:val="28"/>
        </w:rPr>
        <w:t xml:space="preserve">За исследуемый период увеличилось количество программ ВРТ в РК в 6,5 раза, что свидетельствует об актуальности распространенности бесплодия и выявило ряд проблем: несовершенство законодательной нормативной базы, отсутствия единой системы управления донорством </w:t>
      </w:r>
      <w:r w:rsidR="008A2E5B">
        <w:rPr>
          <w:sz w:val="28"/>
          <w:szCs w:val="28"/>
        </w:rPr>
        <w:t xml:space="preserve">в </w:t>
      </w:r>
      <w:r w:rsidRPr="00426B39">
        <w:rPr>
          <w:sz w:val="28"/>
          <w:szCs w:val="28"/>
        </w:rPr>
        <w:t>РК</w:t>
      </w:r>
      <w:r w:rsidR="008A2E5B">
        <w:rPr>
          <w:sz w:val="28"/>
          <w:szCs w:val="28"/>
        </w:rPr>
        <w:t>.</w:t>
      </w:r>
    </w:p>
    <w:p w14:paraId="54C12F18" w14:textId="0BA799D5" w:rsidR="009838C9" w:rsidRPr="00426B39" w:rsidRDefault="009838C9" w:rsidP="009838C9">
      <w:pPr>
        <w:numPr>
          <w:ilvl w:val="0"/>
          <w:numId w:val="1"/>
        </w:numPr>
        <w:pBdr>
          <w:top w:val="nil"/>
          <w:left w:val="nil"/>
          <w:bottom w:val="nil"/>
          <w:right w:val="nil"/>
          <w:between w:val="nil"/>
        </w:pBdr>
        <w:ind w:left="0" w:firstLine="709"/>
        <w:jc w:val="both"/>
        <w:rPr>
          <w:sz w:val="28"/>
          <w:szCs w:val="28"/>
        </w:rPr>
      </w:pPr>
      <w:r w:rsidRPr="00426B39">
        <w:rPr>
          <w:sz w:val="28"/>
          <w:szCs w:val="28"/>
        </w:rPr>
        <w:t>Анализ идеи создания единого регистра доноров половых гамет</w:t>
      </w:r>
      <w:r w:rsidRPr="00426B39">
        <w:rPr>
          <w:sz w:val="28"/>
          <w:szCs w:val="28"/>
          <w:lang w:val="kk-KZ"/>
        </w:rPr>
        <w:t xml:space="preserve"> </w:t>
      </w:r>
      <w:r w:rsidRPr="00426B39">
        <w:rPr>
          <w:sz w:val="28"/>
          <w:szCs w:val="28"/>
        </w:rPr>
        <w:t>показал неоднозначное отношение, что связано с несовершенством законодательной базы РК: 71,4% медицинских работников и 50 % реципиентов донорских половых гамет поддерживают создание ЕРДПГ, в то же время доноры половых гамет 36,6% относятся настороженно, что связано с рисками нарушения анонимности.</w:t>
      </w:r>
    </w:p>
    <w:p w14:paraId="12389705" w14:textId="52044FD1" w:rsidR="009838C9" w:rsidRPr="00426B39" w:rsidRDefault="009838C9" w:rsidP="009838C9">
      <w:pPr>
        <w:numPr>
          <w:ilvl w:val="0"/>
          <w:numId w:val="1"/>
        </w:numPr>
        <w:pBdr>
          <w:top w:val="nil"/>
          <w:left w:val="nil"/>
          <w:bottom w:val="nil"/>
          <w:right w:val="nil"/>
          <w:between w:val="nil"/>
        </w:pBdr>
        <w:ind w:left="0" w:firstLine="709"/>
        <w:jc w:val="both"/>
        <w:rPr>
          <w:sz w:val="28"/>
          <w:szCs w:val="28"/>
        </w:rPr>
      </w:pPr>
      <w:r w:rsidRPr="00426B39">
        <w:rPr>
          <w:sz w:val="28"/>
          <w:szCs w:val="28"/>
        </w:rPr>
        <w:t xml:space="preserve"> Научно обоснованы предложения по созданию национальной системы управления донорством половых гамет РК</w:t>
      </w:r>
      <w:r w:rsidR="008A2E5B">
        <w:rPr>
          <w:sz w:val="28"/>
          <w:szCs w:val="28"/>
        </w:rPr>
        <w:t>,</w:t>
      </w:r>
      <w:r w:rsidRPr="00426B39">
        <w:rPr>
          <w:sz w:val="28"/>
          <w:szCs w:val="28"/>
        </w:rPr>
        <w:t xml:space="preserve"> на основе разработанной концепции и проекта ЕРДПГ и результатов апробации на базе КАРМ. </w:t>
      </w:r>
    </w:p>
    <w:p w14:paraId="2A7A6B90" w14:textId="77777777" w:rsidR="009838C9" w:rsidRPr="00426B39" w:rsidRDefault="009838C9" w:rsidP="009838C9">
      <w:pPr>
        <w:pBdr>
          <w:top w:val="nil"/>
          <w:left w:val="nil"/>
          <w:bottom w:val="nil"/>
          <w:right w:val="nil"/>
          <w:between w:val="nil"/>
        </w:pBdr>
        <w:ind w:firstLine="709"/>
        <w:jc w:val="both"/>
        <w:rPr>
          <w:b/>
          <w:sz w:val="28"/>
          <w:szCs w:val="28"/>
          <w:lang w:val="kk-KZ"/>
        </w:rPr>
      </w:pPr>
    </w:p>
    <w:p w14:paraId="2006527E" w14:textId="21D95ABB" w:rsidR="009838C9" w:rsidRPr="00426B39" w:rsidRDefault="009838C9" w:rsidP="009838C9">
      <w:pPr>
        <w:pBdr>
          <w:top w:val="nil"/>
          <w:left w:val="nil"/>
          <w:bottom w:val="nil"/>
          <w:right w:val="nil"/>
          <w:between w:val="nil"/>
        </w:pBdr>
        <w:ind w:firstLine="709"/>
        <w:jc w:val="both"/>
        <w:rPr>
          <w:sz w:val="28"/>
          <w:szCs w:val="28"/>
        </w:rPr>
      </w:pPr>
      <w:r w:rsidRPr="00426B39">
        <w:rPr>
          <w:b/>
          <w:sz w:val="28"/>
          <w:szCs w:val="28"/>
        </w:rPr>
        <w:t xml:space="preserve">Апробация работы </w:t>
      </w:r>
      <w:r w:rsidRPr="00426B39">
        <w:rPr>
          <w:b/>
          <w:sz w:val="28"/>
          <w:szCs w:val="28"/>
        </w:rPr>
        <w:tab/>
      </w:r>
    </w:p>
    <w:p w14:paraId="2D975DAD" w14:textId="77777777" w:rsidR="009838C9" w:rsidRPr="00426B39" w:rsidRDefault="009838C9" w:rsidP="009838C9">
      <w:pPr>
        <w:ind w:firstLine="709"/>
        <w:jc w:val="both"/>
        <w:rPr>
          <w:sz w:val="28"/>
          <w:szCs w:val="28"/>
        </w:rPr>
      </w:pPr>
      <w:r w:rsidRPr="00426B39">
        <w:rPr>
          <w:sz w:val="28"/>
          <w:szCs w:val="28"/>
        </w:rPr>
        <w:t xml:space="preserve">Материалы исследования представлены на: </w:t>
      </w:r>
    </w:p>
    <w:p w14:paraId="22F18EA4" w14:textId="11B1024D" w:rsidR="009838C9" w:rsidRPr="00426B39" w:rsidRDefault="009838C9" w:rsidP="009838C9">
      <w:pPr>
        <w:ind w:firstLine="709"/>
        <w:jc w:val="both"/>
        <w:rPr>
          <w:sz w:val="28"/>
          <w:szCs w:val="28"/>
        </w:rPr>
      </w:pPr>
      <w:r w:rsidRPr="00426B39">
        <w:rPr>
          <w:sz w:val="28"/>
          <w:szCs w:val="28"/>
        </w:rPr>
        <w:t>- II онлайн конференция по психологии репродукции «Ты будешь мамой» «Психологические особенности ведения пациентов в программах донорства»</w:t>
      </w:r>
      <w:r w:rsidR="004D42C5">
        <w:rPr>
          <w:sz w:val="28"/>
          <w:szCs w:val="28"/>
          <w:lang w:val="kk-KZ"/>
        </w:rPr>
        <w:t>,</w:t>
      </w:r>
      <w:r w:rsidRPr="00426B39">
        <w:rPr>
          <w:sz w:val="28"/>
          <w:szCs w:val="28"/>
        </w:rPr>
        <w:t xml:space="preserve"> 15-17</w:t>
      </w:r>
      <w:r w:rsidR="004D42C5">
        <w:rPr>
          <w:sz w:val="28"/>
          <w:szCs w:val="28"/>
          <w:lang w:val="kk-KZ"/>
        </w:rPr>
        <w:t xml:space="preserve"> </w:t>
      </w:r>
      <w:r w:rsidRPr="00426B39">
        <w:rPr>
          <w:sz w:val="28"/>
          <w:szCs w:val="28"/>
        </w:rPr>
        <w:t>марта, 2020 г. Испания</w:t>
      </w:r>
      <w:r w:rsidR="004D42C5" w:rsidRPr="00426B39">
        <w:rPr>
          <w:sz w:val="28"/>
          <w:szCs w:val="28"/>
        </w:rPr>
        <w:t>–</w:t>
      </w:r>
      <w:r w:rsidRPr="00426B39">
        <w:rPr>
          <w:sz w:val="28"/>
          <w:szCs w:val="28"/>
        </w:rPr>
        <w:t>Россия</w:t>
      </w:r>
      <w:r w:rsidR="004D42C5" w:rsidRPr="00426B39">
        <w:rPr>
          <w:sz w:val="28"/>
          <w:szCs w:val="28"/>
        </w:rPr>
        <w:t>–</w:t>
      </w:r>
      <w:r w:rsidRPr="00426B39">
        <w:rPr>
          <w:sz w:val="28"/>
          <w:szCs w:val="28"/>
        </w:rPr>
        <w:t xml:space="preserve">Казахстан; </w:t>
      </w:r>
    </w:p>
    <w:p w14:paraId="27F9E66C" w14:textId="7AB5209C" w:rsidR="009838C9" w:rsidRPr="00426B39" w:rsidRDefault="009838C9" w:rsidP="009838C9">
      <w:pPr>
        <w:ind w:firstLine="709"/>
        <w:jc w:val="both"/>
        <w:rPr>
          <w:sz w:val="28"/>
          <w:szCs w:val="28"/>
        </w:rPr>
      </w:pPr>
      <w:r w:rsidRPr="00426B39">
        <w:rPr>
          <w:sz w:val="28"/>
          <w:szCs w:val="28"/>
        </w:rPr>
        <w:t>- XII Международный конгресс КАРМ «Сильные и слабые стороны создания Регистра доноров половых гамет. Поиск путей решения»</w:t>
      </w:r>
      <w:r w:rsidR="004D42C5">
        <w:rPr>
          <w:sz w:val="28"/>
          <w:szCs w:val="28"/>
          <w:lang w:val="kk-KZ"/>
        </w:rPr>
        <w:t>,</w:t>
      </w:r>
      <w:r w:rsidRPr="00426B39">
        <w:rPr>
          <w:sz w:val="28"/>
          <w:szCs w:val="28"/>
        </w:rPr>
        <w:t xml:space="preserve"> ноябрь 2020; </w:t>
      </w:r>
    </w:p>
    <w:p w14:paraId="39098398" w14:textId="59784677" w:rsidR="009838C9" w:rsidRPr="00426B39" w:rsidRDefault="009838C9" w:rsidP="009838C9">
      <w:pPr>
        <w:ind w:firstLine="709"/>
        <w:jc w:val="both"/>
        <w:rPr>
          <w:sz w:val="28"/>
          <w:szCs w:val="28"/>
        </w:rPr>
      </w:pPr>
      <w:r w:rsidRPr="00426B39">
        <w:rPr>
          <w:sz w:val="28"/>
          <w:szCs w:val="28"/>
          <w:highlight w:val="white"/>
        </w:rPr>
        <w:t>- XXХI Ежегодная Международная научно-практическая конференция РАРЧ "Репродуктивные технологии сегодня и завтра" «</w:t>
      </w:r>
      <w:r w:rsidRPr="00426B39">
        <w:rPr>
          <w:sz w:val="28"/>
          <w:szCs w:val="28"/>
        </w:rPr>
        <w:t>Донорство ооцитов. Взгляд с трех сторон на одну проблему»</w:t>
      </w:r>
      <w:r w:rsidR="004D42C5">
        <w:rPr>
          <w:sz w:val="28"/>
          <w:szCs w:val="28"/>
          <w:lang w:val="kk-KZ"/>
        </w:rPr>
        <w:t>,</w:t>
      </w:r>
      <w:r w:rsidRPr="00426B39">
        <w:rPr>
          <w:sz w:val="28"/>
          <w:szCs w:val="28"/>
        </w:rPr>
        <w:t xml:space="preserve"> 8 сентября, 2021 г. Сочи, Россия; </w:t>
      </w:r>
    </w:p>
    <w:p w14:paraId="3D0A2733" w14:textId="45188A23" w:rsidR="009838C9" w:rsidRPr="00426B39" w:rsidRDefault="009838C9" w:rsidP="009838C9">
      <w:pPr>
        <w:ind w:firstLine="709"/>
        <w:jc w:val="both"/>
        <w:rPr>
          <w:sz w:val="28"/>
          <w:szCs w:val="28"/>
        </w:rPr>
      </w:pPr>
      <w:r w:rsidRPr="00426B39">
        <w:rPr>
          <w:sz w:val="28"/>
          <w:szCs w:val="28"/>
        </w:rPr>
        <w:t>- Республиканская международная научно-практическая конференция «Репродуктивный потенциал женщин Казахстана» «Программы ВРТ, с применением донорских половых гамет. Что важно знать?»</w:t>
      </w:r>
      <w:r w:rsidR="004D42C5">
        <w:rPr>
          <w:sz w:val="28"/>
          <w:szCs w:val="28"/>
          <w:lang w:val="kk-KZ"/>
        </w:rPr>
        <w:t>,</w:t>
      </w:r>
      <w:r w:rsidRPr="00426B39">
        <w:rPr>
          <w:sz w:val="28"/>
          <w:szCs w:val="28"/>
        </w:rPr>
        <w:t xml:space="preserve"> 9 октября, 2021 г.  г. Астана,</w:t>
      </w:r>
      <w:r w:rsidRPr="00426B39">
        <w:rPr>
          <w:sz w:val="28"/>
          <w:szCs w:val="28"/>
          <w:lang w:val="kk-KZ"/>
        </w:rPr>
        <w:t xml:space="preserve"> </w:t>
      </w:r>
      <w:r w:rsidRPr="00426B39">
        <w:rPr>
          <w:sz w:val="28"/>
          <w:szCs w:val="28"/>
        </w:rPr>
        <w:t>Казахстан;</w:t>
      </w:r>
    </w:p>
    <w:p w14:paraId="498EA638" w14:textId="3B158EEA" w:rsidR="009838C9" w:rsidRPr="00426B39" w:rsidRDefault="009838C9" w:rsidP="009838C9">
      <w:pPr>
        <w:ind w:firstLine="709"/>
        <w:jc w:val="both"/>
        <w:rPr>
          <w:sz w:val="28"/>
          <w:szCs w:val="28"/>
        </w:rPr>
      </w:pPr>
      <w:r w:rsidRPr="00426B39">
        <w:rPr>
          <w:sz w:val="28"/>
          <w:szCs w:val="28"/>
        </w:rPr>
        <w:t>- XIII Международный конгресс КАРМ «Новое в отношении донорства ооцитов»</w:t>
      </w:r>
      <w:r w:rsidR="004D42C5">
        <w:rPr>
          <w:sz w:val="28"/>
          <w:szCs w:val="28"/>
          <w:lang w:val="kk-KZ"/>
        </w:rPr>
        <w:t>,</w:t>
      </w:r>
      <w:r w:rsidRPr="00426B39">
        <w:rPr>
          <w:sz w:val="28"/>
          <w:szCs w:val="28"/>
        </w:rPr>
        <w:t xml:space="preserve"> 5 ноября, 2021 г.  г. Алматы Казахстан;</w:t>
      </w:r>
    </w:p>
    <w:p w14:paraId="008B9242" w14:textId="7C85FBB0" w:rsidR="009838C9" w:rsidRPr="00426B39" w:rsidRDefault="009838C9" w:rsidP="009838C9">
      <w:pPr>
        <w:ind w:firstLine="709"/>
        <w:jc w:val="both"/>
        <w:rPr>
          <w:sz w:val="28"/>
          <w:szCs w:val="28"/>
        </w:rPr>
      </w:pPr>
      <w:r w:rsidRPr="00426B39">
        <w:rPr>
          <w:sz w:val="28"/>
          <w:szCs w:val="28"/>
        </w:rPr>
        <w:t>- «Донорство половых гамет. Что важно знать». IX Региональная международная конференция КАРМ</w:t>
      </w:r>
      <w:r w:rsidR="004D42C5">
        <w:rPr>
          <w:sz w:val="28"/>
          <w:szCs w:val="28"/>
          <w:lang w:val="kk-KZ"/>
        </w:rPr>
        <w:t>,</w:t>
      </w:r>
      <w:r w:rsidRPr="00426B39">
        <w:rPr>
          <w:sz w:val="28"/>
          <w:szCs w:val="28"/>
        </w:rPr>
        <w:t xml:space="preserve"> 8-9 апреля 2022. г. Шымкент. Казахстан;</w:t>
      </w:r>
    </w:p>
    <w:p w14:paraId="05768E46" w14:textId="6C321A0D" w:rsidR="009838C9" w:rsidRPr="00426B39" w:rsidRDefault="009838C9" w:rsidP="009838C9">
      <w:pPr>
        <w:ind w:firstLine="709"/>
        <w:jc w:val="both"/>
        <w:rPr>
          <w:sz w:val="28"/>
          <w:szCs w:val="28"/>
        </w:rPr>
      </w:pPr>
      <w:r w:rsidRPr="00426B39">
        <w:rPr>
          <w:sz w:val="28"/>
          <w:szCs w:val="28"/>
        </w:rPr>
        <w:t>- «Сильные и слабые стороны Единого регистра донорских половых гамет». Ежегодная научно-практическая конференция «Инновационные технологии в репродуктивной медицине»</w:t>
      </w:r>
      <w:r w:rsidR="004D42C5">
        <w:rPr>
          <w:sz w:val="28"/>
          <w:szCs w:val="28"/>
          <w:lang w:val="kk-KZ"/>
        </w:rPr>
        <w:t>,</w:t>
      </w:r>
      <w:r w:rsidRPr="00426B39">
        <w:rPr>
          <w:sz w:val="28"/>
          <w:szCs w:val="28"/>
        </w:rPr>
        <w:t xml:space="preserve"> 1-2 октября 2022, Россия, Екатеринбург;</w:t>
      </w:r>
    </w:p>
    <w:p w14:paraId="303CD1EC" w14:textId="35464EC2" w:rsidR="009838C9" w:rsidRPr="00426B39" w:rsidRDefault="009838C9" w:rsidP="009838C9">
      <w:pPr>
        <w:ind w:firstLine="709"/>
        <w:jc w:val="both"/>
        <w:rPr>
          <w:sz w:val="28"/>
          <w:szCs w:val="28"/>
        </w:rPr>
      </w:pPr>
      <w:r w:rsidRPr="00426B39">
        <w:rPr>
          <w:sz w:val="28"/>
          <w:szCs w:val="28"/>
        </w:rPr>
        <w:t>- «Создание единого регистра донорских половых гамет в РК. Что важно?».</w:t>
      </w:r>
      <w:r w:rsidR="0012671B" w:rsidRPr="00426B39">
        <w:rPr>
          <w:sz w:val="28"/>
          <w:szCs w:val="28"/>
          <w:lang w:val="kk-KZ"/>
        </w:rPr>
        <w:t xml:space="preserve"> </w:t>
      </w:r>
      <w:r w:rsidRPr="00426B39">
        <w:rPr>
          <w:sz w:val="28"/>
          <w:szCs w:val="28"/>
        </w:rPr>
        <w:t>Республиканская</w:t>
      </w:r>
      <w:r w:rsidR="0012671B" w:rsidRPr="00426B39">
        <w:rPr>
          <w:sz w:val="28"/>
          <w:szCs w:val="28"/>
        </w:rPr>
        <w:t xml:space="preserve"> </w:t>
      </w:r>
      <w:r w:rsidRPr="00426B39">
        <w:rPr>
          <w:sz w:val="28"/>
          <w:szCs w:val="28"/>
        </w:rPr>
        <w:t>международная научно-практическая конференция «Репродуктивный потенциал женщин Казахстана», 7-8 октября 2022, Казахстан, Астана;</w:t>
      </w:r>
    </w:p>
    <w:p w14:paraId="284E1C71" w14:textId="2F3C058D" w:rsidR="009838C9" w:rsidRPr="00426B39" w:rsidRDefault="009838C9" w:rsidP="009838C9">
      <w:pPr>
        <w:ind w:firstLine="709"/>
        <w:jc w:val="both"/>
        <w:rPr>
          <w:sz w:val="28"/>
          <w:szCs w:val="28"/>
        </w:rPr>
      </w:pPr>
      <w:r w:rsidRPr="00426B39">
        <w:rPr>
          <w:sz w:val="28"/>
          <w:szCs w:val="28"/>
        </w:rPr>
        <w:t>- «Персонализированный подход к предгравидарной подготовке супружеских пар». Международный конгресс КАРМ – Современные подходы к лечению бесплодия ВРТ: Настоящее и будущее, 1-12 ноября 2022 Астана,</w:t>
      </w:r>
      <w:r w:rsidRPr="00426B39">
        <w:rPr>
          <w:sz w:val="28"/>
          <w:szCs w:val="28"/>
          <w:lang w:val="kk-KZ"/>
        </w:rPr>
        <w:t xml:space="preserve"> </w:t>
      </w:r>
      <w:r w:rsidRPr="00426B39">
        <w:rPr>
          <w:sz w:val="28"/>
          <w:szCs w:val="28"/>
        </w:rPr>
        <w:t>Казахстан;</w:t>
      </w:r>
    </w:p>
    <w:p w14:paraId="57A5DD19" w14:textId="5E88E6DE" w:rsidR="009838C9" w:rsidRPr="00426B39" w:rsidRDefault="009838C9" w:rsidP="009838C9">
      <w:pPr>
        <w:ind w:firstLine="709"/>
        <w:jc w:val="both"/>
        <w:rPr>
          <w:sz w:val="28"/>
          <w:szCs w:val="28"/>
        </w:rPr>
      </w:pPr>
      <w:r w:rsidRPr="00426B39">
        <w:rPr>
          <w:sz w:val="28"/>
          <w:szCs w:val="28"/>
        </w:rPr>
        <w:t>- III Международный форум по медицинскому праву: «Донорство половых гамет. Правовое обеспечение в Казахстане»</w:t>
      </w:r>
      <w:r w:rsidR="004D42C5">
        <w:rPr>
          <w:sz w:val="28"/>
          <w:szCs w:val="28"/>
          <w:lang w:val="kk-KZ"/>
        </w:rPr>
        <w:t>,</w:t>
      </w:r>
      <w:r w:rsidRPr="00426B39">
        <w:rPr>
          <w:sz w:val="28"/>
          <w:szCs w:val="28"/>
        </w:rPr>
        <w:t xml:space="preserve"> 6-7 апреля 2023, Россия. Екатеринбург;</w:t>
      </w:r>
    </w:p>
    <w:p w14:paraId="111FF990" w14:textId="50625363" w:rsidR="009838C9" w:rsidRPr="00426B39" w:rsidRDefault="009838C9" w:rsidP="009838C9">
      <w:pPr>
        <w:ind w:firstLine="709"/>
        <w:jc w:val="both"/>
        <w:rPr>
          <w:sz w:val="28"/>
          <w:szCs w:val="28"/>
        </w:rPr>
      </w:pPr>
      <w:r w:rsidRPr="00426B39">
        <w:rPr>
          <w:sz w:val="28"/>
          <w:szCs w:val="28"/>
        </w:rPr>
        <w:t>- Региональная научно-практическая конференция КАРМ. «Донорство половых гамет. Прошлое. Настоящее. Будущее»</w:t>
      </w:r>
      <w:r w:rsidR="004D42C5">
        <w:rPr>
          <w:sz w:val="28"/>
          <w:szCs w:val="28"/>
          <w:lang w:val="kk-KZ"/>
        </w:rPr>
        <w:t xml:space="preserve">, </w:t>
      </w:r>
      <w:r w:rsidRPr="00426B39">
        <w:rPr>
          <w:sz w:val="28"/>
          <w:szCs w:val="28"/>
        </w:rPr>
        <w:t>12-14 апреля 2023г. Туркестан;</w:t>
      </w:r>
    </w:p>
    <w:p w14:paraId="12B5D3A5" w14:textId="3388B92C" w:rsidR="009838C9" w:rsidRPr="00426B39" w:rsidRDefault="009838C9" w:rsidP="009838C9">
      <w:pPr>
        <w:ind w:firstLine="709"/>
        <w:jc w:val="both"/>
        <w:rPr>
          <w:sz w:val="28"/>
          <w:szCs w:val="28"/>
        </w:rPr>
      </w:pPr>
      <w:r w:rsidRPr="00426B39">
        <w:rPr>
          <w:sz w:val="28"/>
          <w:szCs w:val="28"/>
        </w:rPr>
        <w:t>- Региональная научно-практическая конференция КАРМ. «Вспомнить все! (Маршрутизация пациентов с бесплодием)»</w:t>
      </w:r>
      <w:r w:rsidR="004D42C5">
        <w:rPr>
          <w:sz w:val="28"/>
          <w:szCs w:val="28"/>
          <w:lang w:val="kk-KZ"/>
        </w:rPr>
        <w:t>,</w:t>
      </w:r>
      <w:r w:rsidRPr="00426B39">
        <w:rPr>
          <w:sz w:val="28"/>
          <w:szCs w:val="28"/>
        </w:rPr>
        <w:t xml:space="preserve"> 19-20 апреля 2024г. Туркестан,</w:t>
      </w:r>
      <w:r w:rsidRPr="00426B39">
        <w:rPr>
          <w:sz w:val="28"/>
          <w:szCs w:val="28"/>
          <w:lang w:val="kk-KZ"/>
        </w:rPr>
        <w:t xml:space="preserve"> </w:t>
      </w:r>
      <w:r w:rsidRPr="00426B39">
        <w:rPr>
          <w:sz w:val="28"/>
          <w:szCs w:val="28"/>
        </w:rPr>
        <w:t>Казахстан</w:t>
      </w:r>
    </w:p>
    <w:p w14:paraId="64851B9C" w14:textId="3DB50F15" w:rsidR="009838C9" w:rsidRPr="00426B39" w:rsidRDefault="009838C9" w:rsidP="009838C9">
      <w:pPr>
        <w:ind w:firstLine="709"/>
        <w:jc w:val="both"/>
        <w:rPr>
          <w:sz w:val="28"/>
          <w:szCs w:val="28"/>
        </w:rPr>
      </w:pPr>
      <w:r w:rsidRPr="00426B39">
        <w:rPr>
          <w:sz w:val="28"/>
          <w:szCs w:val="28"/>
        </w:rPr>
        <w:t xml:space="preserve">- </w:t>
      </w:r>
      <w:r w:rsidRPr="00426B39">
        <w:rPr>
          <w:sz w:val="28"/>
          <w:szCs w:val="28"/>
          <w:lang w:val="en-US"/>
        </w:rPr>
        <w:t>I</w:t>
      </w:r>
      <w:r w:rsidRPr="00426B39">
        <w:rPr>
          <w:sz w:val="28"/>
          <w:szCs w:val="28"/>
        </w:rPr>
        <w:t xml:space="preserve"> Международный Научно-Практический конгресс. «Путь к материнству. Особенности отсроченных переносов»</w:t>
      </w:r>
      <w:r w:rsidR="004D42C5">
        <w:rPr>
          <w:sz w:val="28"/>
          <w:szCs w:val="28"/>
          <w:lang w:val="kk-KZ"/>
        </w:rPr>
        <w:t>,</w:t>
      </w:r>
      <w:r w:rsidRPr="00426B39">
        <w:rPr>
          <w:sz w:val="28"/>
          <w:szCs w:val="28"/>
        </w:rPr>
        <w:t xml:space="preserve"> 26-28 апреля, 2024г. Ташкент.</w:t>
      </w:r>
    </w:p>
    <w:p w14:paraId="61811220" w14:textId="77777777" w:rsidR="009838C9" w:rsidRPr="00426B39" w:rsidRDefault="009838C9" w:rsidP="009838C9">
      <w:pPr>
        <w:ind w:firstLine="709"/>
        <w:jc w:val="both"/>
        <w:rPr>
          <w:b/>
          <w:sz w:val="28"/>
          <w:szCs w:val="28"/>
        </w:rPr>
      </w:pPr>
      <w:r w:rsidRPr="00426B39">
        <w:rPr>
          <w:b/>
          <w:sz w:val="28"/>
          <w:szCs w:val="28"/>
        </w:rPr>
        <w:t xml:space="preserve">Публикации </w:t>
      </w:r>
    </w:p>
    <w:p w14:paraId="2FA14964" w14:textId="758F2E18" w:rsidR="009838C9" w:rsidRPr="00426B39" w:rsidRDefault="009838C9" w:rsidP="009838C9">
      <w:pPr>
        <w:ind w:firstLine="709"/>
        <w:jc w:val="both"/>
        <w:rPr>
          <w:sz w:val="28"/>
          <w:szCs w:val="28"/>
        </w:rPr>
      </w:pPr>
      <w:r w:rsidRPr="00426B39">
        <w:rPr>
          <w:sz w:val="28"/>
          <w:szCs w:val="28"/>
        </w:rPr>
        <w:t xml:space="preserve">По материалам диссертационной работы опубликованы </w:t>
      </w:r>
      <w:r w:rsidR="008A2E5B">
        <w:rPr>
          <w:sz w:val="28"/>
          <w:szCs w:val="28"/>
        </w:rPr>
        <w:t xml:space="preserve">10 </w:t>
      </w:r>
      <w:r w:rsidRPr="00426B39">
        <w:rPr>
          <w:sz w:val="28"/>
          <w:szCs w:val="28"/>
        </w:rPr>
        <w:t>статей:</w:t>
      </w:r>
    </w:p>
    <w:p w14:paraId="59894D28" w14:textId="77777777" w:rsidR="009838C9" w:rsidRPr="00426B39" w:rsidRDefault="009838C9" w:rsidP="009838C9">
      <w:pPr>
        <w:pStyle w:val="afffffffff0"/>
        <w:numPr>
          <w:ilvl w:val="3"/>
          <w:numId w:val="1"/>
        </w:numPr>
        <w:ind w:left="0" w:firstLine="709"/>
        <w:contextualSpacing w:val="0"/>
        <w:jc w:val="both"/>
        <w:rPr>
          <w:sz w:val="28"/>
          <w:szCs w:val="28"/>
          <w:lang w:val="kk-KZ"/>
        </w:rPr>
      </w:pPr>
      <w:r w:rsidRPr="00426B39">
        <w:rPr>
          <w:sz w:val="28"/>
          <w:szCs w:val="28"/>
        </w:rPr>
        <w:t>ТОО «Kaz Med Print», Репродуктивная медицина (Центральная Азия)", 3 (44) 2020, ISSN 2303-9949, eISSN 2960-1665, №10329-Ж от 24.08.2009 г.;</w:t>
      </w:r>
    </w:p>
    <w:p w14:paraId="0361CA7B" w14:textId="77777777" w:rsidR="009838C9" w:rsidRPr="00426B39" w:rsidRDefault="009838C9" w:rsidP="009838C9">
      <w:pPr>
        <w:pStyle w:val="afffffffff0"/>
        <w:numPr>
          <w:ilvl w:val="3"/>
          <w:numId w:val="1"/>
        </w:numPr>
        <w:ind w:left="0" w:firstLine="709"/>
        <w:contextualSpacing w:val="0"/>
        <w:jc w:val="both"/>
        <w:rPr>
          <w:sz w:val="28"/>
          <w:szCs w:val="28"/>
          <w:lang w:val="kk-KZ"/>
        </w:rPr>
      </w:pPr>
      <w:r w:rsidRPr="00426B39">
        <w:rPr>
          <w:sz w:val="28"/>
          <w:szCs w:val="28"/>
          <w:lang w:val="kk-KZ"/>
        </w:rPr>
        <w:t>ТОО «Kaz Med Print», Репродуктивная медицина (Центральная Азия)", (43) 2020,  ISSN 2303-9949, eISSN 2960-1665, №10329-Ж от 24.08.2009 г.;</w:t>
      </w:r>
    </w:p>
    <w:p w14:paraId="59A18715" w14:textId="77777777" w:rsidR="009838C9" w:rsidRPr="00426B39" w:rsidRDefault="009838C9" w:rsidP="009838C9">
      <w:pPr>
        <w:pStyle w:val="afffffffff0"/>
        <w:numPr>
          <w:ilvl w:val="3"/>
          <w:numId w:val="1"/>
        </w:numPr>
        <w:ind w:left="0" w:firstLine="709"/>
        <w:contextualSpacing w:val="0"/>
        <w:jc w:val="both"/>
        <w:rPr>
          <w:sz w:val="28"/>
          <w:szCs w:val="28"/>
        </w:rPr>
      </w:pPr>
      <w:r w:rsidRPr="00426B39">
        <w:rPr>
          <w:sz w:val="28"/>
          <w:szCs w:val="28"/>
          <w:lang w:val="kk-KZ"/>
        </w:rPr>
        <w:t xml:space="preserve">ТОО «Kaz Med Print», Репродуктивная медицина (Центральная Азия)", 2 (51) 2022, </w:t>
      </w:r>
      <w:r w:rsidRPr="00426B39">
        <w:rPr>
          <w:sz w:val="28"/>
          <w:szCs w:val="28"/>
        </w:rPr>
        <w:t xml:space="preserve"> </w:t>
      </w:r>
      <w:r w:rsidRPr="00426B39">
        <w:rPr>
          <w:sz w:val="28"/>
          <w:szCs w:val="28"/>
          <w:lang w:val="kk-KZ"/>
        </w:rPr>
        <w:t xml:space="preserve">ISSN 2303-9949, eISSN 2960-1665, №10329-Ж от 24.08.2009 г.; </w:t>
      </w:r>
    </w:p>
    <w:p w14:paraId="24C80586" w14:textId="77777777" w:rsidR="009838C9" w:rsidRPr="00426B39" w:rsidRDefault="009838C9" w:rsidP="009838C9">
      <w:pPr>
        <w:pStyle w:val="afffffffff0"/>
        <w:numPr>
          <w:ilvl w:val="3"/>
          <w:numId w:val="1"/>
        </w:numPr>
        <w:ind w:left="0" w:firstLine="709"/>
        <w:contextualSpacing w:val="0"/>
        <w:jc w:val="both"/>
        <w:rPr>
          <w:sz w:val="28"/>
          <w:szCs w:val="28"/>
        </w:rPr>
      </w:pPr>
      <w:r w:rsidRPr="00426B39">
        <w:rPr>
          <w:bCs/>
          <w:sz w:val="28"/>
          <w:szCs w:val="28"/>
          <w:lang w:val="kk-KZ"/>
        </w:rPr>
        <w:t xml:space="preserve">ТОО «Kaz Med Print», Репродуктивная медицина (Центральная Азия)", 3 (52) 2022, </w:t>
      </w:r>
      <w:r w:rsidRPr="00426B39">
        <w:rPr>
          <w:sz w:val="28"/>
          <w:szCs w:val="28"/>
        </w:rPr>
        <w:t xml:space="preserve"> </w:t>
      </w:r>
      <w:r w:rsidRPr="00426B39">
        <w:rPr>
          <w:bCs/>
          <w:sz w:val="28"/>
          <w:szCs w:val="28"/>
          <w:lang w:val="kk-KZ"/>
        </w:rPr>
        <w:t>ISSN 2303-9949, eISSN 2960-1665, №10329-Ж от 24.08.2009 г.;</w:t>
      </w:r>
    </w:p>
    <w:p w14:paraId="2888B7CE" w14:textId="77777777" w:rsidR="009838C9" w:rsidRPr="00426B39" w:rsidRDefault="009838C9" w:rsidP="009838C9">
      <w:pPr>
        <w:pStyle w:val="afffffffff0"/>
        <w:numPr>
          <w:ilvl w:val="3"/>
          <w:numId w:val="1"/>
        </w:numPr>
        <w:ind w:left="0" w:firstLine="709"/>
        <w:contextualSpacing w:val="0"/>
        <w:jc w:val="both"/>
        <w:rPr>
          <w:sz w:val="28"/>
          <w:szCs w:val="28"/>
        </w:rPr>
      </w:pPr>
      <w:r w:rsidRPr="00426B39">
        <w:rPr>
          <w:bCs/>
          <w:sz w:val="28"/>
          <w:szCs w:val="28"/>
          <w:lang w:val="kk-KZ"/>
        </w:rPr>
        <w:t xml:space="preserve">ТОО «Kaz Med Print», Репродуктивная медицина (Центральная Азия)", №1 2024,  ISSN 2303-9949, eISSN 2960-1665, №10329-Ж от 24.08.2009 г. </w:t>
      </w:r>
    </w:p>
    <w:p w14:paraId="20001050" w14:textId="77777777" w:rsidR="009838C9" w:rsidRPr="00426B39" w:rsidRDefault="009838C9" w:rsidP="009838C9">
      <w:pPr>
        <w:pStyle w:val="afffffffff0"/>
        <w:numPr>
          <w:ilvl w:val="3"/>
          <w:numId w:val="1"/>
        </w:numPr>
        <w:ind w:left="0" w:firstLine="709"/>
        <w:contextualSpacing w:val="0"/>
        <w:jc w:val="both"/>
        <w:rPr>
          <w:sz w:val="28"/>
          <w:szCs w:val="28"/>
        </w:rPr>
      </w:pPr>
      <w:r w:rsidRPr="00426B39">
        <w:rPr>
          <w:bCs/>
          <w:sz w:val="28"/>
          <w:szCs w:val="28"/>
          <w:lang w:val="kk-KZ"/>
        </w:rPr>
        <w:t>ТОО «Kaz Med Print», Репродуктивная медицина (Центральная Азия)", №2 2024,  ISSN 2303-9949, eISSN 2960-1665, №10329-Ж от 24.08.2009 г.</w:t>
      </w:r>
      <w:r w:rsidRPr="00426B39">
        <w:rPr>
          <w:sz w:val="28"/>
          <w:szCs w:val="28"/>
        </w:rPr>
        <w:t>,</w:t>
      </w:r>
    </w:p>
    <w:p w14:paraId="3D7E8290" w14:textId="77777777" w:rsidR="009838C9" w:rsidRPr="00426B39" w:rsidRDefault="009838C9" w:rsidP="009838C9">
      <w:pPr>
        <w:pStyle w:val="afffffffff0"/>
        <w:numPr>
          <w:ilvl w:val="3"/>
          <w:numId w:val="1"/>
        </w:numPr>
        <w:ind w:left="0" w:firstLine="709"/>
        <w:contextualSpacing w:val="0"/>
        <w:jc w:val="both"/>
        <w:rPr>
          <w:sz w:val="28"/>
          <w:szCs w:val="28"/>
        </w:rPr>
      </w:pPr>
      <w:r w:rsidRPr="00426B39">
        <w:rPr>
          <w:sz w:val="28"/>
          <w:szCs w:val="28"/>
        </w:rPr>
        <w:t xml:space="preserve"> </w:t>
      </w:r>
      <w:r w:rsidRPr="00426B39">
        <w:rPr>
          <w:bCs/>
          <w:sz w:val="28"/>
          <w:szCs w:val="28"/>
          <w:lang w:val="kk-KZ"/>
        </w:rPr>
        <w:t>ТОО «Kaz Med Print», Репродуктивная медицина (Центральная Азия  №1 2025,  ISSN 2303-9949, eISSN 2960-1665, №10329-Ж от 24.08.2009 г.</w:t>
      </w:r>
      <w:r w:rsidRPr="00426B39">
        <w:rPr>
          <w:sz w:val="28"/>
          <w:szCs w:val="28"/>
        </w:rPr>
        <w:t>,</w:t>
      </w:r>
    </w:p>
    <w:p w14:paraId="39639C50" w14:textId="3B7BE1A8" w:rsidR="009838C9" w:rsidRPr="00426B39" w:rsidRDefault="008A2E5B" w:rsidP="009838C9">
      <w:pPr>
        <w:pStyle w:val="afffffffff0"/>
        <w:ind w:left="0" w:firstLine="709"/>
        <w:contextualSpacing w:val="0"/>
        <w:jc w:val="both"/>
        <w:rPr>
          <w:sz w:val="28"/>
          <w:szCs w:val="28"/>
        </w:rPr>
      </w:pPr>
      <w:r>
        <w:rPr>
          <w:sz w:val="28"/>
          <w:szCs w:val="28"/>
        </w:rPr>
        <w:t>8.</w:t>
      </w:r>
      <w:r w:rsidR="009838C9" w:rsidRPr="00426B39">
        <w:rPr>
          <w:sz w:val="28"/>
          <w:szCs w:val="28"/>
        </w:rPr>
        <w:t xml:space="preserve">1 статья </w:t>
      </w:r>
      <w:r w:rsidR="009838C9" w:rsidRPr="00426B39">
        <w:rPr>
          <w:sz w:val="28"/>
          <w:szCs w:val="28"/>
          <w:lang w:val="en-GB"/>
        </w:rPr>
        <w:t>Scopus</w:t>
      </w:r>
      <w:r w:rsidR="009838C9" w:rsidRPr="00426B39">
        <w:rPr>
          <w:sz w:val="28"/>
          <w:szCs w:val="28"/>
        </w:rPr>
        <w:t xml:space="preserve"> </w:t>
      </w:r>
      <w:r w:rsidR="009838C9" w:rsidRPr="00426B39">
        <w:rPr>
          <w:sz w:val="28"/>
          <w:szCs w:val="28"/>
          <w:lang w:val="en-GB"/>
        </w:rPr>
        <w:t>Q</w:t>
      </w:r>
      <w:r w:rsidR="009838C9" w:rsidRPr="00426B39">
        <w:rPr>
          <w:sz w:val="28"/>
          <w:szCs w:val="28"/>
        </w:rPr>
        <w:t xml:space="preserve">3 </w:t>
      </w:r>
      <w:r w:rsidR="009838C9" w:rsidRPr="00426B39">
        <w:rPr>
          <w:bCs/>
          <w:sz w:val="28"/>
          <w:szCs w:val="28"/>
          <w:lang w:eastAsia="en-US"/>
        </w:rPr>
        <w:t xml:space="preserve">Издательство «Медиа Сфера», «Проблемы репродукции», 28 (6) 2022, </w:t>
      </w:r>
      <w:r w:rsidR="009838C9" w:rsidRPr="00426B39">
        <w:rPr>
          <w:sz w:val="28"/>
          <w:szCs w:val="28"/>
        </w:rPr>
        <w:t>ISSN</w:t>
      </w:r>
      <w:r w:rsidR="009838C9" w:rsidRPr="00426B39">
        <w:rPr>
          <w:bCs/>
          <w:sz w:val="28"/>
          <w:szCs w:val="28"/>
          <w:lang w:eastAsia="en-US"/>
        </w:rPr>
        <w:t xml:space="preserve"> 1025-7217 (Print), ISSN 2309-4885 (Online), 1995 г.</w:t>
      </w:r>
      <w:r w:rsidR="009838C9" w:rsidRPr="00426B39">
        <w:rPr>
          <w:sz w:val="28"/>
          <w:szCs w:val="28"/>
        </w:rPr>
        <w:t>(Россия),</w:t>
      </w:r>
    </w:p>
    <w:p w14:paraId="3D708646" w14:textId="24883C17" w:rsidR="009838C9" w:rsidRPr="00426B39" w:rsidRDefault="008A2E5B" w:rsidP="009838C9">
      <w:pPr>
        <w:pStyle w:val="afffffffff0"/>
        <w:ind w:left="0" w:firstLine="709"/>
        <w:contextualSpacing w:val="0"/>
        <w:jc w:val="both"/>
        <w:rPr>
          <w:sz w:val="28"/>
          <w:szCs w:val="28"/>
          <w:lang w:val="en-US"/>
        </w:rPr>
      </w:pPr>
      <w:r w:rsidRPr="008A2E5B">
        <w:rPr>
          <w:sz w:val="28"/>
          <w:szCs w:val="28"/>
          <w:lang w:val="en-US"/>
        </w:rPr>
        <w:t>9.</w:t>
      </w:r>
      <w:r w:rsidR="009838C9" w:rsidRPr="00426B39">
        <w:rPr>
          <w:sz w:val="28"/>
          <w:szCs w:val="28"/>
          <w:lang w:val="en-US"/>
        </w:rPr>
        <w:t xml:space="preserve">1 </w:t>
      </w:r>
      <w:r w:rsidR="009838C9" w:rsidRPr="00426B39">
        <w:rPr>
          <w:sz w:val="28"/>
          <w:szCs w:val="28"/>
        </w:rPr>
        <w:t>статья</w:t>
      </w:r>
      <w:r w:rsidR="009838C9" w:rsidRPr="00426B39">
        <w:rPr>
          <w:sz w:val="28"/>
          <w:szCs w:val="28"/>
          <w:lang w:val="en-US"/>
        </w:rPr>
        <w:t xml:space="preserve"> </w:t>
      </w:r>
      <w:r w:rsidR="009838C9" w:rsidRPr="00426B39">
        <w:rPr>
          <w:sz w:val="28"/>
          <w:szCs w:val="28"/>
          <w:lang w:val="en-GB"/>
        </w:rPr>
        <w:t>Scopus</w:t>
      </w:r>
      <w:r w:rsidR="009838C9" w:rsidRPr="00426B39">
        <w:rPr>
          <w:sz w:val="28"/>
          <w:szCs w:val="28"/>
          <w:lang w:val="en-US"/>
        </w:rPr>
        <w:t xml:space="preserve"> </w:t>
      </w:r>
      <w:r w:rsidR="009838C9" w:rsidRPr="00426B39">
        <w:rPr>
          <w:sz w:val="28"/>
          <w:szCs w:val="28"/>
          <w:lang w:val="en-GB"/>
        </w:rPr>
        <w:t>Q</w:t>
      </w:r>
      <w:r w:rsidR="009838C9" w:rsidRPr="00426B39">
        <w:rPr>
          <w:sz w:val="28"/>
          <w:szCs w:val="28"/>
          <w:lang w:val="en-US"/>
        </w:rPr>
        <w:t>2-</w:t>
      </w:r>
      <w:r w:rsidR="009838C9" w:rsidRPr="00426B39">
        <w:rPr>
          <w:bCs/>
          <w:sz w:val="28"/>
          <w:szCs w:val="28"/>
          <w:lang w:val="en-US" w:eastAsia="en-US"/>
        </w:rPr>
        <w:t xml:space="preserve"> Works of the Academy of Sciences and Arts of Bosnia and Herzegovina, Department of Medical Sciences; «Acta Medica Academica», 53 (1) 2024, ISSN</w:t>
      </w:r>
      <w:r w:rsidR="009838C9" w:rsidRPr="00426B39">
        <w:rPr>
          <w:sz w:val="28"/>
          <w:szCs w:val="28"/>
          <w:lang w:val="en-US"/>
        </w:rPr>
        <w:t xml:space="preserve">. </w:t>
      </w:r>
    </w:p>
    <w:p w14:paraId="20DC03C6" w14:textId="149841C6" w:rsidR="009838C9" w:rsidRPr="00426B39" w:rsidRDefault="008A2E5B" w:rsidP="009838C9">
      <w:pPr>
        <w:ind w:firstLine="709"/>
        <w:jc w:val="both"/>
        <w:rPr>
          <w:sz w:val="28"/>
          <w:szCs w:val="28"/>
          <w:lang w:val="en-US"/>
        </w:rPr>
      </w:pPr>
      <w:r w:rsidRPr="008A2E5B">
        <w:rPr>
          <w:sz w:val="28"/>
          <w:szCs w:val="28"/>
          <w:lang w:val="en-US"/>
        </w:rPr>
        <w:t>10.</w:t>
      </w:r>
      <w:r w:rsidR="009838C9" w:rsidRPr="00426B39">
        <w:rPr>
          <w:sz w:val="28"/>
          <w:szCs w:val="28"/>
          <w:lang w:val="en-US"/>
        </w:rPr>
        <w:t xml:space="preserve">1 </w:t>
      </w:r>
      <w:r w:rsidR="009838C9" w:rsidRPr="00426B39">
        <w:rPr>
          <w:sz w:val="28"/>
          <w:szCs w:val="28"/>
        </w:rPr>
        <w:t>статья</w:t>
      </w:r>
      <w:r w:rsidR="009838C9" w:rsidRPr="00426B39">
        <w:rPr>
          <w:sz w:val="28"/>
          <w:szCs w:val="28"/>
          <w:lang w:val="en-US"/>
        </w:rPr>
        <w:t xml:space="preserve"> Scopus Q3 Iranian Journal of Public Health, Iranian Journal of Public Health (ISSN: 2251-6085, Clarivate Analytics, импакт фактор журнала – 1.225 / Scopus, Cite Score - 0.93, процентиль – 39. vol 54№3, pages 607-614. </w:t>
      </w:r>
    </w:p>
    <w:p w14:paraId="33897C53" w14:textId="1958DFD5" w:rsidR="009838C9" w:rsidRPr="00426B39" w:rsidRDefault="009838C9" w:rsidP="009838C9">
      <w:pPr>
        <w:ind w:firstLine="709"/>
        <w:jc w:val="both"/>
        <w:rPr>
          <w:sz w:val="28"/>
          <w:szCs w:val="28"/>
        </w:rPr>
      </w:pPr>
      <w:r w:rsidRPr="00426B39">
        <w:rPr>
          <w:sz w:val="28"/>
          <w:szCs w:val="28"/>
        </w:rPr>
        <w:t>2 тезиса в материалах научных конференциях и конгрессах</w:t>
      </w:r>
      <w:r w:rsidR="00552B88">
        <w:rPr>
          <w:sz w:val="28"/>
          <w:szCs w:val="28"/>
        </w:rPr>
        <w:t>.</w:t>
      </w:r>
      <w:r w:rsidRPr="00426B39">
        <w:rPr>
          <w:sz w:val="28"/>
          <w:szCs w:val="28"/>
        </w:rPr>
        <w:t xml:space="preserve"> </w:t>
      </w:r>
    </w:p>
    <w:p w14:paraId="3C735B3D" w14:textId="77777777" w:rsidR="009838C9" w:rsidRPr="00426B39" w:rsidRDefault="009838C9" w:rsidP="009838C9">
      <w:pPr>
        <w:ind w:firstLine="709"/>
        <w:jc w:val="both"/>
        <w:rPr>
          <w:sz w:val="28"/>
          <w:szCs w:val="28"/>
        </w:rPr>
      </w:pPr>
      <w:r w:rsidRPr="00426B39">
        <w:rPr>
          <w:sz w:val="28"/>
          <w:szCs w:val="28"/>
        </w:rPr>
        <w:t xml:space="preserve">Получены 2 свидетельства о государственной регистрации прав на объекты авторского права. </w:t>
      </w:r>
    </w:p>
    <w:p w14:paraId="40D198E5" w14:textId="107199EE" w:rsidR="009838C9" w:rsidRPr="00426B39" w:rsidRDefault="009838C9" w:rsidP="009838C9">
      <w:pPr>
        <w:ind w:firstLine="709"/>
        <w:jc w:val="both"/>
        <w:rPr>
          <w:sz w:val="28"/>
          <w:szCs w:val="28"/>
          <w:lang w:val="kk-KZ"/>
        </w:rPr>
      </w:pPr>
      <w:r w:rsidRPr="00426B39">
        <w:rPr>
          <w:b/>
          <w:sz w:val="28"/>
          <w:szCs w:val="28"/>
        </w:rPr>
        <w:t xml:space="preserve">Личный вклад автора </w:t>
      </w:r>
      <w:r w:rsidRPr="00426B39">
        <w:rPr>
          <w:sz w:val="28"/>
          <w:szCs w:val="28"/>
        </w:rPr>
        <w:t xml:space="preserve">заключается в разработке теоретической и методологической программы исследования, организации и проведении исследования, непосредственном участии во всех этапах исследовательских работ, статистической обработке данных, написании разделов диссертации, интерпретации и обсуждений результатов, формулировании положений, выносимых на защиту, а также, выводов и практических рекомендаций. Разработка основных положений регистра доноров и внедрения при содействии КАРМ. Разработка </w:t>
      </w:r>
      <w:r w:rsidR="008A2E5B">
        <w:rPr>
          <w:sz w:val="28"/>
          <w:szCs w:val="28"/>
        </w:rPr>
        <w:t xml:space="preserve">алгоритма и </w:t>
      </w:r>
      <w:r w:rsidRPr="00426B39">
        <w:rPr>
          <w:sz w:val="28"/>
          <w:szCs w:val="28"/>
        </w:rPr>
        <w:t>маршрутизации единого электронного Регистра донорских половых гамет.</w:t>
      </w:r>
    </w:p>
    <w:p w14:paraId="43E3649B" w14:textId="77777777" w:rsidR="009838C9" w:rsidRPr="00426B39" w:rsidRDefault="009838C9" w:rsidP="009838C9">
      <w:pPr>
        <w:ind w:firstLine="709"/>
        <w:jc w:val="both"/>
        <w:rPr>
          <w:b/>
          <w:sz w:val="28"/>
          <w:szCs w:val="28"/>
        </w:rPr>
      </w:pPr>
      <w:r w:rsidRPr="00426B39">
        <w:rPr>
          <w:b/>
          <w:sz w:val="28"/>
          <w:szCs w:val="28"/>
        </w:rPr>
        <w:t xml:space="preserve">Объем и структура диссертации </w:t>
      </w:r>
    </w:p>
    <w:p w14:paraId="059758DE" w14:textId="712AFA5A" w:rsidR="009838C9" w:rsidRPr="00426B39" w:rsidRDefault="009838C9" w:rsidP="009838C9">
      <w:pPr>
        <w:ind w:firstLine="709"/>
        <w:jc w:val="both"/>
        <w:rPr>
          <w:sz w:val="28"/>
          <w:szCs w:val="28"/>
        </w:rPr>
      </w:pPr>
      <w:r w:rsidRPr="00995599">
        <w:rPr>
          <w:sz w:val="28"/>
          <w:szCs w:val="28"/>
        </w:rPr>
        <w:t xml:space="preserve">Диссертация состоит из введения, 3 разделов, заключения, включающего выводы и рекомендации, списка использованных литературных источников, приложений. Работа изложена на </w:t>
      </w:r>
      <w:r w:rsidR="00000B5A" w:rsidRPr="00995599">
        <w:rPr>
          <w:sz w:val="28"/>
          <w:szCs w:val="28"/>
        </w:rPr>
        <w:t>199</w:t>
      </w:r>
      <w:r w:rsidRPr="00995599">
        <w:rPr>
          <w:sz w:val="28"/>
          <w:szCs w:val="28"/>
        </w:rPr>
        <w:t xml:space="preserve"> страницах компьютерного текста, содержит 41 таблиц</w:t>
      </w:r>
      <w:r w:rsidR="008A2E5B" w:rsidRPr="00995599">
        <w:rPr>
          <w:sz w:val="28"/>
          <w:szCs w:val="28"/>
        </w:rPr>
        <w:t>у</w:t>
      </w:r>
      <w:r w:rsidRPr="00995599">
        <w:rPr>
          <w:sz w:val="28"/>
          <w:szCs w:val="28"/>
        </w:rPr>
        <w:t xml:space="preserve"> и 69 рисунков. Список литературы включает 210 источников.</w:t>
      </w:r>
    </w:p>
    <w:p w14:paraId="44ACB743" w14:textId="77777777" w:rsidR="00856067" w:rsidRDefault="00856067">
      <w:pPr>
        <w:ind w:firstLine="567"/>
        <w:jc w:val="both"/>
        <w:rPr>
          <w:b/>
          <w:sz w:val="28"/>
          <w:szCs w:val="28"/>
          <w:lang w:val="kk-KZ"/>
        </w:rPr>
      </w:pPr>
    </w:p>
    <w:p w14:paraId="34CF3520" w14:textId="77777777" w:rsidR="009838C9" w:rsidRDefault="009838C9">
      <w:pPr>
        <w:ind w:firstLine="567"/>
        <w:jc w:val="both"/>
        <w:rPr>
          <w:b/>
          <w:sz w:val="28"/>
          <w:szCs w:val="28"/>
          <w:lang w:val="kk-KZ"/>
        </w:rPr>
      </w:pPr>
    </w:p>
    <w:p w14:paraId="639024E4" w14:textId="77777777" w:rsidR="00FA3CC7" w:rsidRDefault="00FA3CC7">
      <w:pPr>
        <w:ind w:firstLine="567"/>
        <w:jc w:val="both"/>
        <w:rPr>
          <w:b/>
          <w:sz w:val="28"/>
          <w:szCs w:val="28"/>
          <w:lang w:val="kk-KZ"/>
        </w:rPr>
      </w:pPr>
    </w:p>
    <w:p w14:paraId="6D0B3652" w14:textId="77777777" w:rsidR="00FA3CC7" w:rsidRDefault="00FA3CC7">
      <w:pPr>
        <w:ind w:firstLine="567"/>
        <w:jc w:val="both"/>
        <w:rPr>
          <w:b/>
          <w:sz w:val="28"/>
          <w:szCs w:val="28"/>
          <w:lang w:val="kk-KZ"/>
        </w:rPr>
      </w:pPr>
    </w:p>
    <w:p w14:paraId="5E7CFFB7" w14:textId="77777777" w:rsidR="00FA3CC7" w:rsidRDefault="00FA3CC7">
      <w:pPr>
        <w:ind w:firstLine="567"/>
        <w:jc w:val="both"/>
        <w:rPr>
          <w:b/>
          <w:sz w:val="28"/>
          <w:szCs w:val="28"/>
          <w:lang w:val="kk-KZ"/>
        </w:rPr>
      </w:pPr>
    </w:p>
    <w:p w14:paraId="06D22334" w14:textId="77777777" w:rsidR="009838C9" w:rsidRPr="007B3DAE" w:rsidRDefault="009838C9">
      <w:pPr>
        <w:ind w:firstLine="567"/>
        <w:jc w:val="both"/>
        <w:rPr>
          <w:b/>
          <w:sz w:val="28"/>
          <w:szCs w:val="28"/>
          <w:lang w:val="kk-KZ"/>
        </w:rPr>
      </w:pPr>
    </w:p>
    <w:p w14:paraId="2AB540E2" w14:textId="569066E8" w:rsidR="006772E6" w:rsidRPr="00426B39" w:rsidRDefault="00856067" w:rsidP="007F63CD">
      <w:pPr>
        <w:ind w:firstLine="709"/>
        <w:jc w:val="both"/>
        <w:rPr>
          <w:b/>
          <w:sz w:val="28"/>
          <w:szCs w:val="28"/>
          <w:lang w:val="kk-KZ"/>
        </w:rPr>
      </w:pPr>
      <w:r w:rsidRPr="00426B39">
        <w:rPr>
          <w:b/>
          <w:sz w:val="28"/>
          <w:szCs w:val="28"/>
          <w:lang w:val="kk-KZ"/>
        </w:rPr>
        <w:tab/>
      </w:r>
      <w:r w:rsidR="006772E6" w:rsidRPr="00426B39">
        <w:rPr>
          <w:b/>
          <w:sz w:val="28"/>
          <w:szCs w:val="28"/>
        </w:rPr>
        <w:t xml:space="preserve">1 </w:t>
      </w:r>
      <w:r w:rsidR="009838C9" w:rsidRPr="00426B39">
        <w:rPr>
          <w:b/>
          <w:sz w:val="28"/>
          <w:szCs w:val="28"/>
        </w:rPr>
        <w:t>ДОНОРСТВО ПОЛОВЫХ ГАМЕТ. ДОНОРСТВО ПОЛОВЫХ ГАМЕТ В РАЗРЕЗЕ ЭТИЧЕСКИХ И ПРАВОВЫХ АСПЕКТОВ (ОБЗОР ЛИТЕРАТУРЫ)</w:t>
      </w:r>
    </w:p>
    <w:p w14:paraId="25037268" w14:textId="77777777" w:rsidR="001D0BC5" w:rsidRPr="00426B39" w:rsidRDefault="001D0BC5" w:rsidP="007F63CD">
      <w:pPr>
        <w:ind w:firstLine="709"/>
        <w:jc w:val="both"/>
        <w:rPr>
          <w:b/>
          <w:sz w:val="28"/>
          <w:szCs w:val="28"/>
          <w:lang w:val="kk-KZ"/>
        </w:rPr>
      </w:pPr>
    </w:p>
    <w:p w14:paraId="0686ED74" w14:textId="7AD72BFA" w:rsidR="006772E6" w:rsidRPr="00426B39" w:rsidRDefault="006772E6" w:rsidP="007F63CD">
      <w:pPr>
        <w:pStyle w:val="afffffffff0"/>
        <w:numPr>
          <w:ilvl w:val="1"/>
          <w:numId w:val="3"/>
        </w:numPr>
        <w:ind w:left="0" w:firstLine="709"/>
        <w:jc w:val="both"/>
        <w:rPr>
          <w:b/>
          <w:sz w:val="28"/>
          <w:szCs w:val="28"/>
        </w:rPr>
      </w:pPr>
      <w:r w:rsidRPr="00426B39">
        <w:rPr>
          <w:b/>
          <w:sz w:val="28"/>
          <w:szCs w:val="28"/>
        </w:rPr>
        <w:t xml:space="preserve"> </w:t>
      </w:r>
      <w:r w:rsidR="009838C9" w:rsidRPr="00426B39">
        <w:rPr>
          <w:b/>
          <w:sz w:val="28"/>
          <w:szCs w:val="28"/>
        </w:rPr>
        <w:t xml:space="preserve">Вспомогательные репродуктивные технологии – история, состояние на сегодняшний день в мире и в РК </w:t>
      </w:r>
    </w:p>
    <w:p w14:paraId="6CD13440" w14:textId="77777777" w:rsidR="006048DD" w:rsidRPr="00426B39" w:rsidRDefault="006048DD" w:rsidP="007F63CD">
      <w:pPr>
        <w:ind w:firstLine="709"/>
        <w:jc w:val="both"/>
        <w:rPr>
          <w:sz w:val="28"/>
          <w:szCs w:val="28"/>
          <w:lang w:val="kk-KZ"/>
        </w:rPr>
      </w:pPr>
      <w:r w:rsidRPr="00426B39">
        <w:rPr>
          <w:sz w:val="28"/>
          <w:szCs w:val="28"/>
        </w:rPr>
        <w:t>Внутриматочная инсеминация (от лат. semina — сперма) это медицинская технология вспомогательных репродуктивных технологий, представляющая собой введение в цервикальный канал или матку женщины спермы мужчины, полученной вне полового акта [19].</w:t>
      </w:r>
    </w:p>
    <w:p w14:paraId="158F4B34" w14:textId="1650EB1C" w:rsidR="006048DD" w:rsidRPr="00426B39" w:rsidRDefault="006048DD" w:rsidP="007F63CD">
      <w:pPr>
        <w:ind w:firstLine="709"/>
        <w:jc w:val="both"/>
        <w:rPr>
          <w:sz w:val="28"/>
          <w:szCs w:val="28"/>
        </w:rPr>
      </w:pPr>
      <w:r w:rsidRPr="00426B39">
        <w:rPr>
          <w:sz w:val="28"/>
          <w:szCs w:val="28"/>
        </w:rPr>
        <w:t>Искуственная инсеминация спермой донора, как метод лечения бесплодия известен уже более 200 лет. В 1677 г. – A. Leeuwenhoek</w:t>
      </w:r>
      <w:r w:rsidR="008A2E5B">
        <w:rPr>
          <w:sz w:val="28"/>
          <w:szCs w:val="28"/>
        </w:rPr>
        <w:t>,</w:t>
      </w:r>
      <w:r w:rsidRPr="00426B39">
        <w:rPr>
          <w:sz w:val="28"/>
          <w:szCs w:val="28"/>
        </w:rPr>
        <w:t xml:space="preserve"> с помощью сконструированного им микроскопа</w:t>
      </w:r>
      <w:r w:rsidR="008A2E5B">
        <w:rPr>
          <w:sz w:val="28"/>
          <w:szCs w:val="28"/>
        </w:rPr>
        <w:t>,</w:t>
      </w:r>
      <w:r w:rsidRPr="00426B39">
        <w:rPr>
          <w:sz w:val="28"/>
          <w:szCs w:val="28"/>
        </w:rPr>
        <w:t xml:space="preserve"> впервые исследовал сперму человека, обнаружил в ней «живчиков» сперматозоиды, и связал с ними акт зачатия [20].</w:t>
      </w:r>
    </w:p>
    <w:p w14:paraId="54F38F9B" w14:textId="27DF05CC" w:rsidR="006048DD" w:rsidRPr="00426B39" w:rsidRDefault="006048DD" w:rsidP="007F63CD">
      <w:pPr>
        <w:ind w:firstLine="709"/>
        <w:jc w:val="both"/>
        <w:rPr>
          <w:sz w:val="28"/>
          <w:szCs w:val="28"/>
          <w:lang w:val="kk-KZ"/>
        </w:rPr>
      </w:pPr>
      <w:r w:rsidRPr="00426B39">
        <w:rPr>
          <w:sz w:val="28"/>
          <w:szCs w:val="28"/>
        </w:rPr>
        <w:t>XIX век характеризуется как веха открытия гормонов и их роли в репродуктивной функции человека, как век описательной и экспериментальной эндокринологии. Активно начинают применять инсеминации спермой супруга и донора</w:t>
      </w:r>
      <w:r w:rsidR="008A2E5B">
        <w:rPr>
          <w:sz w:val="28"/>
          <w:szCs w:val="28"/>
        </w:rPr>
        <w:t>,</w:t>
      </w:r>
      <w:r w:rsidRPr="00426B39">
        <w:rPr>
          <w:sz w:val="28"/>
          <w:szCs w:val="28"/>
        </w:rPr>
        <w:t xml:space="preserve"> у женщин, страдающих бесплодием, в Европе и США. С 1920-40 гг. отмечается прогрессивное увеличение применения внутриматочной инсеминации нативной спермой мужа и донора [21]. </w:t>
      </w:r>
    </w:p>
    <w:p w14:paraId="28699919" w14:textId="7F4353D2" w:rsidR="006048DD" w:rsidRPr="00426B39" w:rsidRDefault="006048DD" w:rsidP="007F63CD">
      <w:pPr>
        <w:ind w:firstLine="709"/>
        <w:jc w:val="both"/>
        <w:rPr>
          <w:sz w:val="28"/>
          <w:szCs w:val="28"/>
        </w:rPr>
      </w:pPr>
      <w:r w:rsidRPr="00426B39">
        <w:rPr>
          <w:sz w:val="28"/>
          <w:szCs w:val="28"/>
        </w:rPr>
        <w:t xml:space="preserve">Искуственную инсеминацию и первые попытки оплодотворения in vitro сначала проводили фермеры на животных. (1980-1959 гг) [22,23]. </w:t>
      </w:r>
    </w:p>
    <w:p w14:paraId="72C974C2" w14:textId="31EE1A8F" w:rsidR="00EA598A" w:rsidRPr="00426B39" w:rsidRDefault="006048DD" w:rsidP="007F63CD">
      <w:pPr>
        <w:ind w:firstLine="709"/>
        <w:jc w:val="both"/>
        <w:rPr>
          <w:sz w:val="28"/>
          <w:szCs w:val="28"/>
        </w:rPr>
      </w:pPr>
      <w:r w:rsidRPr="00426B39">
        <w:rPr>
          <w:sz w:val="28"/>
          <w:szCs w:val="28"/>
        </w:rPr>
        <w:t>В 1973 г. Австралийским ученым Карлу Вуду и Джону Литону в 1973 году</w:t>
      </w:r>
      <w:r w:rsidR="008A2E5B">
        <w:rPr>
          <w:sz w:val="28"/>
          <w:szCs w:val="28"/>
        </w:rPr>
        <w:t>,</w:t>
      </w:r>
      <w:r w:rsidRPr="00426B39">
        <w:rPr>
          <w:sz w:val="28"/>
          <w:szCs w:val="28"/>
        </w:rPr>
        <w:t xml:space="preserve"> удалось получить первую человеческую беременность после оплодотворения in vitro, но она закончилась неудачей-замершей беременностью [24,25].</w:t>
      </w:r>
    </w:p>
    <w:p w14:paraId="4F9DCF5A" w14:textId="7F642D0D" w:rsidR="006048DD" w:rsidRPr="00426B39" w:rsidRDefault="006048DD" w:rsidP="007F63CD">
      <w:pPr>
        <w:ind w:firstLine="709"/>
        <w:jc w:val="both"/>
        <w:rPr>
          <w:sz w:val="28"/>
          <w:szCs w:val="28"/>
        </w:rPr>
      </w:pPr>
      <w:r w:rsidRPr="00426B39">
        <w:rPr>
          <w:sz w:val="28"/>
          <w:szCs w:val="28"/>
        </w:rPr>
        <w:t xml:space="preserve">И уже в </w:t>
      </w:r>
      <w:r w:rsidRPr="00426B39">
        <w:rPr>
          <w:sz w:val="28"/>
          <w:szCs w:val="28"/>
          <w:shd w:val="clear" w:color="auto" w:fill="FFFFFF"/>
        </w:rPr>
        <w:t xml:space="preserve"> 1790 году шотландский врач Джон Хантер впервые попробовал осуществить внутриматочную инсеминацию женщины спермой её мужа</w:t>
      </w:r>
      <w:r w:rsidR="00FA3CC7">
        <w:rPr>
          <w:sz w:val="28"/>
          <w:szCs w:val="28"/>
          <w:shd w:val="clear" w:color="auto" w:fill="FFFFFF"/>
        </w:rPr>
        <w:t xml:space="preserve"> </w:t>
      </w:r>
      <w:r w:rsidRPr="00426B39">
        <w:rPr>
          <w:sz w:val="28"/>
          <w:szCs w:val="28"/>
        </w:rPr>
        <w:t>[26]. Одним из важных и, несомненно, основополагающим для развития и становления репродуктивной медицины послужил тандем работы врачей Патрика Стептоу и Робертса Эдвардса и</w:t>
      </w:r>
      <w:r w:rsidRPr="00426B39">
        <w:t xml:space="preserve"> </w:t>
      </w:r>
      <w:r w:rsidRPr="00426B39">
        <w:rPr>
          <w:sz w:val="28"/>
          <w:szCs w:val="28"/>
        </w:rPr>
        <w:t>рождение 25 июля 1978 году в Великобритании с помощью</w:t>
      </w:r>
      <w:r w:rsidR="008A2E5B">
        <w:rPr>
          <w:sz w:val="28"/>
          <w:szCs w:val="28"/>
        </w:rPr>
        <w:t xml:space="preserve"> </w:t>
      </w:r>
      <w:r w:rsidRPr="00426B39">
        <w:rPr>
          <w:sz w:val="28"/>
          <w:szCs w:val="28"/>
        </w:rPr>
        <w:t>ЭКО первого ребенка Луизы Браун [</w:t>
      </w:r>
      <w:r w:rsidR="005B4D94" w:rsidRPr="00426B39">
        <w:rPr>
          <w:sz w:val="28"/>
          <w:szCs w:val="28"/>
        </w:rPr>
        <w:t>2</w:t>
      </w:r>
      <w:r w:rsidR="005B4D94">
        <w:rPr>
          <w:sz w:val="28"/>
          <w:szCs w:val="28"/>
        </w:rPr>
        <w:t>,с.</w:t>
      </w:r>
      <w:r w:rsidR="004D42C5">
        <w:rPr>
          <w:sz w:val="28"/>
          <w:szCs w:val="28"/>
          <w:lang w:val="kk-KZ"/>
        </w:rPr>
        <w:t xml:space="preserve"> </w:t>
      </w:r>
      <w:r w:rsidR="00424F66">
        <w:rPr>
          <w:sz w:val="28"/>
          <w:szCs w:val="28"/>
        </w:rPr>
        <w:t>9;</w:t>
      </w:r>
      <w:r w:rsidR="004D42C5">
        <w:rPr>
          <w:sz w:val="28"/>
          <w:szCs w:val="28"/>
          <w:lang w:val="kk-KZ"/>
        </w:rPr>
        <w:t xml:space="preserve"> </w:t>
      </w:r>
      <w:r w:rsidRPr="00426B39">
        <w:rPr>
          <w:sz w:val="28"/>
          <w:szCs w:val="28"/>
        </w:rPr>
        <w:t>24,27,28]. А в 1984 году впервые стало возможным проведение ЭКО с использованием донорских ооцитов и спермы [29].</w:t>
      </w:r>
    </w:p>
    <w:p w14:paraId="0D71E76B" w14:textId="51F644B2" w:rsidR="006048DD" w:rsidRPr="00426B39" w:rsidRDefault="006048DD" w:rsidP="007F63CD">
      <w:pPr>
        <w:pStyle w:val="HTML"/>
        <w:ind w:firstLine="709"/>
        <w:jc w:val="both"/>
        <w:rPr>
          <w:rFonts w:ascii="Times New Roman" w:hAnsi="Times New Roman" w:cs="Times New Roman"/>
          <w:sz w:val="28"/>
          <w:szCs w:val="28"/>
          <w:lang w:val="kk-KZ"/>
        </w:rPr>
      </w:pPr>
      <w:r w:rsidRPr="00426B39">
        <w:rPr>
          <w:rFonts w:ascii="Times New Roman" w:hAnsi="Times New Roman" w:cs="Times New Roman"/>
          <w:sz w:val="28"/>
          <w:szCs w:val="28"/>
        </w:rPr>
        <w:t>С развитием технологий консервации и хранения спермы и ооцитов в 1950-х и 1960-х годах донорство половых гамет стало более практичным. Это открыло возможности для большего числа людей, желающих воспользоваться донорской спермой и ооцитов для зачатия.</w:t>
      </w:r>
      <w:r w:rsidRPr="00426B39">
        <w:rPr>
          <w:rFonts w:ascii="Times New Roman" w:hAnsi="Times New Roman" w:cs="Times New Roman"/>
          <w:sz w:val="42"/>
          <w:szCs w:val="42"/>
        </w:rPr>
        <w:t xml:space="preserve"> </w:t>
      </w:r>
      <w:r w:rsidRPr="00426B39">
        <w:rPr>
          <w:rFonts w:ascii="Times New Roman" w:hAnsi="Times New Roman" w:cs="Times New Roman"/>
          <w:sz w:val="28"/>
          <w:szCs w:val="28"/>
        </w:rPr>
        <w:t>Первое сообщение о рождении ребенка с помощью этой процедуры</w:t>
      </w:r>
      <w:r w:rsidR="008A2E5B">
        <w:rPr>
          <w:rFonts w:ascii="Times New Roman" w:hAnsi="Times New Roman" w:cs="Times New Roman"/>
          <w:sz w:val="28"/>
          <w:szCs w:val="28"/>
        </w:rPr>
        <w:t>,</w:t>
      </w:r>
      <w:r w:rsidRPr="00426B39">
        <w:rPr>
          <w:rFonts w:ascii="Times New Roman" w:hAnsi="Times New Roman" w:cs="Times New Roman"/>
          <w:sz w:val="28"/>
          <w:szCs w:val="28"/>
        </w:rPr>
        <w:t xml:space="preserve"> поступило в Австралию в 1983 году [30]. С тех пор спрос донорские половые гаметы для лечения бесплодия значительно возрос, и сегодня ВРТ с использованием сторонних ооцитов (неоплодотворенных человеческих яйцеклеток,</w:t>
      </w:r>
      <w:r w:rsidR="008A2E5B">
        <w:rPr>
          <w:rFonts w:ascii="Times New Roman" w:hAnsi="Times New Roman" w:cs="Times New Roman"/>
          <w:sz w:val="28"/>
          <w:szCs w:val="28"/>
        </w:rPr>
        <w:t xml:space="preserve"> </w:t>
      </w:r>
      <w:r w:rsidRPr="00426B39">
        <w:rPr>
          <w:rFonts w:ascii="Times New Roman" w:hAnsi="Times New Roman" w:cs="Times New Roman"/>
          <w:sz w:val="28"/>
          <w:szCs w:val="28"/>
        </w:rPr>
        <w:t>или женских гамет) составляют почти 10% всех циклов ВРТ в США [31]. Данные Американского общества репродуктивной медицины (ASRM) показали, что в 2016 году в США было проведено более 7800 циклов ЭКО с использованием донорских ооцитов (Practice Committee of the American Society for Reproductive Medicine &amp; the Practice Committee for the Society for Assisted Reproductive Technology, 2021)</w:t>
      </w:r>
      <w:r w:rsidRPr="00426B39">
        <w:rPr>
          <w:rFonts w:ascii="Times New Roman" w:hAnsi="Times New Roman" w:cs="Times New Roman"/>
          <w:sz w:val="28"/>
          <w:szCs w:val="28"/>
          <w:lang w:val="kk-KZ"/>
        </w:rPr>
        <w:t xml:space="preserve"> </w:t>
      </w:r>
      <w:r w:rsidRPr="00426B39">
        <w:rPr>
          <w:rFonts w:ascii="Times New Roman" w:hAnsi="Times New Roman" w:cs="Times New Roman"/>
          <w:sz w:val="28"/>
          <w:szCs w:val="28"/>
        </w:rPr>
        <w:t>[</w:t>
      </w:r>
      <w:r w:rsidRPr="00426B39">
        <w:rPr>
          <w:rStyle w:val="HTML1"/>
          <w:rFonts w:ascii="Times New Roman" w:hAnsi="Times New Roman" w:cs="Times New Roman"/>
          <w:i w:val="0"/>
          <w:iCs w:val="0"/>
          <w:sz w:val="28"/>
          <w:szCs w:val="28"/>
        </w:rPr>
        <w:t>32</w:t>
      </w:r>
      <w:r w:rsidRPr="00426B39">
        <w:rPr>
          <w:rFonts w:ascii="Times New Roman" w:hAnsi="Times New Roman" w:cs="Times New Roman"/>
          <w:sz w:val="28"/>
          <w:szCs w:val="28"/>
        </w:rPr>
        <w:t xml:space="preserve">]. </w:t>
      </w:r>
    </w:p>
    <w:p w14:paraId="51FA80E6" w14:textId="4EB08BDA" w:rsidR="006048DD" w:rsidRPr="00426B39" w:rsidRDefault="006048DD" w:rsidP="007F63CD">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Ежегодно в Европе</w:t>
      </w:r>
      <w:r w:rsidR="008A2E5B">
        <w:rPr>
          <w:rFonts w:ascii="Times New Roman" w:hAnsi="Times New Roman" w:cs="Times New Roman"/>
          <w:sz w:val="28"/>
          <w:szCs w:val="28"/>
        </w:rPr>
        <w:t>,</w:t>
      </w:r>
      <w:r w:rsidR="007F63CD">
        <w:rPr>
          <w:rFonts w:ascii="Times New Roman" w:hAnsi="Times New Roman" w:cs="Times New Roman"/>
          <w:sz w:val="28"/>
          <w:szCs w:val="28"/>
          <w:lang w:val="kk-KZ"/>
        </w:rPr>
        <w:t xml:space="preserve"> </w:t>
      </w:r>
      <w:r w:rsidRPr="00426B39">
        <w:rPr>
          <w:rFonts w:ascii="Times New Roman" w:hAnsi="Times New Roman" w:cs="Times New Roman"/>
          <w:sz w:val="28"/>
          <w:szCs w:val="28"/>
        </w:rPr>
        <w:t>по данным Европейского консорциу</w:t>
      </w:r>
      <w:r w:rsidR="008A2E5B">
        <w:rPr>
          <w:rFonts w:ascii="Times New Roman" w:hAnsi="Times New Roman" w:cs="Times New Roman"/>
          <w:sz w:val="28"/>
          <w:szCs w:val="28"/>
        </w:rPr>
        <w:t>ма</w:t>
      </w:r>
      <w:r w:rsidRPr="00426B39">
        <w:rPr>
          <w:rFonts w:ascii="Times New Roman" w:hAnsi="Times New Roman" w:cs="Times New Roman"/>
          <w:sz w:val="28"/>
          <w:szCs w:val="28"/>
        </w:rPr>
        <w:t xml:space="preserve"> по мониторингу ЭКО, проводится 39 000 циклов ВРТ с использованием донорских ооцитов. Данные были получены из 43 из 44 европейских стран, где проводятся ВРТ и ВМИ. Тридцать девять стран сообщили о наличии специального законодательства в отношении ВРТ, и в 35</w:t>
      </w:r>
      <w:r w:rsidR="008A2E5B">
        <w:rPr>
          <w:rFonts w:ascii="Times New Roman" w:hAnsi="Times New Roman" w:cs="Times New Roman"/>
          <w:sz w:val="28"/>
          <w:szCs w:val="28"/>
        </w:rPr>
        <w:t>,</w:t>
      </w:r>
      <w:r w:rsidRPr="00426B39">
        <w:rPr>
          <w:rFonts w:ascii="Times New Roman" w:hAnsi="Times New Roman" w:cs="Times New Roman"/>
          <w:sz w:val="28"/>
          <w:szCs w:val="28"/>
        </w:rPr>
        <w:t xml:space="preserve"> из них</w:t>
      </w:r>
      <w:r w:rsidR="008A2E5B">
        <w:rPr>
          <w:rFonts w:ascii="Times New Roman" w:hAnsi="Times New Roman" w:cs="Times New Roman"/>
          <w:sz w:val="28"/>
          <w:szCs w:val="28"/>
        </w:rPr>
        <w:t>,</w:t>
      </w:r>
      <w:r w:rsidRPr="00426B39">
        <w:rPr>
          <w:rFonts w:ascii="Times New Roman" w:hAnsi="Times New Roman" w:cs="Times New Roman"/>
          <w:sz w:val="28"/>
          <w:szCs w:val="28"/>
        </w:rPr>
        <w:t xml:space="preserve"> искусственная инсеминация считалась методом ВРТ. Доступность ограничена бесплодным парам в 11 из 43 стран. В общей сложности 30 стран предлагают лечение одиноким женщинам и 18 стран — парам женского пола. В пяти странах ВРТ и ВМИ разрешены для лечения всех групп пациентов, включая бесплодные пары, одиноких женщин и однополые пары, как мужчины, так и женщины. Использование донорской спермы разрешено в 41 стране, донорства яйцеклеток — в 38, одновременного донорства спермы и яйцеклетки — в 32</w:t>
      </w:r>
      <w:r w:rsidR="008A2E5B">
        <w:rPr>
          <w:rFonts w:ascii="Times New Roman" w:hAnsi="Times New Roman" w:cs="Times New Roman"/>
          <w:sz w:val="28"/>
          <w:szCs w:val="28"/>
        </w:rPr>
        <w:t>,</w:t>
      </w:r>
      <w:r w:rsidRPr="00426B39">
        <w:rPr>
          <w:rFonts w:ascii="Times New Roman" w:hAnsi="Times New Roman" w:cs="Times New Roman"/>
          <w:sz w:val="28"/>
          <w:szCs w:val="28"/>
        </w:rPr>
        <w:t xml:space="preserve"> и донорства эмбрионов — в 29</w:t>
      </w:r>
      <w:r w:rsidRPr="00426B39">
        <w:rPr>
          <w:rFonts w:ascii="Times New Roman" w:hAnsi="Times New Roman" w:cs="Times New Roman"/>
          <w:sz w:val="28"/>
          <w:szCs w:val="28"/>
          <w:lang w:val="kk-KZ"/>
        </w:rPr>
        <w:t xml:space="preserve"> </w:t>
      </w:r>
      <w:r w:rsidRPr="00426B39">
        <w:rPr>
          <w:rFonts w:ascii="Times New Roman" w:hAnsi="Times New Roman" w:cs="Times New Roman"/>
          <w:sz w:val="28"/>
          <w:szCs w:val="28"/>
        </w:rPr>
        <w:t>[</w:t>
      </w:r>
      <w:r w:rsidRPr="00426B39">
        <w:rPr>
          <w:rStyle w:val="HTML1"/>
          <w:rFonts w:ascii="Times New Roman" w:hAnsi="Times New Roman" w:cs="Times New Roman"/>
          <w:i w:val="0"/>
          <w:iCs w:val="0"/>
          <w:sz w:val="28"/>
          <w:szCs w:val="28"/>
        </w:rPr>
        <w:t>33</w:t>
      </w:r>
      <w:r w:rsidRPr="00426B39">
        <w:rPr>
          <w:rFonts w:ascii="Times New Roman" w:hAnsi="Times New Roman" w:cs="Times New Roman"/>
          <w:sz w:val="28"/>
          <w:szCs w:val="28"/>
        </w:rPr>
        <w:t>]</w:t>
      </w:r>
      <w:r w:rsidRPr="00426B39">
        <w:rPr>
          <w:rFonts w:ascii="Helvetica Neue Light" w:hAnsi="Helvetica Neue Light"/>
          <w:sz w:val="25"/>
          <w:szCs w:val="25"/>
        </w:rPr>
        <w:t>.</w:t>
      </w:r>
      <w:r w:rsidRPr="00426B39">
        <w:rPr>
          <w:rFonts w:ascii="Times New Roman" w:hAnsi="Times New Roman" w:cs="Times New Roman"/>
          <w:sz w:val="28"/>
          <w:szCs w:val="28"/>
        </w:rPr>
        <w:t xml:space="preserve"> В 2018 году в Латинской Америке было проведено 14 435 переносов эмбрионов, полученных как из свежих, так и из замороженных-размороженных ооцитов. В настоящее время на применение донорских ооцитов приходится 18,1% всех процедур ВРТ [</w:t>
      </w:r>
      <w:r w:rsidRPr="00426B39">
        <w:rPr>
          <w:rStyle w:val="HTML1"/>
          <w:rFonts w:ascii="Times New Roman" w:hAnsi="Times New Roman" w:cs="Times New Roman"/>
          <w:i w:val="0"/>
          <w:iCs w:val="0"/>
          <w:sz w:val="28"/>
          <w:szCs w:val="28"/>
        </w:rPr>
        <w:t>34</w:t>
      </w:r>
      <w:r w:rsidRPr="00426B39">
        <w:rPr>
          <w:rFonts w:ascii="Times New Roman" w:hAnsi="Times New Roman" w:cs="Times New Roman"/>
          <w:sz w:val="28"/>
          <w:szCs w:val="28"/>
        </w:rPr>
        <w:t>].</w:t>
      </w:r>
    </w:p>
    <w:p w14:paraId="122FD298" w14:textId="31DAD710" w:rsidR="006048DD" w:rsidRPr="00426B39" w:rsidRDefault="006048DD" w:rsidP="007F63CD">
      <w:pPr>
        <w:pBdr>
          <w:top w:val="nil"/>
          <w:left w:val="nil"/>
          <w:bottom w:val="nil"/>
          <w:right w:val="nil"/>
          <w:between w:val="nil"/>
        </w:pBdr>
        <w:ind w:firstLine="709"/>
        <w:jc w:val="both"/>
        <w:rPr>
          <w:sz w:val="28"/>
          <w:szCs w:val="28"/>
          <w:highlight w:val="yellow"/>
          <w:lang w:val="uk-UA"/>
        </w:rPr>
      </w:pPr>
      <w:r w:rsidRPr="00426B39">
        <w:rPr>
          <w:sz w:val="28"/>
          <w:szCs w:val="28"/>
        </w:rPr>
        <w:t>В современном мире и в Казахстане – замечен прогрессивный рост числа программ ВРТ, с применением донорских половых гамет, и, в частности, спермы. Этому способствуют реалии современного общества. Нежелание со</w:t>
      </w:r>
      <w:r w:rsidR="008A2E5B">
        <w:rPr>
          <w:sz w:val="28"/>
          <w:szCs w:val="28"/>
        </w:rPr>
        <w:t>в</w:t>
      </w:r>
      <w:r w:rsidRPr="00426B39">
        <w:rPr>
          <w:sz w:val="28"/>
          <w:szCs w:val="28"/>
        </w:rPr>
        <w:t>ременных женщин и мужчин создавать семьи, и различные социальные проблемы молодых граждан, где большое значение от</w:t>
      </w:r>
      <w:r w:rsidR="008A2E5B">
        <w:rPr>
          <w:sz w:val="28"/>
          <w:szCs w:val="28"/>
        </w:rPr>
        <w:t>водится</w:t>
      </w:r>
      <w:r w:rsidRPr="00426B39">
        <w:rPr>
          <w:sz w:val="28"/>
          <w:szCs w:val="28"/>
        </w:rPr>
        <w:t xml:space="preserve"> построению карьеры, повышению уровня образования, тем самым увеличивая процент отложенного материнства и позднего обращения в клиники</w:t>
      </w:r>
      <w:r w:rsidR="008A2E5B">
        <w:rPr>
          <w:sz w:val="28"/>
          <w:szCs w:val="28"/>
        </w:rPr>
        <w:t>,</w:t>
      </w:r>
      <w:r w:rsidRPr="00426B39">
        <w:rPr>
          <w:sz w:val="28"/>
          <w:szCs w:val="28"/>
        </w:rPr>
        <w:t xml:space="preserve"> с целью рождения ребенка без полового партнера. Отмечается увеличение обращений в клиники экстракорпорального оплодотворения (ЭКО) женщин старше 38 лет, как в браке, так и одиноких, с запросом на применение донорской спермы [</w:t>
      </w:r>
      <w:r w:rsidR="00424F66" w:rsidRPr="00426B39">
        <w:rPr>
          <w:sz w:val="28"/>
          <w:szCs w:val="28"/>
        </w:rPr>
        <w:t>18</w:t>
      </w:r>
      <w:r w:rsidR="00424F66">
        <w:rPr>
          <w:sz w:val="28"/>
          <w:szCs w:val="28"/>
        </w:rPr>
        <w:t>,с.</w:t>
      </w:r>
      <w:r w:rsidR="00ED17F7">
        <w:rPr>
          <w:sz w:val="28"/>
          <w:szCs w:val="28"/>
          <w:lang w:val="kk-KZ"/>
        </w:rPr>
        <w:t xml:space="preserve"> </w:t>
      </w:r>
      <w:r w:rsidR="00424F66">
        <w:rPr>
          <w:sz w:val="28"/>
          <w:szCs w:val="28"/>
        </w:rPr>
        <w:t>10;</w:t>
      </w:r>
      <w:r w:rsidR="00ED17F7">
        <w:rPr>
          <w:sz w:val="28"/>
          <w:szCs w:val="28"/>
          <w:lang w:val="kk-KZ"/>
        </w:rPr>
        <w:t xml:space="preserve"> </w:t>
      </w:r>
      <w:r w:rsidRPr="00426B39">
        <w:rPr>
          <w:sz w:val="28"/>
          <w:szCs w:val="28"/>
        </w:rPr>
        <w:t xml:space="preserve">35]. </w:t>
      </w:r>
    </w:p>
    <w:p w14:paraId="4FAEDF4B" w14:textId="4B258AAB" w:rsidR="006048DD" w:rsidRPr="00426B39" w:rsidRDefault="006048DD" w:rsidP="007F63CD">
      <w:pPr>
        <w:pBdr>
          <w:top w:val="nil"/>
          <w:left w:val="nil"/>
          <w:bottom w:val="nil"/>
          <w:right w:val="nil"/>
          <w:between w:val="nil"/>
        </w:pBdr>
        <w:ind w:firstLine="709"/>
        <w:jc w:val="both"/>
        <w:rPr>
          <w:sz w:val="28"/>
          <w:szCs w:val="28"/>
          <w:lang w:val="uk-UA"/>
        </w:rPr>
      </w:pPr>
      <w:r w:rsidRPr="00426B39">
        <w:rPr>
          <w:sz w:val="28"/>
          <w:szCs w:val="28"/>
        </w:rPr>
        <w:t>Донором спермы в Республике Казахстан может стать мужчина с 18 до 35 лет, с отсутствием отклонений в нормальных органометрических и фенотипических признаках, физически и психически здоровые, прошедшие медицинское обследование [</w:t>
      </w:r>
      <w:r w:rsidR="00424F66" w:rsidRPr="00426B39">
        <w:rPr>
          <w:sz w:val="28"/>
          <w:szCs w:val="28"/>
        </w:rPr>
        <w:t>10</w:t>
      </w:r>
      <w:r w:rsidR="00424F66">
        <w:rPr>
          <w:sz w:val="28"/>
          <w:szCs w:val="28"/>
        </w:rPr>
        <w:t>,с.</w:t>
      </w:r>
      <w:r w:rsidR="00ED17F7">
        <w:rPr>
          <w:sz w:val="28"/>
          <w:szCs w:val="28"/>
          <w:lang w:val="kk-KZ"/>
        </w:rPr>
        <w:t xml:space="preserve"> </w:t>
      </w:r>
      <w:r w:rsidR="00424F66">
        <w:rPr>
          <w:sz w:val="28"/>
          <w:szCs w:val="28"/>
        </w:rPr>
        <w:t>9</w:t>
      </w:r>
      <w:r w:rsidRPr="00426B39">
        <w:rPr>
          <w:sz w:val="28"/>
          <w:szCs w:val="28"/>
        </w:rPr>
        <w:t>].</w:t>
      </w:r>
      <w:r w:rsidRPr="00426B39">
        <w:rPr>
          <w:sz w:val="28"/>
          <w:szCs w:val="28"/>
          <w:lang w:val="uk-UA"/>
        </w:rPr>
        <w:t xml:space="preserve"> </w:t>
      </w:r>
    </w:p>
    <w:p w14:paraId="02B9246E" w14:textId="2693A7E8" w:rsidR="006048DD" w:rsidRPr="00426B39" w:rsidRDefault="006048DD" w:rsidP="007F63CD">
      <w:pPr>
        <w:ind w:firstLine="709"/>
        <w:jc w:val="both"/>
        <w:rPr>
          <w:sz w:val="28"/>
          <w:szCs w:val="28"/>
        </w:rPr>
      </w:pPr>
      <w:r w:rsidRPr="00426B39">
        <w:rPr>
          <w:sz w:val="28"/>
          <w:szCs w:val="28"/>
        </w:rPr>
        <w:t>Основными требованиями для донорской спермы  в РК является: 1) объем эякулята более 2 мл; 2) концентрация сперматозоидов в 1 мл эякулята более 60 миллионов; 3) доля прогрессивно-подвижных форм (А+В) более 50 %; 4) доля морфологически-нормальных форм более 30 % (по строгим критериям Крюгера 14 % и более); 5) криотолерантность (способность спермы сохранять основные нормальные показатели в норме после замораживания и размораживания); 6) тест, определяющий иммунокомпетентные тела поверхности сперматозоида (МАР) – по показаниям [8,</w:t>
      </w:r>
      <w:r w:rsidR="00424F66">
        <w:rPr>
          <w:sz w:val="28"/>
          <w:szCs w:val="28"/>
        </w:rPr>
        <w:t>с.</w:t>
      </w:r>
      <w:r w:rsidR="00ED17F7">
        <w:rPr>
          <w:sz w:val="28"/>
          <w:szCs w:val="28"/>
          <w:lang w:val="kk-KZ"/>
        </w:rPr>
        <w:t xml:space="preserve"> </w:t>
      </w:r>
      <w:r w:rsidR="00424F66">
        <w:rPr>
          <w:sz w:val="28"/>
          <w:szCs w:val="28"/>
        </w:rPr>
        <w:t>9;</w:t>
      </w:r>
      <w:r w:rsidR="00ED17F7">
        <w:rPr>
          <w:sz w:val="28"/>
          <w:szCs w:val="28"/>
          <w:lang w:val="kk-KZ"/>
        </w:rPr>
        <w:t xml:space="preserve"> </w:t>
      </w:r>
      <w:r w:rsidRPr="00426B39">
        <w:rPr>
          <w:sz w:val="28"/>
          <w:szCs w:val="28"/>
        </w:rPr>
        <w:t>10</w:t>
      </w:r>
      <w:r w:rsidR="00424F66">
        <w:rPr>
          <w:sz w:val="28"/>
          <w:szCs w:val="28"/>
        </w:rPr>
        <w:t>,с.</w:t>
      </w:r>
      <w:r w:rsidR="00ED17F7">
        <w:rPr>
          <w:sz w:val="28"/>
          <w:szCs w:val="28"/>
          <w:lang w:val="kk-KZ"/>
        </w:rPr>
        <w:t xml:space="preserve"> </w:t>
      </w:r>
      <w:r w:rsidR="00424F66">
        <w:rPr>
          <w:sz w:val="28"/>
          <w:szCs w:val="28"/>
        </w:rPr>
        <w:t>9</w:t>
      </w:r>
      <w:r w:rsidRPr="00426B39">
        <w:rPr>
          <w:sz w:val="28"/>
          <w:szCs w:val="28"/>
        </w:rPr>
        <w:t>].</w:t>
      </w:r>
    </w:p>
    <w:p w14:paraId="13B73DD2" w14:textId="55FDE335" w:rsidR="006048DD" w:rsidRPr="00426B39" w:rsidRDefault="006048DD" w:rsidP="007F63CD">
      <w:pPr>
        <w:ind w:firstLine="709"/>
        <w:jc w:val="both"/>
        <w:rPr>
          <w:sz w:val="28"/>
          <w:szCs w:val="28"/>
        </w:rPr>
      </w:pPr>
      <w:r w:rsidRPr="00426B39">
        <w:rPr>
          <w:sz w:val="28"/>
          <w:szCs w:val="28"/>
        </w:rPr>
        <w:t>В Республике Казахстан доноры спермы (ДС) могут быть как не анонимными, так и анонимными. Разрешается использование только криоконсервированной донорской спермы после 6 месяцев карантинного срока и после получения повторных отрицательных результатов обследования донора согласно приказу Министерства здравоохранения РК Об утверждении правил и условий проведения вспомогательных репродуктивных методов и технологий [</w:t>
      </w:r>
      <w:r w:rsidR="005B4D94" w:rsidRPr="00426B39">
        <w:rPr>
          <w:sz w:val="28"/>
          <w:szCs w:val="28"/>
        </w:rPr>
        <w:t>8</w:t>
      </w:r>
      <w:r w:rsidR="005B4D94">
        <w:rPr>
          <w:sz w:val="28"/>
          <w:szCs w:val="28"/>
        </w:rPr>
        <w:t>,</w:t>
      </w:r>
      <w:r w:rsidR="00ED17F7">
        <w:rPr>
          <w:sz w:val="28"/>
          <w:szCs w:val="28"/>
          <w:lang w:val="kk-KZ"/>
        </w:rPr>
        <w:t>с</w:t>
      </w:r>
      <w:r w:rsidR="005B4D94">
        <w:rPr>
          <w:sz w:val="28"/>
          <w:szCs w:val="28"/>
        </w:rPr>
        <w:t>.</w:t>
      </w:r>
      <w:r w:rsidR="00ED17F7">
        <w:rPr>
          <w:sz w:val="28"/>
          <w:szCs w:val="28"/>
          <w:lang w:val="kk-KZ"/>
        </w:rPr>
        <w:t xml:space="preserve"> </w:t>
      </w:r>
      <w:r w:rsidR="00424F66">
        <w:rPr>
          <w:sz w:val="28"/>
          <w:szCs w:val="28"/>
        </w:rPr>
        <w:t>9</w:t>
      </w:r>
      <w:r w:rsidRPr="00426B39">
        <w:rPr>
          <w:sz w:val="28"/>
          <w:szCs w:val="28"/>
        </w:rPr>
        <w:t xml:space="preserve">]. </w:t>
      </w:r>
    </w:p>
    <w:p w14:paraId="77CB5B0F" w14:textId="3CB84F12" w:rsidR="006048DD" w:rsidRPr="00426B39" w:rsidRDefault="006048DD" w:rsidP="007F63CD">
      <w:pPr>
        <w:ind w:firstLine="709"/>
        <w:jc w:val="both"/>
        <w:rPr>
          <w:sz w:val="28"/>
          <w:szCs w:val="28"/>
        </w:rPr>
      </w:pPr>
      <w:r w:rsidRPr="00426B39">
        <w:rPr>
          <w:sz w:val="28"/>
          <w:szCs w:val="28"/>
          <w:lang w:val="uk-UA"/>
        </w:rPr>
        <w:t>Использование донорской спермы и ооцитов</w:t>
      </w:r>
      <w:r w:rsidR="008A2E5B">
        <w:rPr>
          <w:sz w:val="28"/>
          <w:szCs w:val="28"/>
          <w:lang w:val="uk-UA"/>
        </w:rPr>
        <w:t>,</w:t>
      </w:r>
      <w:r w:rsidRPr="00426B39">
        <w:rPr>
          <w:sz w:val="28"/>
          <w:szCs w:val="28"/>
          <w:lang w:val="uk-UA"/>
        </w:rPr>
        <w:t xml:space="preserve"> может быть показано в различных ситуациях, когда партнер-мужчина не может производить жизнеспособную сперму или имеются генетические заболевания женщины и/или мужчины</w:t>
      </w:r>
      <w:r w:rsidR="008A2E5B">
        <w:rPr>
          <w:sz w:val="28"/>
          <w:szCs w:val="28"/>
          <w:lang w:val="uk-UA"/>
        </w:rPr>
        <w:t>, где</w:t>
      </w:r>
      <w:r w:rsidRPr="00426B39">
        <w:rPr>
          <w:sz w:val="28"/>
          <w:szCs w:val="28"/>
          <w:lang w:val="uk-UA"/>
        </w:rPr>
        <w:t xml:space="preserve">  существует риск передачи генетических заболеваний </w:t>
      </w:r>
      <w:r w:rsidRPr="00426B39">
        <w:rPr>
          <w:sz w:val="28"/>
          <w:szCs w:val="28"/>
        </w:rPr>
        <w:t>[36].</w:t>
      </w:r>
    </w:p>
    <w:p w14:paraId="4F714104" w14:textId="077A681C" w:rsidR="006048DD" w:rsidRPr="00426B39" w:rsidRDefault="006048DD" w:rsidP="007F63CD">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lang w:val="uk-UA"/>
        </w:rPr>
        <w:t xml:space="preserve">У </w:t>
      </w:r>
      <w:r w:rsidRPr="00426B39">
        <w:rPr>
          <w:rFonts w:ascii="Times New Roman" w:hAnsi="Times New Roman" w:cs="Times New Roman"/>
          <w:sz w:val="28"/>
          <w:szCs w:val="28"/>
        </w:rPr>
        <w:t xml:space="preserve">бесплодных пар треть случаев обусловлена мужским фактором. Важно иметь комплексный, но эффективный подход к выявлению потенциальных причин для надлежащего консультирования и лечения. </w:t>
      </w:r>
      <w:r w:rsidRPr="00426B39">
        <w:rPr>
          <w:rFonts w:ascii="Times New Roman" w:hAnsi="Times New Roman" w:cs="Times New Roman"/>
          <w:sz w:val="28"/>
          <w:szCs w:val="28"/>
          <w:lang w:val="uk-UA"/>
        </w:rPr>
        <w:t xml:space="preserve">Мужской фактор бесплодия: когда у партнера-мужчины низкое количество сперматозоидов (олигоспермия), плохая подвижность сперматозоидов или аномальная морфология сперматозоидов, что затрудняет или делает невозможным естественное зачатие </w:t>
      </w:r>
      <w:r w:rsidRPr="00426B39">
        <w:rPr>
          <w:rFonts w:ascii="Times New Roman" w:hAnsi="Times New Roman" w:cs="Times New Roman"/>
          <w:sz w:val="28"/>
          <w:szCs w:val="28"/>
        </w:rPr>
        <w:t>[37].</w:t>
      </w:r>
      <w:r w:rsidRPr="00426B39">
        <w:rPr>
          <w:rFonts w:ascii="Times New Roman" w:hAnsi="Times New Roman" w:cs="Times New Roman"/>
          <w:sz w:val="28"/>
          <w:szCs w:val="28"/>
          <w:lang w:val="uk-UA"/>
        </w:rPr>
        <w:t xml:space="preserve"> Если партнер-мужчина является носителем генетических заболеваний, представляющих риск для потомства, таких как муковисцидоз, болезнь Хантингтона или хромосомные аномалии, использование донорской спермы может помочь избежать передачи этих заболеваний. В случаях, когда партнер-мужчина не производит сперму или сперму, которую невозможно получить с помощью таких методов лечения, как хирургическое извлечение спермы (TESE или PESA), донорская сперма может быть единственным вариантом для зачатия </w:t>
      </w:r>
      <w:r w:rsidRPr="00426B39">
        <w:rPr>
          <w:rFonts w:ascii="Times New Roman" w:hAnsi="Times New Roman" w:cs="Times New Roman"/>
          <w:sz w:val="28"/>
          <w:szCs w:val="28"/>
        </w:rPr>
        <w:t>[37].</w:t>
      </w:r>
    </w:p>
    <w:p w14:paraId="099CA89E" w14:textId="77777777" w:rsidR="006048DD" w:rsidRPr="00426B39" w:rsidRDefault="006048DD" w:rsidP="007F63CD">
      <w:pPr>
        <w:ind w:firstLine="709"/>
        <w:jc w:val="both"/>
        <w:rPr>
          <w:sz w:val="28"/>
          <w:szCs w:val="28"/>
          <w:lang w:val="kk-KZ"/>
        </w:rPr>
      </w:pPr>
      <w:r w:rsidRPr="00426B39">
        <w:rPr>
          <w:sz w:val="28"/>
          <w:szCs w:val="28"/>
          <w:lang w:val="uk-UA"/>
        </w:rPr>
        <w:t xml:space="preserve">В парах,  с тяжелой формой мужского бесплодия, у которых случаются повторяющиеся выкидыши или неудачная имплантация по мужскому фактору, можно рассмотреть возможность использования донорской спермы для увеличения шансов на успешную беременность. После нескольких неудачных попыток внутриматочной инсеминации (ВМИ) или экстракорпорального оплодотворения (ЭКО+ИКСИ) с использованием спермы партнера-мужчины для повышения вероятности наступления беременности может быть рекомендовано использование донорской спермы </w:t>
      </w:r>
      <w:r w:rsidRPr="00426B39">
        <w:rPr>
          <w:sz w:val="28"/>
          <w:szCs w:val="28"/>
        </w:rPr>
        <w:t>[38].</w:t>
      </w:r>
    </w:p>
    <w:p w14:paraId="5C62000D" w14:textId="741851F1" w:rsidR="006048DD" w:rsidRPr="00426B39" w:rsidRDefault="006048DD" w:rsidP="007F63CD">
      <w:pPr>
        <w:ind w:firstLine="709"/>
        <w:jc w:val="both"/>
        <w:rPr>
          <w:sz w:val="28"/>
          <w:szCs w:val="28"/>
          <w:lang w:val="uk-UA"/>
        </w:rPr>
      </w:pPr>
      <w:r w:rsidRPr="00426B39">
        <w:rPr>
          <w:sz w:val="28"/>
          <w:szCs w:val="28"/>
          <w:lang w:val="uk-UA"/>
        </w:rPr>
        <w:t>Риск передачи инфекций, передающихся половым путем (ИППП): в случаях, когда известно, что партнер-мужчина является носителем инфекций, передающихся половым путем, таких как ВИЧ, гепатит В или гепатит С, использование донорской спермы может устранить риск передачи инфекции. партнеру и потомству</w:t>
      </w:r>
      <w:r w:rsidR="0012671B" w:rsidRPr="00426B39">
        <w:rPr>
          <w:sz w:val="28"/>
          <w:szCs w:val="28"/>
          <w:lang w:val="uk-UA"/>
        </w:rPr>
        <w:t xml:space="preserve"> </w:t>
      </w:r>
      <w:r w:rsidRPr="00426B39">
        <w:rPr>
          <w:sz w:val="28"/>
          <w:szCs w:val="28"/>
        </w:rPr>
        <w:t>[39].</w:t>
      </w:r>
      <w:r w:rsidRPr="00426B39">
        <w:rPr>
          <w:sz w:val="28"/>
          <w:szCs w:val="28"/>
          <w:lang w:val="uk-UA"/>
        </w:rPr>
        <w:t xml:space="preserve"> По данным исследователей, </w:t>
      </w:r>
      <w:r w:rsidRPr="00426B39">
        <w:rPr>
          <w:sz w:val="28"/>
          <w:szCs w:val="28"/>
        </w:rPr>
        <w:t>Covid</w:t>
      </w:r>
      <w:r w:rsidRPr="00426B39">
        <w:rPr>
          <w:sz w:val="28"/>
          <w:szCs w:val="28"/>
          <w:lang w:val="uk-UA"/>
        </w:rPr>
        <w:t>-19 и вакцинация от него привела к  снижению концентрации сперматозоидов и общего количества подвижных сперматозоидов в течении некоторого времени</w:t>
      </w:r>
      <w:r w:rsidR="0012671B" w:rsidRPr="00426B39">
        <w:rPr>
          <w:sz w:val="28"/>
          <w:szCs w:val="28"/>
          <w:lang w:val="uk-UA"/>
        </w:rPr>
        <w:t xml:space="preserve"> </w:t>
      </w:r>
      <w:r w:rsidRPr="00426B39">
        <w:rPr>
          <w:sz w:val="28"/>
          <w:szCs w:val="28"/>
        </w:rPr>
        <w:t>[40].</w:t>
      </w:r>
      <w:r w:rsidRPr="00426B39">
        <w:rPr>
          <w:sz w:val="28"/>
          <w:szCs w:val="28"/>
          <w:lang w:val="uk-UA"/>
        </w:rPr>
        <w:t xml:space="preserve">  </w:t>
      </w:r>
    </w:p>
    <w:p w14:paraId="2FCDE916" w14:textId="640C7C5D" w:rsidR="006048DD" w:rsidRPr="00426B39" w:rsidRDefault="006048DD" w:rsidP="007F63CD">
      <w:pPr>
        <w:ind w:firstLine="709"/>
        <w:jc w:val="both"/>
        <w:rPr>
          <w:sz w:val="28"/>
          <w:szCs w:val="28"/>
          <w:lang w:val="uk-UA"/>
        </w:rPr>
      </w:pPr>
      <w:r w:rsidRPr="00426B39">
        <w:rPr>
          <w:sz w:val="28"/>
          <w:szCs w:val="28"/>
          <w:lang w:val="uk-UA"/>
        </w:rPr>
        <w:t xml:space="preserve">В однополых женских парах или одиноких женщин, желающих зачать ребенка, донорская сперма дает возможность забеременеть и стать родителями </w:t>
      </w:r>
      <w:r w:rsidRPr="00426B39">
        <w:rPr>
          <w:sz w:val="28"/>
          <w:szCs w:val="28"/>
        </w:rPr>
        <w:t>[41].</w:t>
      </w:r>
      <w:r w:rsidR="00426B39">
        <w:rPr>
          <w:sz w:val="28"/>
          <w:szCs w:val="28"/>
        </w:rPr>
        <w:t xml:space="preserve"> </w:t>
      </w:r>
      <w:r w:rsidRPr="00426B39">
        <w:rPr>
          <w:sz w:val="28"/>
          <w:szCs w:val="28"/>
        </w:rPr>
        <w:t>Эффективность лечения</w:t>
      </w:r>
      <w:r w:rsidR="00C446FB">
        <w:rPr>
          <w:sz w:val="28"/>
          <w:szCs w:val="28"/>
        </w:rPr>
        <w:t>,</w:t>
      </w:r>
      <w:r w:rsidRPr="00426B39">
        <w:rPr>
          <w:sz w:val="28"/>
          <w:szCs w:val="28"/>
        </w:rPr>
        <w:t xml:space="preserve"> с использованием криоконсервированной донорской спермы в настоящее время высока</w:t>
      </w:r>
      <w:r w:rsidRPr="00426B39">
        <w:rPr>
          <w:sz w:val="28"/>
          <w:szCs w:val="28"/>
          <w:lang w:val="kk-KZ"/>
        </w:rPr>
        <w:t xml:space="preserve"> </w:t>
      </w:r>
      <w:r w:rsidRPr="00426B39">
        <w:rPr>
          <w:sz w:val="28"/>
          <w:szCs w:val="28"/>
        </w:rPr>
        <w:t>[42].</w:t>
      </w:r>
      <w:r w:rsidRPr="00426B39">
        <w:rPr>
          <w:sz w:val="28"/>
          <w:szCs w:val="28"/>
          <w:lang w:val="uk-UA"/>
        </w:rPr>
        <w:t xml:space="preserve">  </w:t>
      </w:r>
      <w:r w:rsidRPr="00426B39">
        <w:rPr>
          <w:sz w:val="27"/>
          <w:szCs w:val="27"/>
          <w:shd w:val="clear" w:color="auto" w:fill="FFFFFF"/>
        </w:rPr>
        <w:t xml:space="preserve"> </w:t>
      </w:r>
    </w:p>
    <w:p w14:paraId="1E457D1E" w14:textId="15E1334D" w:rsidR="006048DD" w:rsidRPr="00426B39" w:rsidRDefault="006048DD" w:rsidP="007F63CD">
      <w:pPr>
        <w:ind w:firstLine="709"/>
        <w:jc w:val="both"/>
        <w:rPr>
          <w:sz w:val="28"/>
          <w:szCs w:val="28"/>
          <w:lang w:val="uk-UA"/>
        </w:rPr>
      </w:pPr>
      <w:r w:rsidRPr="00426B39">
        <w:rPr>
          <w:sz w:val="28"/>
          <w:szCs w:val="28"/>
          <w:lang w:val="uk-UA"/>
        </w:rPr>
        <w:t xml:space="preserve">Некоторые пары или отдельные лица могут решить использовать донорскую сперму для внесения генетического разнообразия в свою семью, особенно если это близкородственные браки и у них есть опасения по поводу генетических заболеваний </w:t>
      </w:r>
      <w:r w:rsidRPr="00426B39">
        <w:rPr>
          <w:sz w:val="28"/>
          <w:szCs w:val="28"/>
        </w:rPr>
        <w:t>[43</w:t>
      </w:r>
      <w:r w:rsidR="009243BC" w:rsidRPr="00426B39">
        <w:rPr>
          <w:sz w:val="28"/>
          <w:szCs w:val="28"/>
        </w:rPr>
        <w:t>-</w:t>
      </w:r>
      <w:r w:rsidRPr="00426B39">
        <w:rPr>
          <w:sz w:val="28"/>
          <w:szCs w:val="28"/>
        </w:rPr>
        <w:t xml:space="preserve">45] </w:t>
      </w:r>
      <w:r w:rsidRPr="00426B39">
        <w:rPr>
          <w:sz w:val="28"/>
          <w:szCs w:val="28"/>
          <w:lang w:val="uk-UA"/>
        </w:rPr>
        <w:t>или наследственных заболеваний в пределах их собственной генетической линии.</w:t>
      </w:r>
    </w:p>
    <w:p w14:paraId="3FE774A1" w14:textId="77777777" w:rsidR="006048DD" w:rsidRPr="00426B39" w:rsidRDefault="006048DD" w:rsidP="007F63CD">
      <w:pPr>
        <w:ind w:firstLine="709"/>
        <w:jc w:val="both"/>
        <w:rPr>
          <w:sz w:val="28"/>
          <w:szCs w:val="28"/>
          <w:lang w:val="kk-KZ"/>
        </w:rPr>
      </w:pPr>
      <w:r w:rsidRPr="00426B39">
        <w:rPr>
          <w:sz w:val="28"/>
          <w:szCs w:val="28"/>
          <w:lang w:val="uk-UA"/>
        </w:rPr>
        <w:t xml:space="preserve">Для пар, рассматривающих возможность использования донорской спермы, важно тщательно обсудить свои варианты с медицинскими работниками, генетическими консультантами и специалистами в области психического здоровья, чтобы обеспечить принятие обоснованных решений и поддержку на протяжении всего процесса. Кроме того, прежде чем приступать к зачатию донорской спермой, следует </w:t>
      </w:r>
      <w:r w:rsidRPr="00426B39">
        <w:rPr>
          <w:sz w:val="28"/>
          <w:szCs w:val="28"/>
        </w:rPr>
        <w:t>учитывать</w:t>
      </w:r>
      <w:r w:rsidRPr="00426B39">
        <w:rPr>
          <w:sz w:val="28"/>
          <w:szCs w:val="28"/>
          <w:lang w:val="uk-UA"/>
        </w:rPr>
        <w:t xml:space="preserve"> юридические соображения, касающиеся родительских прав, анонимности и раскрытия информации</w:t>
      </w:r>
      <w:r w:rsidRPr="00426B39">
        <w:rPr>
          <w:sz w:val="28"/>
          <w:szCs w:val="28"/>
        </w:rPr>
        <w:t xml:space="preserve"> [46,47].</w:t>
      </w:r>
    </w:p>
    <w:p w14:paraId="0A06BD12" w14:textId="77777777" w:rsidR="006048DD" w:rsidRPr="00426B39" w:rsidRDefault="006048DD" w:rsidP="007F63CD">
      <w:pPr>
        <w:ind w:firstLine="709"/>
        <w:jc w:val="both"/>
        <w:rPr>
          <w:rStyle w:val="y2iqfc"/>
          <w:sz w:val="28"/>
          <w:szCs w:val="28"/>
          <w:lang w:val="kk-KZ"/>
        </w:rPr>
      </w:pPr>
      <w:r w:rsidRPr="00426B39">
        <w:rPr>
          <w:rStyle w:val="y2iqfc"/>
          <w:sz w:val="28"/>
          <w:szCs w:val="28"/>
        </w:rPr>
        <w:t xml:space="preserve">Стремительное развитие технологий, и медицины в целом, позволяет решить множество вопросов у пациенток с бесплодием, связанное с невозможностью использования собственного генетического материала и помимо использования донорских половых гамет появилось множество исследований, связанных с митохондриальной заместительной терапией </w:t>
      </w:r>
      <w:r w:rsidRPr="00426B39">
        <w:rPr>
          <w:sz w:val="28"/>
          <w:szCs w:val="28"/>
        </w:rPr>
        <w:t>у пациентов с идиопатическим бесплодием и повторными неудачами ЭКО [48,49].</w:t>
      </w:r>
    </w:p>
    <w:p w14:paraId="0620E8DF" w14:textId="77777777" w:rsidR="006048DD" w:rsidRPr="00426B39" w:rsidRDefault="006048DD" w:rsidP="007F63CD">
      <w:pPr>
        <w:ind w:firstLine="709"/>
        <w:jc w:val="both"/>
        <w:rPr>
          <w:sz w:val="28"/>
          <w:szCs w:val="28"/>
          <w:lang w:val="uk-UA"/>
        </w:rPr>
      </w:pPr>
      <w:r w:rsidRPr="00426B39">
        <w:rPr>
          <w:rStyle w:val="y2iqfc"/>
          <w:sz w:val="28"/>
          <w:szCs w:val="28"/>
        </w:rPr>
        <w:t>Тем временем, отмечается рост бесплодия у женщин, которое по различным показаниям требует применения донорских ооцитов. К таким состояниям относятся</w:t>
      </w:r>
      <w:r w:rsidRPr="00426B39">
        <w:rPr>
          <w:sz w:val="28"/>
          <w:szCs w:val="28"/>
        </w:rPr>
        <w:t xml:space="preserve"> – состояния после проведения радио- химиотерапии; состояния после хирургических вмешательств на половых гонадах - резекции, овариоэктомии; отсутствие ооцитов, вследствие естественной менопаузы или раннее - преждевременное истощение яичников в возрасте до 40 лет [50]; синдром резистентных яичников</w:t>
      </w:r>
      <w:r w:rsidRPr="00426B39">
        <w:rPr>
          <w:sz w:val="28"/>
          <w:szCs w:val="28"/>
          <w:lang w:val="kk-KZ"/>
        </w:rPr>
        <w:t xml:space="preserve"> </w:t>
      </w:r>
      <w:r w:rsidRPr="00426B39">
        <w:rPr>
          <w:sz w:val="28"/>
          <w:szCs w:val="28"/>
        </w:rPr>
        <w:t>[51], которое может быть вызвано генетически обусловленными причинами; врожденными аномалиями развития половых органов</w:t>
      </w:r>
      <w:r w:rsidRPr="00426B39">
        <w:rPr>
          <w:sz w:val="28"/>
          <w:szCs w:val="28"/>
          <w:lang w:val="kk-KZ"/>
        </w:rPr>
        <w:t xml:space="preserve"> </w:t>
      </w:r>
      <w:r w:rsidRPr="00426B39">
        <w:rPr>
          <w:sz w:val="28"/>
          <w:szCs w:val="28"/>
        </w:rPr>
        <w:t>[52],</w:t>
      </w:r>
      <w:r w:rsidRPr="00426B39">
        <w:rPr>
          <w:sz w:val="28"/>
          <w:szCs w:val="28"/>
          <w:lang w:val="kk-KZ"/>
        </w:rPr>
        <w:t xml:space="preserve"> </w:t>
      </w:r>
      <w:r w:rsidRPr="00426B39">
        <w:rPr>
          <w:sz w:val="28"/>
          <w:szCs w:val="28"/>
        </w:rPr>
        <w:t>отсутствие яичников</w:t>
      </w:r>
      <w:r w:rsidRPr="00426B39">
        <w:rPr>
          <w:sz w:val="28"/>
          <w:szCs w:val="28"/>
          <w:lang w:val="kk-KZ"/>
        </w:rPr>
        <w:t xml:space="preserve"> </w:t>
      </w:r>
      <w:r w:rsidRPr="00426B39">
        <w:rPr>
          <w:sz w:val="28"/>
          <w:szCs w:val="28"/>
        </w:rPr>
        <w:t>[53]; хромосомными аномалиями; неполноценность яйцеклеток с наследственными заболеваниями;  экстрагенитальная патология у женщины</w:t>
      </w:r>
      <w:r w:rsidRPr="00426B39">
        <w:rPr>
          <w:sz w:val="28"/>
          <w:szCs w:val="28"/>
          <w:lang w:val="kk-KZ"/>
        </w:rPr>
        <w:t xml:space="preserve"> </w:t>
      </w:r>
      <w:r w:rsidRPr="00426B39">
        <w:rPr>
          <w:sz w:val="28"/>
          <w:szCs w:val="28"/>
        </w:rPr>
        <w:t>[54], при которой невозможно проведение контролируемой овариальной стимуляции; близкородственные браки; а также неоднократные попытки лечения метом ЭКО - эмбрионы низкого качества, отсутствие  развивающихся эмбрионов, остановки в развитии эмбрионов</w:t>
      </w:r>
      <w:r w:rsidRPr="00426B39">
        <w:rPr>
          <w:sz w:val="28"/>
          <w:szCs w:val="28"/>
          <w:lang w:val="kk-KZ"/>
        </w:rPr>
        <w:t xml:space="preserve"> </w:t>
      </w:r>
      <w:r w:rsidRPr="00426B39">
        <w:rPr>
          <w:sz w:val="28"/>
          <w:szCs w:val="28"/>
        </w:rPr>
        <w:t xml:space="preserve">[55]. </w:t>
      </w:r>
    </w:p>
    <w:p w14:paraId="058BEE51" w14:textId="4E0BF8B1" w:rsidR="006048DD" w:rsidRPr="00426B39" w:rsidRDefault="006048DD" w:rsidP="007F63CD">
      <w:pPr>
        <w:ind w:firstLine="709"/>
        <w:jc w:val="both"/>
        <w:rPr>
          <w:rStyle w:val="affffffffff4"/>
          <w:b w:val="0"/>
          <w:bCs w:val="0"/>
          <w:sz w:val="28"/>
          <w:szCs w:val="28"/>
          <w:lang w:val="kk-KZ"/>
        </w:rPr>
      </w:pPr>
      <w:r w:rsidRPr="00426B39">
        <w:rPr>
          <w:sz w:val="28"/>
          <w:szCs w:val="28"/>
        </w:rPr>
        <w:t>В некоторых странах, в последние десятилетие отмечается увеличение тенденции обращений пар с нетрадиционной ориентацией</w:t>
      </w:r>
      <w:r w:rsidR="00C446FB">
        <w:rPr>
          <w:sz w:val="28"/>
          <w:szCs w:val="28"/>
        </w:rPr>
        <w:t>,</w:t>
      </w:r>
      <w:r w:rsidRPr="00426B39">
        <w:rPr>
          <w:sz w:val="28"/>
          <w:szCs w:val="28"/>
        </w:rPr>
        <w:t xml:space="preserve"> к использованию донорских ооцитов и спермы, что связано с внесением изменения в законодательства [56].</w:t>
      </w:r>
      <w:r w:rsidRPr="00426B39">
        <w:rPr>
          <w:rStyle w:val="affffffffff4"/>
          <w:sz w:val="28"/>
          <w:szCs w:val="28"/>
        </w:rPr>
        <w:t xml:space="preserve"> </w:t>
      </w:r>
      <w:r w:rsidRPr="00426B39">
        <w:rPr>
          <w:sz w:val="28"/>
          <w:szCs w:val="28"/>
        </w:rPr>
        <w:t>Реалии и возможности современной медицины позволяют многим бесплодным женщинам, одиноким мужчинам, а также гомосексуальным парам стать родителями, с использованием донорских половых гамет, до этого у них был единственный путь к родительству – усыновление [57].</w:t>
      </w:r>
      <w:r w:rsidRPr="00426B39">
        <w:rPr>
          <w:rStyle w:val="affffffffff4"/>
          <w:sz w:val="28"/>
          <w:szCs w:val="28"/>
        </w:rPr>
        <w:t xml:space="preserve"> </w:t>
      </w:r>
    </w:p>
    <w:p w14:paraId="4CB3540D" w14:textId="6BB554D1" w:rsidR="006048DD" w:rsidRPr="00426B39" w:rsidRDefault="006048DD" w:rsidP="007F63CD">
      <w:pPr>
        <w:ind w:firstLine="709"/>
        <w:jc w:val="both"/>
        <w:rPr>
          <w:rStyle w:val="uv3um"/>
          <w:sz w:val="28"/>
          <w:szCs w:val="28"/>
          <w:lang w:val="uk-UA"/>
        </w:rPr>
      </w:pPr>
      <w:r w:rsidRPr="00426B39">
        <w:rPr>
          <w:sz w:val="28"/>
          <w:szCs w:val="28"/>
        </w:rPr>
        <w:t>Усыновление для однополых пар разрешено во многих странах, включая</w:t>
      </w:r>
      <w:r w:rsidRPr="00426B39">
        <w:rPr>
          <w:rStyle w:val="apple-converted-space"/>
          <w:sz w:val="28"/>
          <w:szCs w:val="28"/>
        </w:rPr>
        <w:t> </w:t>
      </w:r>
      <w:r w:rsidRPr="00426B39">
        <w:rPr>
          <w:sz w:val="28"/>
          <w:szCs w:val="28"/>
        </w:rPr>
        <w:t>Нидерланды, Бельгию, Испанию, Канаду, Великобританию (Швецию, Южную Африку, Исландию, Норвегию, Данию и некоторые штаты США, и округа Канады [58].</w:t>
      </w:r>
      <w:r w:rsidRPr="00426B39">
        <w:rPr>
          <w:rStyle w:val="apple-converted-space"/>
          <w:sz w:val="28"/>
          <w:szCs w:val="28"/>
        </w:rPr>
        <w:t> </w:t>
      </w:r>
      <w:r w:rsidRPr="00426B39">
        <w:rPr>
          <w:sz w:val="28"/>
          <w:szCs w:val="28"/>
        </w:rPr>
        <w:t>В некоторых странах, таких как Дания, Германия, Исландия и Норвегия, разрешено усыновление родного или приёмного ребенка партнера.</w:t>
      </w:r>
      <w:r w:rsidRPr="00426B39">
        <w:rPr>
          <w:rStyle w:val="uv3um"/>
          <w:sz w:val="28"/>
          <w:szCs w:val="28"/>
        </w:rPr>
        <w:t> </w:t>
      </w:r>
    </w:p>
    <w:p w14:paraId="2A932FC1" w14:textId="5C9EA1D5" w:rsidR="006048DD" w:rsidRPr="00426B39" w:rsidRDefault="006048DD" w:rsidP="007F63CD">
      <w:pPr>
        <w:ind w:firstLine="709"/>
        <w:jc w:val="both"/>
        <w:rPr>
          <w:sz w:val="28"/>
          <w:szCs w:val="28"/>
          <w:lang w:val="uk-UA"/>
        </w:rPr>
      </w:pPr>
      <w:r w:rsidRPr="00426B39">
        <w:rPr>
          <w:sz w:val="28"/>
          <w:szCs w:val="28"/>
        </w:rPr>
        <w:t>Список стран, где усыновление возможно для однополых пар:</w:t>
      </w:r>
    </w:p>
    <w:p w14:paraId="6B9BB968" w14:textId="77777777" w:rsidR="006048DD" w:rsidRPr="00426B39" w:rsidRDefault="006048DD" w:rsidP="007F63CD">
      <w:pPr>
        <w:ind w:firstLine="709"/>
        <w:jc w:val="both"/>
        <w:rPr>
          <w:rStyle w:val="uv3um"/>
          <w:sz w:val="28"/>
          <w:szCs w:val="28"/>
        </w:rPr>
      </w:pPr>
      <w:r w:rsidRPr="00426B39">
        <w:rPr>
          <w:rStyle w:val="affffffffff4"/>
          <w:sz w:val="28"/>
          <w:szCs w:val="28"/>
        </w:rPr>
        <w:t>-Европа:</w:t>
      </w:r>
      <w:r w:rsidRPr="00426B39">
        <w:rPr>
          <w:rStyle w:val="apple-converted-space"/>
          <w:sz w:val="28"/>
          <w:szCs w:val="28"/>
        </w:rPr>
        <w:t> </w:t>
      </w:r>
      <w:r w:rsidRPr="00426B39">
        <w:rPr>
          <w:sz w:val="28"/>
          <w:szCs w:val="28"/>
        </w:rPr>
        <w:t>Нидерланды, Бельгия, Испания, Великобритания (включая Англию, Уэльс, Шотландию и Северную Ирландию), Швеция, Исландия, Норвегия, Дания, Финляндия, Франция.</w:t>
      </w:r>
      <w:r w:rsidRPr="00426B39">
        <w:rPr>
          <w:rStyle w:val="uv3um"/>
          <w:sz w:val="28"/>
          <w:szCs w:val="28"/>
        </w:rPr>
        <w:t> </w:t>
      </w:r>
    </w:p>
    <w:p w14:paraId="5024B0C2" w14:textId="77777777" w:rsidR="006048DD" w:rsidRPr="00426B39" w:rsidRDefault="006048DD" w:rsidP="007F63CD">
      <w:pPr>
        <w:ind w:firstLine="709"/>
        <w:jc w:val="both"/>
        <w:rPr>
          <w:rStyle w:val="uv3um"/>
          <w:sz w:val="28"/>
          <w:szCs w:val="28"/>
        </w:rPr>
      </w:pPr>
      <w:r w:rsidRPr="00426B39">
        <w:rPr>
          <w:rStyle w:val="affffffffff4"/>
          <w:sz w:val="28"/>
          <w:szCs w:val="28"/>
        </w:rPr>
        <w:t>-Америка:</w:t>
      </w:r>
      <w:r w:rsidRPr="00426B39">
        <w:rPr>
          <w:rStyle w:val="apple-converted-space"/>
          <w:sz w:val="28"/>
          <w:szCs w:val="28"/>
        </w:rPr>
        <w:t> </w:t>
      </w:r>
      <w:r w:rsidRPr="00426B39">
        <w:rPr>
          <w:sz w:val="28"/>
          <w:szCs w:val="28"/>
        </w:rPr>
        <w:t>Канада (в некоторых округах), США (в некоторых штатах).</w:t>
      </w:r>
      <w:r w:rsidRPr="00426B39">
        <w:rPr>
          <w:rStyle w:val="uv3um"/>
          <w:sz w:val="28"/>
          <w:szCs w:val="28"/>
        </w:rPr>
        <w:t> </w:t>
      </w:r>
    </w:p>
    <w:p w14:paraId="2A9DE48F" w14:textId="77777777" w:rsidR="006048DD" w:rsidRPr="00426B39" w:rsidRDefault="006048DD" w:rsidP="007F63CD">
      <w:pPr>
        <w:ind w:firstLine="709"/>
        <w:jc w:val="both"/>
        <w:rPr>
          <w:rStyle w:val="uv3um"/>
          <w:sz w:val="28"/>
          <w:szCs w:val="28"/>
        </w:rPr>
      </w:pPr>
      <w:r w:rsidRPr="00426B39">
        <w:rPr>
          <w:rStyle w:val="affffffffff4"/>
          <w:sz w:val="28"/>
          <w:szCs w:val="28"/>
        </w:rPr>
        <w:t>-Африка:</w:t>
      </w:r>
      <w:r w:rsidRPr="00426B39">
        <w:rPr>
          <w:rStyle w:val="apple-converted-space"/>
          <w:sz w:val="28"/>
          <w:szCs w:val="28"/>
        </w:rPr>
        <w:t> </w:t>
      </w:r>
      <w:r w:rsidRPr="00426B39">
        <w:rPr>
          <w:sz w:val="28"/>
          <w:szCs w:val="28"/>
        </w:rPr>
        <w:t>Южная Африка.</w:t>
      </w:r>
      <w:r w:rsidRPr="00426B39">
        <w:rPr>
          <w:rStyle w:val="uv3um"/>
          <w:sz w:val="28"/>
          <w:szCs w:val="28"/>
        </w:rPr>
        <w:t> </w:t>
      </w:r>
    </w:p>
    <w:p w14:paraId="065612E0" w14:textId="77777777" w:rsidR="006048DD" w:rsidRPr="00426B39" w:rsidRDefault="006048DD" w:rsidP="007F63CD">
      <w:pPr>
        <w:ind w:firstLine="709"/>
        <w:jc w:val="both"/>
        <w:rPr>
          <w:rStyle w:val="uv3um"/>
          <w:sz w:val="28"/>
          <w:szCs w:val="28"/>
        </w:rPr>
      </w:pPr>
      <w:r w:rsidRPr="00426B39">
        <w:rPr>
          <w:rStyle w:val="affffffffff4"/>
          <w:sz w:val="28"/>
          <w:szCs w:val="28"/>
        </w:rPr>
        <w:t>-Океания:</w:t>
      </w:r>
      <w:r w:rsidRPr="00426B39">
        <w:rPr>
          <w:rStyle w:val="apple-converted-space"/>
          <w:sz w:val="28"/>
          <w:szCs w:val="28"/>
        </w:rPr>
        <w:t> </w:t>
      </w:r>
      <w:r w:rsidRPr="00426B39">
        <w:rPr>
          <w:sz w:val="28"/>
          <w:szCs w:val="28"/>
        </w:rPr>
        <w:t>Австралия (в некоторых штатах), Новая Зеландия.</w:t>
      </w:r>
      <w:r w:rsidRPr="00426B39">
        <w:rPr>
          <w:rStyle w:val="uv3um"/>
          <w:sz w:val="28"/>
          <w:szCs w:val="28"/>
        </w:rPr>
        <w:t> </w:t>
      </w:r>
    </w:p>
    <w:p w14:paraId="2F1ED572" w14:textId="77777777" w:rsidR="006048DD" w:rsidRPr="00426B39" w:rsidRDefault="006048DD" w:rsidP="007F63CD">
      <w:pPr>
        <w:ind w:firstLine="709"/>
        <w:jc w:val="both"/>
        <w:rPr>
          <w:rStyle w:val="uv3um"/>
          <w:sz w:val="28"/>
          <w:szCs w:val="28"/>
        </w:rPr>
      </w:pPr>
      <w:r w:rsidRPr="00426B39">
        <w:rPr>
          <w:rStyle w:val="affffffffff4"/>
          <w:sz w:val="28"/>
          <w:szCs w:val="28"/>
        </w:rPr>
        <w:t>-Азия:</w:t>
      </w:r>
      <w:r w:rsidRPr="00426B39">
        <w:rPr>
          <w:rStyle w:val="apple-converted-space"/>
          <w:sz w:val="28"/>
          <w:szCs w:val="28"/>
        </w:rPr>
        <w:t> </w:t>
      </w:r>
      <w:r w:rsidRPr="00426B39">
        <w:rPr>
          <w:sz w:val="28"/>
          <w:szCs w:val="28"/>
        </w:rPr>
        <w:t>Тайвань.</w:t>
      </w:r>
      <w:r w:rsidRPr="00426B39">
        <w:rPr>
          <w:rStyle w:val="uv3um"/>
          <w:sz w:val="28"/>
          <w:szCs w:val="28"/>
        </w:rPr>
        <w:t> </w:t>
      </w:r>
    </w:p>
    <w:p w14:paraId="06E4FB42" w14:textId="77777777" w:rsidR="006048DD" w:rsidRPr="00426B39" w:rsidRDefault="006048DD" w:rsidP="007F63CD">
      <w:pPr>
        <w:ind w:firstLine="709"/>
        <w:jc w:val="both"/>
        <w:rPr>
          <w:rStyle w:val="apple-converted-space"/>
          <w:sz w:val="28"/>
          <w:szCs w:val="28"/>
          <w:lang w:val="kk-KZ"/>
        </w:rPr>
      </w:pPr>
      <w:r w:rsidRPr="00426B39">
        <w:rPr>
          <w:rStyle w:val="affffffffff4"/>
          <w:b w:val="0"/>
          <w:bCs w:val="0"/>
          <w:sz w:val="28"/>
          <w:szCs w:val="28"/>
        </w:rPr>
        <w:t>В некоторых странах, например, в Ирландии, отдельные граждане, независимо от их ориентации, одинокие или состоящие в отношениях, могут подавать заявки на усыновление</w:t>
      </w:r>
      <w:r w:rsidRPr="00426B39">
        <w:rPr>
          <w:rStyle w:val="apple-converted-space"/>
          <w:sz w:val="28"/>
          <w:szCs w:val="28"/>
        </w:rPr>
        <w:t xml:space="preserve"> [</w:t>
      </w:r>
      <w:r w:rsidRPr="00426B39">
        <w:rPr>
          <w:sz w:val="28"/>
          <w:szCs w:val="28"/>
        </w:rPr>
        <w:t>59,60].</w:t>
      </w:r>
      <w:r w:rsidRPr="00426B39">
        <w:rPr>
          <w:rStyle w:val="apple-converted-space"/>
          <w:sz w:val="28"/>
          <w:szCs w:val="28"/>
        </w:rPr>
        <w:t> </w:t>
      </w:r>
    </w:p>
    <w:p w14:paraId="47CDA408" w14:textId="77777777" w:rsidR="006048DD" w:rsidRPr="00426B39" w:rsidRDefault="006048DD" w:rsidP="007F63CD">
      <w:pPr>
        <w:ind w:firstLine="709"/>
        <w:jc w:val="both"/>
        <w:rPr>
          <w:rStyle w:val="uv3um"/>
          <w:sz w:val="28"/>
          <w:szCs w:val="28"/>
          <w:lang w:val="kk-KZ"/>
        </w:rPr>
      </w:pPr>
      <w:r w:rsidRPr="00426B39">
        <w:rPr>
          <w:sz w:val="28"/>
          <w:szCs w:val="28"/>
        </w:rPr>
        <w:t>Следует отметить, что законодательство в отношении усыновления однополыми парами может различаться даже внутри одной страны. Например, в США и Канаде усыновление разрешено в некоторых штатах и округах, но не во всех [61].</w:t>
      </w:r>
      <w:r w:rsidRPr="00426B39">
        <w:rPr>
          <w:rStyle w:val="apple-converted-space"/>
          <w:sz w:val="28"/>
          <w:szCs w:val="28"/>
        </w:rPr>
        <w:t> </w:t>
      </w:r>
      <w:r w:rsidRPr="00426B39">
        <w:rPr>
          <w:sz w:val="28"/>
          <w:szCs w:val="28"/>
        </w:rPr>
        <w:t>Также стоит учитывать, что в некоторых странах, где усыновление не разрешено, однополые пары могут иметь возможность стать опекунами или ухаживать за детьми.</w:t>
      </w:r>
      <w:r w:rsidRPr="00426B39">
        <w:rPr>
          <w:rStyle w:val="uv3um"/>
          <w:sz w:val="28"/>
          <w:szCs w:val="28"/>
        </w:rPr>
        <w:t> </w:t>
      </w:r>
    </w:p>
    <w:p w14:paraId="0EB3C3A9" w14:textId="5D5E160D" w:rsidR="000A3CAB" w:rsidRPr="00426B39" w:rsidRDefault="006048DD" w:rsidP="007F63CD">
      <w:pPr>
        <w:ind w:firstLine="709"/>
        <w:jc w:val="both"/>
        <w:rPr>
          <w:sz w:val="28"/>
          <w:szCs w:val="28"/>
          <w:lang w:val="kk-KZ"/>
        </w:rPr>
      </w:pPr>
      <w:r w:rsidRPr="00426B39">
        <w:rPr>
          <w:rStyle w:val="uv3um"/>
          <w:sz w:val="28"/>
          <w:szCs w:val="28"/>
        </w:rPr>
        <w:t>В Республике Казахстан</w:t>
      </w:r>
      <w:r w:rsidRPr="00426B39">
        <w:rPr>
          <w:spacing w:val="2"/>
          <w:sz w:val="28"/>
          <w:szCs w:val="28"/>
          <w:bdr w:val="none" w:sz="0" w:space="0" w:color="auto" w:frame="1"/>
        </w:rPr>
        <w:t xml:space="preserve"> не разрешены однополые браки и, как следствие, программы ВРТ для однополых семей. Действующее законодательство определяет брак, как союз между мужчиной и женщиной.  В свою очередь наблюдаются  противоречия в законодательстве,  например,</w:t>
      </w:r>
      <w:r w:rsidR="000A3CAB" w:rsidRPr="00426B39">
        <w:rPr>
          <w:spacing w:val="2"/>
          <w:sz w:val="28"/>
          <w:szCs w:val="28"/>
          <w:bdr w:val="none" w:sz="0" w:space="0" w:color="auto" w:frame="1"/>
          <w:lang w:val="kk-KZ"/>
        </w:rPr>
        <w:t xml:space="preserve"> </w:t>
      </w:r>
      <w:r w:rsidRPr="00426B39">
        <w:rPr>
          <w:spacing w:val="2"/>
          <w:sz w:val="28"/>
          <w:szCs w:val="28"/>
          <w:bdr w:val="none" w:sz="0" w:space="0" w:color="auto" w:frame="1"/>
        </w:rPr>
        <w:t>согласно статье 146</w:t>
      </w:r>
      <w:r w:rsidRPr="00426B39">
        <w:rPr>
          <w:sz w:val="28"/>
          <w:szCs w:val="28"/>
        </w:rPr>
        <w:t xml:space="preserve"> Кодекса РК «О здоровье народа и системе здравоохранения», пункта 3 -</w:t>
      </w:r>
      <w:r w:rsidRPr="00426B39">
        <w:rPr>
          <w:spacing w:val="2"/>
          <w:sz w:val="28"/>
          <w:szCs w:val="28"/>
          <w:bdr w:val="none" w:sz="0" w:space="0" w:color="auto" w:frame="1"/>
        </w:rPr>
        <w:t>Вспомогательные репродуктивные методы и технологии -</w:t>
      </w:r>
      <w:r w:rsidR="00FA77EB">
        <w:rPr>
          <w:spacing w:val="2"/>
          <w:sz w:val="28"/>
          <w:szCs w:val="28"/>
          <w:bdr w:val="none" w:sz="0" w:space="0" w:color="auto" w:frame="1"/>
          <w:lang w:val="kk-KZ"/>
        </w:rPr>
        <w:t xml:space="preserve"> </w:t>
      </w:r>
      <w:r w:rsidRPr="00426B39">
        <w:rPr>
          <w:spacing w:val="2"/>
          <w:sz w:val="28"/>
          <w:szCs w:val="28"/>
        </w:rPr>
        <w:t>женщина или</w:t>
      </w:r>
      <w:r w:rsidR="00FA77EB">
        <w:rPr>
          <w:spacing w:val="2"/>
          <w:sz w:val="28"/>
          <w:szCs w:val="28"/>
          <w:lang w:val="kk-KZ"/>
        </w:rPr>
        <w:t xml:space="preserve"> </w:t>
      </w:r>
      <w:r w:rsidRPr="00426B39">
        <w:rPr>
          <w:spacing w:val="2"/>
          <w:sz w:val="28"/>
          <w:szCs w:val="28"/>
        </w:rPr>
        <w:t>мужчина, не состоящие в браке, имеют право на применение вспомогательных репродуктивных методов и технологий при наличии ее/его информированного согласия на медицинское вмешательсто</w:t>
      </w:r>
      <w:r w:rsidR="000A3CAB" w:rsidRPr="00426B39">
        <w:rPr>
          <w:spacing w:val="2"/>
          <w:sz w:val="28"/>
          <w:szCs w:val="28"/>
          <w:lang w:val="kk-KZ"/>
        </w:rPr>
        <w:t xml:space="preserve"> </w:t>
      </w:r>
      <w:r w:rsidRPr="00426B39">
        <w:rPr>
          <w:sz w:val="28"/>
          <w:szCs w:val="28"/>
        </w:rPr>
        <w:t>[9</w:t>
      </w:r>
      <w:r w:rsidR="00424F66">
        <w:rPr>
          <w:sz w:val="28"/>
          <w:szCs w:val="28"/>
        </w:rPr>
        <w:t>,с.</w:t>
      </w:r>
      <w:r w:rsidR="00FA77EB">
        <w:rPr>
          <w:sz w:val="28"/>
          <w:szCs w:val="28"/>
          <w:lang w:val="kk-KZ"/>
        </w:rPr>
        <w:t xml:space="preserve"> </w:t>
      </w:r>
      <w:r w:rsidR="00424F66">
        <w:rPr>
          <w:sz w:val="28"/>
          <w:szCs w:val="28"/>
        </w:rPr>
        <w:t>9</w:t>
      </w:r>
      <w:r w:rsidRPr="00426B39">
        <w:rPr>
          <w:sz w:val="28"/>
          <w:szCs w:val="28"/>
        </w:rPr>
        <w:t>].</w:t>
      </w:r>
      <w:r w:rsidR="00FA77EB">
        <w:rPr>
          <w:rStyle w:val="apple-converted-space"/>
          <w:sz w:val="28"/>
          <w:szCs w:val="28"/>
          <w:lang w:val="kk-KZ"/>
        </w:rPr>
        <w:t xml:space="preserve"> </w:t>
      </w:r>
      <w:r w:rsidRPr="00426B39">
        <w:rPr>
          <w:spacing w:val="2"/>
          <w:sz w:val="28"/>
          <w:szCs w:val="28"/>
        </w:rPr>
        <w:t>Воспользоваться услугой ВРТ могут женщина и мужчина, как состоящие в браке, так и не состоящих в браке, при наличии информированного добровольного согласия, при этом сперма мужчины не подвергается замораживанию по их согласию.</w:t>
      </w:r>
      <w:r w:rsidRPr="00426B39">
        <w:rPr>
          <w:rStyle w:val="apple-converted-space"/>
          <w:spacing w:val="2"/>
          <w:sz w:val="28"/>
          <w:szCs w:val="28"/>
        </w:rPr>
        <w:t> </w:t>
      </w:r>
      <w:r w:rsidRPr="00426B39">
        <w:rPr>
          <w:spacing w:val="2"/>
          <w:sz w:val="28"/>
          <w:szCs w:val="28"/>
        </w:rPr>
        <w:t>Женщина, не состоящая в браке, может получить лечение бесплодия в организациях здравоохранения, безопасными и эффективными методами, в том числе с использованием ВРТ (за исключением суррогатного материнства) с получением полной и исчерпывающей информации об их эффективности, оптимальных сроках применения, о возможных осложнениях, медицинских и правовых последствиях и иных сведений, касающихся их воздействия на организм</w:t>
      </w:r>
      <w:r w:rsidR="000A3CAB" w:rsidRPr="00426B39">
        <w:rPr>
          <w:spacing w:val="2"/>
          <w:sz w:val="28"/>
          <w:szCs w:val="28"/>
          <w:lang w:val="kk-KZ"/>
        </w:rPr>
        <w:t xml:space="preserve"> </w:t>
      </w:r>
      <w:r w:rsidRPr="00426B39">
        <w:rPr>
          <w:sz w:val="28"/>
          <w:szCs w:val="28"/>
        </w:rPr>
        <w:t>[10</w:t>
      </w:r>
      <w:r w:rsidR="00424F66">
        <w:rPr>
          <w:sz w:val="28"/>
          <w:szCs w:val="28"/>
        </w:rPr>
        <w:t>,с.</w:t>
      </w:r>
      <w:r w:rsidR="00FA77EB">
        <w:rPr>
          <w:sz w:val="28"/>
          <w:szCs w:val="28"/>
          <w:lang w:val="kk-KZ"/>
        </w:rPr>
        <w:t xml:space="preserve"> </w:t>
      </w:r>
      <w:r w:rsidR="00424F66">
        <w:rPr>
          <w:sz w:val="28"/>
          <w:szCs w:val="28"/>
        </w:rPr>
        <w:t>9</w:t>
      </w:r>
      <w:r w:rsidRPr="00426B39">
        <w:rPr>
          <w:sz w:val="28"/>
          <w:szCs w:val="28"/>
        </w:rPr>
        <w:t>].</w:t>
      </w:r>
      <w:r w:rsidRPr="00426B39">
        <w:rPr>
          <w:rStyle w:val="apple-converted-space"/>
          <w:sz w:val="28"/>
          <w:szCs w:val="28"/>
        </w:rPr>
        <w:t> </w:t>
      </w:r>
      <w:r w:rsidRPr="00426B39">
        <w:rPr>
          <w:sz w:val="28"/>
          <w:szCs w:val="28"/>
        </w:rPr>
        <w:t xml:space="preserve"> В то же время</w:t>
      </w:r>
      <w:r w:rsidRPr="00FA77EB">
        <w:rPr>
          <w:sz w:val="28"/>
          <w:szCs w:val="28"/>
        </w:rPr>
        <w:t xml:space="preserve"> в </w:t>
      </w:r>
      <w:r w:rsidRPr="00426B39">
        <w:rPr>
          <w:sz w:val="28"/>
          <w:szCs w:val="28"/>
        </w:rPr>
        <w:t>Кодексе РК «О браке (супружестве) и семье», с</w:t>
      </w:r>
      <w:r w:rsidRPr="00426B39">
        <w:rPr>
          <w:spacing w:val="2"/>
          <w:sz w:val="28"/>
          <w:szCs w:val="28"/>
          <w:bdr w:val="none" w:sz="0" w:space="0" w:color="auto" w:frame="1"/>
        </w:rPr>
        <w:t>татья 58 сказано, что п</w:t>
      </w:r>
      <w:r w:rsidRPr="00426B39">
        <w:rPr>
          <w:spacing w:val="2"/>
          <w:sz w:val="28"/>
          <w:szCs w:val="28"/>
        </w:rPr>
        <w:t>рименение вспомогательных репродуктивных методов и технологий допускается в отношении женщин, состоящих в зарегистрированном браке (супружестве), также в отношении женщин, не состоящих в браке (супружестве)</w:t>
      </w:r>
      <w:r w:rsidRPr="00426B39">
        <w:rPr>
          <w:sz w:val="28"/>
          <w:szCs w:val="28"/>
        </w:rPr>
        <w:t xml:space="preserve"> [</w:t>
      </w:r>
      <w:r w:rsidR="00424F66" w:rsidRPr="00426B39">
        <w:rPr>
          <w:sz w:val="28"/>
          <w:szCs w:val="28"/>
        </w:rPr>
        <w:t>11</w:t>
      </w:r>
      <w:r w:rsidR="00424F66">
        <w:rPr>
          <w:sz w:val="28"/>
          <w:szCs w:val="28"/>
        </w:rPr>
        <w:t>,с.</w:t>
      </w:r>
      <w:r w:rsidR="00FA77EB">
        <w:rPr>
          <w:sz w:val="28"/>
          <w:szCs w:val="28"/>
          <w:lang w:val="kk-KZ"/>
        </w:rPr>
        <w:t xml:space="preserve"> </w:t>
      </w:r>
      <w:r w:rsidR="00424F66">
        <w:rPr>
          <w:sz w:val="28"/>
          <w:szCs w:val="28"/>
        </w:rPr>
        <w:t>9</w:t>
      </w:r>
      <w:r w:rsidRPr="00426B39">
        <w:rPr>
          <w:sz w:val="28"/>
          <w:szCs w:val="28"/>
        </w:rPr>
        <w:t>].</w:t>
      </w:r>
      <w:r w:rsidRPr="00426B39">
        <w:rPr>
          <w:rStyle w:val="apple-converted-space"/>
          <w:sz w:val="28"/>
          <w:szCs w:val="28"/>
        </w:rPr>
        <w:t> </w:t>
      </w:r>
      <w:r w:rsidRPr="00426B39">
        <w:rPr>
          <w:spacing w:val="2"/>
          <w:sz w:val="28"/>
          <w:szCs w:val="28"/>
        </w:rPr>
        <w:t xml:space="preserve">  Данные противоречия в приказах и кодексах РК – не позволяет одинокому мужчине воспользоваться услугами ВРТ, так как в данном случае он не может воспользоваться услугами суррогатной матери для вынашивания ребенка.</w:t>
      </w:r>
    </w:p>
    <w:p w14:paraId="19A1D4E7" w14:textId="421B6608" w:rsidR="000A3CAB" w:rsidRPr="00426B39" w:rsidRDefault="006048DD" w:rsidP="007F63CD">
      <w:pPr>
        <w:ind w:firstLine="709"/>
        <w:jc w:val="both"/>
        <w:rPr>
          <w:sz w:val="28"/>
          <w:szCs w:val="28"/>
          <w:lang w:val="kk-KZ"/>
        </w:rPr>
      </w:pPr>
      <w:r w:rsidRPr="00426B39">
        <w:rPr>
          <w:sz w:val="28"/>
          <w:szCs w:val="28"/>
        </w:rPr>
        <w:t>При выявлении женского бесплодия, связанного с отсутвием ооцитов или невозможностью их получения, и тяжелых форм мужского бесплодия, таких как необструктивная азооспермия, диагностируемая после после забора спермы из яичка, и отсутствие сперматозоидав в полученном материале, генетические заболевания, а также качество самих сперматозоидов</w:t>
      </w:r>
      <w:r w:rsidR="00C446FB">
        <w:rPr>
          <w:sz w:val="28"/>
          <w:szCs w:val="28"/>
        </w:rPr>
        <w:t>, предлагаются программы с применением донорских половых гамет</w:t>
      </w:r>
      <w:r w:rsidRPr="00426B39">
        <w:rPr>
          <w:sz w:val="28"/>
          <w:szCs w:val="28"/>
        </w:rPr>
        <w:t xml:space="preserve"> [62].</w:t>
      </w:r>
      <w:r w:rsidRPr="00426B39">
        <w:rPr>
          <w:rStyle w:val="apple-converted-space"/>
          <w:sz w:val="28"/>
          <w:szCs w:val="28"/>
        </w:rPr>
        <w:t> </w:t>
      </w:r>
    </w:p>
    <w:p w14:paraId="04361313" w14:textId="302605B1" w:rsidR="000A3CAB" w:rsidRPr="00426B39" w:rsidRDefault="006048DD" w:rsidP="007F63CD">
      <w:pPr>
        <w:ind w:firstLine="709"/>
        <w:jc w:val="both"/>
        <w:rPr>
          <w:sz w:val="28"/>
          <w:szCs w:val="28"/>
          <w:lang w:val="kk-KZ"/>
        </w:rPr>
      </w:pPr>
      <w:r w:rsidRPr="00426B39">
        <w:rPr>
          <w:sz w:val="28"/>
          <w:szCs w:val="28"/>
        </w:rPr>
        <w:t>Использование донорской спермы и ооцитов</w:t>
      </w:r>
      <w:r w:rsidR="00C446FB">
        <w:rPr>
          <w:sz w:val="28"/>
          <w:szCs w:val="28"/>
        </w:rPr>
        <w:t>,</w:t>
      </w:r>
      <w:r w:rsidRPr="00426B39">
        <w:rPr>
          <w:sz w:val="28"/>
          <w:szCs w:val="28"/>
        </w:rPr>
        <w:t xml:space="preserve"> часто является единственным подходом для бесплодных пар к рождению детей. Банки донорских половых гамет, или криобанки, стали основными и часто единственными, ресурсами и платформами для выбора криоконсервированной донорской спермы или ооцитов, для использования при искусственном оплодотворении или экстракорпоральном оплодотворении, особенно с учетом научных современных достижений в криоконсервации. Таким образом данные платформы помогают снизить проблемы с фертильностью, с которыми сталкиваются многие пары, желающие зачать ребенка. Основными принципами работы криобанков является выплата вознаграждений за их донорство, а желающие получить донорские половые гаметы, связываются с криобанками и платят соответствующую сумму за эту услугу. Важно учитывать как физическое здоровье, так и этические соображения как доноров, так и реципиентов и потомства донора. Рекомендации и руководства по донорству спермы и яйцеклеток различаются в разных банках спермы по всему миру [63,64].</w:t>
      </w:r>
      <w:r w:rsidRPr="00426B39">
        <w:rPr>
          <w:rStyle w:val="apple-converted-space"/>
          <w:sz w:val="28"/>
          <w:szCs w:val="28"/>
        </w:rPr>
        <w:t> </w:t>
      </w:r>
    </w:p>
    <w:p w14:paraId="099D616E" w14:textId="69B5548F" w:rsidR="000A3CAB" w:rsidRPr="00426B39" w:rsidRDefault="006048DD" w:rsidP="007F63CD">
      <w:pPr>
        <w:ind w:firstLine="709"/>
        <w:jc w:val="both"/>
        <w:rPr>
          <w:sz w:val="28"/>
          <w:szCs w:val="28"/>
          <w:lang w:val="kk-KZ"/>
        </w:rPr>
      </w:pPr>
      <w:r w:rsidRPr="00426B39">
        <w:rPr>
          <w:sz w:val="28"/>
          <w:szCs w:val="28"/>
        </w:rPr>
        <w:t>В свою очередь</w:t>
      </w:r>
      <w:r w:rsidR="00C446FB">
        <w:rPr>
          <w:sz w:val="28"/>
          <w:szCs w:val="28"/>
        </w:rPr>
        <w:t>,</w:t>
      </w:r>
      <w:r w:rsidRPr="00426B39">
        <w:rPr>
          <w:sz w:val="28"/>
          <w:szCs w:val="28"/>
        </w:rPr>
        <w:t xml:space="preserve"> с увеличением программ ВРТ с применением донорских половых гамет</w:t>
      </w:r>
      <w:r w:rsidR="00C446FB">
        <w:rPr>
          <w:sz w:val="28"/>
          <w:szCs w:val="28"/>
        </w:rPr>
        <w:t>,</w:t>
      </w:r>
      <w:r w:rsidRPr="00426B39">
        <w:rPr>
          <w:sz w:val="28"/>
          <w:szCs w:val="28"/>
        </w:rPr>
        <w:t xml:space="preserve"> возникли вопросы, касающиеся анонимности или неанонимности доноров.</w:t>
      </w:r>
    </w:p>
    <w:p w14:paraId="2C118683" w14:textId="3DA9AAA3" w:rsidR="000A3CAB" w:rsidRPr="00426B39" w:rsidRDefault="006048DD" w:rsidP="007F63CD">
      <w:pPr>
        <w:ind w:firstLine="709"/>
        <w:jc w:val="both"/>
        <w:rPr>
          <w:sz w:val="28"/>
          <w:szCs w:val="28"/>
          <w:lang w:val="kk-KZ"/>
        </w:rPr>
      </w:pPr>
      <w:r w:rsidRPr="00426B39">
        <w:rPr>
          <w:sz w:val="28"/>
          <w:szCs w:val="28"/>
        </w:rPr>
        <w:t>Регулирующие основы законов некоторых стран, обязуют раскрыть информацию о донорах при достижении совершеннолетия рожденными детьми. Такие законы приняты в Великобритания [65], Австрии, Австралии (по некоторым штатам – Виктория и Западная Австралия), Нидерландам, Новой Зеландии, Норвегии, Швейцарии, Швеции [</w:t>
      </w:r>
      <w:r w:rsidR="005B4D94" w:rsidRPr="00426B39">
        <w:rPr>
          <w:sz w:val="28"/>
          <w:szCs w:val="28"/>
        </w:rPr>
        <w:t>64</w:t>
      </w:r>
      <w:r w:rsidR="005B4D94">
        <w:rPr>
          <w:sz w:val="28"/>
          <w:szCs w:val="28"/>
        </w:rPr>
        <w:t>,</w:t>
      </w:r>
      <w:r w:rsidR="00FA77EB">
        <w:rPr>
          <w:sz w:val="28"/>
          <w:szCs w:val="28"/>
          <w:lang w:val="kk-KZ"/>
        </w:rPr>
        <w:t>с</w:t>
      </w:r>
      <w:r w:rsidR="005B4D94">
        <w:rPr>
          <w:sz w:val="28"/>
          <w:szCs w:val="28"/>
        </w:rPr>
        <w:t>.</w:t>
      </w:r>
      <w:r w:rsidR="00FA77EB">
        <w:rPr>
          <w:sz w:val="28"/>
          <w:szCs w:val="28"/>
          <w:lang w:val="kk-KZ"/>
        </w:rPr>
        <w:t xml:space="preserve"> </w:t>
      </w:r>
      <w:r w:rsidR="005B4D94">
        <w:rPr>
          <w:sz w:val="28"/>
          <w:szCs w:val="28"/>
        </w:rPr>
        <w:t>20;</w:t>
      </w:r>
      <w:r w:rsidR="00FA77EB">
        <w:rPr>
          <w:sz w:val="28"/>
          <w:szCs w:val="28"/>
          <w:lang w:val="kk-KZ"/>
        </w:rPr>
        <w:t xml:space="preserve"> </w:t>
      </w:r>
      <w:r w:rsidRPr="00426B39">
        <w:rPr>
          <w:sz w:val="28"/>
          <w:szCs w:val="28"/>
        </w:rPr>
        <w:t>66</w:t>
      </w:r>
      <w:r w:rsidR="00FA77EB">
        <w:rPr>
          <w:sz w:val="28"/>
          <w:szCs w:val="28"/>
          <w:lang w:val="kk-KZ"/>
        </w:rPr>
        <w:t>,</w:t>
      </w:r>
      <w:r w:rsidRPr="00426B39">
        <w:rPr>
          <w:sz w:val="28"/>
          <w:szCs w:val="28"/>
        </w:rPr>
        <w:t>67].</w:t>
      </w:r>
    </w:p>
    <w:p w14:paraId="6332E4D7" w14:textId="77777777" w:rsidR="000A3CAB" w:rsidRPr="00426B39" w:rsidRDefault="000A3CAB" w:rsidP="007F63CD">
      <w:pPr>
        <w:ind w:firstLine="709"/>
        <w:jc w:val="both"/>
        <w:rPr>
          <w:bCs/>
          <w:lang w:val="kk-KZ"/>
        </w:rPr>
      </w:pPr>
      <w:r w:rsidRPr="00426B39">
        <w:rPr>
          <w:bCs/>
          <w:sz w:val="28"/>
          <w:szCs w:val="28"/>
        </w:rPr>
        <w:t>В лаборатории генетики нарушений репродукции ФГБНУ «Медико-генетический научный центр» были проведены 3 социологических исследования путем анкетирования (1994-2017 гг.). Основным исследовательским вопросом было определение необходимости анонимности в донорстве половых клеток. Результаты опроса показали, что 64 % респондентов считают, что донорство половых клеток должно быть анонимным (в 1994 г. так считали 79 %). Приведенные результаты свидетельствовали о необходимости продолжения обсуждения данного вопроса [69].</w:t>
      </w:r>
      <w:r w:rsidRPr="00426B39">
        <w:rPr>
          <w:bCs/>
        </w:rPr>
        <w:t xml:space="preserve"> </w:t>
      </w:r>
    </w:p>
    <w:p w14:paraId="67FB5AE4" w14:textId="1587D05B" w:rsidR="000A3CAB" w:rsidRPr="00426B39" w:rsidRDefault="000A3CAB" w:rsidP="007F63CD">
      <w:pPr>
        <w:ind w:firstLine="709"/>
        <w:jc w:val="both"/>
        <w:rPr>
          <w:sz w:val="28"/>
          <w:szCs w:val="28"/>
        </w:rPr>
      </w:pPr>
      <w:r w:rsidRPr="00426B39">
        <w:rPr>
          <w:sz w:val="28"/>
          <w:szCs w:val="28"/>
        </w:rPr>
        <w:t>Одной из современных проблем последнего столетия</w:t>
      </w:r>
      <w:r w:rsidR="00C446FB">
        <w:rPr>
          <w:sz w:val="28"/>
          <w:szCs w:val="28"/>
        </w:rPr>
        <w:t>,</w:t>
      </w:r>
      <w:r w:rsidRPr="00426B39">
        <w:rPr>
          <w:sz w:val="28"/>
          <w:szCs w:val="28"/>
        </w:rPr>
        <w:t xml:space="preserve"> является востребованное направление донации половых гамет и человеческих эмбрионов. Существуют проблемы с зачатием, при которых, достичь наступления беременности и рождения здорового ребенка, возможно только с использованием донорских половых гамет или эмбрионов.</w:t>
      </w:r>
      <w:r w:rsidRPr="00426B39">
        <w:rPr>
          <w:shd w:val="clear" w:color="auto" w:fill="FFFFFF"/>
        </w:rPr>
        <w:t xml:space="preserve"> </w:t>
      </w:r>
      <w:r w:rsidRPr="00426B39">
        <w:rPr>
          <w:sz w:val="28"/>
          <w:szCs w:val="28"/>
        </w:rPr>
        <w:t>Донорство избыточных эмбрионов или эмбрионов, полученных из отдельных донорских гамет, поможет подгруппе бесплодных пар создать семьи.  Координацию донорства отказных эмбрионов или полученных путем донорских ооцитов и донорской спермы может осуществлять специальная программа. Основные этические вопросы затрагивают сферу влияния донорства   на будущее потомство, согласия и консультирования доноров и реципиентов, недопущения смешивания (близкородственных связей в будущем у рожденных детей) эмбрионов или гамет, и вопросы определения оплаты расходов доноров. Основные правовые вопросы касаются того, считается ли донорство эмбрионов</w:t>
      </w:r>
      <w:r w:rsidR="00C446FB">
        <w:rPr>
          <w:sz w:val="28"/>
          <w:szCs w:val="28"/>
        </w:rPr>
        <w:t>-</w:t>
      </w:r>
      <w:r w:rsidRPr="00426B39">
        <w:rPr>
          <w:sz w:val="28"/>
          <w:szCs w:val="28"/>
        </w:rPr>
        <w:t xml:space="preserve"> донорством гамет или усыновлением; прав и обязанностей доноров и реципиентов в отношении воспитания будущего потомства; ответственности; вопросов компенсации; а также законности денежной компенсации донорам [70].</w:t>
      </w:r>
      <w:r w:rsidRPr="00426B39">
        <w:rPr>
          <w:rFonts w:ascii="Roboto" w:hAnsi="Roboto"/>
          <w:b/>
          <w:bCs/>
        </w:rPr>
        <w:t xml:space="preserve"> </w:t>
      </w:r>
      <w:r w:rsidRPr="00426B39">
        <w:rPr>
          <w:sz w:val="28"/>
          <w:szCs w:val="28"/>
        </w:rPr>
        <w:t xml:space="preserve"> </w:t>
      </w:r>
    </w:p>
    <w:p w14:paraId="5A58F788" w14:textId="57CD30A2" w:rsidR="006772E6" w:rsidRPr="00426B39" w:rsidRDefault="006772E6" w:rsidP="007F63CD">
      <w:pPr>
        <w:ind w:firstLine="709"/>
        <w:jc w:val="both"/>
        <w:rPr>
          <w:sz w:val="28"/>
          <w:szCs w:val="28"/>
        </w:rPr>
      </w:pPr>
      <w:r w:rsidRPr="00426B39">
        <w:rPr>
          <w:sz w:val="28"/>
          <w:szCs w:val="28"/>
        </w:rPr>
        <w:t>В середине двадцатого столетия</w:t>
      </w:r>
      <w:r w:rsidR="00C446FB">
        <w:rPr>
          <w:sz w:val="28"/>
          <w:szCs w:val="28"/>
        </w:rPr>
        <w:t>,</w:t>
      </w:r>
      <w:r w:rsidRPr="00426B39">
        <w:rPr>
          <w:sz w:val="28"/>
          <w:szCs w:val="28"/>
        </w:rPr>
        <w:t xml:space="preserve"> процедура донорства спермы стала использоваться в программе лечения женского бесплодия и постепенно приобрела определенную необходимость. Описание использования спермы донора впервые было описано в древних медицинских трактатах. Донорство же яйцеклеток стало применяться значительно позднее, с момента внедрения нового направления медицины и науки - репродуктивных технологий.  </w:t>
      </w:r>
    </w:p>
    <w:p w14:paraId="48623892" w14:textId="3EFD1E9E" w:rsidR="00DB5DF0" w:rsidRPr="00426B39" w:rsidRDefault="00DB5DF0" w:rsidP="007F63CD">
      <w:pPr>
        <w:ind w:firstLine="709"/>
        <w:jc w:val="both"/>
        <w:rPr>
          <w:rFonts w:ascii="Segoe UI" w:hAnsi="Segoe UI" w:cs="Segoe UI"/>
          <w:shd w:val="clear" w:color="auto" w:fill="FFFFFF"/>
          <w:lang w:val="kk-KZ"/>
        </w:rPr>
      </w:pPr>
      <w:r w:rsidRPr="00426B39">
        <w:rPr>
          <w:sz w:val="28"/>
          <w:szCs w:val="28"/>
        </w:rPr>
        <w:t>В 1983 году впервые было сообщено о рождении первого ребенка с использованием донорских ооцитов в Австралии [</w:t>
      </w:r>
      <w:r w:rsidR="00424F66" w:rsidRPr="00426B39">
        <w:rPr>
          <w:sz w:val="28"/>
          <w:szCs w:val="28"/>
        </w:rPr>
        <w:t>30</w:t>
      </w:r>
      <w:r w:rsidR="00424F66">
        <w:rPr>
          <w:sz w:val="28"/>
          <w:szCs w:val="28"/>
        </w:rPr>
        <w:t>,</w:t>
      </w:r>
      <w:r w:rsidR="00FA77EB">
        <w:rPr>
          <w:sz w:val="28"/>
          <w:szCs w:val="28"/>
          <w:lang w:val="kk-KZ"/>
        </w:rPr>
        <w:t>с</w:t>
      </w:r>
      <w:r w:rsidR="00424F66">
        <w:rPr>
          <w:sz w:val="28"/>
          <w:szCs w:val="28"/>
        </w:rPr>
        <w:t>.</w:t>
      </w:r>
      <w:r w:rsidR="00FA77EB">
        <w:rPr>
          <w:sz w:val="28"/>
          <w:szCs w:val="28"/>
          <w:lang w:val="kk-KZ"/>
        </w:rPr>
        <w:t xml:space="preserve"> </w:t>
      </w:r>
      <w:r w:rsidR="00424F66">
        <w:rPr>
          <w:sz w:val="28"/>
          <w:szCs w:val="28"/>
        </w:rPr>
        <w:t>15</w:t>
      </w:r>
      <w:r w:rsidRPr="00426B39">
        <w:rPr>
          <w:sz w:val="28"/>
          <w:szCs w:val="28"/>
        </w:rPr>
        <w:t>]. И с тех пор, ведущие клиники экстракорпорального оплодотворения (ЭКО), стали с успехом применять донорские ооциты в лечении женского бесплодия и набрали особую популярность в последние четверть века [71]</w:t>
      </w:r>
      <w:r w:rsidRPr="00426B39">
        <w:rPr>
          <w:rFonts w:ascii="Segoe UI" w:hAnsi="Segoe UI" w:cs="Segoe UI"/>
          <w:shd w:val="clear" w:color="auto" w:fill="FFFFFF"/>
        </w:rPr>
        <w:t>.</w:t>
      </w:r>
    </w:p>
    <w:p w14:paraId="6343E7D6" w14:textId="0F8C5F01" w:rsidR="00DB5DF0" w:rsidRPr="00426B39" w:rsidRDefault="00DB5DF0" w:rsidP="007F63CD">
      <w:pPr>
        <w:ind w:firstLine="709"/>
        <w:jc w:val="both"/>
        <w:rPr>
          <w:sz w:val="28"/>
          <w:szCs w:val="28"/>
        </w:rPr>
      </w:pPr>
      <w:r w:rsidRPr="00426B39">
        <w:rPr>
          <w:bCs/>
          <w:sz w:val="28"/>
          <w:szCs w:val="28"/>
        </w:rPr>
        <w:t>Донорство половых гамет</w:t>
      </w:r>
      <w:r w:rsidR="00C446FB">
        <w:rPr>
          <w:bCs/>
          <w:sz w:val="28"/>
          <w:szCs w:val="28"/>
        </w:rPr>
        <w:t>,</w:t>
      </w:r>
      <w:r w:rsidRPr="00426B39">
        <w:rPr>
          <w:bCs/>
          <w:sz w:val="28"/>
          <w:szCs w:val="28"/>
        </w:rPr>
        <w:t xml:space="preserve"> является одной стороной части вспомогательных репродуктивных технологий (ВРТ) и/или частью биомедицинских исследований [72,73]</w:t>
      </w:r>
      <w:r w:rsidRPr="00426B39">
        <w:rPr>
          <w:rFonts w:ascii="Segoe UI" w:hAnsi="Segoe UI" w:cs="Segoe UI"/>
          <w:bCs/>
          <w:shd w:val="clear" w:color="auto" w:fill="FFFFFF"/>
        </w:rPr>
        <w:t>.</w:t>
      </w:r>
      <w:r w:rsidRPr="00426B39">
        <w:rPr>
          <w:bCs/>
          <w:sz w:val="28"/>
          <w:szCs w:val="28"/>
        </w:rPr>
        <w:t xml:space="preserve"> </w:t>
      </w:r>
    </w:p>
    <w:p w14:paraId="3F21EE69" w14:textId="77777777" w:rsidR="00DB5DF0" w:rsidRPr="00426B39" w:rsidRDefault="00DB5DF0" w:rsidP="007F63CD">
      <w:pPr>
        <w:ind w:firstLine="709"/>
        <w:jc w:val="both"/>
        <w:rPr>
          <w:sz w:val="28"/>
          <w:szCs w:val="28"/>
        </w:rPr>
      </w:pPr>
      <w:r w:rsidRPr="00426B39">
        <w:rPr>
          <w:sz w:val="28"/>
          <w:szCs w:val="28"/>
        </w:rPr>
        <w:t>К тому же применение донорского материала создало платформу улучшения репродуктивного здоровья, в том числе и у пар, имеющих риск рождения детей с генетическими заболеваниями [74]</w:t>
      </w:r>
      <w:r w:rsidRPr="00426B39">
        <w:rPr>
          <w:rFonts w:ascii="Segoe UI" w:hAnsi="Segoe UI" w:cs="Segoe UI"/>
          <w:shd w:val="clear" w:color="auto" w:fill="FFFFFF"/>
        </w:rPr>
        <w:t>.</w:t>
      </w:r>
      <w:r w:rsidRPr="00426B39">
        <w:rPr>
          <w:b/>
          <w:bCs/>
          <w:sz w:val="28"/>
          <w:szCs w:val="28"/>
        </w:rPr>
        <w:t xml:space="preserve"> </w:t>
      </w:r>
    </w:p>
    <w:p w14:paraId="13C3FAAE" w14:textId="4C95A5DB" w:rsidR="00DB5DF0" w:rsidRPr="00426B39" w:rsidRDefault="00DB5DF0" w:rsidP="007F63CD">
      <w:pPr>
        <w:ind w:firstLine="709"/>
        <w:jc w:val="both"/>
        <w:rPr>
          <w:sz w:val="28"/>
          <w:szCs w:val="28"/>
        </w:rPr>
      </w:pPr>
      <w:r w:rsidRPr="00426B39">
        <w:rPr>
          <w:sz w:val="28"/>
          <w:szCs w:val="28"/>
        </w:rPr>
        <w:t>Под донорством половых гамет понимают донацию ооцитов/яйцеклеток, спермы и эмбрионов [</w:t>
      </w:r>
      <w:r w:rsidR="00424F66" w:rsidRPr="00426B39">
        <w:rPr>
          <w:sz w:val="28"/>
          <w:szCs w:val="28"/>
        </w:rPr>
        <w:t>18</w:t>
      </w:r>
      <w:r w:rsidR="00424F66">
        <w:rPr>
          <w:sz w:val="28"/>
          <w:szCs w:val="28"/>
        </w:rPr>
        <w:t>,</w:t>
      </w:r>
      <w:r w:rsidR="00FA77EB">
        <w:rPr>
          <w:sz w:val="28"/>
          <w:szCs w:val="28"/>
          <w:lang w:val="kk-KZ"/>
        </w:rPr>
        <w:t>с</w:t>
      </w:r>
      <w:r w:rsidR="00424F66">
        <w:rPr>
          <w:sz w:val="28"/>
          <w:szCs w:val="28"/>
        </w:rPr>
        <w:t>.</w:t>
      </w:r>
      <w:r w:rsidR="00FA77EB">
        <w:rPr>
          <w:sz w:val="28"/>
          <w:szCs w:val="28"/>
          <w:lang w:val="kk-KZ"/>
        </w:rPr>
        <w:t xml:space="preserve"> </w:t>
      </w:r>
      <w:r w:rsidR="00424F66">
        <w:rPr>
          <w:sz w:val="28"/>
          <w:szCs w:val="28"/>
        </w:rPr>
        <w:t>10</w:t>
      </w:r>
      <w:r w:rsidRPr="00426B39">
        <w:rPr>
          <w:sz w:val="28"/>
          <w:szCs w:val="28"/>
        </w:rPr>
        <w:t>].</w:t>
      </w:r>
    </w:p>
    <w:p w14:paraId="60749217" w14:textId="77777777" w:rsidR="00DB5DF0" w:rsidRPr="00426B39" w:rsidRDefault="00DB5DF0" w:rsidP="007F63CD">
      <w:pPr>
        <w:ind w:firstLine="709"/>
        <w:jc w:val="both"/>
        <w:rPr>
          <w:sz w:val="28"/>
          <w:szCs w:val="28"/>
        </w:rPr>
      </w:pPr>
      <w:r w:rsidRPr="00426B39">
        <w:rPr>
          <w:sz w:val="28"/>
          <w:szCs w:val="28"/>
        </w:rPr>
        <w:t xml:space="preserve">По данным Society for Assisted Reproductive Technology (SART) за 2014, говорят о том, что около 42% родившихся детей, были зачаты при помощи донорских эмбрионов и ооцитов за 2017-2019г, донорство яйцеклеток и эмбрионов в настоящее время составляет примерно 8-8,2% зарегистрированных рождений при экстракорпоральном оплодотворении в США. За последние 25 лет в США было зарегистрировано, и продолжают регистрироваться, более 47 000 живорождений в результате проведения программ ВРТ, с использованием донорских ооцитов [75]. </w:t>
      </w:r>
    </w:p>
    <w:p w14:paraId="731574FD" w14:textId="47306F3B" w:rsidR="00DB5DF0" w:rsidRPr="00426B39" w:rsidRDefault="00DB5DF0" w:rsidP="007F63CD">
      <w:pPr>
        <w:ind w:firstLine="709"/>
        <w:jc w:val="both"/>
        <w:rPr>
          <w:rFonts w:ascii="Segoe UI" w:hAnsi="Segoe UI" w:cs="Segoe UI"/>
          <w:bCs/>
          <w:shd w:val="clear" w:color="auto" w:fill="FFFFFF"/>
        </w:rPr>
      </w:pPr>
      <w:r w:rsidRPr="00426B39">
        <w:rPr>
          <w:bCs/>
          <w:sz w:val="28"/>
          <w:szCs w:val="28"/>
        </w:rPr>
        <w:t>Существуют значительные различия в применении видов лечения в программах ВРТ, что в некоторой степени связано с уровнем благосостояния, регулированием, страховым покрытием и стоимостью [76</w:t>
      </w:r>
      <w:r w:rsidR="009243BC" w:rsidRPr="00426B39">
        <w:rPr>
          <w:bCs/>
          <w:sz w:val="28"/>
          <w:szCs w:val="28"/>
        </w:rPr>
        <w:t>-</w:t>
      </w:r>
      <w:r w:rsidRPr="00426B39">
        <w:rPr>
          <w:bCs/>
          <w:sz w:val="28"/>
          <w:szCs w:val="28"/>
        </w:rPr>
        <w:t xml:space="preserve">78]. </w:t>
      </w:r>
      <w:r w:rsidRPr="00426B39">
        <w:rPr>
          <w:rFonts w:ascii="Segoe UI" w:hAnsi="Segoe UI" w:cs="Segoe UI"/>
          <w:bCs/>
          <w:shd w:val="clear" w:color="auto" w:fill="FFFFFF"/>
        </w:rPr>
        <w:t xml:space="preserve"> </w:t>
      </w:r>
    </w:p>
    <w:p w14:paraId="1935F8B0" w14:textId="77777777" w:rsidR="00DB5DF0" w:rsidRPr="00426B39" w:rsidRDefault="00DB5DF0" w:rsidP="007F63CD">
      <w:pPr>
        <w:ind w:firstLine="709"/>
        <w:jc w:val="both"/>
        <w:rPr>
          <w:sz w:val="28"/>
          <w:szCs w:val="28"/>
        </w:rPr>
      </w:pPr>
      <w:r w:rsidRPr="00426B39">
        <w:rPr>
          <w:bCs/>
          <w:sz w:val="28"/>
          <w:szCs w:val="28"/>
        </w:rPr>
        <w:t xml:space="preserve">Лечение бесплодия может быть для пациентов стрессовым, вызывающим изоляцию и финансово обременительным. Перед врачами стоит сложная задача – помочь им эмоционально и логистически ориентироваться в многочисленных доступных вариантах лечения. Вспомогательные репродуктивные технологии (ВРТ) стоят дорого, особенно в Соединенных Штатах, где страховое покрытие ЭКО неоднозначно. По данным Национальной ассоциации по борьбе с бесплодием, в 15 штатах страховые компании обязаны покрывать расходы на экстракорпоральное оплодотворение; ещё в двух штатах страховые компании обязаны просто предоставлять страховое покрытие. Однако существуют некоторые заметные исключения из правил страхования. Например, в некоторых штатах законодательство допускает возрастные ограничения, требует, чтобы будущие родители были женаты, а также допускает исключения по религиозным мотивам для некоторых работодателей. Специалистам по репродуктологии следует быть в курсе доступных их пациентам вариантов страхования и финансирования, а также международных тенденций в области финансирования ЭКО, которые однажды могут стать доступны и им [79]. </w:t>
      </w:r>
      <w:r w:rsidRPr="00426B39">
        <w:rPr>
          <w:rFonts w:ascii="Segoe UI" w:hAnsi="Segoe UI" w:cs="Segoe UI"/>
          <w:bCs/>
          <w:shd w:val="clear" w:color="auto" w:fill="FFFFFF"/>
        </w:rPr>
        <w:t xml:space="preserve"> </w:t>
      </w:r>
      <w:r w:rsidRPr="00426B39">
        <w:rPr>
          <w:rFonts w:ascii="Avenir" w:hAnsi="Avenir"/>
          <w:bCs/>
        </w:rPr>
        <w:t xml:space="preserve"> </w:t>
      </w:r>
    </w:p>
    <w:p w14:paraId="4A51B518" w14:textId="6808F0B0" w:rsidR="00DB5DF0" w:rsidRPr="00426B39" w:rsidRDefault="00DB5DF0" w:rsidP="007F63CD">
      <w:pPr>
        <w:pStyle w:val="1"/>
        <w:spacing w:before="0" w:after="0"/>
        <w:ind w:firstLine="709"/>
        <w:jc w:val="both"/>
        <w:textAlignment w:val="baseline"/>
        <w:rPr>
          <w:rStyle w:val="apple-converted-space"/>
          <w:b w:val="0"/>
          <w:bCs/>
          <w:spacing w:val="2"/>
          <w:sz w:val="28"/>
          <w:szCs w:val="28"/>
          <w:shd w:val="clear" w:color="auto" w:fill="E8E9EB"/>
        </w:rPr>
      </w:pPr>
      <w:r w:rsidRPr="00426B39">
        <w:rPr>
          <w:b w:val="0"/>
          <w:bCs/>
          <w:sz w:val="28"/>
          <w:szCs w:val="28"/>
        </w:rPr>
        <w:t>В Республике Казахстан программа ЭКО полностью покрывает расходы супружеских пар, прошедших, по показаниям, для проведения лечения бесплодия методом ЭКО за счет государства. Такая программа была внедрена с 2010 года и</w:t>
      </w:r>
      <w:r w:rsidRPr="00426B39">
        <w:t xml:space="preserve"> </w:t>
      </w:r>
      <w:r w:rsidRPr="00426B39">
        <w:rPr>
          <w:b w:val="0"/>
          <w:bCs/>
          <w:sz w:val="28"/>
          <w:szCs w:val="28"/>
          <w:shd w:val="clear" w:color="auto" w:fill="FFFFFF"/>
        </w:rPr>
        <w:t xml:space="preserve">с 2021 года стартовала программа "Аңсаған сәби", созданная по поручению </w:t>
      </w:r>
      <w:r w:rsidR="00C446FB">
        <w:rPr>
          <w:b w:val="0"/>
          <w:bCs/>
          <w:sz w:val="28"/>
          <w:szCs w:val="28"/>
          <w:shd w:val="clear" w:color="auto" w:fill="FFFFFF"/>
        </w:rPr>
        <w:t xml:space="preserve">президента РК </w:t>
      </w:r>
      <w:r w:rsidRPr="00426B39">
        <w:rPr>
          <w:b w:val="0"/>
          <w:bCs/>
          <w:sz w:val="28"/>
          <w:szCs w:val="28"/>
          <w:shd w:val="clear" w:color="auto" w:fill="FFFFFF"/>
        </w:rPr>
        <w:t>Касым-Жомарта Токаева</w:t>
      </w:r>
      <w:r w:rsidRPr="00426B39">
        <w:rPr>
          <w:rFonts w:ascii="Roboto" w:hAnsi="Roboto"/>
          <w:sz w:val="25"/>
          <w:szCs w:val="25"/>
          <w:shd w:val="clear" w:color="auto" w:fill="FFFFFF"/>
        </w:rPr>
        <w:t xml:space="preserve"> </w:t>
      </w:r>
      <w:r w:rsidRPr="00426B39">
        <w:rPr>
          <w:b w:val="0"/>
          <w:bCs/>
          <w:sz w:val="28"/>
          <w:szCs w:val="28"/>
        </w:rPr>
        <w:t xml:space="preserve">[80]. </w:t>
      </w:r>
      <w:r w:rsidRPr="00426B39">
        <w:rPr>
          <w:b w:val="0"/>
          <w:bCs/>
          <w:sz w:val="28"/>
          <w:szCs w:val="28"/>
          <w:shd w:val="clear" w:color="auto" w:fill="FFFFFF"/>
        </w:rPr>
        <w:t xml:space="preserve">В свою очередь, для получения необходимых разрешаюших документов, гражданам приходится пройти определенный путь. Чтобы </w:t>
      </w:r>
      <w:r w:rsidRPr="00426B39">
        <w:rPr>
          <w:rStyle w:val="affffffffff4"/>
          <w:sz w:val="28"/>
          <w:szCs w:val="28"/>
        </w:rPr>
        <w:t>получить квоту на ЭКО в рамках ОСМС</w:t>
      </w:r>
      <w:r w:rsidRPr="00426B39">
        <w:rPr>
          <w:rStyle w:val="affffffffff4"/>
          <w:b/>
          <w:bCs w:val="0"/>
          <w:sz w:val="28"/>
          <w:szCs w:val="28"/>
        </w:rPr>
        <w:t xml:space="preserve"> </w:t>
      </w:r>
      <w:r w:rsidRPr="00426B39">
        <w:rPr>
          <w:b w:val="0"/>
          <w:bCs/>
          <w:sz w:val="28"/>
          <w:szCs w:val="28"/>
        </w:rPr>
        <w:t>[</w:t>
      </w:r>
      <w:r w:rsidR="00424F66" w:rsidRPr="00426B39">
        <w:rPr>
          <w:b w:val="0"/>
          <w:bCs/>
          <w:sz w:val="28"/>
          <w:szCs w:val="28"/>
        </w:rPr>
        <w:t>5</w:t>
      </w:r>
      <w:r w:rsidR="00424F66">
        <w:rPr>
          <w:b w:val="0"/>
          <w:bCs/>
          <w:sz w:val="28"/>
          <w:szCs w:val="28"/>
        </w:rPr>
        <w:t>,с.</w:t>
      </w:r>
      <w:r w:rsidR="00FA77EB">
        <w:rPr>
          <w:b w:val="0"/>
          <w:bCs/>
          <w:sz w:val="28"/>
          <w:szCs w:val="28"/>
          <w:lang w:val="kk-KZ"/>
        </w:rPr>
        <w:t xml:space="preserve"> </w:t>
      </w:r>
      <w:r w:rsidR="00424F66">
        <w:rPr>
          <w:b w:val="0"/>
          <w:bCs/>
          <w:sz w:val="28"/>
          <w:szCs w:val="28"/>
        </w:rPr>
        <w:t>9</w:t>
      </w:r>
      <w:r w:rsidRPr="00426B39">
        <w:rPr>
          <w:b w:val="0"/>
          <w:bCs/>
          <w:sz w:val="28"/>
          <w:szCs w:val="28"/>
        </w:rPr>
        <w:t>]</w:t>
      </w:r>
      <w:r w:rsidRPr="00426B39">
        <w:rPr>
          <w:rStyle w:val="apple-converted-space"/>
          <w:b w:val="0"/>
          <w:bCs/>
          <w:sz w:val="28"/>
          <w:szCs w:val="28"/>
        </w:rPr>
        <w:t>, необходимы следующие шаги:</w:t>
      </w:r>
    </w:p>
    <w:p w14:paraId="3B9D40F8" w14:textId="7DC071AB" w:rsidR="00DB5DF0" w:rsidRPr="00426B39" w:rsidRDefault="00DB5DF0" w:rsidP="007F63CD">
      <w:pPr>
        <w:pStyle w:val="afffffffff7"/>
        <w:spacing w:before="0" w:beforeAutospacing="0" w:after="0" w:afterAutospacing="0"/>
        <w:ind w:firstLine="709"/>
        <w:jc w:val="both"/>
        <w:rPr>
          <w:sz w:val="28"/>
          <w:szCs w:val="28"/>
        </w:rPr>
      </w:pPr>
      <w:r w:rsidRPr="00426B39">
        <w:rPr>
          <w:rStyle w:val="apple-converted-space"/>
          <w:sz w:val="28"/>
          <w:szCs w:val="28"/>
          <w:lang w:val="ru-RU"/>
        </w:rPr>
        <w:t>1.</w:t>
      </w:r>
      <w:r w:rsidR="001318ED" w:rsidRPr="00426B39">
        <w:rPr>
          <w:rStyle w:val="apple-converted-space"/>
          <w:sz w:val="28"/>
          <w:szCs w:val="28"/>
          <w:lang w:val="ru-RU"/>
        </w:rPr>
        <w:t xml:space="preserve"> </w:t>
      </w:r>
      <w:r w:rsidRPr="00426B39">
        <w:rPr>
          <w:sz w:val="28"/>
          <w:szCs w:val="28"/>
          <w:lang w:val="ru-RU"/>
        </w:rPr>
        <w:t>З</w:t>
      </w:r>
      <w:r w:rsidRPr="00426B39">
        <w:rPr>
          <w:sz w:val="28"/>
          <w:szCs w:val="28"/>
        </w:rPr>
        <w:t>арегистрироваться в очереди в женской консультации по месту жительства;</w:t>
      </w:r>
    </w:p>
    <w:p w14:paraId="1AD24F79" w14:textId="5AD5AF92" w:rsidR="00DB5DF0" w:rsidRPr="00426B39" w:rsidRDefault="00DB5DF0" w:rsidP="007F63CD">
      <w:pPr>
        <w:pStyle w:val="afffffffff7"/>
        <w:spacing w:before="0" w:beforeAutospacing="0" w:after="0" w:afterAutospacing="0"/>
        <w:ind w:firstLine="709"/>
        <w:jc w:val="both"/>
        <w:rPr>
          <w:sz w:val="28"/>
          <w:szCs w:val="28"/>
        </w:rPr>
      </w:pPr>
      <w:r w:rsidRPr="00426B39">
        <w:rPr>
          <w:sz w:val="28"/>
          <w:szCs w:val="28"/>
          <w:lang w:val="ru-RU"/>
        </w:rPr>
        <w:t>2.</w:t>
      </w:r>
      <w:r w:rsidR="001318ED" w:rsidRPr="00426B39">
        <w:rPr>
          <w:sz w:val="28"/>
          <w:szCs w:val="28"/>
          <w:lang w:val="ru-RU"/>
        </w:rPr>
        <w:t xml:space="preserve"> </w:t>
      </w:r>
      <w:r w:rsidRPr="00426B39">
        <w:rPr>
          <w:sz w:val="28"/>
          <w:szCs w:val="28"/>
          <w:lang w:val="ru-RU"/>
        </w:rPr>
        <w:t>П</w:t>
      </w:r>
      <w:r w:rsidRPr="00426B39">
        <w:rPr>
          <w:sz w:val="28"/>
          <w:szCs w:val="28"/>
        </w:rPr>
        <w:t>олучить направление из женской консультации в клинику репродукции на консультацию репродуктолога (женщина имеет право выбрать ЭКО-центр самостоятельно);</w:t>
      </w:r>
    </w:p>
    <w:p w14:paraId="113FA595" w14:textId="52BD5705" w:rsidR="00DB5DF0" w:rsidRPr="00426B39" w:rsidRDefault="00DB5DF0" w:rsidP="007F63CD">
      <w:pPr>
        <w:pStyle w:val="afffffffff7"/>
        <w:spacing w:before="0" w:beforeAutospacing="0" w:after="0" w:afterAutospacing="0"/>
        <w:ind w:firstLine="709"/>
        <w:jc w:val="both"/>
        <w:rPr>
          <w:sz w:val="28"/>
          <w:szCs w:val="28"/>
        </w:rPr>
      </w:pPr>
      <w:r w:rsidRPr="00426B39">
        <w:rPr>
          <w:sz w:val="28"/>
          <w:szCs w:val="28"/>
          <w:lang w:val="ru-RU"/>
        </w:rPr>
        <w:t>3.</w:t>
      </w:r>
      <w:r w:rsidR="001318ED" w:rsidRPr="00426B39">
        <w:rPr>
          <w:sz w:val="28"/>
          <w:szCs w:val="28"/>
          <w:lang w:val="ru-RU"/>
        </w:rPr>
        <w:t xml:space="preserve"> </w:t>
      </w:r>
      <w:r w:rsidRPr="00426B39">
        <w:rPr>
          <w:sz w:val="28"/>
          <w:szCs w:val="28"/>
          <w:lang w:val="ru-RU"/>
        </w:rPr>
        <w:t>П</w:t>
      </w:r>
      <w:r w:rsidRPr="00426B39">
        <w:rPr>
          <w:sz w:val="28"/>
          <w:szCs w:val="28"/>
        </w:rPr>
        <w:t>олучить консультацию репродуктолога с дальнейшим обследованием в клинике репродукции;</w:t>
      </w:r>
    </w:p>
    <w:p w14:paraId="51C009B0" w14:textId="1C634633" w:rsidR="00DB5DF0" w:rsidRPr="00426B39" w:rsidRDefault="00DB5DF0" w:rsidP="007F63CD">
      <w:pPr>
        <w:pStyle w:val="afffffffff7"/>
        <w:spacing w:before="0" w:beforeAutospacing="0" w:after="0" w:afterAutospacing="0"/>
        <w:ind w:firstLine="709"/>
        <w:jc w:val="both"/>
        <w:rPr>
          <w:sz w:val="28"/>
          <w:szCs w:val="28"/>
        </w:rPr>
      </w:pPr>
      <w:r w:rsidRPr="00426B39">
        <w:rPr>
          <w:sz w:val="28"/>
          <w:szCs w:val="28"/>
          <w:lang w:val="ru-RU"/>
        </w:rPr>
        <w:t>4. П</w:t>
      </w:r>
      <w:r w:rsidRPr="00426B39">
        <w:rPr>
          <w:sz w:val="28"/>
          <w:szCs w:val="28"/>
        </w:rPr>
        <w:t>ройти врачебную комиссию;</w:t>
      </w:r>
    </w:p>
    <w:p w14:paraId="4F40867E" w14:textId="0C782CE5" w:rsidR="00DB5DF0" w:rsidRPr="00426B39" w:rsidRDefault="00DB5DF0" w:rsidP="007F63CD">
      <w:pPr>
        <w:pStyle w:val="afffffffff7"/>
        <w:spacing w:before="0" w:beforeAutospacing="0" w:after="0" w:afterAutospacing="0"/>
        <w:ind w:firstLine="709"/>
        <w:jc w:val="both"/>
        <w:rPr>
          <w:sz w:val="28"/>
          <w:szCs w:val="28"/>
        </w:rPr>
      </w:pPr>
      <w:r w:rsidRPr="00426B39">
        <w:rPr>
          <w:sz w:val="28"/>
          <w:szCs w:val="28"/>
          <w:lang w:val="ru-RU"/>
        </w:rPr>
        <w:t>5.</w:t>
      </w:r>
      <w:r w:rsidR="001318ED" w:rsidRPr="00426B39">
        <w:rPr>
          <w:sz w:val="28"/>
          <w:szCs w:val="28"/>
          <w:lang w:val="ru-RU"/>
        </w:rPr>
        <w:t xml:space="preserve"> </w:t>
      </w:r>
      <w:r w:rsidRPr="00426B39">
        <w:rPr>
          <w:sz w:val="28"/>
          <w:szCs w:val="28"/>
          <w:lang w:val="ru-RU"/>
        </w:rPr>
        <w:t>П</w:t>
      </w:r>
      <w:r w:rsidRPr="00426B39">
        <w:rPr>
          <w:sz w:val="28"/>
          <w:szCs w:val="28"/>
        </w:rPr>
        <w:t>ройти комиссию в клинике ЭКО для получения протокола с согласием клиники проведения процедуры ЭКО;</w:t>
      </w:r>
    </w:p>
    <w:p w14:paraId="79747CA4" w14:textId="795F060F" w:rsidR="00DB5DF0" w:rsidRPr="00426B39" w:rsidRDefault="00DB5DF0" w:rsidP="007F63CD">
      <w:pPr>
        <w:pStyle w:val="afffffffff7"/>
        <w:spacing w:before="0" w:beforeAutospacing="0" w:after="0" w:afterAutospacing="0"/>
        <w:ind w:firstLine="709"/>
        <w:jc w:val="both"/>
        <w:rPr>
          <w:sz w:val="28"/>
          <w:szCs w:val="28"/>
        </w:rPr>
      </w:pPr>
      <w:r w:rsidRPr="00426B39">
        <w:rPr>
          <w:sz w:val="28"/>
          <w:szCs w:val="28"/>
          <w:lang w:val="ru-RU"/>
        </w:rPr>
        <w:t>6.</w:t>
      </w:r>
      <w:r w:rsidR="001318ED" w:rsidRPr="00426B39">
        <w:rPr>
          <w:sz w:val="28"/>
          <w:szCs w:val="28"/>
          <w:lang w:val="ru-RU"/>
        </w:rPr>
        <w:t xml:space="preserve"> </w:t>
      </w:r>
      <w:r w:rsidRPr="00426B39">
        <w:rPr>
          <w:sz w:val="28"/>
          <w:szCs w:val="28"/>
          <w:lang w:val="ru-RU"/>
        </w:rPr>
        <w:t>П</w:t>
      </w:r>
      <w:r w:rsidRPr="00426B39">
        <w:rPr>
          <w:sz w:val="28"/>
          <w:szCs w:val="28"/>
        </w:rPr>
        <w:t>редоставить протокол, полученный на комиссии, для постановки в очередь в женскую консультацию на получение квоты;</w:t>
      </w:r>
    </w:p>
    <w:p w14:paraId="04DE9CDD" w14:textId="4D78687B" w:rsidR="00DB5DF0" w:rsidRPr="00426B39" w:rsidRDefault="00DB5DF0" w:rsidP="007F63CD">
      <w:pPr>
        <w:pStyle w:val="afffffffff7"/>
        <w:spacing w:before="0" w:beforeAutospacing="0" w:after="0" w:afterAutospacing="0"/>
        <w:ind w:firstLine="709"/>
        <w:jc w:val="both"/>
        <w:rPr>
          <w:sz w:val="28"/>
          <w:szCs w:val="28"/>
        </w:rPr>
      </w:pPr>
      <w:r w:rsidRPr="00426B39">
        <w:rPr>
          <w:sz w:val="28"/>
          <w:szCs w:val="28"/>
          <w:lang w:val="ru-RU"/>
        </w:rPr>
        <w:t>7.</w:t>
      </w:r>
      <w:r w:rsidR="001318ED" w:rsidRPr="00426B39">
        <w:rPr>
          <w:sz w:val="28"/>
          <w:szCs w:val="28"/>
          <w:lang w:val="ru-RU"/>
        </w:rPr>
        <w:t xml:space="preserve"> </w:t>
      </w:r>
      <w:r w:rsidRPr="00426B39">
        <w:rPr>
          <w:sz w:val="28"/>
          <w:szCs w:val="28"/>
          <w:lang w:val="ru-RU"/>
        </w:rPr>
        <w:t>П</w:t>
      </w:r>
      <w:r w:rsidRPr="00426B39">
        <w:rPr>
          <w:sz w:val="28"/>
          <w:szCs w:val="28"/>
        </w:rPr>
        <w:t>олучить квоту;</w:t>
      </w:r>
    </w:p>
    <w:p w14:paraId="6B34725F" w14:textId="1F4D1A6A" w:rsidR="00DB5DF0"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lang w:val="ru-RU"/>
        </w:rPr>
        <w:t>8.</w:t>
      </w:r>
      <w:r w:rsidR="001318ED" w:rsidRPr="00426B39">
        <w:rPr>
          <w:sz w:val="28"/>
          <w:szCs w:val="28"/>
          <w:lang w:val="ru-RU"/>
        </w:rPr>
        <w:t xml:space="preserve"> </w:t>
      </w:r>
      <w:r w:rsidRPr="00426B39">
        <w:rPr>
          <w:sz w:val="28"/>
          <w:szCs w:val="28"/>
          <w:lang w:val="ru-RU"/>
        </w:rPr>
        <w:t>С</w:t>
      </w:r>
      <w:r w:rsidRPr="00426B39">
        <w:rPr>
          <w:sz w:val="28"/>
          <w:szCs w:val="28"/>
        </w:rPr>
        <w:t>огласовать с репродуктологом клиники дату ЭКО и регистрацию на портале госпита</w:t>
      </w:r>
      <w:r w:rsidRPr="00426B39">
        <w:rPr>
          <w:sz w:val="28"/>
          <w:szCs w:val="28"/>
          <w:lang w:val="ru-RU"/>
        </w:rPr>
        <w:t>лизации.</w:t>
      </w:r>
    </w:p>
    <w:p w14:paraId="08833BE9" w14:textId="051E3720" w:rsidR="001318ED"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lang w:val="ru-RU"/>
        </w:rPr>
        <w:t>Но у супружеских пар нет возможности использовать донорские половые гаметы при прохождении лечения бесплодия по ОСМС, данный вид лечения не входит в государственную программу. Конечно, такой факт создает преграды для пациентов, которым показано применение донорских половых гамет, доноских эмбрионов или использование суррогатной мамы. Это они смогут сделать только за счет собственного финансирования. Следовательно такая категория пациентов, вернее часть из них, в силу финансовых ограничений не могут воспользоваться государственной поддержкой</w:t>
      </w:r>
      <w:r w:rsidRPr="00426B39">
        <w:rPr>
          <w:bCs/>
          <w:sz w:val="28"/>
          <w:szCs w:val="28"/>
        </w:rPr>
        <w:t xml:space="preserve"> [</w:t>
      </w:r>
      <w:r w:rsidR="005B4D94" w:rsidRPr="00426B39">
        <w:rPr>
          <w:bCs/>
          <w:sz w:val="28"/>
          <w:szCs w:val="28"/>
          <w:lang w:val="ru-RU"/>
        </w:rPr>
        <w:t>10</w:t>
      </w:r>
      <w:r w:rsidR="005B4D94">
        <w:rPr>
          <w:bCs/>
          <w:sz w:val="28"/>
          <w:szCs w:val="28"/>
          <w:lang w:val="ru-RU"/>
        </w:rPr>
        <w:t>,</w:t>
      </w:r>
      <w:r w:rsidR="00FA77EB">
        <w:rPr>
          <w:bCs/>
          <w:sz w:val="28"/>
          <w:szCs w:val="28"/>
          <w:lang w:val="ru-RU"/>
        </w:rPr>
        <w:t>с</w:t>
      </w:r>
      <w:r w:rsidR="005B4D94">
        <w:rPr>
          <w:bCs/>
          <w:sz w:val="28"/>
          <w:szCs w:val="28"/>
          <w:lang w:val="ru-RU"/>
        </w:rPr>
        <w:t>.</w:t>
      </w:r>
      <w:r w:rsidR="00FA77EB">
        <w:rPr>
          <w:bCs/>
          <w:sz w:val="28"/>
          <w:szCs w:val="28"/>
          <w:lang w:val="ru-RU"/>
        </w:rPr>
        <w:t xml:space="preserve"> </w:t>
      </w:r>
      <w:r w:rsidR="005B4D94">
        <w:rPr>
          <w:bCs/>
          <w:sz w:val="28"/>
          <w:szCs w:val="28"/>
          <w:lang w:val="ru-RU"/>
        </w:rPr>
        <w:t>9</w:t>
      </w:r>
      <w:r w:rsidRPr="00426B39">
        <w:rPr>
          <w:bCs/>
          <w:sz w:val="28"/>
          <w:szCs w:val="28"/>
        </w:rPr>
        <w:t>]</w:t>
      </w:r>
      <w:r w:rsidRPr="00426B39">
        <w:rPr>
          <w:bCs/>
          <w:sz w:val="28"/>
          <w:szCs w:val="28"/>
          <w:lang w:val="ru-RU"/>
        </w:rPr>
        <w:t>.</w:t>
      </w:r>
    </w:p>
    <w:p w14:paraId="16061CCA" w14:textId="77777777" w:rsidR="001318ED"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lang w:val="ru-RU"/>
        </w:rPr>
        <w:t xml:space="preserve">Роль и влияние культурных и нормативных факторов не изучались в рамках более масштабных межнациональных сравнений. Нормативно-культурное принятие ВРТ является основным фактором, определяющим развитие ВРТ, помимо различий в уровне благосостояния стран, демографических аспектов и религиозного состава </w:t>
      </w:r>
      <w:r w:rsidRPr="00426B39">
        <w:rPr>
          <w:sz w:val="28"/>
          <w:szCs w:val="28"/>
        </w:rPr>
        <w:t>[</w:t>
      </w:r>
      <w:r w:rsidRPr="00426B39">
        <w:rPr>
          <w:sz w:val="28"/>
          <w:szCs w:val="28"/>
          <w:lang w:val="ru-RU"/>
        </w:rPr>
        <w:t>81</w:t>
      </w:r>
      <w:r w:rsidRPr="00426B39">
        <w:rPr>
          <w:sz w:val="28"/>
          <w:szCs w:val="28"/>
        </w:rPr>
        <w:t xml:space="preserve">]. </w:t>
      </w:r>
      <w:r w:rsidRPr="00426B39">
        <w:rPr>
          <w:rFonts w:ascii="Segoe UI" w:hAnsi="Segoe UI" w:cs="Segoe UI"/>
          <w:shd w:val="clear" w:color="auto" w:fill="FFFFFF"/>
          <w:lang w:val="ru-RU"/>
        </w:rPr>
        <w:t xml:space="preserve"> </w:t>
      </w:r>
      <w:r w:rsidRPr="00426B39">
        <w:rPr>
          <w:rFonts w:ascii="Avenir" w:hAnsi="Avenir"/>
        </w:rPr>
        <w:t xml:space="preserve"> </w:t>
      </w:r>
      <w:r w:rsidRPr="00426B39">
        <w:rPr>
          <w:rFonts w:ascii="Roboto" w:hAnsi="Roboto"/>
          <w:sz w:val="25"/>
          <w:szCs w:val="25"/>
          <w:shd w:val="clear" w:color="auto" w:fill="FFFFFF"/>
        </w:rPr>
        <w:t xml:space="preserve"> </w:t>
      </w:r>
    </w:p>
    <w:p w14:paraId="465E7AF0" w14:textId="570DDF16" w:rsidR="001318ED"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rPr>
        <w:t>В свою очередь</w:t>
      </w:r>
      <w:r w:rsidR="00C446FB">
        <w:rPr>
          <w:sz w:val="28"/>
          <w:szCs w:val="28"/>
          <w:lang w:val="ru-RU"/>
        </w:rPr>
        <w:t>,</w:t>
      </w:r>
      <w:r w:rsidRPr="00426B39">
        <w:rPr>
          <w:sz w:val="28"/>
          <w:szCs w:val="28"/>
        </w:rPr>
        <w:t xml:space="preserve"> все нововведения в области медицины репродукции, генетики и исследований, которые проводятся с эмбрионами приводят к спорам как в области законодательства, так и с этической стороны</w:t>
      </w:r>
      <w:r w:rsidRPr="00426B39">
        <w:rPr>
          <w:sz w:val="28"/>
          <w:szCs w:val="28"/>
          <w:lang w:val="ru-RU"/>
        </w:rPr>
        <w:t xml:space="preserve">. </w:t>
      </w:r>
    </w:p>
    <w:p w14:paraId="5EC1798D" w14:textId="77777777" w:rsidR="001318ED"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rPr>
        <w:t xml:space="preserve">В докладе, опубликованном 19 июня 2003 года, излагаются различные позиции, существующие по вопросам защиты человеческого эмбриона in vitro, а также лежащие в их основе аргументы. В докладе рассматриваются различные принципиальные вопросы защиты человеческого эмбриона in vitro, проблемы, связанные с экстракорпоральным оплодотворением, исследованиями эмбриона in vitro и преимплантационной генетической диагностикой соответственно. Представляется, что, хотя по многим вопросам, касающимся защиты эмбриона in vitro, достигнут консенсус на европейском уровне, по некоторым пунктам сохраняется значительное разнообразие мнений, что затрудняет выработку единого подхода. В связи с этим было сочтено, что доклад, максимально отражающий результаты работы Рабочей группы по защите человеческого эмбриона in vitro, станет полезным шагом для продвижения этических дискуссий по этим вопросам [82,83]. </w:t>
      </w:r>
      <w:r w:rsidRPr="00426B39">
        <w:rPr>
          <w:rFonts w:ascii="Segoe UI" w:hAnsi="Segoe UI" w:cs="Segoe UI"/>
          <w:shd w:val="clear" w:color="auto" w:fill="FFFFFF"/>
        </w:rPr>
        <w:t xml:space="preserve"> </w:t>
      </w:r>
      <w:r w:rsidRPr="00426B39">
        <w:rPr>
          <w:rFonts w:ascii="Avenir" w:hAnsi="Avenir"/>
        </w:rPr>
        <w:t xml:space="preserve"> </w:t>
      </w:r>
      <w:r w:rsidRPr="00426B39">
        <w:rPr>
          <w:rFonts w:ascii="Roboto" w:hAnsi="Roboto"/>
          <w:sz w:val="25"/>
          <w:szCs w:val="25"/>
          <w:shd w:val="clear" w:color="auto" w:fill="FFFFFF"/>
        </w:rPr>
        <w:t xml:space="preserve"> </w:t>
      </w:r>
    </w:p>
    <w:p w14:paraId="38C36978" w14:textId="77777777" w:rsidR="001318ED"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rPr>
        <w:t>Большинство стран в вопросах донорства половых гамет следуют нормативно-правовым актам собственного государства, но есть страны, где свою позицию и влияние на принятие решений в вопросах репродукции и их применения, имеют религиозные направления [</w:t>
      </w:r>
      <w:r w:rsidRPr="00426B39">
        <w:rPr>
          <w:sz w:val="28"/>
          <w:szCs w:val="28"/>
          <w:lang w:val="ru-RU"/>
        </w:rPr>
        <w:t>84</w:t>
      </w:r>
      <w:r w:rsidRPr="00426B39">
        <w:rPr>
          <w:sz w:val="28"/>
          <w:szCs w:val="28"/>
        </w:rPr>
        <w:t>].</w:t>
      </w:r>
      <w:r w:rsidRPr="00426B39">
        <w:rPr>
          <w:sz w:val="28"/>
          <w:szCs w:val="28"/>
          <w:lang w:val="ru-RU"/>
        </w:rPr>
        <w:t xml:space="preserve"> </w:t>
      </w:r>
    </w:p>
    <w:p w14:paraId="563D0EA0" w14:textId="08EB8A42" w:rsidR="001318ED"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lang w:val="ru-RU"/>
        </w:rPr>
        <w:t xml:space="preserve">Так, например в 2004 году Конституционный суд Италии запретил процедуры, включающие донорство гамет, донорство эмбрионов, криоконсервацию эмбрионов (за исключением исключительных случаев) и перенос более трёх эмбрионов. Суд, по сути, сделал три заявления: запрет нарушает основополагающее право пары на здоровье, самоопределение и право иметь ребёнка </w:t>
      </w:r>
      <w:r w:rsidRPr="00426B39">
        <w:rPr>
          <w:sz w:val="28"/>
          <w:szCs w:val="28"/>
        </w:rPr>
        <w:t>[</w:t>
      </w:r>
      <w:r w:rsidR="005B4D94" w:rsidRPr="00426B39">
        <w:rPr>
          <w:sz w:val="28"/>
          <w:szCs w:val="28"/>
          <w:lang w:val="ru-RU"/>
        </w:rPr>
        <w:t>83</w:t>
      </w:r>
      <w:r w:rsidR="005B4D94">
        <w:rPr>
          <w:sz w:val="28"/>
          <w:szCs w:val="28"/>
          <w:lang w:val="ru-RU"/>
        </w:rPr>
        <w:t>,</w:t>
      </w:r>
      <w:r w:rsidR="00FA77EB">
        <w:rPr>
          <w:sz w:val="28"/>
          <w:szCs w:val="28"/>
          <w:lang w:val="ru-RU"/>
        </w:rPr>
        <w:t>с</w:t>
      </w:r>
      <w:r w:rsidR="005B4D94">
        <w:rPr>
          <w:sz w:val="28"/>
          <w:szCs w:val="28"/>
          <w:lang w:val="ru-RU"/>
        </w:rPr>
        <w:t>.</w:t>
      </w:r>
      <w:r w:rsidR="00FA77EB">
        <w:rPr>
          <w:sz w:val="28"/>
          <w:szCs w:val="28"/>
          <w:lang w:val="ru-RU"/>
        </w:rPr>
        <w:t xml:space="preserve"> </w:t>
      </w:r>
      <w:r w:rsidR="005B4D94">
        <w:rPr>
          <w:sz w:val="28"/>
          <w:szCs w:val="28"/>
          <w:lang w:val="ru-RU"/>
        </w:rPr>
        <w:t>23</w:t>
      </w:r>
      <w:r w:rsidRPr="00426B39">
        <w:rPr>
          <w:sz w:val="28"/>
          <w:szCs w:val="28"/>
        </w:rPr>
        <w:t>].</w:t>
      </w:r>
      <w:r w:rsidRPr="00426B39">
        <w:rPr>
          <w:sz w:val="28"/>
          <w:szCs w:val="28"/>
          <w:lang w:val="ru-RU"/>
        </w:rPr>
        <w:t xml:space="preserve"> </w:t>
      </w:r>
      <w:r w:rsidRPr="00426B39">
        <w:rPr>
          <w:b/>
          <w:bCs/>
          <w:sz w:val="28"/>
          <w:szCs w:val="28"/>
          <w:lang w:val="ru-RU"/>
        </w:rPr>
        <w:t xml:space="preserve">  </w:t>
      </w:r>
      <w:r w:rsidRPr="00426B39">
        <w:rPr>
          <w:sz w:val="28"/>
          <w:szCs w:val="28"/>
          <w:shd w:val="clear" w:color="auto" w:fill="FFFFFF"/>
        </w:rPr>
        <w:t>В период действия закона супружеским парам, страдающим тяжелыми формами бесплодия, приходилось обращаться за помощью в медицинские центры других стран, где донорство генетического материала официально разрешено. Согласно статистическим данным, только за 2012 год за рубеж с целью лечения бесплодия методами ВРТ выехало порядка 4 тысяч бездетных семей.</w:t>
      </w:r>
      <w:r w:rsidRPr="00426B39">
        <w:rPr>
          <w:sz w:val="28"/>
          <w:szCs w:val="28"/>
          <w:shd w:val="clear" w:color="auto" w:fill="FFFFFF"/>
          <w:lang w:val="ru-RU"/>
        </w:rPr>
        <w:t xml:space="preserve"> Лишь в 2014 году</w:t>
      </w:r>
      <w:r w:rsidRPr="00426B39">
        <w:rPr>
          <w:sz w:val="28"/>
          <w:szCs w:val="28"/>
          <w:shd w:val="clear" w:color="auto" w:fill="FFFFFF"/>
        </w:rPr>
        <w:t xml:space="preserve"> </w:t>
      </w:r>
      <w:r w:rsidRPr="00426B39">
        <w:rPr>
          <w:sz w:val="28"/>
          <w:szCs w:val="28"/>
          <w:shd w:val="clear" w:color="auto" w:fill="FFFFFF"/>
          <w:lang w:val="ru-RU"/>
        </w:rPr>
        <w:t>в</w:t>
      </w:r>
      <w:r w:rsidRPr="00426B39">
        <w:rPr>
          <w:sz w:val="28"/>
          <w:szCs w:val="28"/>
          <w:shd w:val="clear" w:color="auto" w:fill="FFFFFF"/>
        </w:rPr>
        <w:t xml:space="preserve"> Италии</w:t>
      </w:r>
      <w:r w:rsidRPr="00426B39">
        <w:rPr>
          <w:rStyle w:val="apple-converted-space"/>
          <w:sz w:val="28"/>
          <w:szCs w:val="28"/>
          <w:shd w:val="clear" w:color="auto" w:fill="FFFFFF"/>
        </w:rPr>
        <w:t> </w:t>
      </w:r>
      <w:r w:rsidRPr="00426B39">
        <w:rPr>
          <w:sz w:val="28"/>
          <w:szCs w:val="28"/>
        </w:rPr>
        <w:t>запрет донации ооцитов отменили [</w:t>
      </w:r>
      <w:r w:rsidR="00D31D43" w:rsidRPr="00426B39">
        <w:rPr>
          <w:sz w:val="28"/>
          <w:szCs w:val="28"/>
          <w:lang w:val="ru-RU"/>
        </w:rPr>
        <w:t>83</w:t>
      </w:r>
      <w:r w:rsidR="00D31D43">
        <w:rPr>
          <w:sz w:val="28"/>
          <w:szCs w:val="28"/>
          <w:lang w:val="ru-RU"/>
        </w:rPr>
        <w:t>,</w:t>
      </w:r>
      <w:r w:rsidR="00FA77EB">
        <w:rPr>
          <w:sz w:val="28"/>
          <w:szCs w:val="28"/>
          <w:lang w:val="ru-RU"/>
        </w:rPr>
        <w:t>с</w:t>
      </w:r>
      <w:r w:rsidR="00D31D43">
        <w:rPr>
          <w:sz w:val="28"/>
          <w:szCs w:val="28"/>
          <w:lang w:val="ru-RU"/>
        </w:rPr>
        <w:t>.</w:t>
      </w:r>
      <w:r w:rsidR="00FA77EB">
        <w:rPr>
          <w:sz w:val="28"/>
          <w:szCs w:val="28"/>
          <w:lang w:val="ru-RU"/>
        </w:rPr>
        <w:t xml:space="preserve"> </w:t>
      </w:r>
      <w:r w:rsidR="00D31D43">
        <w:rPr>
          <w:sz w:val="28"/>
          <w:szCs w:val="28"/>
          <w:lang w:val="ru-RU"/>
        </w:rPr>
        <w:t>23;</w:t>
      </w:r>
      <w:r w:rsidR="00FA77EB">
        <w:rPr>
          <w:sz w:val="28"/>
          <w:szCs w:val="28"/>
          <w:lang w:val="ru-RU"/>
        </w:rPr>
        <w:t xml:space="preserve"> </w:t>
      </w:r>
      <w:r w:rsidRPr="00426B39">
        <w:rPr>
          <w:sz w:val="28"/>
          <w:szCs w:val="28"/>
          <w:lang w:val="ru-RU"/>
        </w:rPr>
        <w:t>85</w:t>
      </w:r>
      <w:r w:rsidRPr="00426B39">
        <w:rPr>
          <w:sz w:val="28"/>
          <w:szCs w:val="28"/>
        </w:rPr>
        <w:t>].</w:t>
      </w:r>
      <w:r w:rsidRPr="00426B39">
        <w:rPr>
          <w:sz w:val="28"/>
          <w:szCs w:val="28"/>
          <w:lang w:val="ru-RU"/>
        </w:rPr>
        <w:t xml:space="preserve"> </w:t>
      </w:r>
      <w:r w:rsidRPr="00426B39">
        <w:rPr>
          <w:b/>
          <w:bCs/>
          <w:sz w:val="28"/>
          <w:szCs w:val="28"/>
          <w:lang w:val="ru-RU"/>
        </w:rPr>
        <w:t xml:space="preserve">  </w:t>
      </w:r>
    </w:p>
    <w:p w14:paraId="326D895A" w14:textId="77777777" w:rsidR="001318ED" w:rsidRPr="00426B39" w:rsidRDefault="00DB5DF0" w:rsidP="007F63CD">
      <w:pPr>
        <w:pStyle w:val="afffffffff7"/>
        <w:spacing w:before="0" w:beforeAutospacing="0" w:after="0" w:afterAutospacing="0"/>
        <w:ind w:firstLine="709"/>
        <w:jc w:val="both"/>
        <w:rPr>
          <w:sz w:val="28"/>
          <w:szCs w:val="28"/>
          <w:lang w:val="kk-KZ"/>
        </w:rPr>
      </w:pPr>
      <w:r w:rsidRPr="00426B39">
        <w:rPr>
          <w:sz w:val="28"/>
          <w:szCs w:val="28"/>
        </w:rPr>
        <w:t xml:space="preserve">Отношение к ВРТ может значительно различаться в зависимости от религии из-за различных теологических убеждений, этических соображений и культурных норм. </w:t>
      </w:r>
      <w:r w:rsidRPr="00426B39">
        <w:rPr>
          <w:sz w:val="28"/>
          <w:szCs w:val="28"/>
          <w:lang w:val="ru-RU"/>
        </w:rPr>
        <w:t xml:space="preserve">Ниже приведен </w:t>
      </w:r>
      <w:r w:rsidRPr="00426B39">
        <w:rPr>
          <w:sz w:val="28"/>
          <w:szCs w:val="28"/>
        </w:rPr>
        <w:t>краткий обзор того, как некоторые основные религии относятся к ВРТ.</w:t>
      </w:r>
    </w:p>
    <w:p w14:paraId="77B815A7" w14:textId="5B014C1A" w:rsidR="001318ED" w:rsidRPr="00426B39" w:rsidRDefault="00DB5DF0" w:rsidP="007F63CD">
      <w:pPr>
        <w:pStyle w:val="afffffffff7"/>
        <w:spacing w:before="0" w:beforeAutospacing="0" w:after="0" w:afterAutospacing="0"/>
        <w:ind w:firstLine="709"/>
        <w:jc w:val="both"/>
        <w:rPr>
          <w:shd w:val="clear" w:color="auto" w:fill="FFFFFF"/>
          <w:lang w:val="kk-KZ"/>
        </w:rPr>
      </w:pPr>
      <w:r w:rsidRPr="00426B39">
        <w:rPr>
          <w:sz w:val="28"/>
          <w:szCs w:val="28"/>
        </w:rPr>
        <w:t>Католическая церковь обычно выступает против определенных форм ВРТ, предполагающих уничтожение эмбрионов, таких как экстракорпоральное оплодотворение (ЭКО) и перенос эмбрионов. Однако некоторые формы ВРТ, такие как внутриматочная инсеминация (ВМИ) с использованием спермы мужа, могут считаться приемлемыми. 22 февраля 1987 года была издана Конгрегация вероучения «Donum Vitae» (Конгрегация вероучения, 1987) спустя 9 лет после рождения Луизы Браун в Англии, первого в мире «ребёнка из пробирки» в 1978 году. «Donum Vitae» повторял некоторые основополагающие принципы католического учения, такие как достоинство личности и уважение к человеческой жизни с момента зачатия. В инструкции также отмечалось, что метод ЭКО подразумевает бессмысленное разрушение эмбриональной жизни человека. В ней также излагался важный принцип: допустимы только методы, способствующие супружескому акту, а не те, которые его заменяют. В документе подчёркивается, что бесплодие — тяжёлое испытание, и рекомендуется проводить исследования, направленные на облегчение этого бремени. Следующим этапом в развитии католического вероучения стало издание Папой Иоанном Павлом II «Evangelium Vitae» в 1995 году. Что касается ЭКО</w:t>
      </w:r>
      <w:r w:rsidR="00107FE1">
        <w:rPr>
          <w:sz w:val="28"/>
          <w:szCs w:val="28"/>
          <w:lang w:val="ru-RU"/>
        </w:rPr>
        <w:t>,</w:t>
      </w:r>
      <w:r w:rsidRPr="00426B39">
        <w:rPr>
          <w:sz w:val="28"/>
          <w:szCs w:val="28"/>
        </w:rPr>
        <w:t xml:space="preserve"> и связанных с ним методов, то в пункте 14 мы находим следующее: различные методы искусственного оплодотворения, которые, казалось бы, служат жизни и которые часто используются с этой целью, на самом деле открывают двери новым угрозам для жизни. Помимо того, что они морально неприемлемы, поскольку отделяют деторождение от истинно человеческого контекста супружеского акта, эти методы</w:t>
      </w:r>
      <w:r w:rsidR="00107FE1">
        <w:rPr>
          <w:sz w:val="28"/>
          <w:szCs w:val="28"/>
          <w:lang w:val="ru-RU"/>
        </w:rPr>
        <w:t>,</w:t>
      </w:r>
      <w:r w:rsidRPr="00426B39">
        <w:rPr>
          <w:sz w:val="28"/>
          <w:szCs w:val="28"/>
        </w:rPr>
        <w:t xml:space="preserve"> характеризуются высокой частотой неудач: неудач не только в отношении оплодотворения, но и в отношении последующего развития эмбриона, который подвергается риску смерти, как правило, в течение очень короткого периода времени. Более того, количество полученных эмбрионов</w:t>
      </w:r>
      <w:r w:rsidR="00107FE1">
        <w:rPr>
          <w:sz w:val="28"/>
          <w:szCs w:val="28"/>
          <w:lang w:val="ru-RU"/>
        </w:rPr>
        <w:t>,</w:t>
      </w:r>
      <w:r w:rsidRPr="00426B39">
        <w:rPr>
          <w:sz w:val="28"/>
          <w:szCs w:val="28"/>
        </w:rPr>
        <w:t xml:space="preserve"> часто превышает необходимое для имплантации в матку женщины, и эти</w:t>
      </w:r>
      <w:r w:rsidR="00107FE1">
        <w:rPr>
          <w:sz w:val="28"/>
          <w:szCs w:val="28"/>
          <w:lang w:val="ru-RU"/>
        </w:rPr>
        <w:t>,</w:t>
      </w:r>
      <w:r w:rsidRPr="00426B39">
        <w:rPr>
          <w:sz w:val="28"/>
          <w:szCs w:val="28"/>
        </w:rPr>
        <w:t xml:space="preserve"> так называемые</w:t>
      </w:r>
      <w:r w:rsidR="00107FE1">
        <w:rPr>
          <w:sz w:val="28"/>
          <w:szCs w:val="28"/>
          <w:lang w:val="ru-RU"/>
        </w:rPr>
        <w:t>,</w:t>
      </w:r>
      <w:r w:rsidRPr="00426B39">
        <w:rPr>
          <w:sz w:val="28"/>
          <w:szCs w:val="28"/>
        </w:rPr>
        <w:t xml:space="preserve"> «запасные эмбрионы» затем уничтожаются или используются для исследований, которые под предлогом научного или медицинского прогресса фактически низводят человеческую жизнь до уровня простого «биологического материала», которым можно свободно распоряжаться (Иоанн Павел II, 1995, № 14). 8 сентября 2008 года, в праздник Рождества Пресвятой Девы Марии, Конгрегация вероучения опубликовала документ «Dignitas Personae», посвящённый некоторым биоэтическим вопросам (Конгрегация вероучения, 2008). Основное внимание было уделено тому, что экстракорпоральное оплодотворение создаёт этически неприемлемое отделение деторождения от целостного личностного контекста супружеского акта (№ 16), но исследования и инвестиции, направленные на профилактику бесплодия, заслуживают поддержки (№ 13) [86]. </w:t>
      </w:r>
      <w:r w:rsidRPr="00426B39">
        <w:rPr>
          <w:b/>
          <w:bCs/>
          <w:sz w:val="28"/>
          <w:szCs w:val="28"/>
        </w:rPr>
        <w:t xml:space="preserve">  </w:t>
      </w:r>
      <w:r w:rsidRPr="00426B39">
        <w:rPr>
          <w:shd w:val="clear" w:color="auto" w:fill="FFFFFF"/>
        </w:rPr>
        <w:t xml:space="preserve"> </w:t>
      </w:r>
    </w:p>
    <w:p w14:paraId="4ABA9D4B" w14:textId="77777777" w:rsidR="001318ED" w:rsidRPr="00426B39" w:rsidRDefault="00DB5DF0" w:rsidP="007F63CD">
      <w:pPr>
        <w:pStyle w:val="afffffffff7"/>
        <w:spacing w:before="0" w:beforeAutospacing="0" w:after="0" w:afterAutospacing="0"/>
        <w:ind w:firstLine="709"/>
        <w:jc w:val="both"/>
        <w:rPr>
          <w:bCs/>
          <w:sz w:val="28"/>
          <w:szCs w:val="28"/>
          <w:lang w:val="kk-KZ"/>
        </w:rPr>
      </w:pPr>
      <w:r w:rsidRPr="00426B39">
        <w:rPr>
          <w:bCs/>
          <w:sz w:val="28"/>
          <w:szCs w:val="28"/>
        </w:rPr>
        <w:t>Ислам обычно разрешает ВРТ, если она используется для преодоления бесплодия в рамках брака, но не везде. Желание иметь детей заложено в природе человека. В Коране сказано, что «богатство и потомство – украшение мирской жизни» [87]. Ислам уделяет большое и недвусмысленное внимание высокой рождаемости.</w:t>
      </w:r>
      <w:r w:rsidRPr="00426B39">
        <w:rPr>
          <w:rFonts w:ascii="inherit" w:hAnsi="inherit"/>
          <w:bCs/>
          <w:sz w:val="42"/>
          <w:szCs w:val="42"/>
        </w:rPr>
        <w:t xml:space="preserve"> </w:t>
      </w:r>
      <w:r w:rsidRPr="00426B39">
        <w:rPr>
          <w:bCs/>
          <w:sz w:val="28"/>
          <w:szCs w:val="28"/>
        </w:rPr>
        <w:t xml:space="preserve">Исламский закон осуждает любое использование ВРТ без медицинских показаний. Самостоятельное материнство или отцовство в одиночку, как в случае лесбиянок или геев, мечтающих о детях, является грубым нарушением положений исламского права [88]. </w:t>
      </w:r>
    </w:p>
    <w:p w14:paraId="0AD3FCA6" w14:textId="70D558A1" w:rsidR="001318ED" w:rsidRPr="00426B39" w:rsidRDefault="00DB5DF0" w:rsidP="007F63CD">
      <w:pPr>
        <w:pStyle w:val="afffffffff7"/>
        <w:spacing w:before="0" w:beforeAutospacing="0" w:after="0" w:afterAutospacing="0"/>
        <w:ind w:firstLine="709"/>
        <w:jc w:val="both"/>
        <w:rPr>
          <w:sz w:val="28"/>
          <w:szCs w:val="28"/>
          <w:lang w:val="kk-KZ"/>
        </w:rPr>
      </w:pPr>
      <w:r w:rsidRPr="00426B39">
        <w:rPr>
          <w:sz w:val="28"/>
          <w:szCs w:val="28"/>
        </w:rPr>
        <w:t xml:space="preserve">Однако среди исламских ученых могут быть разногласия относительно конкретных методов, таких как ЭКО, донорство гамет и суррогатное материнство. Некоторые могут согласиться на эти процедуры </w:t>
      </w:r>
      <w:r w:rsidR="00107FE1">
        <w:rPr>
          <w:sz w:val="28"/>
          <w:szCs w:val="28"/>
          <w:lang w:val="ru-RU"/>
        </w:rPr>
        <w:t>,</w:t>
      </w:r>
      <w:r w:rsidRPr="00426B39">
        <w:rPr>
          <w:sz w:val="28"/>
          <w:szCs w:val="28"/>
        </w:rPr>
        <w:t xml:space="preserve">при определенных условиях, а другие могут посчитать их запрещенными. В исламе </w:t>
      </w:r>
      <w:r w:rsidR="00107FE1">
        <w:rPr>
          <w:sz w:val="28"/>
          <w:szCs w:val="28"/>
          <w:lang w:val="ru-RU"/>
        </w:rPr>
        <w:t>,</w:t>
      </w:r>
      <w:r w:rsidRPr="00426B39">
        <w:rPr>
          <w:sz w:val="28"/>
          <w:szCs w:val="28"/>
        </w:rPr>
        <w:t>участие третьей стороны в деле деторождения считается изменой (фикха) – харам – значит строго запрещено [89,90].</w:t>
      </w:r>
      <w:r w:rsidR="006C7A3C">
        <w:rPr>
          <w:sz w:val="28"/>
          <w:szCs w:val="28"/>
          <w:lang w:val="kk-KZ"/>
        </w:rPr>
        <w:t xml:space="preserve"> </w:t>
      </w:r>
      <w:r w:rsidRPr="00426B39">
        <w:rPr>
          <w:sz w:val="28"/>
          <w:szCs w:val="28"/>
        </w:rPr>
        <w:t>Этот Запрет на стороннюю помощь был поддержан многими фетвами и биоэтическими указами, изданными с 1980 года в странах мусульман-суннитов. Например, фетвы в поддержку вспомогательной репродуктивной терапии, но запрещающие стороннюю помощь, были изданы в Кувейте, Катаре, Саудовской Аравии и Объединенных Арабских Эмиратах [89</w:t>
      </w:r>
      <w:r w:rsidR="005B4D94">
        <w:rPr>
          <w:sz w:val="28"/>
          <w:szCs w:val="28"/>
          <w:lang w:val="ru-RU"/>
        </w:rPr>
        <w:t>,с.</w:t>
      </w:r>
      <w:r w:rsidR="00FA77EB">
        <w:rPr>
          <w:sz w:val="28"/>
          <w:szCs w:val="28"/>
          <w:lang w:val="ru-RU"/>
        </w:rPr>
        <w:t xml:space="preserve"> </w:t>
      </w:r>
      <w:r w:rsidR="005B4D94">
        <w:rPr>
          <w:sz w:val="28"/>
          <w:szCs w:val="28"/>
          <w:lang w:val="ru-RU"/>
        </w:rPr>
        <w:t>25</w:t>
      </w:r>
      <w:r w:rsidRPr="00426B39">
        <w:rPr>
          <w:sz w:val="28"/>
          <w:szCs w:val="28"/>
        </w:rPr>
        <w:t>]. В 1997 году на девятой конференции по исламскому праву и медицине, проходившей под эгидой IOMS, базирующейся в Кувейте, в Касабланке, Марокко, была принята знаменательная биоэтическая декларация из пяти пунктов, включавшая рекомендации по предотвращению клонирования человека и запрету всех ситуаций, в которых третья сторона вторгается в супружеские отношения посредством донорства репродуктивного материала</w:t>
      </w:r>
      <w:r w:rsidR="006C7A3C">
        <w:rPr>
          <w:sz w:val="28"/>
          <w:szCs w:val="28"/>
          <w:lang w:val="kk-KZ"/>
        </w:rPr>
        <w:t xml:space="preserve"> </w:t>
      </w:r>
      <w:r w:rsidRPr="00426B39">
        <w:rPr>
          <w:sz w:val="28"/>
          <w:szCs w:val="28"/>
        </w:rPr>
        <w:t xml:space="preserve">[91,92].  Такой запрет на стороннюю репродуктивную помощь всех видов в настоящее время фактически действует в суннитском мире, который представляет примерно 90% из 1,6 миллиарда мусульман мира [92]. </w:t>
      </w:r>
    </w:p>
    <w:p w14:paraId="5C25C100" w14:textId="153D584D" w:rsidR="001318ED" w:rsidRPr="00426B39" w:rsidRDefault="00DB5DF0" w:rsidP="007F63CD">
      <w:pPr>
        <w:pStyle w:val="afffffffff7"/>
        <w:spacing w:before="0" w:beforeAutospacing="0" w:after="0" w:afterAutospacing="0"/>
        <w:ind w:firstLine="709"/>
        <w:jc w:val="both"/>
        <w:rPr>
          <w:bCs/>
          <w:sz w:val="28"/>
          <w:szCs w:val="28"/>
          <w:lang w:val="kk-KZ"/>
        </w:rPr>
      </w:pPr>
      <w:r w:rsidRPr="00426B39">
        <w:rPr>
          <w:bCs/>
          <w:sz w:val="28"/>
          <w:szCs w:val="28"/>
        </w:rPr>
        <w:t>Взгляды на ВРТ в иудаизме различаются в зависимости от ветвей и интерпретаций. Иудаизм как религия</w:t>
      </w:r>
      <w:r w:rsidR="00441FD2">
        <w:rPr>
          <w:bCs/>
          <w:sz w:val="28"/>
          <w:szCs w:val="28"/>
          <w:lang w:val="ru-RU"/>
        </w:rPr>
        <w:t>,</w:t>
      </w:r>
      <w:r w:rsidRPr="00426B39">
        <w:rPr>
          <w:bCs/>
          <w:sz w:val="28"/>
          <w:szCs w:val="28"/>
        </w:rPr>
        <w:t xml:space="preserve"> сегодня не имеет чёткого определения и делится на три основные ветви: «ортодоксальную», «консервативную» и «реформированную». Ортодоксальный иудаизм</w:t>
      </w:r>
      <w:r w:rsidR="00441FD2">
        <w:rPr>
          <w:bCs/>
          <w:sz w:val="28"/>
          <w:szCs w:val="28"/>
          <w:lang w:val="ru-RU"/>
        </w:rPr>
        <w:t xml:space="preserve">, </w:t>
      </w:r>
      <w:r w:rsidRPr="00426B39">
        <w:rPr>
          <w:bCs/>
          <w:sz w:val="28"/>
          <w:szCs w:val="28"/>
        </w:rPr>
        <w:t>имеет тенденцию быть более консервативным и может иметь ограничения на определенные процедуры, в то время как реформистский и консервативный иудаизм может быть более терпимым к ВРТ при условии соблюдения этических принципов. Использование донорских гамет и суррогатного материнства является предметом различных мнений в еврейских общинах. Согласно еврейскому закону (Галахе)» [93], ЭКО, как правило, разрешено, когда пара использует сперму мужа и яйцеклетку жены. Главная задача — сохранить родословную и обеспечить воспитание ребёнка в соответствии с еврейскими ценностями. Хотя донорская сперма в целом не приветствуется, в консервативном движении существует более либеральная точка зрения. ЭКО абсолютно обязательно при наличии медицинских показаний. Преимплантационная генетическая диагностика (ПГД) не представляет морального или этического риска. Селективная редукция многоплодной беременности и исследования эмбрионов для поддержания жизни приемлемы допустимы, если её цель — повысить вероятность жизни. В ортодоксальном иудаизме, который в остальном является религией, отстаивающей «право на жизнь» и выступающей против абортов, эмбрион на ранней стадии ещё не имеет души и, следовательно, не является личностью. Тем не менее, его нельзя просто так выбросить, ведь это шаг к заповеди «плодитесь и размножайтесь» [94].</w:t>
      </w:r>
    </w:p>
    <w:p w14:paraId="0D65F62B" w14:textId="77777777" w:rsidR="001318ED" w:rsidRPr="00426B39" w:rsidRDefault="00DB5DF0" w:rsidP="007F63CD">
      <w:pPr>
        <w:pStyle w:val="afffffffff7"/>
        <w:spacing w:before="0" w:beforeAutospacing="0" w:after="0" w:afterAutospacing="0"/>
        <w:ind w:firstLine="709"/>
        <w:jc w:val="both"/>
        <w:rPr>
          <w:sz w:val="28"/>
          <w:szCs w:val="28"/>
          <w:lang w:val="kk-KZ"/>
        </w:rPr>
      </w:pPr>
      <w:r w:rsidRPr="00426B39">
        <w:rPr>
          <w:sz w:val="28"/>
          <w:szCs w:val="28"/>
        </w:rPr>
        <w:t>В индуизме нет центральной власти, и отношение к ВРТ может различаться среди отдельных лиц и сообществ. В целом индуистские учения подчеркивают важность семьи и деторождения, что может привести к принятию ВРТ как средства преодоления бесплодия. В целом, индуизм не запрещает ЭКО (экстракорпоральное оплодотворение), если оно используется для зачатия ребёнка супружеской парой. Процедура более приемлема, когда сперма и яйцеклетки получены от законно состоящих в браке супругов, а не от доноров.</w:t>
      </w:r>
    </w:p>
    <w:p w14:paraId="7A3FAFF5" w14:textId="3A85D064" w:rsidR="001318ED" w:rsidRPr="00426B39" w:rsidRDefault="00441FD2" w:rsidP="007F63CD">
      <w:pPr>
        <w:pStyle w:val="afffffffff7"/>
        <w:spacing w:before="0" w:beforeAutospacing="0" w:after="0" w:afterAutospacing="0"/>
        <w:ind w:firstLine="709"/>
        <w:jc w:val="both"/>
        <w:rPr>
          <w:sz w:val="26"/>
          <w:szCs w:val="26"/>
          <w:shd w:val="clear" w:color="auto" w:fill="FFFFFF"/>
          <w:lang w:val="kk-KZ"/>
        </w:rPr>
      </w:pPr>
      <w:r>
        <w:rPr>
          <w:sz w:val="28"/>
          <w:szCs w:val="28"/>
          <w:lang w:val="ru-RU"/>
        </w:rPr>
        <w:t>К</w:t>
      </w:r>
      <w:r w:rsidR="00DB5DF0" w:rsidRPr="00426B39">
        <w:rPr>
          <w:sz w:val="28"/>
          <w:szCs w:val="28"/>
        </w:rPr>
        <w:t>онкретные взгляды на такие процедуры, как суррогатное материнство и донорские гаметы, могут различаться.</w:t>
      </w:r>
      <w:r w:rsidR="00DB5DF0" w:rsidRPr="00426B39">
        <w:rPr>
          <w:sz w:val="42"/>
          <w:szCs w:val="42"/>
        </w:rPr>
        <w:t xml:space="preserve"> </w:t>
      </w:r>
      <w:r>
        <w:rPr>
          <w:sz w:val="28"/>
          <w:szCs w:val="28"/>
          <w:lang w:val="ru-RU"/>
        </w:rPr>
        <w:t>И</w:t>
      </w:r>
      <w:r w:rsidR="00DB5DF0" w:rsidRPr="00426B39">
        <w:rPr>
          <w:sz w:val="28"/>
          <w:szCs w:val="28"/>
        </w:rPr>
        <w:t>ндуизм также допускает донорство спермы, но донор должен быть близким родственником бесплодного мужа. Кроме того, аборты не запрещены, и усыновление ребенка, как правило, из многодетной семьи, также практикуется. Этот либеральный подход сделал Индию важным направлением репродуктивного туризма, и многие пары, включая представителей ЛГБТ-сообщества (лесбиянок, геев, бисексуалов и трансгендеров), приезжают в Индию для проведения вспомогательных репродуктивных технологий [95,96].</w:t>
      </w:r>
      <w:r w:rsidR="00DB5DF0" w:rsidRPr="00426B39">
        <w:rPr>
          <w:sz w:val="26"/>
          <w:szCs w:val="26"/>
          <w:shd w:val="clear" w:color="auto" w:fill="FFFFFF"/>
        </w:rPr>
        <w:t xml:space="preserve"> </w:t>
      </w:r>
    </w:p>
    <w:p w14:paraId="5B3B6F8D" w14:textId="7690CA3C" w:rsidR="001318ED" w:rsidRPr="00426B39" w:rsidRDefault="00DB5DF0" w:rsidP="007F63CD">
      <w:pPr>
        <w:pStyle w:val="afffffffff7"/>
        <w:spacing w:before="0" w:beforeAutospacing="0" w:after="0" w:afterAutospacing="0"/>
        <w:ind w:firstLine="709"/>
        <w:jc w:val="both"/>
        <w:rPr>
          <w:sz w:val="28"/>
          <w:szCs w:val="28"/>
          <w:lang w:val="kk-KZ"/>
        </w:rPr>
      </w:pPr>
      <w:r w:rsidRPr="00426B39">
        <w:rPr>
          <w:sz w:val="28"/>
          <w:szCs w:val="28"/>
        </w:rPr>
        <w:t>По данным Форума Пью</w:t>
      </w:r>
      <w:r w:rsidR="00441FD2">
        <w:rPr>
          <w:sz w:val="28"/>
          <w:szCs w:val="28"/>
          <w:lang w:val="ru-RU"/>
        </w:rPr>
        <w:t>,</w:t>
      </w:r>
      <w:r w:rsidRPr="00426B39">
        <w:rPr>
          <w:sz w:val="28"/>
          <w:szCs w:val="28"/>
        </w:rPr>
        <w:t xml:space="preserve"> по вопросам религии и общественной жизни, в 2010 году в мире насчитывалось более 800 миллионов протестантов, что составляло 37% от общего числа христиан в мире. В том числе 300 миллионов человек проживают в странах Африки к югу от Сахары, 260 миллионов — в Северной и Южной Америке, 140 миллионов — в Азиатско-Тихоокеанском регионе, 100 миллионов — в Европе и 2 миллиона — на Ближнем Востоке и в Северной Африке (Исследовательский центр Пью, 2011) [95</w:t>
      </w:r>
      <w:r w:rsidR="005B4D94">
        <w:rPr>
          <w:sz w:val="28"/>
          <w:szCs w:val="28"/>
          <w:lang w:val="ru-RU"/>
        </w:rPr>
        <w:t>,с.</w:t>
      </w:r>
      <w:r w:rsidR="00FA77EB">
        <w:rPr>
          <w:sz w:val="28"/>
          <w:szCs w:val="28"/>
          <w:lang w:val="ru-RU"/>
        </w:rPr>
        <w:t xml:space="preserve"> </w:t>
      </w:r>
      <w:r w:rsidR="005B4D94">
        <w:rPr>
          <w:sz w:val="28"/>
          <w:szCs w:val="28"/>
          <w:lang w:val="ru-RU"/>
        </w:rPr>
        <w:t>26</w:t>
      </w:r>
      <w:r w:rsidRPr="00426B39">
        <w:rPr>
          <w:sz w:val="28"/>
          <w:szCs w:val="28"/>
        </w:rPr>
        <w:t>].</w:t>
      </w:r>
      <w:r w:rsidRPr="00426B39">
        <w:rPr>
          <w:sz w:val="28"/>
          <w:szCs w:val="28"/>
          <w:shd w:val="clear" w:color="auto" w:fill="FFFFFF"/>
        </w:rPr>
        <w:t xml:space="preserve"> </w:t>
      </w:r>
      <w:r w:rsidRPr="00426B39">
        <w:rPr>
          <w:sz w:val="28"/>
          <w:szCs w:val="28"/>
        </w:rPr>
        <w:t xml:space="preserve"> </w:t>
      </w:r>
    </w:p>
    <w:p w14:paraId="5ADD434E" w14:textId="77777777" w:rsidR="001318ED" w:rsidRPr="00426B39" w:rsidRDefault="00DB5DF0" w:rsidP="007F63CD">
      <w:pPr>
        <w:pStyle w:val="afffffffff7"/>
        <w:spacing w:before="0" w:beforeAutospacing="0" w:after="0" w:afterAutospacing="0"/>
        <w:ind w:firstLine="709"/>
        <w:jc w:val="both"/>
        <w:rPr>
          <w:sz w:val="28"/>
          <w:szCs w:val="28"/>
          <w:lang w:val="kk-KZ"/>
        </w:rPr>
      </w:pPr>
      <w:r w:rsidRPr="00426B39">
        <w:rPr>
          <w:sz w:val="28"/>
          <w:szCs w:val="28"/>
        </w:rPr>
        <w:t>Протестанты по-разному относятся к ЭКО, и, в отличие от Католической церкви, не существует единых этических принципов, которым должны следовать протестантские пары в отношении этого метода. Сторонники ЭКО ограничивают его применение супружескими парами. Все эмбрионы должны быть перенесены в полость матки, а выборочная редукция не допускается [97].</w:t>
      </w:r>
      <w:r w:rsidRPr="00426B39">
        <w:rPr>
          <w:sz w:val="28"/>
          <w:szCs w:val="28"/>
          <w:shd w:val="clear" w:color="auto" w:fill="FFFFFF"/>
        </w:rPr>
        <w:t xml:space="preserve"> </w:t>
      </w:r>
      <w:r w:rsidRPr="00426B39">
        <w:rPr>
          <w:sz w:val="28"/>
          <w:szCs w:val="28"/>
        </w:rPr>
        <w:t xml:space="preserve"> </w:t>
      </w:r>
    </w:p>
    <w:p w14:paraId="764E32EE" w14:textId="77777777" w:rsidR="001318ED" w:rsidRPr="00426B39" w:rsidRDefault="00DB5DF0" w:rsidP="007F63CD">
      <w:pPr>
        <w:pStyle w:val="afffffffff7"/>
        <w:spacing w:before="0" w:beforeAutospacing="0" w:after="0" w:afterAutospacing="0"/>
        <w:ind w:firstLine="709"/>
        <w:jc w:val="both"/>
        <w:rPr>
          <w:sz w:val="28"/>
          <w:szCs w:val="28"/>
          <w:lang w:val="kk-KZ"/>
        </w:rPr>
      </w:pPr>
      <w:r w:rsidRPr="00426B39">
        <w:rPr>
          <w:sz w:val="28"/>
          <w:szCs w:val="28"/>
        </w:rPr>
        <w:t>Люди, принадлежащие к другим традициям, считающим себя христианами, составляют около 1% от общего числа христиан в мире. За исключением христианских ученых, большинство этих церквей (баптисты, методисты, лютеране, мормоны, пресвитериане, епископальная церковь, Объединенная церковь Христа, Свидетели Иеговы, адвентисты седьмого дня, меннониты) более либерально относятся к традиционным методам обследования и лечения бесплодия. Все они принимают ЭКО с гаметами супруга и без потери эмбрионов. Однако донорство гамет запрещено. Напротив, Церковь христианских ученых не одобряет ЭКО из-за использования медикаментозных средств и хирургических методов, а оставляет окончательное решение за каждой парой. Она также выступает против донорства гамет и суррогатного материнства, но не возражает против искусственного оплодотворения с использованием спермы мужа [98,99].</w:t>
      </w:r>
      <w:r w:rsidRPr="00426B39">
        <w:rPr>
          <w:sz w:val="28"/>
          <w:szCs w:val="28"/>
          <w:shd w:val="clear" w:color="auto" w:fill="FFFFFF"/>
        </w:rPr>
        <w:t xml:space="preserve"> </w:t>
      </w:r>
      <w:r w:rsidRPr="00426B39">
        <w:rPr>
          <w:sz w:val="28"/>
          <w:szCs w:val="28"/>
        </w:rPr>
        <w:t xml:space="preserve"> </w:t>
      </w:r>
    </w:p>
    <w:p w14:paraId="101CE32B" w14:textId="221B1A5F" w:rsidR="00DB5DF0" w:rsidRPr="00426B39" w:rsidRDefault="00DB5DF0" w:rsidP="007F63CD">
      <w:pPr>
        <w:pStyle w:val="afffffffff7"/>
        <w:spacing w:before="0" w:beforeAutospacing="0" w:after="0" w:afterAutospacing="0"/>
        <w:ind w:firstLine="709"/>
        <w:jc w:val="both"/>
        <w:rPr>
          <w:sz w:val="28"/>
          <w:szCs w:val="28"/>
          <w:lang w:val="ru-RU"/>
        </w:rPr>
      </w:pPr>
      <w:r w:rsidRPr="00426B39">
        <w:rPr>
          <w:sz w:val="28"/>
          <w:szCs w:val="28"/>
        </w:rPr>
        <w:t>В мире насчитывается около 488 миллионов буддистов, что составляет 7% от общей численности населения мира. Буддийская философская система включает в себя длинную череду перевоплощений и окончательное очищение души, её возвышение и переход в высшее состояние существования, называемое «нирваной».</w:t>
      </w:r>
      <w:r w:rsidR="001318ED" w:rsidRPr="00426B39">
        <w:rPr>
          <w:sz w:val="28"/>
          <w:szCs w:val="28"/>
          <w:lang w:val="kk-KZ"/>
        </w:rPr>
        <w:t xml:space="preserve"> </w:t>
      </w:r>
      <w:r w:rsidRPr="00426B39">
        <w:rPr>
          <w:sz w:val="28"/>
          <w:szCs w:val="28"/>
        </w:rPr>
        <w:t>Буддизм</w:t>
      </w:r>
      <w:r w:rsidR="002F5793" w:rsidRPr="00426B39">
        <w:rPr>
          <w:sz w:val="28"/>
          <w:szCs w:val="28"/>
          <w:lang w:val="ru-RU"/>
        </w:rPr>
        <w:t xml:space="preserve"> </w:t>
      </w:r>
      <w:r w:rsidRPr="00426B39">
        <w:rPr>
          <w:sz w:val="28"/>
          <w:szCs w:val="28"/>
        </w:rPr>
        <w:t>также является весьма либеральной религией в отношении вспомогательных репродуктивных технологий. Он допускает использование ЭКО без ограничения доступа к этой медицинской процедуре для супружеских пар, а также разрешает донорство спермы. В буддийской традиции ребёнок, зачатый из донорского генетического материала, имеет право встретиться со своими генетическими родителями по достижении зрелости [100].</w:t>
      </w:r>
      <w:r w:rsidRPr="00426B39">
        <w:rPr>
          <w:sz w:val="26"/>
          <w:szCs w:val="26"/>
          <w:shd w:val="clear" w:color="auto" w:fill="FFFFFF"/>
        </w:rPr>
        <w:t xml:space="preserve">  </w:t>
      </w:r>
      <w:r w:rsidRPr="00426B39">
        <w:rPr>
          <w:sz w:val="28"/>
          <w:szCs w:val="28"/>
        </w:rPr>
        <w:t xml:space="preserve">На взгляды буддистов на ВРТ влияют такие принципы, как сострадание и избегание страданий. Хотя буддизм прямо не рассматривает современные репродуктивные технологии, некоторые буддисты могут поддержать ВРТ, если она помогает облегчить страдания, вызванные бесплодием. Однако при некоторых процедурах могут возникнуть опасения по поводу создания и уничтожения эмбрионов. Буддизм отдает предпочтение на воспитание приемного ребенка и в редких случаях разрешает применение донорской спермы [101]. </w:t>
      </w:r>
    </w:p>
    <w:p w14:paraId="3F439701" w14:textId="77777777" w:rsidR="00DB5DF0" w:rsidRPr="00426B39" w:rsidRDefault="00DB5DF0" w:rsidP="007F63CD">
      <w:pPr>
        <w:ind w:firstLine="709"/>
        <w:jc w:val="both"/>
        <w:rPr>
          <w:sz w:val="28"/>
          <w:szCs w:val="28"/>
        </w:rPr>
      </w:pPr>
      <w:r w:rsidRPr="00426B39">
        <w:rPr>
          <w:sz w:val="28"/>
          <w:szCs w:val="28"/>
        </w:rPr>
        <w:t xml:space="preserve">Взгляды на ВРТ в других религиях, таких как сикхизм, джайнизм и различные местные и народные религии, могут сильно различаться и могут не содержать конкретных доктринальных учений о репродуктивных технологиях. На отношение могут влиять культурные нормы, этические принципы и индивидуальные убеждения. </w:t>
      </w:r>
    </w:p>
    <w:p w14:paraId="1F04C58D" w14:textId="77777777" w:rsidR="00DB5DF0" w:rsidRPr="00426B39" w:rsidRDefault="00DB5DF0" w:rsidP="007F63CD">
      <w:pPr>
        <w:ind w:firstLine="709"/>
        <w:jc w:val="both"/>
        <w:rPr>
          <w:sz w:val="28"/>
          <w:szCs w:val="28"/>
        </w:rPr>
      </w:pPr>
      <w:r w:rsidRPr="00426B39">
        <w:rPr>
          <w:sz w:val="28"/>
          <w:szCs w:val="28"/>
        </w:rPr>
        <w:t>В целом отношение к ВРТ внутри религий сложное и может зависеть от целого ряда факторов. Людям и парам, рассматривающим возможность ВРТ, рекомендуется проконсультироваться с религиозными лидерами, специалистами по этике и медицинскими работниками, чтобы разобраться в этических и моральных соображениях, характерных для их религиозных традиций.</w:t>
      </w:r>
    </w:p>
    <w:p w14:paraId="41ACC5FD" w14:textId="77777777" w:rsidR="001318ED" w:rsidRPr="00426B39" w:rsidRDefault="00DB5DF0" w:rsidP="007F63CD">
      <w:pPr>
        <w:ind w:firstLine="709"/>
        <w:jc w:val="both"/>
        <w:rPr>
          <w:sz w:val="28"/>
          <w:szCs w:val="28"/>
          <w:lang w:val="kk-KZ"/>
        </w:rPr>
      </w:pPr>
      <w:r w:rsidRPr="00426B39">
        <w:rPr>
          <w:sz w:val="28"/>
          <w:szCs w:val="28"/>
        </w:rPr>
        <w:t>Таким образом мы видим отсутствие единства мировых конфессий в воросах ВРТ.</w:t>
      </w:r>
    </w:p>
    <w:p w14:paraId="11476E19" w14:textId="4AD4FB45" w:rsidR="001318ED" w:rsidRPr="00426B39" w:rsidRDefault="00DB5DF0" w:rsidP="007F63CD">
      <w:pPr>
        <w:ind w:firstLine="709"/>
        <w:jc w:val="both"/>
        <w:rPr>
          <w:sz w:val="28"/>
          <w:szCs w:val="28"/>
          <w:lang w:val="kk-KZ"/>
        </w:rPr>
      </w:pPr>
      <w:r w:rsidRPr="00426B39">
        <w:rPr>
          <w:sz w:val="28"/>
          <w:szCs w:val="28"/>
        </w:rPr>
        <w:t>Разрешение на применение донорских половых гамет, может базироваться на таких конституциональных понятиях, как «репродуктивные права» и/или «репродуктивная справедливость», а также «право на самоопределение семей» [</w:t>
      </w:r>
      <w:r w:rsidR="00D31D43" w:rsidRPr="00426B39">
        <w:rPr>
          <w:sz w:val="28"/>
          <w:szCs w:val="28"/>
        </w:rPr>
        <w:t>9</w:t>
      </w:r>
      <w:r w:rsidR="00D31D43">
        <w:rPr>
          <w:sz w:val="28"/>
          <w:szCs w:val="28"/>
        </w:rPr>
        <w:t>,</w:t>
      </w:r>
      <w:r w:rsidR="00FA77EB">
        <w:rPr>
          <w:sz w:val="28"/>
          <w:szCs w:val="28"/>
          <w:lang w:val="kk-KZ"/>
        </w:rPr>
        <w:t>с</w:t>
      </w:r>
      <w:r w:rsidR="00D31D43">
        <w:rPr>
          <w:sz w:val="28"/>
          <w:szCs w:val="28"/>
        </w:rPr>
        <w:t>.</w:t>
      </w:r>
      <w:r w:rsidR="00FA77EB">
        <w:rPr>
          <w:sz w:val="28"/>
          <w:szCs w:val="28"/>
          <w:lang w:val="kk-KZ"/>
        </w:rPr>
        <w:t xml:space="preserve"> </w:t>
      </w:r>
      <w:r w:rsidR="00D31D43">
        <w:rPr>
          <w:sz w:val="28"/>
          <w:szCs w:val="28"/>
        </w:rPr>
        <w:t>9;</w:t>
      </w:r>
      <w:r w:rsidR="00FA77EB">
        <w:rPr>
          <w:sz w:val="28"/>
          <w:szCs w:val="28"/>
          <w:lang w:val="kk-KZ"/>
        </w:rPr>
        <w:t xml:space="preserve"> </w:t>
      </w:r>
      <w:r w:rsidRPr="00426B39">
        <w:rPr>
          <w:sz w:val="28"/>
          <w:szCs w:val="28"/>
        </w:rPr>
        <w:t>102</w:t>
      </w:r>
      <w:r w:rsidR="009243BC" w:rsidRPr="00426B39">
        <w:rPr>
          <w:sz w:val="28"/>
          <w:szCs w:val="28"/>
        </w:rPr>
        <w:t>-</w:t>
      </w:r>
      <w:r w:rsidRPr="00426B39">
        <w:rPr>
          <w:sz w:val="28"/>
          <w:szCs w:val="28"/>
        </w:rPr>
        <w:t xml:space="preserve">104]. </w:t>
      </w:r>
    </w:p>
    <w:p w14:paraId="7425537A" w14:textId="6ED9FF40" w:rsidR="001318ED" w:rsidRPr="00426B39" w:rsidRDefault="00DB5DF0" w:rsidP="007F63CD">
      <w:pPr>
        <w:ind w:firstLine="709"/>
        <w:jc w:val="both"/>
        <w:rPr>
          <w:sz w:val="28"/>
          <w:szCs w:val="28"/>
          <w:lang w:val="kk-KZ"/>
        </w:rPr>
      </w:pPr>
      <w:r w:rsidRPr="00426B39">
        <w:rPr>
          <w:sz w:val="28"/>
          <w:szCs w:val="28"/>
        </w:rPr>
        <w:t>С отменой в 2014 году в Италии запрета, который существовал до этого времени, на использование донорских половых гамет, восстановились конституционные права граждан в таких сферах, как право иметь детей, право на самоопределение семей и право на психическое здоровье, которое может возникнуть в связи с отсутствием детей. Запрет, который вынуждал итальянцев, обращаться за репродуктивными услугами в страны, где таких ограничений не было [</w:t>
      </w:r>
      <w:r w:rsidR="00D31D43" w:rsidRPr="00426B39">
        <w:rPr>
          <w:sz w:val="28"/>
          <w:szCs w:val="28"/>
        </w:rPr>
        <w:t>83</w:t>
      </w:r>
      <w:r w:rsidR="00D31D43">
        <w:rPr>
          <w:sz w:val="28"/>
          <w:szCs w:val="28"/>
        </w:rPr>
        <w:t>,</w:t>
      </w:r>
      <w:r w:rsidR="003B0733">
        <w:rPr>
          <w:sz w:val="28"/>
          <w:szCs w:val="28"/>
          <w:lang w:val="kk-KZ"/>
        </w:rPr>
        <w:t>с</w:t>
      </w:r>
      <w:r w:rsidR="00D31D43">
        <w:rPr>
          <w:sz w:val="28"/>
          <w:szCs w:val="28"/>
        </w:rPr>
        <w:t>.</w:t>
      </w:r>
      <w:r w:rsidR="003B0733">
        <w:rPr>
          <w:sz w:val="28"/>
          <w:szCs w:val="28"/>
          <w:lang w:val="kk-KZ"/>
        </w:rPr>
        <w:t xml:space="preserve"> </w:t>
      </w:r>
      <w:r w:rsidR="00D31D43">
        <w:rPr>
          <w:sz w:val="28"/>
          <w:szCs w:val="28"/>
        </w:rPr>
        <w:t>23</w:t>
      </w:r>
      <w:r w:rsidRPr="00426B39">
        <w:rPr>
          <w:sz w:val="28"/>
          <w:szCs w:val="28"/>
        </w:rPr>
        <w:t xml:space="preserve">].  </w:t>
      </w:r>
    </w:p>
    <w:p w14:paraId="4C6A0E83" w14:textId="0163CA84" w:rsidR="00DB5DF0" w:rsidRPr="00426B39" w:rsidRDefault="00DB5DF0" w:rsidP="007F63CD">
      <w:pPr>
        <w:ind w:firstLine="709"/>
        <w:jc w:val="both"/>
        <w:rPr>
          <w:sz w:val="28"/>
          <w:szCs w:val="28"/>
        </w:rPr>
      </w:pPr>
      <w:r w:rsidRPr="00426B39">
        <w:rPr>
          <w:sz w:val="28"/>
          <w:szCs w:val="28"/>
        </w:rPr>
        <w:t>В свою очередь, физическое и психическое состояние семьи зависит от возможности использовать свой генетический материал для осуществления своего репродуктивного потенциала. Пациенты с бесплодием</w:t>
      </w:r>
      <w:r w:rsidR="00441FD2">
        <w:rPr>
          <w:sz w:val="28"/>
          <w:szCs w:val="28"/>
        </w:rPr>
        <w:t>,</w:t>
      </w:r>
      <w:r w:rsidRPr="00426B39">
        <w:rPr>
          <w:sz w:val="28"/>
          <w:szCs w:val="28"/>
        </w:rPr>
        <w:t xml:space="preserve"> испытывают чувство потери контроля над своей жизнью и не могут планировать её, испытывают сильный стресс и тревогу, и им приходится мириться с неопределённостью в отношении лечения [105].</w:t>
      </w:r>
    </w:p>
    <w:p w14:paraId="5B80D8E8" w14:textId="77777777" w:rsidR="001318ED" w:rsidRPr="00426B39" w:rsidRDefault="00DB5DF0" w:rsidP="007F63CD">
      <w:pPr>
        <w:ind w:firstLine="709"/>
        <w:jc w:val="both"/>
        <w:rPr>
          <w:sz w:val="28"/>
          <w:szCs w:val="28"/>
          <w:lang w:val="kk-KZ"/>
        </w:rPr>
      </w:pPr>
      <w:r w:rsidRPr="00426B39">
        <w:rPr>
          <w:sz w:val="28"/>
          <w:szCs w:val="28"/>
        </w:rPr>
        <w:t xml:space="preserve">В современном мире широкое значение приобрел медицинский и репродуктивный туризм. </w:t>
      </w:r>
    </w:p>
    <w:p w14:paraId="75CA1CAC" w14:textId="4148BAE7" w:rsidR="001318ED" w:rsidRPr="00426B39" w:rsidRDefault="00DB5DF0" w:rsidP="007F63CD">
      <w:pPr>
        <w:ind w:firstLine="709"/>
        <w:jc w:val="both"/>
        <w:rPr>
          <w:sz w:val="28"/>
          <w:szCs w:val="28"/>
          <w:lang w:val="kk-KZ"/>
        </w:rPr>
      </w:pPr>
      <w:r w:rsidRPr="00426B39">
        <w:rPr>
          <w:sz w:val="28"/>
          <w:szCs w:val="28"/>
        </w:rPr>
        <w:t>Медицинский туризм, термин, который используется для описания медицинского аутсорсинга, характеризуется поездками за пределы своего региона для прохождения лечения в другом. Может принимать две формы: обязательную и факультативную. Обязательная, когда необходимое лечение недоступно или запрещено в месте назначения. Вторая включает факультативные</w:t>
      </w:r>
      <w:r w:rsidR="00441FD2">
        <w:rPr>
          <w:sz w:val="28"/>
          <w:szCs w:val="28"/>
        </w:rPr>
        <w:t>,</w:t>
      </w:r>
      <w:r w:rsidRPr="00426B39">
        <w:rPr>
          <w:sz w:val="28"/>
          <w:szCs w:val="28"/>
        </w:rPr>
        <w:t xml:space="preserve"> и показанные по медицинским показаниям процедуры, которые, хотя и доступны в месте назначения, могут быть выполнены быстрее или экономичнее в другом месте. Репродуктивный аутсорсинг — это особая форма медицинского туризма, которая быстро стала важной областью современной медицины, поскольку изменения последних четырёх десятилетий оставили в замешательстве все</w:t>
      </w:r>
      <w:r w:rsidR="00441FD2">
        <w:rPr>
          <w:sz w:val="28"/>
          <w:szCs w:val="28"/>
        </w:rPr>
        <w:t>х</w:t>
      </w:r>
      <w:r w:rsidRPr="00426B39">
        <w:rPr>
          <w:sz w:val="28"/>
          <w:szCs w:val="28"/>
        </w:rPr>
        <w:t>, кроме самых передовых центров лечения бесплодия, в попытках адаптировать свои протоколы лечения эффективным и этичным образом. Правовые и политические ограничения создют глобальную среду, в которой всё чаще отдельным людям и парам приходится ездить в другие места для проведения процедур по лечению бесплодия, которые или недоступны дома, или финансово не выгодны. Врачи, юристы и политики начинают формировать принципы официального руководства и регулирования медицинского туризма со стороны правительства и органов здравоохранения. Под сомнение ставятся пределы этики, политики и законности [106].</w:t>
      </w:r>
    </w:p>
    <w:p w14:paraId="33686F8A" w14:textId="77777777" w:rsidR="001318ED" w:rsidRPr="00426B39" w:rsidRDefault="00DB5DF0" w:rsidP="007F63CD">
      <w:pPr>
        <w:ind w:firstLine="709"/>
        <w:jc w:val="both"/>
        <w:rPr>
          <w:sz w:val="28"/>
          <w:szCs w:val="28"/>
          <w:lang w:val="kk-KZ"/>
        </w:rPr>
      </w:pPr>
      <w:r w:rsidRPr="00426B39">
        <w:rPr>
          <w:sz w:val="28"/>
          <w:szCs w:val="28"/>
        </w:rPr>
        <w:t xml:space="preserve">Репродуктивный туризм, также известный как туризм по рождаемости или трансграничная репродуктивная помощь, относится к практике отдельных лиц или пар, путешествующих в другие страны для доступа к ВРТ и лечению бесплодия, которые могут быть недоступны, законны или не доступны в их странах. </w:t>
      </w:r>
    </w:p>
    <w:p w14:paraId="0941148F" w14:textId="529EDBF0" w:rsidR="00DB5DF0" w:rsidRPr="00426B39" w:rsidRDefault="00DB5DF0" w:rsidP="007F63CD">
      <w:pPr>
        <w:ind w:firstLine="709"/>
        <w:jc w:val="both"/>
        <w:rPr>
          <w:sz w:val="28"/>
          <w:szCs w:val="28"/>
        </w:rPr>
      </w:pPr>
      <w:r w:rsidRPr="00426B39">
        <w:rPr>
          <w:sz w:val="28"/>
          <w:szCs w:val="28"/>
        </w:rPr>
        <w:t>Вот некоторые ключевые аспекты репродуктивного туризма.</w:t>
      </w:r>
    </w:p>
    <w:p w14:paraId="20BE67AD" w14:textId="1E370351" w:rsidR="00DB5DF0" w:rsidRPr="00426B39" w:rsidRDefault="00DB5DF0" w:rsidP="007F63CD">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Репродуктивный туризм часто возникает, когда отдельные лица или пары ищут доступ к определенным процедурам или услугам ВРТ, которые ограничены или запрещены в их собственной стране. Это может включать такие процедуры, как суррогатное материнство [10</w:t>
      </w:r>
      <w:r w:rsidR="00AD0CAA">
        <w:rPr>
          <w:rFonts w:ascii="Times New Roman" w:hAnsi="Times New Roman" w:cs="Times New Roman"/>
          <w:sz w:val="28"/>
          <w:szCs w:val="28"/>
        </w:rPr>
        <w:t>7</w:t>
      </w:r>
      <w:r w:rsidRPr="00426B39">
        <w:rPr>
          <w:rFonts w:ascii="Times New Roman" w:hAnsi="Times New Roman" w:cs="Times New Roman"/>
          <w:sz w:val="28"/>
          <w:szCs w:val="28"/>
        </w:rPr>
        <w:t xml:space="preserve">], выбор пола или определенные типы донорских гамет. </w:t>
      </w:r>
      <w:r w:rsidRPr="00426B39">
        <w:rPr>
          <w:rFonts w:ascii="Times New Roman" w:hAnsi="Times New Roman" w:cs="Times New Roman"/>
          <w:sz w:val="28"/>
          <w:szCs w:val="28"/>
          <w:shd w:val="clear" w:color="auto" w:fill="FFFFFF"/>
        </w:rPr>
        <w:t xml:space="preserve">В большинстве стран выбор пола ребенка при зачатии с помощью ВРТ, запрещен или строго ограничен. Исключения составляют некоторые страны, где это разрешено по медицинским показаниям, например, для предотвращения передачи наследственных заболеваний, связанных с полом </w:t>
      </w:r>
      <w:r w:rsidRPr="00426B39">
        <w:rPr>
          <w:rFonts w:ascii="Times New Roman" w:hAnsi="Times New Roman" w:cs="Times New Roman"/>
          <w:sz w:val="28"/>
          <w:szCs w:val="28"/>
        </w:rPr>
        <w:t>[108,109]</w:t>
      </w:r>
      <w:r w:rsidRPr="00426B39">
        <w:rPr>
          <w:rFonts w:ascii="Times New Roman" w:hAnsi="Times New Roman" w:cs="Times New Roman"/>
          <w:sz w:val="28"/>
          <w:szCs w:val="28"/>
          <w:shd w:val="clear" w:color="auto" w:fill="FFFFFF"/>
        </w:rPr>
        <w:t>.</w:t>
      </w:r>
      <w:r w:rsidR="001318ED" w:rsidRPr="00426B39">
        <w:rPr>
          <w:rFonts w:ascii="Times New Roman" w:hAnsi="Times New Roman" w:cs="Times New Roman"/>
          <w:sz w:val="28"/>
          <w:szCs w:val="28"/>
          <w:shd w:val="clear" w:color="auto" w:fill="FFFFFF"/>
          <w:lang w:val="kk-KZ"/>
        </w:rPr>
        <w:t xml:space="preserve"> </w:t>
      </w:r>
      <w:r w:rsidRPr="00426B39">
        <w:rPr>
          <w:rFonts w:ascii="Times New Roman" w:hAnsi="Times New Roman" w:cs="Times New Roman"/>
          <w:sz w:val="28"/>
          <w:szCs w:val="28"/>
          <w:shd w:val="clear" w:color="auto" w:fill="FFFFFF"/>
        </w:rPr>
        <w:t>Также, выбор пола возможен на Северном Кипре, в частности, через процедуру </w:t>
      </w:r>
      <w:hyperlink r:id="rId13" w:tgtFrame="_blank" w:history="1">
        <w:r w:rsidRPr="00426B39">
          <w:rPr>
            <w:rFonts w:ascii="Times New Roman" w:hAnsi="Times New Roman" w:cs="Times New Roman"/>
            <w:sz w:val="28"/>
            <w:szCs w:val="28"/>
            <w:shd w:val="clear" w:color="auto" w:fill="FFFFFF"/>
          </w:rPr>
          <w:t>MicroSort</w:t>
        </w:r>
      </w:hyperlink>
      <w:r w:rsidRPr="00426B39">
        <w:rPr>
          <w:rFonts w:ascii="Times New Roman" w:hAnsi="Times New Roman" w:cs="Times New Roman"/>
          <w:sz w:val="28"/>
          <w:szCs w:val="28"/>
          <w:shd w:val="clear" w:color="auto" w:fill="FFFFFF"/>
        </w:rPr>
        <w:t> (ЭКО с </w:t>
      </w:r>
      <w:hyperlink r:id="rId14" w:tgtFrame="_blank" w:history="1">
        <w:r w:rsidRPr="00426B39">
          <w:rPr>
            <w:rFonts w:ascii="Times New Roman" w:hAnsi="Times New Roman" w:cs="Times New Roman"/>
            <w:sz w:val="28"/>
            <w:szCs w:val="28"/>
            <w:shd w:val="clear" w:color="auto" w:fill="FFFFFF"/>
          </w:rPr>
          <w:t>ПГД</w:t>
        </w:r>
      </w:hyperlink>
      <w:r w:rsidRPr="00426B39">
        <w:rPr>
          <w:rFonts w:ascii="Times New Roman" w:hAnsi="Times New Roman" w:cs="Times New Roman"/>
          <w:sz w:val="28"/>
          <w:szCs w:val="28"/>
          <w:shd w:val="clear" w:color="auto" w:fill="FFFFFF"/>
        </w:rPr>
        <w:t>)</w:t>
      </w:r>
      <w:r w:rsidR="00441FD2">
        <w:rPr>
          <w:rFonts w:ascii="Times New Roman" w:hAnsi="Times New Roman" w:cs="Times New Roman"/>
          <w:sz w:val="28"/>
          <w:szCs w:val="28"/>
          <w:shd w:val="clear" w:color="auto" w:fill="FFFFFF"/>
        </w:rPr>
        <w:t>.</w:t>
      </w:r>
    </w:p>
    <w:p w14:paraId="439C1464" w14:textId="1F9BAACC" w:rsidR="00DB5DF0" w:rsidRPr="00426B39" w:rsidRDefault="00DB5DF0" w:rsidP="007F63CD">
      <w:pPr>
        <w:ind w:firstLine="709"/>
        <w:jc w:val="both"/>
        <w:rPr>
          <w:sz w:val="28"/>
          <w:szCs w:val="28"/>
        </w:rPr>
      </w:pPr>
      <w:r w:rsidRPr="00426B39">
        <w:rPr>
          <w:sz w:val="28"/>
          <w:szCs w:val="28"/>
        </w:rPr>
        <w:t>Различия в законах, правилах и религиозных аспектов, касающихся ВРТ, побуждает людей обращаться за лечением за границу. Например, в некоторых странах действуют ограничительные законы в отношении суррогатного материнства, анонимности доноров или использования определенных репродуктивных технологий, что стимулирует и сподвигает реципиентов искать страны с более либеральными правилами.</w:t>
      </w:r>
    </w:p>
    <w:p w14:paraId="55C7112D" w14:textId="77777777" w:rsidR="00DB5DF0" w:rsidRPr="00426B39" w:rsidRDefault="00DB5DF0" w:rsidP="007F63CD">
      <w:pPr>
        <w:ind w:firstLine="709"/>
        <w:jc w:val="both"/>
        <w:rPr>
          <w:sz w:val="28"/>
          <w:szCs w:val="28"/>
        </w:rPr>
      </w:pPr>
      <w:r w:rsidRPr="00426B39">
        <w:rPr>
          <w:sz w:val="28"/>
          <w:szCs w:val="28"/>
        </w:rPr>
        <w:t>Стоимость лечения бесплодия может значительно различаться в зависимости от страны. Репродуктивный туризм может быть мотивирован желанием получить доступ к более доступным вариантам лечения или воспользоваться пакетными предложениями, включающими медицинское обслуживание, проезд и проживание.</w:t>
      </w:r>
    </w:p>
    <w:p w14:paraId="50EAC4D0" w14:textId="77777777" w:rsidR="00DB5DF0" w:rsidRPr="00426B39" w:rsidRDefault="00DB5DF0" w:rsidP="007F63CD">
      <w:pPr>
        <w:ind w:firstLine="709"/>
        <w:jc w:val="both"/>
        <w:rPr>
          <w:sz w:val="28"/>
          <w:szCs w:val="28"/>
        </w:rPr>
      </w:pPr>
      <w:r w:rsidRPr="00426B39">
        <w:rPr>
          <w:sz w:val="28"/>
          <w:szCs w:val="28"/>
        </w:rPr>
        <w:t>Хотя экономия средств может быть фактором репродуктивного туризма, отдельные лица и пары также учитывают качество медицинской помощи и экспертных знаний, доступных в странах назначения. Некоторые страны известны своими передовыми клиниками и специалистами по лечению бесплодия, привлекающими пациентов, нуждающихся в высококачественном лечении [110].</w:t>
      </w:r>
    </w:p>
    <w:p w14:paraId="598D34C1" w14:textId="04F21D48" w:rsidR="00DB5DF0" w:rsidRPr="00426B39" w:rsidRDefault="00DB5DF0" w:rsidP="007F63CD">
      <w:pPr>
        <w:ind w:firstLine="709"/>
        <w:jc w:val="both"/>
        <w:rPr>
          <w:sz w:val="28"/>
          <w:szCs w:val="28"/>
        </w:rPr>
      </w:pPr>
      <w:r w:rsidRPr="00426B39">
        <w:rPr>
          <w:sz w:val="28"/>
          <w:szCs w:val="28"/>
        </w:rPr>
        <w:t>Репродуктивный туризм может предложить отдельным лицам и парам возможность пройти лечение бесплодия с большей конфиденциальностью, вдали от пристального внимания семьи, друзей или местного сообщества.</w:t>
      </w:r>
    </w:p>
    <w:p w14:paraId="192DBE1C" w14:textId="77777777" w:rsidR="00DB5DF0" w:rsidRPr="00426B39" w:rsidRDefault="00DB5DF0" w:rsidP="007F63CD">
      <w:pPr>
        <w:ind w:firstLine="709"/>
        <w:jc w:val="both"/>
        <w:rPr>
          <w:sz w:val="28"/>
          <w:szCs w:val="28"/>
        </w:rPr>
      </w:pPr>
      <w:r w:rsidRPr="00426B39">
        <w:rPr>
          <w:sz w:val="28"/>
          <w:szCs w:val="28"/>
        </w:rPr>
        <w:t>Репродуктивный туризм поднимает этические вопросы, связанные с эксплуатацией, коммерциализацией воспроизводства [111] и неравенством в доступе к медицинской помощи. Могут возникнуть опасения по поводу благополучия суррогатных матерей, регуляции донорских гамет и прав детей, рожденных с помощью вспомогательных репродуктивных технологий [112]</w:t>
      </w:r>
      <w:r w:rsidRPr="00426B39">
        <w:rPr>
          <w:rFonts w:ascii="Segoe UI" w:hAnsi="Segoe UI" w:cs="Segoe UI"/>
          <w:shd w:val="clear" w:color="auto" w:fill="FFFFFF"/>
        </w:rPr>
        <w:t>.</w:t>
      </w:r>
    </w:p>
    <w:p w14:paraId="0AE30487" w14:textId="77777777" w:rsidR="00DB5DF0" w:rsidRPr="00426B39" w:rsidRDefault="00DB5DF0" w:rsidP="007F63CD">
      <w:pPr>
        <w:ind w:firstLine="709"/>
        <w:jc w:val="both"/>
        <w:rPr>
          <w:sz w:val="28"/>
          <w:szCs w:val="28"/>
        </w:rPr>
      </w:pPr>
      <w:r w:rsidRPr="00426B39">
        <w:rPr>
          <w:sz w:val="28"/>
          <w:szCs w:val="28"/>
        </w:rPr>
        <w:t>Отдельные лица или пары, которые занимаются репродуктивным туризмом, особенно с помощью таких процедур, как суррогатное материнство, могут столкнуться с проблемами, связанными с законным отцовством, гражданством и признанием родительских прав в их родной стране.</w:t>
      </w:r>
    </w:p>
    <w:p w14:paraId="4231660A" w14:textId="77777777" w:rsidR="00DB5DF0" w:rsidRPr="00426B39" w:rsidRDefault="00DB5DF0" w:rsidP="007F63CD">
      <w:pPr>
        <w:ind w:firstLine="709"/>
        <w:jc w:val="both"/>
        <w:rPr>
          <w:sz w:val="28"/>
          <w:szCs w:val="28"/>
        </w:rPr>
      </w:pPr>
      <w:r w:rsidRPr="00426B39">
        <w:rPr>
          <w:sz w:val="28"/>
          <w:szCs w:val="28"/>
        </w:rPr>
        <w:t>Репродуктивный туризм может пересекаться с культурными нормами, общественными отношениями и религиозными убеждениями относительно рождаемости, семьи и родительских обязанностей. Культурные различия между странами назначения и родной страной могут влиять на опыт и решения людей относительно лечения бесплодия за границей [113,114].</w:t>
      </w:r>
    </w:p>
    <w:p w14:paraId="7C2473E8" w14:textId="77777777" w:rsidR="00DB5DF0" w:rsidRPr="00426B39" w:rsidRDefault="00DB5DF0" w:rsidP="007F63CD">
      <w:pPr>
        <w:ind w:firstLine="709"/>
        <w:jc w:val="both"/>
        <w:rPr>
          <w:sz w:val="28"/>
          <w:szCs w:val="28"/>
        </w:rPr>
      </w:pPr>
      <w:r w:rsidRPr="00426B39">
        <w:rPr>
          <w:sz w:val="28"/>
          <w:szCs w:val="28"/>
        </w:rPr>
        <w:t>В целом, репродуктивный туризм отражает сложное взаимодействие правовых, экономических, этических и социальных факторов, определяющих доступ к вспомогательным репродуктивным технологиям в глобальном масштабе. Хотя он предлагает возможность отдельным лицам и парам реализовать желаемые варианты построения семьи, он также поднимает важные вопросы, касающиеся регулирования, справедливости и этических последствий трансграничной репродуктивной помощи [115].</w:t>
      </w:r>
    </w:p>
    <w:p w14:paraId="1D7F892A" w14:textId="77777777" w:rsidR="00DB5DF0" w:rsidRPr="00426B39" w:rsidRDefault="00DB5DF0" w:rsidP="007F63CD">
      <w:pPr>
        <w:ind w:firstLine="709"/>
        <w:jc w:val="both"/>
        <w:rPr>
          <w:sz w:val="28"/>
          <w:szCs w:val="28"/>
        </w:rPr>
      </w:pPr>
      <w:r w:rsidRPr="00426B39">
        <w:rPr>
          <w:sz w:val="28"/>
          <w:szCs w:val="28"/>
        </w:rPr>
        <w:t>В странах с более либеральными взглядами на проведения программ ЭКО с использованием донорского материала отмечается более высокий процент проводимых программ ВРТ [116].</w:t>
      </w:r>
    </w:p>
    <w:p w14:paraId="40BDC9BA" w14:textId="77777777" w:rsidR="00DB5DF0" w:rsidRPr="00426B39" w:rsidRDefault="00DB5DF0" w:rsidP="007F63CD">
      <w:pPr>
        <w:ind w:firstLine="709"/>
        <w:jc w:val="both"/>
        <w:rPr>
          <w:sz w:val="28"/>
          <w:szCs w:val="28"/>
        </w:rPr>
      </w:pPr>
      <w:r w:rsidRPr="00426B39">
        <w:rPr>
          <w:sz w:val="28"/>
          <w:szCs w:val="28"/>
        </w:rPr>
        <w:t>Из недостатков репродуктивного туризма можно отметить:</w:t>
      </w:r>
    </w:p>
    <w:p w14:paraId="4BF0CA9F" w14:textId="77777777" w:rsidR="00DB5DF0" w:rsidRPr="00426B39" w:rsidRDefault="00DB5DF0" w:rsidP="007F63CD">
      <w:pPr>
        <w:ind w:firstLine="709"/>
        <w:jc w:val="both"/>
        <w:rPr>
          <w:sz w:val="28"/>
          <w:szCs w:val="28"/>
        </w:rPr>
      </w:pPr>
      <w:r w:rsidRPr="00426B39">
        <w:rPr>
          <w:sz w:val="28"/>
          <w:szCs w:val="28"/>
        </w:rPr>
        <w:t>1) эксплуатация женщин, определенных стран (чаще экономически слабых по сравнению с закупающей стороной, и/или внешне схожих по фенотипу) [117]. Например-Израиль – в Румынии, Европа в Чехии, Украине, Китай в Казахстане и т.д.</w:t>
      </w:r>
    </w:p>
    <w:p w14:paraId="6F9A1EBC" w14:textId="77777777" w:rsidR="00DB5DF0" w:rsidRPr="00426B39" w:rsidRDefault="00DB5DF0" w:rsidP="007F63CD">
      <w:pPr>
        <w:ind w:firstLine="709"/>
        <w:jc w:val="both"/>
        <w:rPr>
          <w:sz w:val="28"/>
          <w:szCs w:val="28"/>
        </w:rPr>
      </w:pPr>
      <w:r w:rsidRPr="00426B39">
        <w:rPr>
          <w:sz w:val="28"/>
          <w:szCs w:val="28"/>
        </w:rPr>
        <w:t xml:space="preserve">2)    слабые возможности контроля выезда и въезда. </w:t>
      </w:r>
    </w:p>
    <w:p w14:paraId="0699FE7F" w14:textId="77777777" w:rsidR="00DB5DF0" w:rsidRPr="00426B39" w:rsidRDefault="00DB5DF0" w:rsidP="007F63CD">
      <w:pPr>
        <w:ind w:firstLine="709"/>
        <w:jc w:val="both"/>
        <w:rPr>
          <w:sz w:val="28"/>
          <w:szCs w:val="28"/>
        </w:rPr>
      </w:pPr>
      <w:r w:rsidRPr="00426B39">
        <w:rPr>
          <w:sz w:val="28"/>
          <w:szCs w:val="28"/>
        </w:rPr>
        <w:t>3) нарушения и ограничения прав граждан других государств, приезжающих для донации, что часто связано с осложнениями после проведенных манипуляций</w:t>
      </w:r>
    </w:p>
    <w:p w14:paraId="5CC50CB3" w14:textId="74EECEBE" w:rsidR="00DB5DF0" w:rsidRPr="00426B39" w:rsidRDefault="00DB5DF0" w:rsidP="007F63CD">
      <w:pPr>
        <w:ind w:firstLine="709"/>
        <w:jc w:val="both"/>
        <w:rPr>
          <w:sz w:val="28"/>
          <w:szCs w:val="28"/>
        </w:rPr>
      </w:pPr>
      <w:r w:rsidRPr="00426B39">
        <w:rPr>
          <w:sz w:val="28"/>
          <w:szCs w:val="28"/>
        </w:rPr>
        <w:t>4) невольная встреча в будущем потенциально генетически родных людей [118</w:t>
      </w:r>
      <w:r w:rsidR="009243BC" w:rsidRPr="00426B39">
        <w:rPr>
          <w:sz w:val="28"/>
          <w:szCs w:val="28"/>
        </w:rPr>
        <w:t>-</w:t>
      </w:r>
      <w:r w:rsidRPr="00426B39">
        <w:rPr>
          <w:sz w:val="28"/>
          <w:szCs w:val="28"/>
        </w:rPr>
        <w:t>120].</w:t>
      </w:r>
    </w:p>
    <w:p w14:paraId="248BF1F7" w14:textId="2CA7F808" w:rsidR="00DB5DF0" w:rsidRPr="00426B39" w:rsidRDefault="00DB5DF0" w:rsidP="007F63CD">
      <w:pPr>
        <w:ind w:firstLine="709"/>
        <w:jc w:val="both"/>
        <w:rPr>
          <w:sz w:val="28"/>
          <w:szCs w:val="28"/>
          <w:lang w:val="kk-KZ"/>
        </w:rPr>
      </w:pPr>
      <w:r w:rsidRPr="00426B39">
        <w:rPr>
          <w:sz w:val="28"/>
          <w:szCs w:val="28"/>
        </w:rPr>
        <w:t>В мире наблюдается появление нового явления, такого как  co-parenting - это ситуация, когда люди, желающие иметь детей или стать бесплатным донором/ суррогатной матерью, договариваются между собой о создании ребенка при помощи ВРТ и о взаимном его воспитании (специальные социальные сети и каналы youtube – где встречаются дети одного донора и т.д) [121,122]</w:t>
      </w:r>
      <w:r w:rsidR="003B0733">
        <w:rPr>
          <w:sz w:val="28"/>
          <w:szCs w:val="28"/>
          <w:lang w:val="kk-KZ"/>
        </w:rPr>
        <w:t>.</w:t>
      </w:r>
      <w:r w:rsidRPr="00426B39">
        <w:rPr>
          <w:sz w:val="28"/>
          <w:szCs w:val="28"/>
        </w:rPr>
        <w:t xml:space="preserve"> Это размывает понятие семьи и родственных связей.</w:t>
      </w:r>
    </w:p>
    <w:p w14:paraId="07A6D341" w14:textId="26031086" w:rsidR="001318ED" w:rsidRPr="00426B39" w:rsidRDefault="00DB5DF0" w:rsidP="007F63CD">
      <w:pPr>
        <w:ind w:firstLine="709"/>
        <w:jc w:val="both"/>
        <w:rPr>
          <w:sz w:val="28"/>
          <w:szCs w:val="28"/>
          <w:lang w:val="kk-KZ"/>
        </w:rPr>
      </w:pPr>
      <w:r w:rsidRPr="00426B39">
        <w:rPr>
          <w:sz w:val="28"/>
          <w:szCs w:val="28"/>
        </w:rPr>
        <w:t>Правовой статус и материальные компенсации донорства яйцеклеток значительно различаются в зависимости от страны [123] (таблица 1,</w:t>
      </w:r>
      <w:r w:rsidRPr="00426B39">
        <w:rPr>
          <w:sz w:val="28"/>
          <w:szCs w:val="28"/>
          <w:lang w:val="uk-UA"/>
        </w:rPr>
        <w:t xml:space="preserve"> </w:t>
      </w:r>
      <w:r w:rsidRPr="00426B39">
        <w:rPr>
          <w:sz w:val="28"/>
          <w:szCs w:val="28"/>
        </w:rPr>
        <w:t>2)</w:t>
      </w:r>
      <w:r w:rsidR="001318ED" w:rsidRPr="00426B39">
        <w:rPr>
          <w:sz w:val="28"/>
          <w:szCs w:val="28"/>
          <w:lang w:val="kk-KZ"/>
        </w:rPr>
        <w:t>.</w:t>
      </w:r>
    </w:p>
    <w:p w14:paraId="3DC26D82" w14:textId="72E181D9" w:rsidR="00DB5DF0" w:rsidRPr="00426B39" w:rsidRDefault="00DB5DF0" w:rsidP="007F63CD">
      <w:pPr>
        <w:ind w:firstLine="709"/>
        <w:jc w:val="both"/>
        <w:rPr>
          <w:sz w:val="28"/>
          <w:szCs w:val="28"/>
          <w:lang w:val="kk-KZ"/>
        </w:rPr>
      </w:pPr>
      <w:r w:rsidRPr="00426B39">
        <w:rPr>
          <w:sz w:val="28"/>
          <w:szCs w:val="28"/>
        </w:rPr>
        <w:t xml:space="preserve">Правовой статус и модели компенсации </w:t>
      </w:r>
      <w:r w:rsidR="00441FD2">
        <w:rPr>
          <w:sz w:val="28"/>
          <w:szCs w:val="28"/>
        </w:rPr>
        <w:t>ДО</w:t>
      </w:r>
      <w:r w:rsidRPr="00426B39">
        <w:rPr>
          <w:sz w:val="28"/>
          <w:szCs w:val="28"/>
        </w:rPr>
        <w:t xml:space="preserve"> значительно различаются в разных странах: в Германии и Японии — это запрещено; во Франции, Греции, Венгрии, Италии, Польше, Португалии, Словении и Испании это разрешено с сохранением анонимности, а в Австрии, Финляндии, Нидерландах, Швеции и Великобритании это неанонимно. В США, Южной Африке, Индии и на Кипре это разрешено и финансово компенсируется [124,125].  Испания всемирно известна своими банками ооцитов и в настоящее время проводит половину из 39 000 циклов с использованием сторонних ооцитов ежегодно в Европе [125].   В Бразилии до 2017 года в программу </w:t>
      </w:r>
      <w:r w:rsidR="00441FD2">
        <w:rPr>
          <w:sz w:val="28"/>
          <w:szCs w:val="28"/>
        </w:rPr>
        <w:t>ДО</w:t>
      </w:r>
      <w:r w:rsidRPr="00426B39">
        <w:rPr>
          <w:sz w:val="28"/>
          <w:szCs w:val="28"/>
        </w:rPr>
        <w:t xml:space="preserve"> могли быть включены только пациенты, имеющие показания к ВРТ, которая состоит из пожертвований обеих сторон: одна женщина вносит вклад ооцитами, а другая – финансированием лечения (программа OVODON) [126,127].   </w:t>
      </w:r>
    </w:p>
    <w:p w14:paraId="31B7F23A" w14:textId="77777777" w:rsidR="007B3DAE" w:rsidRPr="00426B39" w:rsidRDefault="007B3DAE" w:rsidP="00B177E6">
      <w:pPr>
        <w:shd w:val="clear" w:color="auto" w:fill="FFFFFF"/>
        <w:jc w:val="center"/>
        <w:textAlignment w:val="baseline"/>
        <w:rPr>
          <w:b/>
          <w:bCs/>
          <w:sz w:val="28"/>
          <w:szCs w:val="28"/>
        </w:rPr>
      </w:pPr>
    </w:p>
    <w:p w14:paraId="00AF1368" w14:textId="6BFE7F9B" w:rsidR="006772E6" w:rsidRPr="00426B39" w:rsidRDefault="00F70747" w:rsidP="007B3DAE">
      <w:pPr>
        <w:shd w:val="clear" w:color="auto" w:fill="FFFFFF"/>
        <w:jc w:val="both"/>
        <w:textAlignment w:val="baseline"/>
        <w:rPr>
          <w:sz w:val="28"/>
          <w:szCs w:val="28"/>
        </w:rPr>
      </w:pPr>
      <w:r w:rsidRPr="00426B39">
        <w:rPr>
          <w:sz w:val="28"/>
          <w:szCs w:val="28"/>
        </w:rPr>
        <w:t>Таблица 1</w:t>
      </w:r>
      <w:r w:rsidRPr="00426B39">
        <w:rPr>
          <w:sz w:val="28"/>
          <w:szCs w:val="28"/>
          <w:lang w:val="uk-UA"/>
        </w:rPr>
        <w:t xml:space="preserve"> </w:t>
      </w:r>
      <w:r w:rsidR="000C3875" w:rsidRPr="00426B39">
        <w:rPr>
          <w:sz w:val="28"/>
          <w:szCs w:val="28"/>
        </w:rPr>
        <w:t>–</w:t>
      </w:r>
      <w:r w:rsidRPr="00426B39">
        <w:rPr>
          <w:sz w:val="28"/>
          <w:szCs w:val="28"/>
          <w:lang w:val="uk-UA"/>
        </w:rPr>
        <w:t xml:space="preserve"> </w:t>
      </w:r>
      <w:r w:rsidR="00910AA5" w:rsidRPr="00426B39">
        <w:rPr>
          <w:sz w:val="28"/>
          <w:szCs w:val="28"/>
        </w:rPr>
        <w:t xml:space="preserve">Правовой статус и </w:t>
      </w:r>
      <w:r w:rsidR="00C17475" w:rsidRPr="00426B39">
        <w:rPr>
          <w:sz w:val="28"/>
          <w:szCs w:val="28"/>
        </w:rPr>
        <w:t>материальные компенсации</w:t>
      </w:r>
      <w:r w:rsidR="00910AA5" w:rsidRPr="00426B39">
        <w:rPr>
          <w:sz w:val="28"/>
          <w:szCs w:val="28"/>
        </w:rPr>
        <w:t xml:space="preserve"> донорства яйцеклеток с</w:t>
      </w:r>
      <w:r w:rsidR="006772E6" w:rsidRPr="00426B39">
        <w:rPr>
          <w:sz w:val="28"/>
          <w:szCs w:val="28"/>
        </w:rPr>
        <w:t>тран дальнего зарубежья</w:t>
      </w:r>
    </w:p>
    <w:p w14:paraId="52DA1637" w14:textId="77777777" w:rsidR="00F70747" w:rsidRPr="00426B39" w:rsidRDefault="00F70747" w:rsidP="00F70747">
      <w:pPr>
        <w:shd w:val="clear" w:color="auto" w:fill="FFFFFF"/>
        <w:jc w:val="both"/>
        <w:textAlignment w:val="baseline"/>
        <w:rPr>
          <w:sz w:val="28"/>
          <w:szCs w:val="28"/>
          <w:lang w:val="uk-UA"/>
        </w:rPr>
      </w:pPr>
    </w:p>
    <w:tbl>
      <w:tblPr>
        <w:tblStyle w:val="41"/>
        <w:tblW w:w="9698" w:type="dxa"/>
        <w:tblInd w:w="-5" w:type="dxa"/>
        <w:tblLook w:val="04A0" w:firstRow="1" w:lastRow="0" w:firstColumn="1" w:lastColumn="0" w:noHBand="0" w:noVBand="1"/>
      </w:tblPr>
      <w:tblGrid>
        <w:gridCol w:w="2201"/>
        <w:gridCol w:w="1890"/>
        <w:gridCol w:w="1864"/>
        <w:gridCol w:w="1491"/>
        <w:gridCol w:w="2252"/>
      </w:tblGrid>
      <w:tr w:rsidR="00426B39" w:rsidRPr="00426B39" w14:paraId="26F2AF22" w14:textId="77777777" w:rsidTr="007B3DAE">
        <w:tc>
          <w:tcPr>
            <w:tcW w:w="2201" w:type="dxa"/>
          </w:tcPr>
          <w:p w14:paraId="578820BF" w14:textId="77777777" w:rsidR="006772E6" w:rsidRPr="00426B39" w:rsidRDefault="006772E6">
            <w:pPr>
              <w:rPr>
                <w:sz w:val="28"/>
                <w:szCs w:val="28"/>
              </w:rPr>
            </w:pPr>
            <w:r w:rsidRPr="00426B39">
              <w:rPr>
                <w:sz w:val="28"/>
                <w:szCs w:val="28"/>
              </w:rPr>
              <w:t>Страна</w:t>
            </w:r>
          </w:p>
        </w:tc>
        <w:tc>
          <w:tcPr>
            <w:tcW w:w="3754" w:type="dxa"/>
            <w:gridSpan w:val="2"/>
          </w:tcPr>
          <w:p w14:paraId="1C5D206C" w14:textId="77777777" w:rsidR="006772E6" w:rsidRPr="00426B39" w:rsidRDefault="006772E6">
            <w:pPr>
              <w:rPr>
                <w:sz w:val="28"/>
                <w:szCs w:val="28"/>
              </w:rPr>
            </w:pPr>
            <w:r w:rsidRPr="00426B39">
              <w:rPr>
                <w:sz w:val="28"/>
                <w:szCs w:val="28"/>
              </w:rPr>
              <w:t>ДО</w:t>
            </w:r>
          </w:p>
        </w:tc>
        <w:tc>
          <w:tcPr>
            <w:tcW w:w="3743" w:type="dxa"/>
            <w:gridSpan w:val="2"/>
          </w:tcPr>
          <w:p w14:paraId="3BB196CB" w14:textId="77777777" w:rsidR="006772E6" w:rsidRPr="00426B39" w:rsidRDefault="006772E6">
            <w:pPr>
              <w:rPr>
                <w:sz w:val="28"/>
                <w:szCs w:val="28"/>
              </w:rPr>
            </w:pPr>
            <w:r w:rsidRPr="00426B39">
              <w:rPr>
                <w:sz w:val="28"/>
                <w:szCs w:val="28"/>
              </w:rPr>
              <w:t>ДС</w:t>
            </w:r>
          </w:p>
        </w:tc>
      </w:tr>
      <w:tr w:rsidR="00426B39" w:rsidRPr="00426B39" w14:paraId="1C44D779" w14:textId="77777777" w:rsidTr="007B3DAE">
        <w:tc>
          <w:tcPr>
            <w:tcW w:w="2201" w:type="dxa"/>
          </w:tcPr>
          <w:p w14:paraId="47356678" w14:textId="77777777" w:rsidR="006772E6" w:rsidRPr="00426B39" w:rsidRDefault="006772E6">
            <w:pPr>
              <w:rPr>
                <w:sz w:val="28"/>
                <w:szCs w:val="28"/>
              </w:rPr>
            </w:pPr>
            <w:r w:rsidRPr="00426B39">
              <w:rPr>
                <w:sz w:val="28"/>
                <w:szCs w:val="28"/>
              </w:rPr>
              <w:t>Способы использования</w:t>
            </w:r>
          </w:p>
        </w:tc>
        <w:tc>
          <w:tcPr>
            <w:tcW w:w="1890" w:type="dxa"/>
          </w:tcPr>
          <w:p w14:paraId="66A8EF7F" w14:textId="77777777" w:rsidR="006772E6" w:rsidRPr="00426B39" w:rsidRDefault="006772E6">
            <w:pPr>
              <w:rPr>
                <w:sz w:val="28"/>
                <w:szCs w:val="28"/>
              </w:rPr>
            </w:pPr>
            <w:r w:rsidRPr="00426B39">
              <w:rPr>
                <w:sz w:val="28"/>
                <w:szCs w:val="28"/>
              </w:rPr>
              <w:t>платно</w:t>
            </w:r>
          </w:p>
        </w:tc>
        <w:tc>
          <w:tcPr>
            <w:tcW w:w="1864" w:type="dxa"/>
          </w:tcPr>
          <w:p w14:paraId="79F8B62C" w14:textId="77777777" w:rsidR="006772E6" w:rsidRPr="00426B39" w:rsidRDefault="006772E6">
            <w:pPr>
              <w:rPr>
                <w:sz w:val="28"/>
                <w:szCs w:val="28"/>
              </w:rPr>
            </w:pPr>
            <w:r w:rsidRPr="00426B39">
              <w:rPr>
                <w:sz w:val="28"/>
                <w:szCs w:val="28"/>
              </w:rPr>
              <w:t>бесплатно</w:t>
            </w:r>
          </w:p>
        </w:tc>
        <w:tc>
          <w:tcPr>
            <w:tcW w:w="1491" w:type="dxa"/>
          </w:tcPr>
          <w:p w14:paraId="5571AA6C" w14:textId="77777777" w:rsidR="006772E6" w:rsidRPr="00426B39" w:rsidRDefault="006772E6">
            <w:pPr>
              <w:rPr>
                <w:sz w:val="28"/>
                <w:szCs w:val="28"/>
              </w:rPr>
            </w:pPr>
            <w:r w:rsidRPr="00426B39">
              <w:rPr>
                <w:sz w:val="28"/>
                <w:szCs w:val="28"/>
              </w:rPr>
              <w:t>платно</w:t>
            </w:r>
          </w:p>
        </w:tc>
        <w:tc>
          <w:tcPr>
            <w:tcW w:w="2252" w:type="dxa"/>
          </w:tcPr>
          <w:p w14:paraId="04A3D591" w14:textId="77777777" w:rsidR="006772E6" w:rsidRPr="00426B39" w:rsidRDefault="006772E6">
            <w:pPr>
              <w:rPr>
                <w:sz w:val="28"/>
                <w:szCs w:val="28"/>
              </w:rPr>
            </w:pPr>
            <w:r w:rsidRPr="00426B39">
              <w:rPr>
                <w:sz w:val="28"/>
                <w:szCs w:val="28"/>
              </w:rPr>
              <w:t>бесплатно</w:t>
            </w:r>
          </w:p>
        </w:tc>
      </w:tr>
      <w:tr w:rsidR="00426B39" w:rsidRPr="00426B39" w14:paraId="18916EE2" w14:textId="77777777" w:rsidTr="007B3DAE">
        <w:tc>
          <w:tcPr>
            <w:tcW w:w="2201" w:type="dxa"/>
          </w:tcPr>
          <w:p w14:paraId="180AEE7D" w14:textId="77777777" w:rsidR="006772E6" w:rsidRPr="00426B39" w:rsidRDefault="006772E6">
            <w:pPr>
              <w:rPr>
                <w:sz w:val="28"/>
                <w:szCs w:val="28"/>
              </w:rPr>
            </w:pPr>
            <w:r w:rsidRPr="00426B39">
              <w:rPr>
                <w:sz w:val="28"/>
                <w:szCs w:val="28"/>
              </w:rPr>
              <w:t>Франция</w:t>
            </w:r>
          </w:p>
        </w:tc>
        <w:tc>
          <w:tcPr>
            <w:tcW w:w="1890" w:type="dxa"/>
          </w:tcPr>
          <w:p w14:paraId="766BE75B" w14:textId="1E5FEE2A" w:rsidR="006772E6" w:rsidRPr="00426B39" w:rsidRDefault="00FE1A53">
            <w:pPr>
              <w:rPr>
                <w:sz w:val="28"/>
                <w:szCs w:val="28"/>
              </w:rPr>
            </w:pPr>
            <w:r w:rsidRPr="00426B39">
              <w:rPr>
                <w:sz w:val="28"/>
                <w:szCs w:val="28"/>
              </w:rPr>
              <w:t>-</w:t>
            </w:r>
            <w:r w:rsidR="00E17F44" w:rsidRPr="00426B39">
              <w:rPr>
                <w:sz w:val="28"/>
                <w:szCs w:val="28"/>
              </w:rPr>
              <w:t>(частичная компенсация затрат)</w:t>
            </w:r>
          </w:p>
        </w:tc>
        <w:tc>
          <w:tcPr>
            <w:tcW w:w="1864" w:type="dxa"/>
          </w:tcPr>
          <w:p w14:paraId="249785DF" w14:textId="5CFCCB71" w:rsidR="006772E6" w:rsidRPr="00426B39" w:rsidRDefault="00FE1A53">
            <w:pPr>
              <w:rPr>
                <w:sz w:val="28"/>
                <w:szCs w:val="28"/>
              </w:rPr>
            </w:pPr>
            <w:r w:rsidRPr="00426B39">
              <w:rPr>
                <w:sz w:val="28"/>
                <w:szCs w:val="28"/>
              </w:rPr>
              <w:t xml:space="preserve"> 2021 года не анонимно</w:t>
            </w:r>
          </w:p>
        </w:tc>
        <w:tc>
          <w:tcPr>
            <w:tcW w:w="1491" w:type="dxa"/>
          </w:tcPr>
          <w:p w14:paraId="63F78092" w14:textId="77777777" w:rsidR="006772E6" w:rsidRPr="00426B39" w:rsidRDefault="006772E6">
            <w:pPr>
              <w:rPr>
                <w:sz w:val="28"/>
                <w:szCs w:val="28"/>
              </w:rPr>
            </w:pPr>
            <w:r w:rsidRPr="00426B39">
              <w:rPr>
                <w:sz w:val="28"/>
                <w:szCs w:val="28"/>
              </w:rPr>
              <w:t>-</w:t>
            </w:r>
          </w:p>
          <w:p w14:paraId="290C4299" w14:textId="77777777" w:rsidR="006772E6" w:rsidRPr="00426B39" w:rsidRDefault="006772E6">
            <w:pPr>
              <w:rPr>
                <w:sz w:val="28"/>
                <w:szCs w:val="28"/>
              </w:rPr>
            </w:pPr>
            <w:r w:rsidRPr="00426B39">
              <w:rPr>
                <w:sz w:val="28"/>
                <w:szCs w:val="28"/>
              </w:rPr>
              <w:t xml:space="preserve"> ⃰ 6 семей    </w:t>
            </w:r>
          </w:p>
        </w:tc>
        <w:tc>
          <w:tcPr>
            <w:tcW w:w="2252" w:type="dxa"/>
          </w:tcPr>
          <w:p w14:paraId="5663AE17" w14:textId="77777777" w:rsidR="006772E6" w:rsidRPr="00426B39" w:rsidRDefault="006772E6">
            <w:pPr>
              <w:rPr>
                <w:sz w:val="28"/>
                <w:szCs w:val="28"/>
              </w:rPr>
            </w:pPr>
            <w:r w:rsidRPr="00426B39">
              <w:rPr>
                <w:sz w:val="28"/>
                <w:szCs w:val="28"/>
              </w:rPr>
              <w:t>+ анонимно</w:t>
            </w:r>
          </w:p>
          <w:p w14:paraId="491A7F46" w14:textId="77777777" w:rsidR="006772E6" w:rsidRPr="00426B39" w:rsidRDefault="006772E6">
            <w:pPr>
              <w:rPr>
                <w:sz w:val="28"/>
                <w:szCs w:val="28"/>
              </w:rPr>
            </w:pPr>
            <w:r w:rsidRPr="00426B39">
              <w:rPr>
                <w:sz w:val="28"/>
                <w:szCs w:val="28"/>
              </w:rPr>
              <w:t>(для пар в браке)</w:t>
            </w:r>
          </w:p>
        </w:tc>
      </w:tr>
      <w:tr w:rsidR="00426B39" w:rsidRPr="00426B39" w14:paraId="32E6F182" w14:textId="77777777" w:rsidTr="007B3DAE">
        <w:tc>
          <w:tcPr>
            <w:tcW w:w="2201" w:type="dxa"/>
          </w:tcPr>
          <w:p w14:paraId="1E578E66" w14:textId="77777777" w:rsidR="006772E6" w:rsidRPr="00426B39" w:rsidRDefault="006772E6">
            <w:pPr>
              <w:rPr>
                <w:sz w:val="28"/>
                <w:szCs w:val="28"/>
              </w:rPr>
            </w:pPr>
            <w:r w:rsidRPr="00426B39">
              <w:rPr>
                <w:sz w:val="28"/>
                <w:szCs w:val="28"/>
              </w:rPr>
              <w:t>Канада</w:t>
            </w:r>
          </w:p>
        </w:tc>
        <w:tc>
          <w:tcPr>
            <w:tcW w:w="1890" w:type="dxa"/>
          </w:tcPr>
          <w:p w14:paraId="1FFE9EAC" w14:textId="77777777" w:rsidR="006772E6" w:rsidRPr="00426B39" w:rsidRDefault="006772E6">
            <w:pPr>
              <w:rPr>
                <w:sz w:val="28"/>
                <w:szCs w:val="28"/>
              </w:rPr>
            </w:pPr>
            <w:r w:rsidRPr="00426B39">
              <w:rPr>
                <w:sz w:val="28"/>
                <w:szCs w:val="28"/>
              </w:rPr>
              <w:t>-</w:t>
            </w:r>
          </w:p>
        </w:tc>
        <w:tc>
          <w:tcPr>
            <w:tcW w:w="1864" w:type="dxa"/>
          </w:tcPr>
          <w:p w14:paraId="0619E822" w14:textId="77777777" w:rsidR="006772E6" w:rsidRPr="00426B39" w:rsidRDefault="006772E6">
            <w:pPr>
              <w:rPr>
                <w:sz w:val="28"/>
                <w:szCs w:val="28"/>
              </w:rPr>
            </w:pPr>
            <w:r w:rsidRPr="00426B39">
              <w:rPr>
                <w:sz w:val="28"/>
                <w:szCs w:val="28"/>
              </w:rPr>
              <w:t>+ не анонимно</w:t>
            </w:r>
          </w:p>
        </w:tc>
        <w:tc>
          <w:tcPr>
            <w:tcW w:w="1491" w:type="dxa"/>
          </w:tcPr>
          <w:p w14:paraId="2AEB03F2" w14:textId="77777777" w:rsidR="006772E6" w:rsidRPr="00426B39" w:rsidRDefault="006772E6">
            <w:pPr>
              <w:rPr>
                <w:sz w:val="28"/>
                <w:szCs w:val="28"/>
              </w:rPr>
            </w:pPr>
            <w:r w:rsidRPr="00426B39">
              <w:rPr>
                <w:sz w:val="28"/>
                <w:szCs w:val="28"/>
              </w:rPr>
              <w:t>-</w:t>
            </w:r>
          </w:p>
        </w:tc>
        <w:tc>
          <w:tcPr>
            <w:tcW w:w="2252" w:type="dxa"/>
          </w:tcPr>
          <w:p w14:paraId="1503191C" w14:textId="77777777" w:rsidR="006772E6" w:rsidRPr="00426B39" w:rsidRDefault="006772E6">
            <w:pPr>
              <w:rPr>
                <w:sz w:val="28"/>
                <w:szCs w:val="28"/>
              </w:rPr>
            </w:pPr>
            <w:r w:rsidRPr="00426B39">
              <w:rPr>
                <w:sz w:val="28"/>
                <w:szCs w:val="28"/>
              </w:rPr>
              <w:t>+ анонимно</w:t>
            </w:r>
          </w:p>
        </w:tc>
      </w:tr>
      <w:tr w:rsidR="00426B39" w:rsidRPr="00426B39" w14:paraId="763AF37C" w14:textId="77777777" w:rsidTr="007B3DAE">
        <w:tc>
          <w:tcPr>
            <w:tcW w:w="2201" w:type="dxa"/>
          </w:tcPr>
          <w:p w14:paraId="60CBD3C1" w14:textId="77777777" w:rsidR="006772E6" w:rsidRPr="00426B39" w:rsidRDefault="006772E6">
            <w:pPr>
              <w:rPr>
                <w:sz w:val="28"/>
                <w:szCs w:val="28"/>
              </w:rPr>
            </w:pPr>
            <w:r w:rsidRPr="00426B39">
              <w:rPr>
                <w:sz w:val="28"/>
                <w:szCs w:val="28"/>
              </w:rPr>
              <w:t>Великобритания</w:t>
            </w:r>
          </w:p>
        </w:tc>
        <w:tc>
          <w:tcPr>
            <w:tcW w:w="1890" w:type="dxa"/>
          </w:tcPr>
          <w:p w14:paraId="0687708D" w14:textId="21507FA2" w:rsidR="006772E6" w:rsidRPr="00426B39" w:rsidRDefault="00FE1A53">
            <w:pPr>
              <w:rPr>
                <w:sz w:val="28"/>
                <w:szCs w:val="28"/>
              </w:rPr>
            </w:pPr>
            <w:r w:rsidRPr="00426B39">
              <w:rPr>
                <w:sz w:val="28"/>
                <w:szCs w:val="28"/>
              </w:rPr>
              <w:t>- компенсация за неудобство</w:t>
            </w:r>
          </w:p>
        </w:tc>
        <w:tc>
          <w:tcPr>
            <w:tcW w:w="1864" w:type="dxa"/>
          </w:tcPr>
          <w:p w14:paraId="2CD91735" w14:textId="3A078B25" w:rsidR="006772E6" w:rsidRPr="00426B39" w:rsidRDefault="006772E6">
            <w:pPr>
              <w:rPr>
                <w:sz w:val="28"/>
                <w:szCs w:val="28"/>
              </w:rPr>
            </w:pPr>
            <w:r w:rsidRPr="00426B39">
              <w:rPr>
                <w:sz w:val="28"/>
                <w:szCs w:val="28"/>
              </w:rPr>
              <w:t>+ не анонимно</w:t>
            </w:r>
          </w:p>
        </w:tc>
        <w:tc>
          <w:tcPr>
            <w:tcW w:w="1491" w:type="dxa"/>
          </w:tcPr>
          <w:p w14:paraId="1F5C061A" w14:textId="77777777" w:rsidR="006772E6" w:rsidRPr="00426B39" w:rsidRDefault="006772E6">
            <w:pPr>
              <w:rPr>
                <w:sz w:val="28"/>
                <w:szCs w:val="28"/>
              </w:rPr>
            </w:pPr>
            <w:r w:rsidRPr="00426B39">
              <w:rPr>
                <w:sz w:val="28"/>
                <w:szCs w:val="28"/>
              </w:rPr>
              <w:t>+ (не анонимно)</w:t>
            </w:r>
          </w:p>
          <w:p w14:paraId="2862CF9D" w14:textId="77777777" w:rsidR="006772E6" w:rsidRPr="00426B39" w:rsidRDefault="006772E6">
            <w:pPr>
              <w:rPr>
                <w:sz w:val="28"/>
                <w:szCs w:val="28"/>
              </w:rPr>
            </w:pPr>
            <w:r w:rsidRPr="00426B39">
              <w:rPr>
                <w:sz w:val="28"/>
                <w:szCs w:val="28"/>
              </w:rPr>
              <w:t>(для пар в браке)</w:t>
            </w:r>
          </w:p>
        </w:tc>
        <w:tc>
          <w:tcPr>
            <w:tcW w:w="2252" w:type="dxa"/>
          </w:tcPr>
          <w:p w14:paraId="71C38E67" w14:textId="77777777" w:rsidR="006772E6" w:rsidRPr="00426B39" w:rsidRDefault="006772E6">
            <w:pPr>
              <w:rPr>
                <w:sz w:val="28"/>
                <w:szCs w:val="28"/>
              </w:rPr>
            </w:pPr>
            <w:r w:rsidRPr="00426B39">
              <w:rPr>
                <w:sz w:val="28"/>
                <w:szCs w:val="28"/>
              </w:rPr>
              <w:t>-</w:t>
            </w:r>
          </w:p>
        </w:tc>
      </w:tr>
      <w:tr w:rsidR="00426B39" w:rsidRPr="00426B39" w14:paraId="58B2FFEF" w14:textId="77777777" w:rsidTr="007B3DAE">
        <w:tc>
          <w:tcPr>
            <w:tcW w:w="2201" w:type="dxa"/>
          </w:tcPr>
          <w:p w14:paraId="4E9BD5CE" w14:textId="77777777" w:rsidR="006772E6" w:rsidRPr="00426B39" w:rsidRDefault="006772E6">
            <w:pPr>
              <w:rPr>
                <w:sz w:val="28"/>
                <w:szCs w:val="28"/>
              </w:rPr>
            </w:pPr>
            <w:r w:rsidRPr="00426B39">
              <w:rPr>
                <w:sz w:val="28"/>
                <w:szCs w:val="28"/>
              </w:rPr>
              <w:t>Швеция</w:t>
            </w:r>
          </w:p>
        </w:tc>
        <w:tc>
          <w:tcPr>
            <w:tcW w:w="1890" w:type="dxa"/>
          </w:tcPr>
          <w:p w14:paraId="4B66201E" w14:textId="77777777" w:rsidR="006772E6" w:rsidRPr="00426B39" w:rsidRDefault="006772E6">
            <w:pPr>
              <w:rPr>
                <w:sz w:val="28"/>
                <w:szCs w:val="28"/>
              </w:rPr>
            </w:pPr>
          </w:p>
        </w:tc>
        <w:tc>
          <w:tcPr>
            <w:tcW w:w="1864" w:type="dxa"/>
          </w:tcPr>
          <w:p w14:paraId="42BBB7AF" w14:textId="77777777" w:rsidR="001318ED" w:rsidRPr="00426B39" w:rsidRDefault="006772E6">
            <w:pPr>
              <w:rPr>
                <w:sz w:val="28"/>
                <w:szCs w:val="28"/>
              </w:rPr>
            </w:pPr>
            <w:r w:rsidRPr="00426B39">
              <w:rPr>
                <w:sz w:val="28"/>
                <w:szCs w:val="28"/>
              </w:rPr>
              <w:t>+ не анонимно</w:t>
            </w:r>
          </w:p>
          <w:p w14:paraId="7EAE014D" w14:textId="4B1D6BC1" w:rsidR="006772E6" w:rsidRPr="00426B39" w:rsidRDefault="001318ED">
            <w:pPr>
              <w:rPr>
                <w:sz w:val="28"/>
                <w:szCs w:val="28"/>
              </w:rPr>
            </w:pPr>
            <w:r w:rsidRPr="00426B39">
              <w:rPr>
                <w:sz w:val="28"/>
                <w:szCs w:val="28"/>
              </w:rPr>
              <w:t>(компенсация за неудобство)</w:t>
            </w:r>
          </w:p>
        </w:tc>
        <w:tc>
          <w:tcPr>
            <w:tcW w:w="1491" w:type="dxa"/>
          </w:tcPr>
          <w:p w14:paraId="7474D56A" w14:textId="77777777" w:rsidR="006772E6" w:rsidRPr="00426B39" w:rsidRDefault="006772E6">
            <w:pPr>
              <w:rPr>
                <w:sz w:val="28"/>
                <w:szCs w:val="28"/>
              </w:rPr>
            </w:pPr>
            <w:r w:rsidRPr="00426B39">
              <w:rPr>
                <w:sz w:val="28"/>
                <w:szCs w:val="28"/>
              </w:rPr>
              <w:t>+ не анонимно</w:t>
            </w:r>
          </w:p>
        </w:tc>
        <w:tc>
          <w:tcPr>
            <w:tcW w:w="2252" w:type="dxa"/>
          </w:tcPr>
          <w:p w14:paraId="412C39D2" w14:textId="77777777" w:rsidR="006772E6" w:rsidRPr="00426B39" w:rsidRDefault="006772E6">
            <w:pPr>
              <w:rPr>
                <w:sz w:val="28"/>
                <w:szCs w:val="28"/>
              </w:rPr>
            </w:pPr>
          </w:p>
        </w:tc>
      </w:tr>
      <w:tr w:rsidR="00426B39" w:rsidRPr="00426B39" w14:paraId="4A8ADBD8" w14:textId="77777777" w:rsidTr="007B3DAE">
        <w:tc>
          <w:tcPr>
            <w:tcW w:w="2201" w:type="dxa"/>
          </w:tcPr>
          <w:p w14:paraId="2E7642E5" w14:textId="59485123" w:rsidR="001318ED" w:rsidRPr="00426B39" w:rsidRDefault="001318ED" w:rsidP="001318ED">
            <w:pPr>
              <w:rPr>
                <w:sz w:val="28"/>
                <w:szCs w:val="28"/>
              </w:rPr>
            </w:pPr>
            <w:r w:rsidRPr="00426B39">
              <w:rPr>
                <w:sz w:val="28"/>
                <w:szCs w:val="28"/>
              </w:rPr>
              <w:t>Швейцария</w:t>
            </w:r>
          </w:p>
        </w:tc>
        <w:tc>
          <w:tcPr>
            <w:tcW w:w="1890" w:type="dxa"/>
          </w:tcPr>
          <w:p w14:paraId="09F1129A" w14:textId="465DA33A" w:rsidR="001318ED" w:rsidRPr="00426B39" w:rsidRDefault="001318ED" w:rsidP="001318ED">
            <w:pPr>
              <w:rPr>
                <w:sz w:val="28"/>
                <w:szCs w:val="28"/>
              </w:rPr>
            </w:pPr>
            <w:r w:rsidRPr="00426B39">
              <w:rPr>
                <w:sz w:val="28"/>
                <w:szCs w:val="28"/>
              </w:rPr>
              <w:t>запрещено</w:t>
            </w:r>
          </w:p>
        </w:tc>
        <w:tc>
          <w:tcPr>
            <w:tcW w:w="1864" w:type="dxa"/>
          </w:tcPr>
          <w:p w14:paraId="00635565" w14:textId="77777777" w:rsidR="001318ED" w:rsidRPr="00426B39" w:rsidRDefault="001318ED" w:rsidP="001318ED">
            <w:pPr>
              <w:rPr>
                <w:sz w:val="28"/>
                <w:szCs w:val="28"/>
              </w:rPr>
            </w:pPr>
          </w:p>
        </w:tc>
        <w:tc>
          <w:tcPr>
            <w:tcW w:w="1491" w:type="dxa"/>
          </w:tcPr>
          <w:p w14:paraId="7DCFC70C" w14:textId="114BB70C" w:rsidR="001318ED" w:rsidRPr="00426B39" w:rsidRDefault="001318ED" w:rsidP="001318ED">
            <w:pPr>
              <w:rPr>
                <w:sz w:val="28"/>
                <w:szCs w:val="28"/>
              </w:rPr>
            </w:pPr>
            <w:r w:rsidRPr="00426B39">
              <w:rPr>
                <w:sz w:val="28"/>
                <w:szCs w:val="28"/>
              </w:rPr>
              <w:t>+ 8 детей</w:t>
            </w:r>
          </w:p>
        </w:tc>
        <w:tc>
          <w:tcPr>
            <w:tcW w:w="2252" w:type="dxa"/>
          </w:tcPr>
          <w:p w14:paraId="271422E1" w14:textId="20BA0C12" w:rsidR="001318ED" w:rsidRPr="00426B39" w:rsidRDefault="001318ED" w:rsidP="001318ED">
            <w:pPr>
              <w:rPr>
                <w:sz w:val="28"/>
                <w:szCs w:val="28"/>
              </w:rPr>
            </w:pPr>
            <w:r w:rsidRPr="00426B39">
              <w:rPr>
                <w:sz w:val="28"/>
                <w:szCs w:val="28"/>
              </w:rPr>
              <w:t>-не анонимно (для пар в браке)</w:t>
            </w:r>
          </w:p>
        </w:tc>
      </w:tr>
      <w:tr w:rsidR="006C7A3C" w:rsidRPr="00426B39" w14:paraId="1B91A5D6" w14:textId="77777777" w:rsidTr="007B3DAE">
        <w:tc>
          <w:tcPr>
            <w:tcW w:w="2201" w:type="dxa"/>
          </w:tcPr>
          <w:p w14:paraId="29BA268A" w14:textId="2F4556CB" w:rsidR="006C7A3C" w:rsidRPr="00426B39" w:rsidRDefault="006C7A3C" w:rsidP="006C7A3C">
            <w:pPr>
              <w:rPr>
                <w:sz w:val="28"/>
                <w:szCs w:val="28"/>
              </w:rPr>
            </w:pPr>
            <w:r w:rsidRPr="00426B39">
              <w:rPr>
                <w:sz w:val="28"/>
                <w:szCs w:val="28"/>
              </w:rPr>
              <w:t>Италия</w:t>
            </w:r>
          </w:p>
        </w:tc>
        <w:tc>
          <w:tcPr>
            <w:tcW w:w="1890" w:type="dxa"/>
          </w:tcPr>
          <w:p w14:paraId="65655419" w14:textId="121F72CE" w:rsidR="006C7A3C" w:rsidRPr="00426B39" w:rsidRDefault="006C7A3C" w:rsidP="006C7A3C">
            <w:pPr>
              <w:rPr>
                <w:sz w:val="28"/>
                <w:szCs w:val="28"/>
              </w:rPr>
            </w:pPr>
            <w:r w:rsidRPr="00426B39">
              <w:rPr>
                <w:sz w:val="28"/>
                <w:szCs w:val="28"/>
              </w:rPr>
              <w:t>-</w:t>
            </w:r>
          </w:p>
        </w:tc>
        <w:tc>
          <w:tcPr>
            <w:tcW w:w="1864" w:type="dxa"/>
          </w:tcPr>
          <w:p w14:paraId="7B58265C" w14:textId="5B840022" w:rsidR="006C7A3C" w:rsidRPr="00426B39" w:rsidRDefault="006C7A3C" w:rsidP="006C7A3C">
            <w:pPr>
              <w:rPr>
                <w:sz w:val="28"/>
                <w:szCs w:val="28"/>
              </w:rPr>
            </w:pPr>
            <w:r w:rsidRPr="00426B39">
              <w:rPr>
                <w:sz w:val="28"/>
                <w:szCs w:val="28"/>
              </w:rPr>
              <w:t>Бесплатно (до 10 детей)</w:t>
            </w:r>
          </w:p>
        </w:tc>
        <w:tc>
          <w:tcPr>
            <w:tcW w:w="1491" w:type="dxa"/>
          </w:tcPr>
          <w:p w14:paraId="7FC48B1C" w14:textId="7205F423" w:rsidR="006C7A3C" w:rsidRPr="00426B39" w:rsidRDefault="006C7A3C" w:rsidP="006C7A3C">
            <w:pPr>
              <w:rPr>
                <w:sz w:val="28"/>
                <w:szCs w:val="28"/>
              </w:rPr>
            </w:pPr>
            <w:r w:rsidRPr="00426B39">
              <w:rPr>
                <w:sz w:val="28"/>
                <w:szCs w:val="28"/>
              </w:rPr>
              <w:t>-</w:t>
            </w:r>
          </w:p>
        </w:tc>
        <w:tc>
          <w:tcPr>
            <w:tcW w:w="2252" w:type="dxa"/>
          </w:tcPr>
          <w:p w14:paraId="32199C65" w14:textId="6973D01C" w:rsidR="006C7A3C" w:rsidRPr="00426B39" w:rsidRDefault="006C7A3C" w:rsidP="006C7A3C">
            <w:pPr>
              <w:rPr>
                <w:sz w:val="28"/>
                <w:szCs w:val="28"/>
              </w:rPr>
            </w:pPr>
            <w:r w:rsidRPr="00426B39">
              <w:rPr>
                <w:sz w:val="28"/>
                <w:szCs w:val="28"/>
              </w:rPr>
              <w:t>бесплатно</w:t>
            </w:r>
          </w:p>
        </w:tc>
      </w:tr>
    </w:tbl>
    <w:p w14:paraId="7220477E" w14:textId="77777777" w:rsidR="00B55D73" w:rsidRPr="00426B39" w:rsidRDefault="00B55D73" w:rsidP="00532093">
      <w:pPr>
        <w:pStyle w:val="HTML"/>
        <w:jc w:val="both"/>
        <w:rPr>
          <w:rFonts w:ascii="Times New Roman" w:hAnsi="Times New Roman" w:cs="Times New Roman"/>
          <w:sz w:val="28"/>
          <w:szCs w:val="28"/>
          <w:lang w:val="kk-KZ"/>
        </w:rPr>
      </w:pPr>
    </w:p>
    <w:p w14:paraId="54C3FDD8" w14:textId="3C3E132A" w:rsidR="00B55D73" w:rsidRPr="00426B39" w:rsidRDefault="00B55D73" w:rsidP="00532093">
      <w:pPr>
        <w:pStyle w:val="HTML"/>
        <w:jc w:val="both"/>
        <w:rPr>
          <w:rFonts w:ascii="Times New Roman" w:hAnsi="Times New Roman" w:cs="Times New Roman"/>
          <w:sz w:val="28"/>
          <w:szCs w:val="28"/>
          <w:lang w:val="kk-KZ"/>
        </w:rPr>
      </w:pPr>
      <w:r w:rsidRPr="00426B39">
        <w:rPr>
          <w:rFonts w:ascii="Times New Roman" w:hAnsi="Times New Roman" w:cs="Times New Roman"/>
          <w:sz w:val="28"/>
          <w:szCs w:val="28"/>
          <w:lang w:val="kk-KZ"/>
        </w:rPr>
        <w:t xml:space="preserve">Продолжение таблицы 1 </w:t>
      </w:r>
    </w:p>
    <w:p w14:paraId="35A3D300" w14:textId="77777777" w:rsidR="001318ED" w:rsidRPr="00426B39" w:rsidRDefault="001318ED" w:rsidP="00532093">
      <w:pPr>
        <w:pStyle w:val="HTML"/>
        <w:jc w:val="both"/>
        <w:rPr>
          <w:rFonts w:ascii="Times New Roman" w:hAnsi="Times New Roman" w:cs="Times New Roman"/>
          <w:sz w:val="28"/>
          <w:szCs w:val="28"/>
          <w:lang w:val="kk-KZ"/>
        </w:rPr>
      </w:pPr>
    </w:p>
    <w:tbl>
      <w:tblPr>
        <w:tblStyle w:val="41"/>
        <w:tblW w:w="9698" w:type="dxa"/>
        <w:tblInd w:w="-5" w:type="dxa"/>
        <w:tblLook w:val="04A0" w:firstRow="1" w:lastRow="0" w:firstColumn="1" w:lastColumn="0" w:noHBand="0" w:noVBand="1"/>
      </w:tblPr>
      <w:tblGrid>
        <w:gridCol w:w="2201"/>
        <w:gridCol w:w="1890"/>
        <w:gridCol w:w="1864"/>
        <w:gridCol w:w="1491"/>
        <w:gridCol w:w="2252"/>
      </w:tblGrid>
      <w:tr w:rsidR="00426B39" w:rsidRPr="00426B39" w14:paraId="25B0F970" w14:textId="77777777" w:rsidTr="0053445F">
        <w:tc>
          <w:tcPr>
            <w:tcW w:w="2201" w:type="dxa"/>
          </w:tcPr>
          <w:p w14:paraId="6FFC16B1" w14:textId="77777777" w:rsidR="001318ED" w:rsidRPr="00426B39" w:rsidRDefault="001318ED" w:rsidP="0053445F">
            <w:pPr>
              <w:rPr>
                <w:sz w:val="28"/>
                <w:szCs w:val="28"/>
              </w:rPr>
            </w:pPr>
            <w:r w:rsidRPr="00426B39">
              <w:rPr>
                <w:sz w:val="28"/>
                <w:szCs w:val="28"/>
              </w:rPr>
              <w:t>Германия</w:t>
            </w:r>
          </w:p>
        </w:tc>
        <w:tc>
          <w:tcPr>
            <w:tcW w:w="1890" w:type="dxa"/>
          </w:tcPr>
          <w:p w14:paraId="34FF8999" w14:textId="77777777" w:rsidR="001318ED" w:rsidRPr="00426B39" w:rsidRDefault="001318ED" w:rsidP="0053445F">
            <w:pPr>
              <w:rPr>
                <w:sz w:val="28"/>
                <w:szCs w:val="28"/>
              </w:rPr>
            </w:pPr>
            <w:r w:rsidRPr="00426B39">
              <w:rPr>
                <w:sz w:val="28"/>
                <w:szCs w:val="28"/>
              </w:rPr>
              <w:t>запрещено</w:t>
            </w:r>
          </w:p>
        </w:tc>
        <w:tc>
          <w:tcPr>
            <w:tcW w:w="1864" w:type="dxa"/>
          </w:tcPr>
          <w:p w14:paraId="4A4E91D1" w14:textId="77777777" w:rsidR="001318ED" w:rsidRPr="00426B39" w:rsidRDefault="001318ED" w:rsidP="0053445F">
            <w:pPr>
              <w:rPr>
                <w:sz w:val="28"/>
                <w:szCs w:val="28"/>
              </w:rPr>
            </w:pPr>
          </w:p>
        </w:tc>
        <w:tc>
          <w:tcPr>
            <w:tcW w:w="1491" w:type="dxa"/>
          </w:tcPr>
          <w:p w14:paraId="433CD398" w14:textId="77777777" w:rsidR="001318ED" w:rsidRPr="00426B39" w:rsidRDefault="001318ED" w:rsidP="0053445F">
            <w:pPr>
              <w:rPr>
                <w:sz w:val="28"/>
                <w:szCs w:val="28"/>
              </w:rPr>
            </w:pPr>
            <w:r w:rsidRPr="00426B39">
              <w:rPr>
                <w:sz w:val="28"/>
                <w:szCs w:val="28"/>
              </w:rPr>
              <w:t>- до 15 детей</w:t>
            </w:r>
          </w:p>
        </w:tc>
        <w:tc>
          <w:tcPr>
            <w:tcW w:w="2252" w:type="dxa"/>
          </w:tcPr>
          <w:p w14:paraId="0F8E51CD" w14:textId="77777777" w:rsidR="001318ED" w:rsidRPr="00426B39" w:rsidRDefault="001318ED" w:rsidP="0053445F">
            <w:pPr>
              <w:rPr>
                <w:sz w:val="28"/>
                <w:szCs w:val="28"/>
              </w:rPr>
            </w:pPr>
            <w:r w:rsidRPr="00426B39">
              <w:rPr>
                <w:sz w:val="28"/>
                <w:szCs w:val="28"/>
              </w:rPr>
              <w:t>+ не анонимно</w:t>
            </w:r>
          </w:p>
          <w:p w14:paraId="61E4E84F" w14:textId="77777777" w:rsidR="001318ED" w:rsidRPr="00426B39" w:rsidRDefault="001318ED" w:rsidP="0053445F">
            <w:pPr>
              <w:rPr>
                <w:sz w:val="28"/>
                <w:szCs w:val="28"/>
              </w:rPr>
            </w:pPr>
            <w:r w:rsidRPr="00426B39">
              <w:rPr>
                <w:sz w:val="28"/>
                <w:szCs w:val="28"/>
              </w:rPr>
              <w:t>(для пар в браке)</w:t>
            </w:r>
          </w:p>
        </w:tc>
      </w:tr>
      <w:tr w:rsidR="00426B39" w:rsidRPr="00426B39" w14:paraId="00B66F94" w14:textId="77777777" w:rsidTr="0053445F">
        <w:tc>
          <w:tcPr>
            <w:tcW w:w="2201" w:type="dxa"/>
          </w:tcPr>
          <w:p w14:paraId="115E1642" w14:textId="77777777" w:rsidR="001318ED" w:rsidRPr="00426B39" w:rsidRDefault="001318ED" w:rsidP="0053445F">
            <w:pPr>
              <w:rPr>
                <w:sz w:val="28"/>
                <w:szCs w:val="28"/>
              </w:rPr>
            </w:pPr>
            <w:r w:rsidRPr="00426B39">
              <w:rPr>
                <w:sz w:val="28"/>
                <w:szCs w:val="28"/>
              </w:rPr>
              <w:t>Австрия</w:t>
            </w:r>
          </w:p>
        </w:tc>
        <w:tc>
          <w:tcPr>
            <w:tcW w:w="1890" w:type="dxa"/>
          </w:tcPr>
          <w:p w14:paraId="618889E9" w14:textId="77777777" w:rsidR="001318ED" w:rsidRPr="00426B39" w:rsidRDefault="001318ED" w:rsidP="0053445F">
            <w:pPr>
              <w:rPr>
                <w:sz w:val="28"/>
                <w:szCs w:val="28"/>
              </w:rPr>
            </w:pPr>
            <w:r w:rsidRPr="00426B39">
              <w:rPr>
                <w:sz w:val="28"/>
                <w:szCs w:val="28"/>
              </w:rPr>
              <w:t>запрещено</w:t>
            </w:r>
          </w:p>
        </w:tc>
        <w:tc>
          <w:tcPr>
            <w:tcW w:w="1864" w:type="dxa"/>
          </w:tcPr>
          <w:p w14:paraId="4E1FA8BA" w14:textId="77777777" w:rsidR="001318ED" w:rsidRPr="00426B39" w:rsidRDefault="001318ED" w:rsidP="0053445F">
            <w:pPr>
              <w:rPr>
                <w:sz w:val="28"/>
                <w:szCs w:val="28"/>
              </w:rPr>
            </w:pPr>
          </w:p>
        </w:tc>
        <w:tc>
          <w:tcPr>
            <w:tcW w:w="1491" w:type="dxa"/>
          </w:tcPr>
          <w:p w14:paraId="2F98D5CB" w14:textId="77777777" w:rsidR="001318ED" w:rsidRPr="00426B39" w:rsidRDefault="001318ED" w:rsidP="0053445F">
            <w:pPr>
              <w:rPr>
                <w:sz w:val="28"/>
                <w:szCs w:val="28"/>
              </w:rPr>
            </w:pPr>
            <w:r w:rsidRPr="00426B39">
              <w:rPr>
                <w:sz w:val="28"/>
                <w:szCs w:val="28"/>
              </w:rPr>
              <w:t>+ на 3 пары</w:t>
            </w:r>
          </w:p>
        </w:tc>
        <w:tc>
          <w:tcPr>
            <w:tcW w:w="2252" w:type="dxa"/>
          </w:tcPr>
          <w:p w14:paraId="154E87A5" w14:textId="77777777" w:rsidR="001318ED" w:rsidRPr="00426B39" w:rsidRDefault="001318ED" w:rsidP="0053445F">
            <w:pPr>
              <w:rPr>
                <w:sz w:val="28"/>
                <w:szCs w:val="28"/>
              </w:rPr>
            </w:pPr>
            <w:r w:rsidRPr="00426B39">
              <w:rPr>
                <w:sz w:val="28"/>
                <w:szCs w:val="28"/>
              </w:rPr>
              <w:t>+ (не анонимно)</w:t>
            </w:r>
          </w:p>
        </w:tc>
      </w:tr>
      <w:tr w:rsidR="00426B39" w:rsidRPr="00426B39" w14:paraId="16B6B7E7" w14:textId="77777777" w:rsidTr="0053445F">
        <w:tc>
          <w:tcPr>
            <w:tcW w:w="2201" w:type="dxa"/>
          </w:tcPr>
          <w:p w14:paraId="71E341CD" w14:textId="77777777" w:rsidR="001318ED" w:rsidRPr="00426B39" w:rsidRDefault="001318ED" w:rsidP="0053445F">
            <w:pPr>
              <w:rPr>
                <w:sz w:val="28"/>
                <w:szCs w:val="28"/>
              </w:rPr>
            </w:pPr>
            <w:r w:rsidRPr="00426B39">
              <w:rPr>
                <w:sz w:val="28"/>
                <w:szCs w:val="28"/>
              </w:rPr>
              <w:t>Тунис</w:t>
            </w:r>
          </w:p>
        </w:tc>
        <w:tc>
          <w:tcPr>
            <w:tcW w:w="1890" w:type="dxa"/>
          </w:tcPr>
          <w:p w14:paraId="366048CA" w14:textId="77777777" w:rsidR="001318ED" w:rsidRPr="00426B39" w:rsidRDefault="001318ED" w:rsidP="0053445F">
            <w:pPr>
              <w:rPr>
                <w:sz w:val="28"/>
                <w:szCs w:val="28"/>
              </w:rPr>
            </w:pPr>
            <w:r w:rsidRPr="00426B39">
              <w:rPr>
                <w:sz w:val="28"/>
                <w:szCs w:val="28"/>
              </w:rPr>
              <w:t>запрещено</w:t>
            </w:r>
          </w:p>
        </w:tc>
        <w:tc>
          <w:tcPr>
            <w:tcW w:w="1864" w:type="dxa"/>
          </w:tcPr>
          <w:p w14:paraId="26D54161" w14:textId="77777777" w:rsidR="001318ED" w:rsidRPr="00426B39" w:rsidRDefault="001318ED" w:rsidP="0053445F">
            <w:pPr>
              <w:rPr>
                <w:sz w:val="28"/>
                <w:szCs w:val="28"/>
              </w:rPr>
            </w:pPr>
          </w:p>
        </w:tc>
        <w:tc>
          <w:tcPr>
            <w:tcW w:w="1491" w:type="dxa"/>
          </w:tcPr>
          <w:p w14:paraId="5E39F177" w14:textId="77777777" w:rsidR="001318ED" w:rsidRPr="00426B39" w:rsidRDefault="001318ED" w:rsidP="0053445F">
            <w:pPr>
              <w:rPr>
                <w:sz w:val="28"/>
                <w:szCs w:val="28"/>
              </w:rPr>
            </w:pPr>
            <w:r w:rsidRPr="00426B39">
              <w:rPr>
                <w:sz w:val="28"/>
                <w:szCs w:val="28"/>
              </w:rPr>
              <w:t>+</w:t>
            </w:r>
          </w:p>
        </w:tc>
        <w:tc>
          <w:tcPr>
            <w:tcW w:w="2252" w:type="dxa"/>
          </w:tcPr>
          <w:p w14:paraId="6FF14A27" w14:textId="77777777" w:rsidR="001318ED" w:rsidRPr="00426B39" w:rsidRDefault="001318ED" w:rsidP="0053445F">
            <w:pPr>
              <w:rPr>
                <w:sz w:val="28"/>
                <w:szCs w:val="28"/>
              </w:rPr>
            </w:pPr>
            <w:r w:rsidRPr="00426B39">
              <w:rPr>
                <w:sz w:val="28"/>
                <w:szCs w:val="28"/>
              </w:rPr>
              <w:t>- анонимно</w:t>
            </w:r>
          </w:p>
        </w:tc>
      </w:tr>
      <w:tr w:rsidR="00426B39" w:rsidRPr="00426B39" w14:paraId="1C2BCCA6" w14:textId="77777777" w:rsidTr="0053445F">
        <w:tc>
          <w:tcPr>
            <w:tcW w:w="2201" w:type="dxa"/>
          </w:tcPr>
          <w:p w14:paraId="7AB9C499" w14:textId="77777777" w:rsidR="001318ED" w:rsidRPr="00426B39" w:rsidRDefault="001318ED" w:rsidP="0053445F">
            <w:pPr>
              <w:rPr>
                <w:sz w:val="28"/>
                <w:szCs w:val="28"/>
              </w:rPr>
            </w:pPr>
            <w:r w:rsidRPr="00426B39">
              <w:rPr>
                <w:sz w:val="28"/>
                <w:szCs w:val="28"/>
              </w:rPr>
              <w:t xml:space="preserve">Турция </w:t>
            </w:r>
          </w:p>
        </w:tc>
        <w:tc>
          <w:tcPr>
            <w:tcW w:w="1890" w:type="dxa"/>
          </w:tcPr>
          <w:p w14:paraId="43B81DD0" w14:textId="77777777" w:rsidR="001318ED" w:rsidRPr="00426B39" w:rsidRDefault="001318ED" w:rsidP="0053445F">
            <w:pPr>
              <w:rPr>
                <w:sz w:val="28"/>
                <w:szCs w:val="28"/>
              </w:rPr>
            </w:pPr>
            <w:r w:rsidRPr="00426B39">
              <w:rPr>
                <w:sz w:val="28"/>
                <w:szCs w:val="28"/>
              </w:rPr>
              <w:t>запрещено</w:t>
            </w:r>
          </w:p>
        </w:tc>
        <w:tc>
          <w:tcPr>
            <w:tcW w:w="1864" w:type="dxa"/>
          </w:tcPr>
          <w:p w14:paraId="095C94B3" w14:textId="77777777" w:rsidR="001318ED" w:rsidRPr="00426B39" w:rsidRDefault="001318ED" w:rsidP="0053445F">
            <w:pPr>
              <w:rPr>
                <w:sz w:val="28"/>
                <w:szCs w:val="28"/>
              </w:rPr>
            </w:pPr>
          </w:p>
        </w:tc>
        <w:tc>
          <w:tcPr>
            <w:tcW w:w="1491" w:type="dxa"/>
          </w:tcPr>
          <w:p w14:paraId="3FC14C3A" w14:textId="77777777" w:rsidR="001318ED" w:rsidRPr="00426B39" w:rsidRDefault="001318ED" w:rsidP="0053445F">
            <w:pPr>
              <w:rPr>
                <w:sz w:val="28"/>
                <w:szCs w:val="28"/>
              </w:rPr>
            </w:pPr>
            <w:r w:rsidRPr="00426B39">
              <w:rPr>
                <w:sz w:val="28"/>
                <w:szCs w:val="28"/>
              </w:rPr>
              <w:t>+</w:t>
            </w:r>
          </w:p>
        </w:tc>
        <w:tc>
          <w:tcPr>
            <w:tcW w:w="2252" w:type="dxa"/>
          </w:tcPr>
          <w:p w14:paraId="7596258F" w14:textId="77777777" w:rsidR="001318ED" w:rsidRPr="00426B39" w:rsidRDefault="001318ED" w:rsidP="0053445F">
            <w:pPr>
              <w:rPr>
                <w:sz w:val="28"/>
                <w:szCs w:val="28"/>
              </w:rPr>
            </w:pPr>
            <w:r w:rsidRPr="00426B39">
              <w:rPr>
                <w:sz w:val="28"/>
                <w:szCs w:val="28"/>
              </w:rPr>
              <w:t>- анонимно</w:t>
            </w:r>
          </w:p>
        </w:tc>
      </w:tr>
      <w:tr w:rsidR="00426B39" w:rsidRPr="00426B39" w14:paraId="53A91CE8" w14:textId="77777777" w:rsidTr="0053445F">
        <w:tc>
          <w:tcPr>
            <w:tcW w:w="2201" w:type="dxa"/>
          </w:tcPr>
          <w:p w14:paraId="5756ACC8" w14:textId="77777777" w:rsidR="001318ED" w:rsidRPr="00426B39" w:rsidRDefault="001318ED" w:rsidP="0053445F">
            <w:pPr>
              <w:rPr>
                <w:sz w:val="28"/>
                <w:szCs w:val="28"/>
              </w:rPr>
            </w:pPr>
            <w:r w:rsidRPr="00426B39">
              <w:rPr>
                <w:sz w:val="28"/>
                <w:szCs w:val="28"/>
              </w:rPr>
              <w:t>Норвегия</w:t>
            </w:r>
          </w:p>
        </w:tc>
        <w:tc>
          <w:tcPr>
            <w:tcW w:w="1890" w:type="dxa"/>
          </w:tcPr>
          <w:p w14:paraId="332F6281" w14:textId="77777777" w:rsidR="001318ED" w:rsidRPr="00426B39" w:rsidRDefault="001318ED" w:rsidP="0053445F">
            <w:pPr>
              <w:rPr>
                <w:sz w:val="28"/>
                <w:szCs w:val="28"/>
              </w:rPr>
            </w:pPr>
            <w:r w:rsidRPr="00426B39">
              <w:rPr>
                <w:sz w:val="28"/>
                <w:szCs w:val="28"/>
              </w:rPr>
              <w:t>запрещено</w:t>
            </w:r>
          </w:p>
        </w:tc>
        <w:tc>
          <w:tcPr>
            <w:tcW w:w="1864" w:type="dxa"/>
          </w:tcPr>
          <w:p w14:paraId="3BE2AD47" w14:textId="77777777" w:rsidR="001318ED" w:rsidRPr="00426B39" w:rsidRDefault="001318ED" w:rsidP="0053445F">
            <w:pPr>
              <w:rPr>
                <w:sz w:val="28"/>
                <w:szCs w:val="28"/>
              </w:rPr>
            </w:pPr>
          </w:p>
        </w:tc>
        <w:tc>
          <w:tcPr>
            <w:tcW w:w="1491" w:type="dxa"/>
          </w:tcPr>
          <w:p w14:paraId="021E6266" w14:textId="77777777" w:rsidR="001318ED" w:rsidRPr="00426B39" w:rsidRDefault="001318ED" w:rsidP="0053445F">
            <w:pPr>
              <w:rPr>
                <w:sz w:val="28"/>
                <w:szCs w:val="28"/>
              </w:rPr>
            </w:pPr>
            <w:r w:rsidRPr="00426B39">
              <w:rPr>
                <w:sz w:val="28"/>
                <w:szCs w:val="28"/>
              </w:rPr>
              <w:t>+ не анонимно</w:t>
            </w:r>
          </w:p>
        </w:tc>
        <w:tc>
          <w:tcPr>
            <w:tcW w:w="2252" w:type="dxa"/>
          </w:tcPr>
          <w:p w14:paraId="62B1A238" w14:textId="77777777" w:rsidR="001318ED" w:rsidRPr="00426B39" w:rsidRDefault="001318ED" w:rsidP="0053445F">
            <w:pPr>
              <w:rPr>
                <w:sz w:val="28"/>
                <w:szCs w:val="28"/>
              </w:rPr>
            </w:pPr>
          </w:p>
        </w:tc>
      </w:tr>
      <w:tr w:rsidR="00426B39" w:rsidRPr="00426B39" w14:paraId="1D1C483E" w14:textId="77777777" w:rsidTr="0053445F">
        <w:tc>
          <w:tcPr>
            <w:tcW w:w="2201" w:type="dxa"/>
          </w:tcPr>
          <w:p w14:paraId="19C6C39B" w14:textId="77777777" w:rsidR="001318ED" w:rsidRPr="00426B39" w:rsidRDefault="001318ED" w:rsidP="0053445F">
            <w:pPr>
              <w:rPr>
                <w:sz w:val="28"/>
                <w:szCs w:val="28"/>
              </w:rPr>
            </w:pPr>
            <w:r w:rsidRPr="00426B39">
              <w:rPr>
                <w:sz w:val="28"/>
                <w:szCs w:val="28"/>
              </w:rPr>
              <w:t>Япония</w:t>
            </w:r>
          </w:p>
        </w:tc>
        <w:tc>
          <w:tcPr>
            <w:tcW w:w="1890" w:type="dxa"/>
          </w:tcPr>
          <w:p w14:paraId="794AC42F" w14:textId="77777777" w:rsidR="001318ED" w:rsidRPr="00426B39" w:rsidRDefault="001318ED" w:rsidP="0053445F">
            <w:pPr>
              <w:rPr>
                <w:sz w:val="28"/>
                <w:szCs w:val="28"/>
              </w:rPr>
            </w:pPr>
            <w:r w:rsidRPr="00426B39">
              <w:rPr>
                <w:sz w:val="28"/>
                <w:szCs w:val="28"/>
              </w:rPr>
              <w:t>запрещено</w:t>
            </w:r>
          </w:p>
        </w:tc>
        <w:tc>
          <w:tcPr>
            <w:tcW w:w="1864" w:type="dxa"/>
          </w:tcPr>
          <w:p w14:paraId="445525BA" w14:textId="77777777" w:rsidR="001318ED" w:rsidRPr="00426B39" w:rsidRDefault="001318ED" w:rsidP="0053445F">
            <w:pPr>
              <w:rPr>
                <w:sz w:val="28"/>
                <w:szCs w:val="28"/>
              </w:rPr>
            </w:pPr>
          </w:p>
        </w:tc>
        <w:tc>
          <w:tcPr>
            <w:tcW w:w="1491" w:type="dxa"/>
          </w:tcPr>
          <w:p w14:paraId="119524B8" w14:textId="77777777" w:rsidR="001318ED" w:rsidRPr="00426B39" w:rsidRDefault="001318ED" w:rsidP="0053445F">
            <w:pPr>
              <w:rPr>
                <w:sz w:val="28"/>
                <w:szCs w:val="28"/>
              </w:rPr>
            </w:pPr>
            <w:r w:rsidRPr="00426B39">
              <w:rPr>
                <w:sz w:val="28"/>
                <w:szCs w:val="28"/>
              </w:rPr>
              <w:t>- 10 детей</w:t>
            </w:r>
          </w:p>
        </w:tc>
        <w:tc>
          <w:tcPr>
            <w:tcW w:w="2252" w:type="dxa"/>
          </w:tcPr>
          <w:p w14:paraId="21AE59A6" w14:textId="77777777" w:rsidR="001318ED" w:rsidRPr="00426B39" w:rsidRDefault="001318ED" w:rsidP="0053445F">
            <w:pPr>
              <w:rPr>
                <w:sz w:val="28"/>
                <w:szCs w:val="28"/>
              </w:rPr>
            </w:pPr>
            <w:r w:rsidRPr="00426B39">
              <w:rPr>
                <w:sz w:val="28"/>
                <w:szCs w:val="28"/>
              </w:rPr>
              <w:t>+ анонимно</w:t>
            </w:r>
          </w:p>
          <w:p w14:paraId="38B1EEA0" w14:textId="77777777" w:rsidR="001318ED" w:rsidRPr="00426B39" w:rsidRDefault="001318ED" w:rsidP="0053445F">
            <w:pPr>
              <w:rPr>
                <w:sz w:val="28"/>
                <w:szCs w:val="28"/>
              </w:rPr>
            </w:pPr>
            <w:r w:rsidRPr="00426B39">
              <w:rPr>
                <w:sz w:val="28"/>
                <w:szCs w:val="28"/>
              </w:rPr>
              <w:t>(для пар в браке)</w:t>
            </w:r>
          </w:p>
        </w:tc>
      </w:tr>
      <w:tr w:rsidR="00426B39" w:rsidRPr="00426B39" w14:paraId="3224ADD1" w14:textId="77777777" w:rsidTr="0053445F">
        <w:tc>
          <w:tcPr>
            <w:tcW w:w="2201" w:type="dxa"/>
          </w:tcPr>
          <w:p w14:paraId="610C3D60" w14:textId="77777777" w:rsidR="001318ED" w:rsidRPr="00426B39" w:rsidRDefault="001318ED" w:rsidP="0053445F">
            <w:pPr>
              <w:rPr>
                <w:sz w:val="28"/>
                <w:szCs w:val="28"/>
              </w:rPr>
            </w:pPr>
            <w:r w:rsidRPr="00426B39">
              <w:rPr>
                <w:sz w:val="28"/>
                <w:szCs w:val="28"/>
              </w:rPr>
              <w:t>Испания</w:t>
            </w:r>
          </w:p>
        </w:tc>
        <w:tc>
          <w:tcPr>
            <w:tcW w:w="1890" w:type="dxa"/>
          </w:tcPr>
          <w:p w14:paraId="2D9B7753" w14:textId="77777777" w:rsidR="001318ED" w:rsidRPr="00426B39" w:rsidRDefault="001318ED" w:rsidP="0053445F">
            <w:pPr>
              <w:rPr>
                <w:sz w:val="28"/>
                <w:szCs w:val="28"/>
              </w:rPr>
            </w:pPr>
            <w:r w:rsidRPr="00426B39">
              <w:rPr>
                <w:sz w:val="28"/>
                <w:szCs w:val="28"/>
              </w:rPr>
              <w:t>+анонимно (компенсация за неудобство)</w:t>
            </w:r>
          </w:p>
        </w:tc>
        <w:tc>
          <w:tcPr>
            <w:tcW w:w="1864" w:type="dxa"/>
          </w:tcPr>
          <w:p w14:paraId="403D70C3" w14:textId="77777777" w:rsidR="001318ED" w:rsidRPr="00426B39" w:rsidRDefault="001318ED" w:rsidP="0053445F">
            <w:pPr>
              <w:rPr>
                <w:sz w:val="28"/>
                <w:szCs w:val="28"/>
              </w:rPr>
            </w:pPr>
            <w:r w:rsidRPr="00426B39">
              <w:rPr>
                <w:sz w:val="28"/>
                <w:szCs w:val="28"/>
              </w:rPr>
              <w:t>-</w:t>
            </w:r>
          </w:p>
        </w:tc>
        <w:tc>
          <w:tcPr>
            <w:tcW w:w="1491" w:type="dxa"/>
          </w:tcPr>
          <w:p w14:paraId="101BB8DE" w14:textId="77777777" w:rsidR="001318ED" w:rsidRPr="00426B39" w:rsidRDefault="001318ED" w:rsidP="0053445F">
            <w:pPr>
              <w:rPr>
                <w:sz w:val="28"/>
                <w:szCs w:val="28"/>
              </w:rPr>
            </w:pPr>
            <w:r w:rsidRPr="00426B39">
              <w:rPr>
                <w:sz w:val="28"/>
                <w:szCs w:val="28"/>
              </w:rPr>
              <w:t xml:space="preserve"> Нет данных</w:t>
            </w:r>
          </w:p>
        </w:tc>
        <w:tc>
          <w:tcPr>
            <w:tcW w:w="2252" w:type="dxa"/>
          </w:tcPr>
          <w:p w14:paraId="128FCFD4" w14:textId="77777777" w:rsidR="001318ED" w:rsidRPr="00426B39" w:rsidRDefault="001318ED" w:rsidP="0053445F">
            <w:pPr>
              <w:rPr>
                <w:sz w:val="28"/>
                <w:szCs w:val="28"/>
              </w:rPr>
            </w:pPr>
            <w:r w:rsidRPr="00426B39">
              <w:rPr>
                <w:sz w:val="28"/>
                <w:szCs w:val="28"/>
              </w:rPr>
              <w:t>+ (для всех)</w:t>
            </w:r>
          </w:p>
        </w:tc>
      </w:tr>
      <w:tr w:rsidR="00426B39" w:rsidRPr="00426B39" w14:paraId="44B76C57" w14:textId="77777777" w:rsidTr="0053445F">
        <w:tc>
          <w:tcPr>
            <w:tcW w:w="2201" w:type="dxa"/>
          </w:tcPr>
          <w:p w14:paraId="442CEE70" w14:textId="77777777" w:rsidR="001318ED" w:rsidRPr="00426B39" w:rsidRDefault="001318ED" w:rsidP="0053445F">
            <w:pPr>
              <w:rPr>
                <w:sz w:val="28"/>
                <w:szCs w:val="28"/>
              </w:rPr>
            </w:pPr>
            <w:r w:rsidRPr="00426B39">
              <w:rPr>
                <w:sz w:val="28"/>
                <w:szCs w:val="28"/>
              </w:rPr>
              <w:t>Чешская республика</w:t>
            </w:r>
          </w:p>
        </w:tc>
        <w:tc>
          <w:tcPr>
            <w:tcW w:w="1890" w:type="dxa"/>
          </w:tcPr>
          <w:p w14:paraId="0AC40B6B" w14:textId="77777777" w:rsidR="001318ED" w:rsidRPr="00426B39" w:rsidRDefault="001318ED" w:rsidP="0053445F">
            <w:pPr>
              <w:rPr>
                <w:sz w:val="28"/>
                <w:szCs w:val="28"/>
              </w:rPr>
            </w:pPr>
            <w:r w:rsidRPr="00426B39">
              <w:rPr>
                <w:sz w:val="28"/>
                <w:szCs w:val="28"/>
              </w:rPr>
              <w:t>+анонимно (компенсация за неудобство</w:t>
            </w:r>
          </w:p>
        </w:tc>
        <w:tc>
          <w:tcPr>
            <w:tcW w:w="1864" w:type="dxa"/>
          </w:tcPr>
          <w:p w14:paraId="1DF6BB59" w14:textId="77777777" w:rsidR="001318ED" w:rsidRPr="00426B39" w:rsidRDefault="001318ED" w:rsidP="0053445F">
            <w:pPr>
              <w:rPr>
                <w:sz w:val="28"/>
                <w:szCs w:val="28"/>
              </w:rPr>
            </w:pPr>
            <w:r w:rsidRPr="00426B39">
              <w:rPr>
                <w:sz w:val="28"/>
                <w:szCs w:val="28"/>
              </w:rPr>
              <w:t>- донорам не оплачивают</w:t>
            </w:r>
          </w:p>
        </w:tc>
        <w:tc>
          <w:tcPr>
            <w:tcW w:w="1491" w:type="dxa"/>
          </w:tcPr>
          <w:p w14:paraId="1D7E1702" w14:textId="77777777" w:rsidR="001318ED" w:rsidRPr="00426B39" w:rsidRDefault="001318ED" w:rsidP="0053445F">
            <w:pPr>
              <w:rPr>
                <w:sz w:val="28"/>
                <w:szCs w:val="28"/>
              </w:rPr>
            </w:pPr>
          </w:p>
        </w:tc>
        <w:tc>
          <w:tcPr>
            <w:tcW w:w="2252" w:type="dxa"/>
          </w:tcPr>
          <w:p w14:paraId="09455AC2" w14:textId="77777777" w:rsidR="001318ED" w:rsidRPr="00426B39" w:rsidRDefault="001318ED" w:rsidP="0053445F">
            <w:pPr>
              <w:rPr>
                <w:sz w:val="28"/>
                <w:szCs w:val="28"/>
              </w:rPr>
            </w:pPr>
          </w:p>
        </w:tc>
      </w:tr>
      <w:tr w:rsidR="00426B39" w:rsidRPr="00426B39" w14:paraId="2F67A722" w14:textId="77777777" w:rsidTr="0053445F">
        <w:tc>
          <w:tcPr>
            <w:tcW w:w="2201" w:type="dxa"/>
          </w:tcPr>
          <w:p w14:paraId="4BC4115C" w14:textId="77777777" w:rsidR="001318ED" w:rsidRPr="00426B39" w:rsidRDefault="001318ED" w:rsidP="0053445F">
            <w:pPr>
              <w:rPr>
                <w:sz w:val="28"/>
                <w:szCs w:val="28"/>
              </w:rPr>
            </w:pPr>
            <w:r w:rsidRPr="00426B39">
              <w:rPr>
                <w:sz w:val="28"/>
                <w:szCs w:val="28"/>
              </w:rPr>
              <w:t>Вьетнам</w:t>
            </w:r>
          </w:p>
        </w:tc>
        <w:tc>
          <w:tcPr>
            <w:tcW w:w="1890" w:type="dxa"/>
          </w:tcPr>
          <w:p w14:paraId="3BDAC266" w14:textId="77777777" w:rsidR="001318ED" w:rsidRPr="00426B39" w:rsidRDefault="001318ED" w:rsidP="0053445F">
            <w:pPr>
              <w:rPr>
                <w:sz w:val="28"/>
                <w:szCs w:val="28"/>
              </w:rPr>
            </w:pPr>
            <w:r w:rsidRPr="00426B39">
              <w:rPr>
                <w:sz w:val="28"/>
                <w:szCs w:val="28"/>
              </w:rPr>
              <w:t>+</w:t>
            </w:r>
          </w:p>
        </w:tc>
        <w:tc>
          <w:tcPr>
            <w:tcW w:w="1864" w:type="dxa"/>
          </w:tcPr>
          <w:p w14:paraId="5260A3F0" w14:textId="77777777" w:rsidR="001318ED" w:rsidRPr="00426B39" w:rsidRDefault="001318ED" w:rsidP="0053445F">
            <w:pPr>
              <w:rPr>
                <w:sz w:val="28"/>
                <w:szCs w:val="28"/>
              </w:rPr>
            </w:pPr>
            <w:r w:rsidRPr="00426B39">
              <w:rPr>
                <w:sz w:val="28"/>
                <w:szCs w:val="28"/>
              </w:rPr>
              <w:t>- донорам не оплачивают</w:t>
            </w:r>
          </w:p>
        </w:tc>
        <w:tc>
          <w:tcPr>
            <w:tcW w:w="1491" w:type="dxa"/>
          </w:tcPr>
          <w:p w14:paraId="607E02B4" w14:textId="77777777" w:rsidR="001318ED" w:rsidRPr="00426B39" w:rsidRDefault="001318ED" w:rsidP="0053445F">
            <w:pPr>
              <w:rPr>
                <w:sz w:val="28"/>
                <w:szCs w:val="28"/>
              </w:rPr>
            </w:pPr>
            <w:r w:rsidRPr="00426B39">
              <w:rPr>
                <w:sz w:val="28"/>
                <w:szCs w:val="28"/>
              </w:rPr>
              <w:t>+ анонимно</w:t>
            </w:r>
          </w:p>
        </w:tc>
        <w:tc>
          <w:tcPr>
            <w:tcW w:w="2252" w:type="dxa"/>
          </w:tcPr>
          <w:p w14:paraId="5D3AAF65" w14:textId="77777777" w:rsidR="001318ED" w:rsidRPr="00426B39" w:rsidRDefault="001318ED" w:rsidP="0053445F">
            <w:pPr>
              <w:rPr>
                <w:sz w:val="28"/>
                <w:szCs w:val="28"/>
              </w:rPr>
            </w:pPr>
          </w:p>
        </w:tc>
      </w:tr>
      <w:tr w:rsidR="00426B39" w:rsidRPr="00426B39" w14:paraId="44056712" w14:textId="77777777" w:rsidTr="0053445F">
        <w:tc>
          <w:tcPr>
            <w:tcW w:w="2201" w:type="dxa"/>
          </w:tcPr>
          <w:p w14:paraId="36839D57" w14:textId="77777777" w:rsidR="001318ED" w:rsidRPr="00426B39" w:rsidRDefault="001318ED" w:rsidP="0053445F">
            <w:pPr>
              <w:rPr>
                <w:sz w:val="28"/>
                <w:szCs w:val="28"/>
              </w:rPr>
            </w:pPr>
            <w:r w:rsidRPr="00426B39">
              <w:rPr>
                <w:sz w:val="28"/>
                <w:szCs w:val="28"/>
              </w:rPr>
              <w:t>Тайланд</w:t>
            </w:r>
          </w:p>
        </w:tc>
        <w:tc>
          <w:tcPr>
            <w:tcW w:w="1890" w:type="dxa"/>
          </w:tcPr>
          <w:p w14:paraId="7237F236" w14:textId="77777777" w:rsidR="001318ED" w:rsidRPr="00426B39" w:rsidRDefault="001318ED" w:rsidP="0053445F">
            <w:pPr>
              <w:rPr>
                <w:sz w:val="28"/>
                <w:szCs w:val="28"/>
              </w:rPr>
            </w:pPr>
            <w:r w:rsidRPr="00426B39">
              <w:rPr>
                <w:sz w:val="28"/>
                <w:szCs w:val="28"/>
              </w:rPr>
              <w:t>+ анонимно</w:t>
            </w:r>
          </w:p>
        </w:tc>
        <w:tc>
          <w:tcPr>
            <w:tcW w:w="1864" w:type="dxa"/>
          </w:tcPr>
          <w:p w14:paraId="6753F920" w14:textId="77777777" w:rsidR="001318ED" w:rsidRPr="00426B39" w:rsidRDefault="001318ED" w:rsidP="0053445F">
            <w:pPr>
              <w:rPr>
                <w:sz w:val="28"/>
                <w:szCs w:val="28"/>
              </w:rPr>
            </w:pPr>
            <w:r w:rsidRPr="00426B39">
              <w:rPr>
                <w:sz w:val="28"/>
                <w:szCs w:val="28"/>
              </w:rPr>
              <w:t>- донорам не оплачивают</w:t>
            </w:r>
          </w:p>
        </w:tc>
        <w:tc>
          <w:tcPr>
            <w:tcW w:w="1491" w:type="dxa"/>
          </w:tcPr>
          <w:p w14:paraId="1B89360A" w14:textId="77777777" w:rsidR="001318ED" w:rsidRPr="00426B39" w:rsidRDefault="001318ED" w:rsidP="0053445F">
            <w:pPr>
              <w:rPr>
                <w:sz w:val="28"/>
                <w:szCs w:val="28"/>
              </w:rPr>
            </w:pPr>
          </w:p>
        </w:tc>
        <w:tc>
          <w:tcPr>
            <w:tcW w:w="2252" w:type="dxa"/>
          </w:tcPr>
          <w:p w14:paraId="79EAE94F" w14:textId="77777777" w:rsidR="001318ED" w:rsidRPr="00426B39" w:rsidRDefault="001318ED" w:rsidP="0053445F">
            <w:pPr>
              <w:rPr>
                <w:sz w:val="28"/>
                <w:szCs w:val="28"/>
              </w:rPr>
            </w:pPr>
          </w:p>
        </w:tc>
      </w:tr>
      <w:tr w:rsidR="00426B39" w:rsidRPr="00426B39" w14:paraId="462ED3AA" w14:textId="77777777" w:rsidTr="0053445F">
        <w:tc>
          <w:tcPr>
            <w:tcW w:w="2201" w:type="dxa"/>
          </w:tcPr>
          <w:p w14:paraId="1E50029F" w14:textId="77777777" w:rsidR="001318ED" w:rsidRPr="00426B39" w:rsidRDefault="001318ED" w:rsidP="0053445F">
            <w:pPr>
              <w:rPr>
                <w:sz w:val="28"/>
                <w:szCs w:val="28"/>
              </w:rPr>
            </w:pPr>
            <w:r w:rsidRPr="00426B39">
              <w:rPr>
                <w:sz w:val="28"/>
                <w:szCs w:val="28"/>
              </w:rPr>
              <w:t>Греция</w:t>
            </w:r>
          </w:p>
        </w:tc>
        <w:tc>
          <w:tcPr>
            <w:tcW w:w="1890" w:type="dxa"/>
          </w:tcPr>
          <w:p w14:paraId="7E814282" w14:textId="77777777" w:rsidR="001318ED" w:rsidRPr="00426B39" w:rsidRDefault="001318ED" w:rsidP="0053445F">
            <w:pPr>
              <w:rPr>
                <w:sz w:val="28"/>
                <w:szCs w:val="28"/>
              </w:rPr>
            </w:pPr>
            <w:r w:rsidRPr="00426B39">
              <w:rPr>
                <w:sz w:val="28"/>
                <w:szCs w:val="28"/>
              </w:rPr>
              <w:t>+</w:t>
            </w:r>
          </w:p>
        </w:tc>
        <w:tc>
          <w:tcPr>
            <w:tcW w:w="1864" w:type="dxa"/>
          </w:tcPr>
          <w:p w14:paraId="3FE170A2" w14:textId="77777777" w:rsidR="001318ED" w:rsidRPr="00426B39" w:rsidRDefault="001318ED" w:rsidP="0053445F">
            <w:pPr>
              <w:rPr>
                <w:sz w:val="28"/>
                <w:szCs w:val="28"/>
              </w:rPr>
            </w:pPr>
            <w:r w:rsidRPr="00426B39">
              <w:rPr>
                <w:sz w:val="28"/>
                <w:szCs w:val="28"/>
              </w:rPr>
              <w:t>- донорам не оплачивают</w:t>
            </w:r>
          </w:p>
        </w:tc>
        <w:tc>
          <w:tcPr>
            <w:tcW w:w="1491" w:type="dxa"/>
          </w:tcPr>
          <w:p w14:paraId="46AAD6FC" w14:textId="77777777" w:rsidR="001318ED" w:rsidRPr="00426B39" w:rsidRDefault="001318ED" w:rsidP="0053445F">
            <w:pPr>
              <w:rPr>
                <w:sz w:val="28"/>
                <w:szCs w:val="28"/>
              </w:rPr>
            </w:pPr>
            <w:r w:rsidRPr="00426B39">
              <w:rPr>
                <w:sz w:val="28"/>
                <w:szCs w:val="28"/>
              </w:rPr>
              <w:t>+</w:t>
            </w:r>
          </w:p>
        </w:tc>
        <w:tc>
          <w:tcPr>
            <w:tcW w:w="2252" w:type="dxa"/>
          </w:tcPr>
          <w:p w14:paraId="23065D1D" w14:textId="77777777" w:rsidR="001318ED" w:rsidRPr="00426B39" w:rsidRDefault="001318ED" w:rsidP="0053445F">
            <w:pPr>
              <w:rPr>
                <w:sz w:val="28"/>
                <w:szCs w:val="28"/>
              </w:rPr>
            </w:pPr>
            <w:r w:rsidRPr="00426B39">
              <w:rPr>
                <w:sz w:val="28"/>
                <w:szCs w:val="28"/>
              </w:rPr>
              <w:t>+</w:t>
            </w:r>
          </w:p>
        </w:tc>
      </w:tr>
      <w:tr w:rsidR="00426B39" w:rsidRPr="00426B39" w14:paraId="7A91C2C1" w14:textId="77777777" w:rsidTr="0053445F">
        <w:tc>
          <w:tcPr>
            <w:tcW w:w="2201" w:type="dxa"/>
          </w:tcPr>
          <w:p w14:paraId="0D7AE818" w14:textId="77777777" w:rsidR="001318ED" w:rsidRPr="00426B39" w:rsidRDefault="001318ED" w:rsidP="0053445F">
            <w:pPr>
              <w:rPr>
                <w:sz w:val="28"/>
                <w:szCs w:val="28"/>
              </w:rPr>
            </w:pPr>
            <w:r w:rsidRPr="00426B39">
              <w:rPr>
                <w:sz w:val="28"/>
                <w:szCs w:val="28"/>
              </w:rPr>
              <w:t>Корея</w:t>
            </w:r>
          </w:p>
        </w:tc>
        <w:tc>
          <w:tcPr>
            <w:tcW w:w="1890" w:type="dxa"/>
          </w:tcPr>
          <w:p w14:paraId="3F269133" w14:textId="77777777" w:rsidR="001318ED" w:rsidRPr="00426B39" w:rsidRDefault="001318ED" w:rsidP="0053445F">
            <w:pPr>
              <w:rPr>
                <w:sz w:val="28"/>
                <w:szCs w:val="28"/>
              </w:rPr>
            </w:pPr>
            <w:r w:rsidRPr="00426B39">
              <w:rPr>
                <w:sz w:val="28"/>
                <w:szCs w:val="28"/>
              </w:rPr>
              <w:t>+</w:t>
            </w:r>
          </w:p>
        </w:tc>
        <w:tc>
          <w:tcPr>
            <w:tcW w:w="1864" w:type="dxa"/>
          </w:tcPr>
          <w:p w14:paraId="459D1902" w14:textId="77777777" w:rsidR="001318ED" w:rsidRPr="00426B39" w:rsidRDefault="001318ED" w:rsidP="0053445F">
            <w:pPr>
              <w:rPr>
                <w:sz w:val="28"/>
                <w:szCs w:val="28"/>
              </w:rPr>
            </w:pPr>
            <w:r w:rsidRPr="00426B39">
              <w:rPr>
                <w:sz w:val="28"/>
                <w:szCs w:val="28"/>
              </w:rPr>
              <w:t>- донорам не оплачивают</w:t>
            </w:r>
          </w:p>
        </w:tc>
        <w:tc>
          <w:tcPr>
            <w:tcW w:w="1491" w:type="dxa"/>
          </w:tcPr>
          <w:p w14:paraId="36D54682" w14:textId="77777777" w:rsidR="001318ED" w:rsidRPr="00426B39" w:rsidRDefault="001318ED" w:rsidP="0053445F">
            <w:pPr>
              <w:rPr>
                <w:sz w:val="28"/>
                <w:szCs w:val="28"/>
              </w:rPr>
            </w:pPr>
          </w:p>
        </w:tc>
        <w:tc>
          <w:tcPr>
            <w:tcW w:w="2252" w:type="dxa"/>
          </w:tcPr>
          <w:p w14:paraId="2EFEA878" w14:textId="77777777" w:rsidR="001318ED" w:rsidRPr="00426B39" w:rsidRDefault="001318ED" w:rsidP="0053445F">
            <w:pPr>
              <w:rPr>
                <w:sz w:val="28"/>
                <w:szCs w:val="28"/>
              </w:rPr>
            </w:pPr>
            <w:r w:rsidRPr="00426B39">
              <w:rPr>
                <w:sz w:val="28"/>
                <w:szCs w:val="28"/>
              </w:rPr>
              <w:t>-  анонимно</w:t>
            </w:r>
          </w:p>
        </w:tc>
      </w:tr>
      <w:tr w:rsidR="00426B39" w:rsidRPr="00426B39" w14:paraId="0B0D4FD7" w14:textId="77777777" w:rsidTr="0053445F">
        <w:tc>
          <w:tcPr>
            <w:tcW w:w="2201" w:type="dxa"/>
          </w:tcPr>
          <w:p w14:paraId="44E96B09" w14:textId="77777777" w:rsidR="001318ED" w:rsidRPr="00426B39" w:rsidRDefault="001318ED" w:rsidP="0053445F">
            <w:pPr>
              <w:rPr>
                <w:sz w:val="28"/>
                <w:szCs w:val="28"/>
              </w:rPr>
            </w:pPr>
            <w:r w:rsidRPr="00426B39">
              <w:rPr>
                <w:sz w:val="28"/>
                <w:szCs w:val="28"/>
              </w:rPr>
              <w:t>Южная Африка</w:t>
            </w:r>
          </w:p>
        </w:tc>
        <w:tc>
          <w:tcPr>
            <w:tcW w:w="1890" w:type="dxa"/>
          </w:tcPr>
          <w:p w14:paraId="49BC1B1A" w14:textId="77777777" w:rsidR="001318ED" w:rsidRPr="00426B39" w:rsidRDefault="001318ED" w:rsidP="0053445F">
            <w:pPr>
              <w:rPr>
                <w:sz w:val="28"/>
                <w:szCs w:val="28"/>
              </w:rPr>
            </w:pPr>
            <w:r w:rsidRPr="00426B39">
              <w:rPr>
                <w:sz w:val="28"/>
                <w:szCs w:val="28"/>
              </w:rPr>
              <w:t>+</w:t>
            </w:r>
          </w:p>
        </w:tc>
        <w:tc>
          <w:tcPr>
            <w:tcW w:w="1864" w:type="dxa"/>
          </w:tcPr>
          <w:p w14:paraId="50687E53" w14:textId="77777777" w:rsidR="001318ED" w:rsidRPr="00426B39" w:rsidRDefault="001318ED" w:rsidP="0053445F">
            <w:pPr>
              <w:rPr>
                <w:sz w:val="28"/>
                <w:szCs w:val="28"/>
              </w:rPr>
            </w:pPr>
            <w:r w:rsidRPr="00426B39">
              <w:rPr>
                <w:sz w:val="28"/>
                <w:szCs w:val="28"/>
              </w:rPr>
              <w:t>+анонимно (компенсация за неудобство)</w:t>
            </w:r>
          </w:p>
        </w:tc>
        <w:tc>
          <w:tcPr>
            <w:tcW w:w="1491" w:type="dxa"/>
          </w:tcPr>
          <w:p w14:paraId="53C313BD" w14:textId="77777777" w:rsidR="001318ED" w:rsidRPr="00426B39" w:rsidRDefault="001318ED" w:rsidP="0053445F">
            <w:pPr>
              <w:rPr>
                <w:sz w:val="28"/>
                <w:szCs w:val="28"/>
              </w:rPr>
            </w:pPr>
          </w:p>
        </w:tc>
        <w:tc>
          <w:tcPr>
            <w:tcW w:w="2252" w:type="dxa"/>
          </w:tcPr>
          <w:p w14:paraId="7DD90E7A" w14:textId="77777777" w:rsidR="001318ED" w:rsidRPr="00426B39" w:rsidRDefault="001318ED" w:rsidP="0053445F">
            <w:pPr>
              <w:rPr>
                <w:sz w:val="28"/>
                <w:szCs w:val="28"/>
              </w:rPr>
            </w:pPr>
          </w:p>
        </w:tc>
      </w:tr>
      <w:tr w:rsidR="00426B39" w:rsidRPr="00426B39" w14:paraId="1E48A3A0" w14:textId="77777777" w:rsidTr="0053445F">
        <w:tc>
          <w:tcPr>
            <w:tcW w:w="2201" w:type="dxa"/>
          </w:tcPr>
          <w:p w14:paraId="18BCA5C7" w14:textId="77777777" w:rsidR="001318ED" w:rsidRPr="00426B39" w:rsidRDefault="001318ED" w:rsidP="0053445F">
            <w:pPr>
              <w:rPr>
                <w:sz w:val="28"/>
                <w:szCs w:val="28"/>
              </w:rPr>
            </w:pPr>
            <w:r w:rsidRPr="00426B39">
              <w:rPr>
                <w:sz w:val="28"/>
                <w:szCs w:val="28"/>
              </w:rPr>
              <w:t>Словения</w:t>
            </w:r>
          </w:p>
        </w:tc>
        <w:tc>
          <w:tcPr>
            <w:tcW w:w="1890" w:type="dxa"/>
          </w:tcPr>
          <w:p w14:paraId="18307F63" w14:textId="77777777" w:rsidR="001318ED" w:rsidRPr="00426B39" w:rsidRDefault="001318ED" w:rsidP="0053445F">
            <w:pPr>
              <w:rPr>
                <w:sz w:val="28"/>
                <w:szCs w:val="28"/>
              </w:rPr>
            </w:pPr>
            <w:r w:rsidRPr="00426B39">
              <w:rPr>
                <w:sz w:val="28"/>
                <w:szCs w:val="28"/>
              </w:rPr>
              <w:t>-</w:t>
            </w:r>
          </w:p>
        </w:tc>
        <w:tc>
          <w:tcPr>
            <w:tcW w:w="1864" w:type="dxa"/>
          </w:tcPr>
          <w:p w14:paraId="1793C65E" w14:textId="77777777" w:rsidR="001318ED" w:rsidRPr="00426B39" w:rsidRDefault="001318ED" w:rsidP="0053445F">
            <w:pPr>
              <w:rPr>
                <w:sz w:val="28"/>
                <w:szCs w:val="28"/>
              </w:rPr>
            </w:pPr>
            <w:r w:rsidRPr="00426B39">
              <w:rPr>
                <w:sz w:val="28"/>
                <w:szCs w:val="28"/>
              </w:rPr>
              <w:t xml:space="preserve">+ анонимно (только на 2 семьи) </w:t>
            </w:r>
          </w:p>
          <w:p w14:paraId="1B2DCFFA" w14:textId="77777777" w:rsidR="001318ED" w:rsidRPr="00426B39" w:rsidRDefault="001318ED" w:rsidP="0053445F">
            <w:pPr>
              <w:rPr>
                <w:sz w:val="28"/>
                <w:szCs w:val="28"/>
              </w:rPr>
            </w:pPr>
            <w:r w:rsidRPr="00426B39">
              <w:rPr>
                <w:sz w:val="28"/>
                <w:szCs w:val="28"/>
              </w:rPr>
              <w:t>⃰ ⃰6 мес карантин</w:t>
            </w:r>
          </w:p>
        </w:tc>
        <w:tc>
          <w:tcPr>
            <w:tcW w:w="1491" w:type="dxa"/>
          </w:tcPr>
          <w:p w14:paraId="47907CC4" w14:textId="77777777" w:rsidR="001318ED" w:rsidRPr="00426B39" w:rsidRDefault="001318ED" w:rsidP="0053445F">
            <w:pPr>
              <w:rPr>
                <w:sz w:val="28"/>
                <w:szCs w:val="28"/>
              </w:rPr>
            </w:pPr>
            <w:r w:rsidRPr="00426B39">
              <w:rPr>
                <w:sz w:val="28"/>
                <w:szCs w:val="28"/>
              </w:rPr>
              <w:t>+</w:t>
            </w:r>
          </w:p>
        </w:tc>
        <w:tc>
          <w:tcPr>
            <w:tcW w:w="2252" w:type="dxa"/>
          </w:tcPr>
          <w:p w14:paraId="0D0F47F8" w14:textId="77777777" w:rsidR="001318ED" w:rsidRPr="00426B39" w:rsidRDefault="001318ED" w:rsidP="0053445F">
            <w:pPr>
              <w:rPr>
                <w:sz w:val="28"/>
                <w:szCs w:val="28"/>
              </w:rPr>
            </w:pPr>
            <w:r w:rsidRPr="00426B39">
              <w:rPr>
                <w:sz w:val="28"/>
                <w:szCs w:val="28"/>
              </w:rPr>
              <w:t>-</w:t>
            </w:r>
          </w:p>
        </w:tc>
      </w:tr>
      <w:tr w:rsidR="00426B39" w:rsidRPr="00426B39" w14:paraId="36EF683E" w14:textId="77777777" w:rsidTr="0053445F">
        <w:tc>
          <w:tcPr>
            <w:tcW w:w="2201" w:type="dxa"/>
          </w:tcPr>
          <w:p w14:paraId="63BA033F" w14:textId="77777777" w:rsidR="001318ED" w:rsidRPr="00426B39" w:rsidRDefault="001318ED" w:rsidP="0053445F">
            <w:pPr>
              <w:rPr>
                <w:sz w:val="28"/>
                <w:szCs w:val="28"/>
              </w:rPr>
            </w:pPr>
            <w:r w:rsidRPr="00426B39">
              <w:rPr>
                <w:sz w:val="28"/>
                <w:szCs w:val="28"/>
              </w:rPr>
              <w:t>Индия</w:t>
            </w:r>
          </w:p>
        </w:tc>
        <w:tc>
          <w:tcPr>
            <w:tcW w:w="1890" w:type="dxa"/>
          </w:tcPr>
          <w:p w14:paraId="721B64B8" w14:textId="77777777" w:rsidR="001318ED" w:rsidRPr="00426B39" w:rsidRDefault="001318ED" w:rsidP="0053445F">
            <w:pPr>
              <w:rPr>
                <w:sz w:val="28"/>
                <w:szCs w:val="28"/>
              </w:rPr>
            </w:pPr>
            <w:r w:rsidRPr="00426B39">
              <w:rPr>
                <w:sz w:val="28"/>
                <w:szCs w:val="28"/>
              </w:rPr>
              <w:t>+ анонимно</w:t>
            </w:r>
          </w:p>
        </w:tc>
        <w:tc>
          <w:tcPr>
            <w:tcW w:w="1864" w:type="dxa"/>
          </w:tcPr>
          <w:p w14:paraId="1FF3E912" w14:textId="77777777" w:rsidR="001318ED" w:rsidRPr="00426B39" w:rsidRDefault="001318ED" w:rsidP="0053445F">
            <w:pPr>
              <w:rPr>
                <w:sz w:val="28"/>
                <w:szCs w:val="28"/>
              </w:rPr>
            </w:pPr>
            <w:r w:rsidRPr="00426B39">
              <w:rPr>
                <w:sz w:val="28"/>
                <w:szCs w:val="28"/>
              </w:rPr>
              <w:t>-</w:t>
            </w:r>
          </w:p>
        </w:tc>
        <w:tc>
          <w:tcPr>
            <w:tcW w:w="1491" w:type="dxa"/>
          </w:tcPr>
          <w:p w14:paraId="6B4125B0" w14:textId="77777777" w:rsidR="001318ED" w:rsidRPr="00426B39" w:rsidRDefault="001318ED" w:rsidP="0053445F">
            <w:pPr>
              <w:rPr>
                <w:sz w:val="28"/>
                <w:szCs w:val="28"/>
              </w:rPr>
            </w:pPr>
          </w:p>
        </w:tc>
        <w:tc>
          <w:tcPr>
            <w:tcW w:w="2252" w:type="dxa"/>
          </w:tcPr>
          <w:p w14:paraId="3D4FBC16" w14:textId="77777777" w:rsidR="001318ED" w:rsidRPr="00426B39" w:rsidRDefault="001318ED" w:rsidP="0053445F">
            <w:pPr>
              <w:rPr>
                <w:sz w:val="28"/>
                <w:szCs w:val="28"/>
              </w:rPr>
            </w:pPr>
          </w:p>
        </w:tc>
      </w:tr>
      <w:tr w:rsidR="001318ED" w:rsidRPr="00426B39" w14:paraId="015FAB1A" w14:textId="77777777" w:rsidTr="0053445F">
        <w:tc>
          <w:tcPr>
            <w:tcW w:w="2201" w:type="dxa"/>
          </w:tcPr>
          <w:p w14:paraId="1F98EB6F" w14:textId="585D4426" w:rsidR="001318ED" w:rsidRPr="00426B39" w:rsidRDefault="001318ED" w:rsidP="001318ED">
            <w:pPr>
              <w:rPr>
                <w:sz w:val="28"/>
                <w:szCs w:val="28"/>
              </w:rPr>
            </w:pPr>
            <w:r w:rsidRPr="00426B39">
              <w:rPr>
                <w:sz w:val="28"/>
                <w:szCs w:val="28"/>
              </w:rPr>
              <w:t>США</w:t>
            </w:r>
          </w:p>
        </w:tc>
        <w:tc>
          <w:tcPr>
            <w:tcW w:w="1890" w:type="dxa"/>
          </w:tcPr>
          <w:p w14:paraId="488CC715" w14:textId="0D0C4797" w:rsidR="001318ED" w:rsidRPr="00426B39" w:rsidRDefault="001318ED" w:rsidP="001318ED">
            <w:pPr>
              <w:rPr>
                <w:sz w:val="28"/>
                <w:szCs w:val="28"/>
              </w:rPr>
            </w:pPr>
            <w:r w:rsidRPr="00426B39">
              <w:rPr>
                <w:sz w:val="28"/>
                <w:szCs w:val="28"/>
              </w:rPr>
              <w:t>+ (компенсация за неудобство)</w:t>
            </w:r>
          </w:p>
        </w:tc>
        <w:tc>
          <w:tcPr>
            <w:tcW w:w="1864" w:type="dxa"/>
          </w:tcPr>
          <w:p w14:paraId="5BBE4E96" w14:textId="2B2320E8" w:rsidR="001318ED" w:rsidRPr="00426B39" w:rsidRDefault="001318ED" w:rsidP="001318ED">
            <w:pPr>
              <w:rPr>
                <w:sz w:val="28"/>
                <w:szCs w:val="28"/>
              </w:rPr>
            </w:pPr>
            <w:r w:rsidRPr="00426B39">
              <w:rPr>
                <w:sz w:val="28"/>
                <w:szCs w:val="28"/>
              </w:rPr>
              <w:t xml:space="preserve">+ </w:t>
            </w:r>
          </w:p>
        </w:tc>
        <w:tc>
          <w:tcPr>
            <w:tcW w:w="1491" w:type="dxa"/>
          </w:tcPr>
          <w:p w14:paraId="2ED9C827" w14:textId="7DB22ED5" w:rsidR="001318ED" w:rsidRPr="00426B39" w:rsidRDefault="001318ED" w:rsidP="001318ED">
            <w:pPr>
              <w:rPr>
                <w:sz w:val="28"/>
                <w:szCs w:val="28"/>
              </w:rPr>
            </w:pPr>
            <w:r w:rsidRPr="00426B39">
              <w:rPr>
                <w:sz w:val="28"/>
                <w:szCs w:val="28"/>
              </w:rPr>
              <w:t>+ 25 детей на 850 тыс населения</w:t>
            </w:r>
          </w:p>
        </w:tc>
        <w:tc>
          <w:tcPr>
            <w:tcW w:w="2252" w:type="dxa"/>
          </w:tcPr>
          <w:p w14:paraId="73E05D14" w14:textId="37BB9751" w:rsidR="001318ED" w:rsidRPr="00426B39" w:rsidRDefault="001318ED" w:rsidP="001318ED">
            <w:pPr>
              <w:rPr>
                <w:sz w:val="28"/>
                <w:szCs w:val="28"/>
              </w:rPr>
            </w:pPr>
            <w:r w:rsidRPr="00426B39">
              <w:rPr>
                <w:sz w:val="28"/>
                <w:szCs w:val="28"/>
              </w:rPr>
              <w:t>+ (анонимно/не анонимно - по выбору)</w:t>
            </w:r>
          </w:p>
        </w:tc>
      </w:tr>
      <w:tr w:rsidR="006C7A3C" w:rsidRPr="00426B39" w14:paraId="3ADBCF1F" w14:textId="77777777" w:rsidTr="0053445F">
        <w:tc>
          <w:tcPr>
            <w:tcW w:w="2201" w:type="dxa"/>
          </w:tcPr>
          <w:p w14:paraId="09882452" w14:textId="6DC5BBC7" w:rsidR="006C7A3C" w:rsidRPr="00426B39" w:rsidRDefault="006C7A3C" w:rsidP="006C7A3C">
            <w:pPr>
              <w:rPr>
                <w:sz w:val="28"/>
                <w:szCs w:val="28"/>
              </w:rPr>
            </w:pPr>
            <w:r w:rsidRPr="00426B39">
              <w:rPr>
                <w:sz w:val="28"/>
                <w:szCs w:val="28"/>
              </w:rPr>
              <w:t>Австралия</w:t>
            </w:r>
          </w:p>
        </w:tc>
        <w:tc>
          <w:tcPr>
            <w:tcW w:w="1890" w:type="dxa"/>
          </w:tcPr>
          <w:p w14:paraId="46E61430" w14:textId="55C1B7C1" w:rsidR="006C7A3C" w:rsidRPr="00426B39" w:rsidRDefault="006C7A3C" w:rsidP="006C7A3C">
            <w:pPr>
              <w:rPr>
                <w:sz w:val="28"/>
                <w:szCs w:val="28"/>
              </w:rPr>
            </w:pPr>
            <w:r w:rsidRPr="00426B39">
              <w:rPr>
                <w:sz w:val="28"/>
                <w:szCs w:val="28"/>
              </w:rPr>
              <w:t>+ анонимно</w:t>
            </w:r>
          </w:p>
        </w:tc>
        <w:tc>
          <w:tcPr>
            <w:tcW w:w="1864" w:type="dxa"/>
          </w:tcPr>
          <w:p w14:paraId="03A16154" w14:textId="77777777" w:rsidR="006C7A3C" w:rsidRPr="00426B39" w:rsidRDefault="006C7A3C" w:rsidP="006C7A3C">
            <w:pPr>
              <w:rPr>
                <w:sz w:val="28"/>
                <w:szCs w:val="28"/>
              </w:rPr>
            </w:pPr>
          </w:p>
        </w:tc>
        <w:tc>
          <w:tcPr>
            <w:tcW w:w="1491" w:type="dxa"/>
          </w:tcPr>
          <w:p w14:paraId="611F8D49" w14:textId="08F227B7" w:rsidR="006C7A3C" w:rsidRPr="00426B39" w:rsidRDefault="006C7A3C" w:rsidP="006C7A3C">
            <w:pPr>
              <w:rPr>
                <w:sz w:val="28"/>
                <w:szCs w:val="28"/>
              </w:rPr>
            </w:pPr>
            <w:r w:rsidRPr="00426B39">
              <w:rPr>
                <w:sz w:val="28"/>
                <w:szCs w:val="28"/>
              </w:rPr>
              <w:t xml:space="preserve">- от 4 до 10 семей (в разных </w:t>
            </w:r>
          </w:p>
        </w:tc>
        <w:tc>
          <w:tcPr>
            <w:tcW w:w="2252" w:type="dxa"/>
          </w:tcPr>
          <w:p w14:paraId="127C0516" w14:textId="0FD256AD" w:rsidR="006C7A3C" w:rsidRPr="00426B39" w:rsidRDefault="006C7A3C" w:rsidP="006C7A3C">
            <w:pPr>
              <w:rPr>
                <w:sz w:val="28"/>
                <w:szCs w:val="28"/>
              </w:rPr>
            </w:pPr>
            <w:r w:rsidRPr="00426B39">
              <w:rPr>
                <w:sz w:val="28"/>
                <w:szCs w:val="28"/>
              </w:rPr>
              <w:t>+ не анонимно</w:t>
            </w:r>
          </w:p>
        </w:tc>
      </w:tr>
    </w:tbl>
    <w:p w14:paraId="13C309BA" w14:textId="1BC40032" w:rsidR="00B55D73" w:rsidRPr="00426B39" w:rsidRDefault="001318ED" w:rsidP="00532093">
      <w:pPr>
        <w:pStyle w:val="HTML"/>
        <w:jc w:val="both"/>
        <w:rPr>
          <w:rFonts w:ascii="Times New Roman" w:hAnsi="Times New Roman" w:cs="Times New Roman"/>
          <w:sz w:val="28"/>
          <w:szCs w:val="28"/>
          <w:lang w:val="kk-KZ"/>
        </w:rPr>
      </w:pPr>
      <w:r w:rsidRPr="00426B39">
        <w:rPr>
          <w:rFonts w:ascii="Times New Roman" w:hAnsi="Times New Roman" w:cs="Times New Roman"/>
          <w:sz w:val="28"/>
          <w:szCs w:val="28"/>
          <w:lang w:val="kk-KZ"/>
        </w:rPr>
        <w:t>Продолжение таблицы 1</w:t>
      </w:r>
    </w:p>
    <w:p w14:paraId="14A1BC5D" w14:textId="77777777" w:rsidR="001318ED" w:rsidRPr="00426B39" w:rsidRDefault="001318ED" w:rsidP="00532093">
      <w:pPr>
        <w:pStyle w:val="HTML"/>
        <w:jc w:val="both"/>
        <w:rPr>
          <w:rFonts w:ascii="Times New Roman" w:hAnsi="Times New Roman" w:cs="Times New Roman"/>
          <w:sz w:val="28"/>
          <w:szCs w:val="28"/>
          <w:lang w:val="kk-KZ"/>
        </w:rPr>
      </w:pPr>
    </w:p>
    <w:tbl>
      <w:tblPr>
        <w:tblStyle w:val="41"/>
        <w:tblW w:w="9698" w:type="dxa"/>
        <w:tblInd w:w="-5" w:type="dxa"/>
        <w:tblLook w:val="04A0" w:firstRow="1" w:lastRow="0" w:firstColumn="1" w:lastColumn="0" w:noHBand="0" w:noVBand="1"/>
      </w:tblPr>
      <w:tblGrid>
        <w:gridCol w:w="2201"/>
        <w:gridCol w:w="1890"/>
        <w:gridCol w:w="1864"/>
        <w:gridCol w:w="1491"/>
        <w:gridCol w:w="2252"/>
      </w:tblGrid>
      <w:tr w:rsidR="00426B39" w:rsidRPr="00426B39" w14:paraId="09A0066D" w14:textId="77777777" w:rsidTr="00E04E2E">
        <w:tc>
          <w:tcPr>
            <w:tcW w:w="2201" w:type="dxa"/>
          </w:tcPr>
          <w:p w14:paraId="65DC41B0" w14:textId="5BE93DF5" w:rsidR="00690A02" w:rsidRPr="00426B39" w:rsidRDefault="00690A02" w:rsidP="00690A02">
            <w:pPr>
              <w:rPr>
                <w:sz w:val="28"/>
                <w:szCs w:val="28"/>
              </w:rPr>
            </w:pPr>
          </w:p>
        </w:tc>
        <w:tc>
          <w:tcPr>
            <w:tcW w:w="1890" w:type="dxa"/>
          </w:tcPr>
          <w:p w14:paraId="4DD0EAEF" w14:textId="5AD2969F" w:rsidR="00690A02" w:rsidRPr="00426B39" w:rsidRDefault="00690A02" w:rsidP="00690A02">
            <w:pPr>
              <w:rPr>
                <w:sz w:val="28"/>
                <w:szCs w:val="28"/>
              </w:rPr>
            </w:pPr>
          </w:p>
        </w:tc>
        <w:tc>
          <w:tcPr>
            <w:tcW w:w="1864" w:type="dxa"/>
          </w:tcPr>
          <w:p w14:paraId="62D19F2D" w14:textId="77777777" w:rsidR="00690A02" w:rsidRPr="00426B39" w:rsidRDefault="00690A02" w:rsidP="00690A02">
            <w:pPr>
              <w:rPr>
                <w:sz w:val="28"/>
                <w:szCs w:val="28"/>
              </w:rPr>
            </w:pPr>
          </w:p>
        </w:tc>
        <w:tc>
          <w:tcPr>
            <w:tcW w:w="1491" w:type="dxa"/>
          </w:tcPr>
          <w:p w14:paraId="1ED45EB6" w14:textId="4CEA4D81" w:rsidR="00690A02" w:rsidRPr="00426B39" w:rsidRDefault="006C7A3C" w:rsidP="00690A02">
            <w:pPr>
              <w:rPr>
                <w:sz w:val="28"/>
                <w:szCs w:val="28"/>
              </w:rPr>
            </w:pPr>
            <w:r w:rsidRPr="00426B39">
              <w:rPr>
                <w:sz w:val="28"/>
                <w:szCs w:val="28"/>
              </w:rPr>
              <w:t>штатах по-разному</w:t>
            </w:r>
          </w:p>
        </w:tc>
        <w:tc>
          <w:tcPr>
            <w:tcW w:w="2252" w:type="dxa"/>
          </w:tcPr>
          <w:p w14:paraId="54422C08" w14:textId="7BD7C715" w:rsidR="00690A02" w:rsidRPr="00426B39" w:rsidRDefault="00690A02" w:rsidP="00690A02">
            <w:pPr>
              <w:rPr>
                <w:sz w:val="28"/>
                <w:szCs w:val="28"/>
              </w:rPr>
            </w:pPr>
          </w:p>
        </w:tc>
      </w:tr>
      <w:tr w:rsidR="00426B39" w:rsidRPr="00426B39" w14:paraId="0A72A34B" w14:textId="77777777" w:rsidTr="00E04E2E">
        <w:tc>
          <w:tcPr>
            <w:tcW w:w="2201" w:type="dxa"/>
          </w:tcPr>
          <w:p w14:paraId="5164424A" w14:textId="452FBB4E" w:rsidR="00690A02" w:rsidRPr="00426B39" w:rsidRDefault="00690A02" w:rsidP="00690A02">
            <w:pPr>
              <w:rPr>
                <w:sz w:val="28"/>
                <w:szCs w:val="28"/>
              </w:rPr>
            </w:pPr>
            <w:r w:rsidRPr="00426B39">
              <w:rPr>
                <w:sz w:val="28"/>
                <w:szCs w:val="28"/>
              </w:rPr>
              <w:t xml:space="preserve">Израиль </w:t>
            </w:r>
            <w:r w:rsidR="001318ED" w:rsidRPr="00426B39">
              <w:rPr>
                <w:sz w:val="28"/>
                <w:szCs w:val="28"/>
              </w:rPr>
              <w:t xml:space="preserve"> ⃰ ⃰</w:t>
            </w:r>
          </w:p>
        </w:tc>
        <w:tc>
          <w:tcPr>
            <w:tcW w:w="1890" w:type="dxa"/>
          </w:tcPr>
          <w:p w14:paraId="6E9DBC93" w14:textId="77777777" w:rsidR="00690A02" w:rsidRPr="00426B39" w:rsidRDefault="00690A02" w:rsidP="00690A02">
            <w:pPr>
              <w:rPr>
                <w:sz w:val="28"/>
                <w:szCs w:val="28"/>
              </w:rPr>
            </w:pPr>
            <w:r w:rsidRPr="00426B39">
              <w:rPr>
                <w:sz w:val="28"/>
                <w:szCs w:val="28"/>
              </w:rPr>
              <w:t>+ анонимно</w:t>
            </w:r>
          </w:p>
          <w:p w14:paraId="0E4FE0AF" w14:textId="345857A7" w:rsidR="00690A02" w:rsidRPr="00426B39" w:rsidRDefault="00690A02" w:rsidP="00690A02">
            <w:pPr>
              <w:rPr>
                <w:sz w:val="28"/>
                <w:szCs w:val="28"/>
              </w:rPr>
            </w:pPr>
            <w:r w:rsidRPr="00426B39">
              <w:rPr>
                <w:sz w:val="28"/>
                <w:szCs w:val="28"/>
              </w:rPr>
              <w:t>Донором может быть только замужняя женщина</w:t>
            </w:r>
          </w:p>
        </w:tc>
        <w:tc>
          <w:tcPr>
            <w:tcW w:w="1864" w:type="dxa"/>
          </w:tcPr>
          <w:p w14:paraId="296B5E36" w14:textId="3C277A75" w:rsidR="00690A02" w:rsidRPr="00426B39" w:rsidRDefault="00690A02" w:rsidP="00690A02">
            <w:pPr>
              <w:rPr>
                <w:sz w:val="28"/>
                <w:szCs w:val="28"/>
              </w:rPr>
            </w:pPr>
            <w:r w:rsidRPr="00426B39">
              <w:rPr>
                <w:sz w:val="28"/>
                <w:szCs w:val="28"/>
              </w:rPr>
              <w:t xml:space="preserve"> своих доноров нет- ввоз донорского материала с других стран</w:t>
            </w:r>
          </w:p>
        </w:tc>
        <w:tc>
          <w:tcPr>
            <w:tcW w:w="1491" w:type="dxa"/>
          </w:tcPr>
          <w:p w14:paraId="1709FFC8" w14:textId="5191BDB5" w:rsidR="00690A02" w:rsidRPr="00426B39" w:rsidRDefault="00690A02" w:rsidP="00690A02">
            <w:pPr>
              <w:rPr>
                <w:sz w:val="28"/>
                <w:szCs w:val="28"/>
              </w:rPr>
            </w:pPr>
            <w:r w:rsidRPr="00426B39">
              <w:rPr>
                <w:sz w:val="28"/>
                <w:szCs w:val="28"/>
              </w:rPr>
              <w:t>+ анонимно- до 10 детей</w:t>
            </w:r>
          </w:p>
        </w:tc>
        <w:tc>
          <w:tcPr>
            <w:tcW w:w="2252" w:type="dxa"/>
          </w:tcPr>
          <w:p w14:paraId="75A65E0A" w14:textId="5F27B579" w:rsidR="00690A02" w:rsidRPr="00426B39" w:rsidRDefault="00690A02" w:rsidP="00690A02">
            <w:pPr>
              <w:rPr>
                <w:sz w:val="28"/>
                <w:szCs w:val="28"/>
              </w:rPr>
            </w:pPr>
            <w:r w:rsidRPr="00426B39">
              <w:rPr>
                <w:sz w:val="28"/>
                <w:szCs w:val="28"/>
              </w:rPr>
              <w:t>-</w:t>
            </w:r>
          </w:p>
        </w:tc>
      </w:tr>
      <w:tr w:rsidR="00426B39" w:rsidRPr="00426B39" w14:paraId="1FA43A7E" w14:textId="77777777" w:rsidTr="00E04E2E">
        <w:tc>
          <w:tcPr>
            <w:tcW w:w="2201" w:type="dxa"/>
          </w:tcPr>
          <w:p w14:paraId="1F089CDC" w14:textId="40A49628" w:rsidR="00690A02" w:rsidRPr="00426B39" w:rsidRDefault="00690A02" w:rsidP="00690A02">
            <w:pPr>
              <w:rPr>
                <w:sz w:val="28"/>
                <w:szCs w:val="28"/>
                <w:lang w:val="en-US"/>
              </w:rPr>
            </w:pPr>
            <w:r w:rsidRPr="00426B39">
              <w:rPr>
                <w:sz w:val="28"/>
                <w:szCs w:val="28"/>
              </w:rPr>
              <w:t xml:space="preserve">Сингапур </w:t>
            </w:r>
            <w:r w:rsidR="001318ED" w:rsidRPr="00426B39">
              <w:rPr>
                <w:sz w:val="28"/>
                <w:szCs w:val="28"/>
                <w:lang w:val="en-US"/>
              </w:rPr>
              <w:t>****</w:t>
            </w:r>
          </w:p>
        </w:tc>
        <w:tc>
          <w:tcPr>
            <w:tcW w:w="1890" w:type="dxa"/>
          </w:tcPr>
          <w:p w14:paraId="287658C0" w14:textId="77777777" w:rsidR="00690A02" w:rsidRPr="00426B39" w:rsidRDefault="00690A02" w:rsidP="00690A02">
            <w:pPr>
              <w:rPr>
                <w:sz w:val="28"/>
                <w:szCs w:val="28"/>
              </w:rPr>
            </w:pPr>
            <w:r w:rsidRPr="00426B39">
              <w:rPr>
                <w:sz w:val="28"/>
                <w:szCs w:val="28"/>
              </w:rPr>
              <w:t>ДО</w:t>
            </w:r>
          </w:p>
          <w:p w14:paraId="5F377366" w14:textId="77777777" w:rsidR="00690A02" w:rsidRPr="00426B39" w:rsidRDefault="00690A02" w:rsidP="00690A02">
            <w:pPr>
              <w:rPr>
                <w:sz w:val="28"/>
                <w:szCs w:val="28"/>
              </w:rPr>
            </w:pPr>
            <w:r w:rsidRPr="00426B39">
              <w:rPr>
                <w:sz w:val="28"/>
                <w:szCs w:val="28"/>
              </w:rPr>
              <w:t>-Родственица или перекрестный обмен</w:t>
            </w:r>
          </w:p>
        </w:tc>
        <w:tc>
          <w:tcPr>
            <w:tcW w:w="1864" w:type="dxa"/>
          </w:tcPr>
          <w:p w14:paraId="6D52EBFD" w14:textId="77777777" w:rsidR="00690A02" w:rsidRPr="00426B39" w:rsidRDefault="00690A02" w:rsidP="00690A02">
            <w:pPr>
              <w:rPr>
                <w:sz w:val="28"/>
                <w:szCs w:val="28"/>
              </w:rPr>
            </w:pPr>
            <w:r w:rsidRPr="00426B39">
              <w:rPr>
                <w:sz w:val="28"/>
                <w:szCs w:val="28"/>
              </w:rPr>
              <w:t>бесплатно</w:t>
            </w:r>
          </w:p>
        </w:tc>
        <w:tc>
          <w:tcPr>
            <w:tcW w:w="1491" w:type="dxa"/>
          </w:tcPr>
          <w:p w14:paraId="2134443F" w14:textId="77777777" w:rsidR="00690A02" w:rsidRPr="00426B39" w:rsidRDefault="00690A02" w:rsidP="00690A02">
            <w:pPr>
              <w:rPr>
                <w:sz w:val="28"/>
                <w:szCs w:val="28"/>
              </w:rPr>
            </w:pPr>
            <w:r w:rsidRPr="00426B39">
              <w:rPr>
                <w:sz w:val="28"/>
                <w:szCs w:val="28"/>
              </w:rPr>
              <w:t>-</w:t>
            </w:r>
          </w:p>
        </w:tc>
        <w:tc>
          <w:tcPr>
            <w:tcW w:w="2252" w:type="dxa"/>
          </w:tcPr>
          <w:p w14:paraId="6D2AD7C3" w14:textId="77777777" w:rsidR="00690A02" w:rsidRPr="00426B39" w:rsidRDefault="00690A02" w:rsidP="00690A02">
            <w:pPr>
              <w:rPr>
                <w:sz w:val="28"/>
                <w:szCs w:val="28"/>
              </w:rPr>
            </w:pPr>
            <w:r w:rsidRPr="00426B39">
              <w:rPr>
                <w:sz w:val="28"/>
                <w:szCs w:val="28"/>
              </w:rPr>
              <w:t xml:space="preserve"> ДС -только родственник</w:t>
            </w:r>
          </w:p>
        </w:tc>
      </w:tr>
      <w:tr w:rsidR="00426B39" w:rsidRPr="00426B39" w14:paraId="59A05EDE" w14:textId="77777777" w:rsidTr="00E04E2E">
        <w:tc>
          <w:tcPr>
            <w:tcW w:w="2201" w:type="dxa"/>
          </w:tcPr>
          <w:p w14:paraId="7A64C7EA" w14:textId="77777777" w:rsidR="00690A02" w:rsidRPr="00426B39" w:rsidRDefault="00690A02" w:rsidP="00690A02">
            <w:pPr>
              <w:rPr>
                <w:sz w:val="28"/>
                <w:szCs w:val="28"/>
              </w:rPr>
            </w:pPr>
            <w:r w:rsidRPr="00426B39">
              <w:rPr>
                <w:sz w:val="28"/>
                <w:szCs w:val="28"/>
              </w:rPr>
              <w:t>Венгрия</w:t>
            </w:r>
          </w:p>
        </w:tc>
        <w:tc>
          <w:tcPr>
            <w:tcW w:w="1890" w:type="dxa"/>
          </w:tcPr>
          <w:p w14:paraId="07565B8A" w14:textId="77777777" w:rsidR="00690A02" w:rsidRPr="00426B39" w:rsidRDefault="00690A02" w:rsidP="00690A02">
            <w:pPr>
              <w:rPr>
                <w:sz w:val="28"/>
                <w:szCs w:val="28"/>
              </w:rPr>
            </w:pPr>
            <w:r w:rsidRPr="00426B39">
              <w:rPr>
                <w:sz w:val="28"/>
                <w:szCs w:val="28"/>
              </w:rPr>
              <w:t>Только родственница супружеской пары</w:t>
            </w:r>
          </w:p>
        </w:tc>
        <w:tc>
          <w:tcPr>
            <w:tcW w:w="1864" w:type="dxa"/>
          </w:tcPr>
          <w:p w14:paraId="1702769B" w14:textId="77777777" w:rsidR="00690A02" w:rsidRPr="00426B39" w:rsidRDefault="00690A02" w:rsidP="00690A02">
            <w:pPr>
              <w:rPr>
                <w:sz w:val="28"/>
                <w:szCs w:val="28"/>
              </w:rPr>
            </w:pPr>
          </w:p>
        </w:tc>
        <w:tc>
          <w:tcPr>
            <w:tcW w:w="1491" w:type="dxa"/>
          </w:tcPr>
          <w:p w14:paraId="548CD7FF" w14:textId="77777777" w:rsidR="00690A02" w:rsidRPr="00426B39" w:rsidRDefault="00690A02" w:rsidP="00690A02">
            <w:pPr>
              <w:rPr>
                <w:sz w:val="28"/>
                <w:szCs w:val="28"/>
              </w:rPr>
            </w:pPr>
            <w:r w:rsidRPr="00426B39">
              <w:rPr>
                <w:sz w:val="28"/>
                <w:szCs w:val="28"/>
              </w:rPr>
              <w:t>+</w:t>
            </w:r>
          </w:p>
        </w:tc>
        <w:tc>
          <w:tcPr>
            <w:tcW w:w="2252" w:type="dxa"/>
          </w:tcPr>
          <w:p w14:paraId="3A473A9D" w14:textId="77777777" w:rsidR="00690A02" w:rsidRPr="00426B39" w:rsidRDefault="00690A02" w:rsidP="00690A02">
            <w:pPr>
              <w:rPr>
                <w:sz w:val="28"/>
                <w:szCs w:val="28"/>
              </w:rPr>
            </w:pPr>
            <w:r w:rsidRPr="00426B39">
              <w:rPr>
                <w:sz w:val="28"/>
                <w:szCs w:val="28"/>
              </w:rPr>
              <w:t>-</w:t>
            </w:r>
          </w:p>
        </w:tc>
      </w:tr>
      <w:tr w:rsidR="00426B39" w:rsidRPr="00426B39" w14:paraId="64A8DD17" w14:textId="77777777" w:rsidTr="00E04E2E">
        <w:tc>
          <w:tcPr>
            <w:tcW w:w="2201" w:type="dxa"/>
          </w:tcPr>
          <w:p w14:paraId="78644F93" w14:textId="77777777" w:rsidR="00690A02" w:rsidRPr="00426B39" w:rsidRDefault="00690A02" w:rsidP="00690A02">
            <w:pPr>
              <w:rPr>
                <w:sz w:val="28"/>
                <w:szCs w:val="28"/>
              </w:rPr>
            </w:pPr>
            <w:r w:rsidRPr="00426B39">
              <w:rPr>
                <w:sz w:val="28"/>
                <w:szCs w:val="28"/>
              </w:rPr>
              <w:t>Новая Зеландия</w:t>
            </w:r>
          </w:p>
        </w:tc>
        <w:tc>
          <w:tcPr>
            <w:tcW w:w="1890" w:type="dxa"/>
          </w:tcPr>
          <w:p w14:paraId="3B4DADF1" w14:textId="77777777" w:rsidR="00690A02" w:rsidRPr="00426B39" w:rsidRDefault="00690A02" w:rsidP="00690A02">
            <w:pPr>
              <w:rPr>
                <w:sz w:val="28"/>
                <w:szCs w:val="28"/>
              </w:rPr>
            </w:pPr>
          </w:p>
        </w:tc>
        <w:tc>
          <w:tcPr>
            <w:tcW w:w="1864" w:type="dxa"/>
          </w:tcPr>
          <w:p w14:paraId="2E16D3FD" w14:textId="77777777" w:rsidR="00690A02" w:rsidRPr="00426B39" w:rsidRDefault="00690A02" w:rsidP="00690A02">
            <w:pPr>
              <w:rPr>
                <w:sz w:val="28"/>
                <w:szCs w:val="28"/>
              </w:rPr>
            </w:pPr>
          </w:p>
        </w:tc>
        <w:tc>
          <w:tcPr>
            <w:tcW w:w="1491" w:type="dxa"/>
          </w:tcPr>
          <w:p w14:paraId="3CCF57CB" w14:textId="77777777" w:rsidR="00690A02" w:rsidRPr="00426B39" w:rsidRDefault="00690A02" w:rsidP="00690A02">
            <w:pPr>
              <w:rPr>
                <w:sz w:val="28"/>
                <w:szCs w:val="28"/>
              </w:rPr>
            </w:pPr>
            <w:r w:rsidRPr="00426B39">
              <w:rPr>
                <w:sz w:val="28"/>
                <w:szCs w:val="28"/>
              </w:rPr>
              <w:t>+</w:t>
            </w:r>
          </w:p>
          <w:p w14:paraId="7967DA23" w14:textId="77777777" w:rsidR="00690A02" w:rsidRPr="00426B39" w:rsidRDefault="00690A02" w:rsidP="00690A02">
            <w:pPr>
              <w:rPr>
                <w:sz w:val="28"/>
                <w:szCs w:val="28"/>
              </w:rPr>
            </w:pPr>
            <w:r w:rsidRPr="00426B39">
              <w:rPr>
                <w:sz w:val="28"/>
                <w:szCs w:val="28"/>
              </w:rPr>
              <w:t xml:space="preserve"> 4 семьи</w:t>
            </w:r>
          </w:p>
          <w:p w14:paraId="2028774A" w14:textId="77777777" w:rsidR="00690A02" w:rsidRPr="00426B39" w:rsidRDefault="00690A02" w:rsidP="00690A02">
            <w:pPr>
              <w:rPr>
                <w:sz w:val="28"/>
                <w:szCs w:val="28"/>
              </w:rPr>
            </w:pPr>
            <w:r w:rsidRPr="00426B39">
              <w:rPr>
                <w:sz w:val="28"/>
                <w:szCs w:val="28"/>
              </w:rPr>
              <w:t>(10 детей)</w:t>
            </w:r>
          </w:p>
        </w:tc>
        <w:tc>
          <w:tcPr>
            <w:tcW w:w="2252" w:type="dxa"/>
          </w:tcPr>
          <w:p w14:paraId="4B750E0D" w14:textId="77777777" w:rsidR="00690A02" w:rsidRPr="00426B39" w:rsidRDefault="00690A02" w:rsidP="00690A02">
            <w:pPr>
              <w:rPr>
                <w:sz w:val="28"/>
                <w:szCs w:val="28"/>
              </w:rPr>
            </w:pPr>
            <w:r w:rsidRPr="00426B39">
              <w:rPr>
                <w:sz w:val="28"/>
                <w:szCs w:val="28"/>
              </w:rPr>
              <w:t>+ (с 2005 г- не анонимно)</w:t>
            </w:r>
          </w:p>
        </w:tc>
      </w:tr>
      <w:tr w:rsidR="00426B39" w:rsidRPr="00426B39" w14:paraId="0291C714" w14:textId="77777777" w:rsidTr="00E04E2E">
        <w:tc>
          <w:tcPr>
            <w:tcW w:w="2201" w:type="dxa"/>
          </w:tcPr>
          <w:p w14:paraId="3D36A96D" w14:textId="77777777" w:rsidR="00690A02" w:rsidRPr="00426B39" w:rsidRDefault="00690A02" w:rsidP="00690A02">
            <w:pPr>
              <w:rPr>
                <w:sz w:val="28"/>
                <w:szCs w:val="28"/>
              </w:rPr>
            </w:pPr>
            <w:r w:rsidRPr="00426B39">
              <w:rPr>
                <w:sz w:val="28"/>
                <w:szCs w:val="28"/>
              </w:rPr>
              <w:t>Нидерланды</w:t>
            </w:r>
          </w:p>
        </w:tc>
        <w:tc>
          <w:tcPr>
            <w:tcW w:w="1890" w:type="dxa"/>
          </w:tcPr>
          <w:p w14:paraId="750E8DEA" w14:textId="77777777" w:rsidR="00690A02" w:rsidRPr="00426B39" w:rsidRDefault="00690A02" w:rsidP="00690A02">
            <w:pPr>
              <w:rPr>
                <w:sz w:val="28"/>
                <w:szCs w:val="28"/>
              </w:rPr>
            </w:pPr>
            <w:r w:rsidRPr="00426B39">
              <w:rPr>
                <w:sz w:val="28"/>
                <w:szCs w:val="28"/>
              </w:rPr>
              <w:t>Не анонимно</w:t>
            </w:r>
          </w:p>
        </w:tc>
        <w:tc>
          <w:tcPr>
            <w:tcW w:w="1864" w:type="dxa"/>
          </w:tcPr>
          <w:p w14:paraId="4A67499C" w14:textId="77777777" w:rsidR="00690A02" w:rsidRPr="00426B39" w:rsidRDefault="00690A02" w:rsidP="00690A02">
            <w:pPr>
              <w:rPr>
                <w:sz w:val="28"/>
                <w:szCs w:val="28"/>
              </w:rPr>
            </w:pPr>
          </w:p>
        </w:tc>
        <w:tc>
          <w:tcPr>
            <w:tcW w:w="1491" w:type="dxa"/>
          </w:tcPr>
          <w:p w14:paraId="777FCC65" w14:textId="77777777" w:rsidR="00690A02" w:rsidRPr="00426B39" w:rsidRDefault="00690A02" w:rsidP="00690A02">
            <w:pPr>
              <w:rPr>
                <w:sz w:val="28"/>
                <w:szCs w:val="28"/>
              </w:rPr>
            </w:pPr>
            <w:r w:rsidRPr="00426B39">
              <w:rPr>
                <w:sz w:val="28"/>
                <w:szCs w:val="28"/>
              </w:rPr>
              <w:t>+ 25 детей</w:t>
            </w:r>
          </w:p>
        </w:tc>
        <w:tc>
          <w:tcPr>
            <w:tcW w:w="2252" w:type="dxa"/>
          </w:tcPr>
          <w:p w14:paraId="7CD14004" w14:textId="77777777" w:rsidR="00690A02" w:rsidRPr="00426B39" w:rsidRDefault="00690A02" w:rsidP="00690A02">
            <w:pPr>
              <w:rPr>
                <w:sz w:val="28"/>
                <w:szCs w:val="28"/>
              </w:rPr>
            </w:pPr>
            <w:r w:rsidRPr="00426B39">
              <w:rPr>
                <w:sz w:val="28"/>
                <w:szCs w:val="28"/>
              </w:rPr>
              <w:t>-не анонимно</w:t>
            </w:r>
          </w:p>
        </w:tc>
      </w:tr>
      <w:tr w:rsidR="00426B39" w:rsidRPr="00426B39" w14:paraId="62021480" w14:textId="77777777" w:rsidTr="00E04E2E">
        <w:tc>
          <w:tcPr>
            <w:tcW w:w="2201" w:type="dxa"/>
          </w:tcPr>
          <w:p w14:paraId="2D8EF3DA" w14:textId="77777777" w:rsidR="00690A02" w:rsidRPr="00426B39" w:rsidRDefault="00690A02" w:rsidP="00690A02">
            <w:pPr>
              <w:rPr>
                <w:sz w:val="28"/>
                <w:szCs w:val="28"/>
              </w:rPr>
            </w:pPr>
            <w:r w:rsidRPr="00426B39">
              <w:rPr>
                <w:sz w:val="28"/>
                <w:szCs w:val="28"/>
              </w:rPr>
              <w:t>Дания</w:t>
            </w:r>
          </w:p>
        </w:tc>
        <w:tc>
          <w:tcPr>
            <w:tcW w:w="1890" w:type="dxa"/>
          </w:tcPr>
          <w:p w14:paraId="602DC4C4" w14:textId="77777777" w:rsidR="00690A02" w:rsidRPr="00426B39" w:rsidRDefault="00690A02" w:rsidP="00690A02">
            <w:pPr>
              <w:rPr>
                <w:sz w:val="28"/>
                <w:szCs w:val="28"/>
              </w:rPr>
            </w:pPr>
          </w:p>
        </w:tc>
        <w:tc>
          <w:tcPr>
            <w:tcW w:w="1864" w:type="dxa"/>
          </w:tcPr>
          <w:p w14:paraId="56E28A7D" w14:textId="77777777" w:rsidR="00690A02" w:rsidRPr="00426B39" w:rsidRDefault="00690A02" w:rsidP="00690A02">
            <w:pPr>
              <w:rPr>
                <w:sz w:val="28"/>
                <w:szCs w:val="28"/>
              </w:rPr>
            </w:pPr>
          </w:p>
        </w:tc>
        <w:tc>
          <w:tcPr>
            <w:tcW w:w="1491" w:type="dxa"/>
          </w:tcPr>
          <w:p w14:paraId="4BE7BDD8" w14:textId="77777777" w:rsidR="00690A02" w:rsidRPr="00426B39" w:rsidRDefault="00690A02" w:rsidP="00690A02">
            <w:pPr>
              <w:rPr>
                <w:sz w:val="28"/>
                <w:szCs w:val="28"/>
              </w:rPr>
            </w:pPr>
            <w:r w:rsidRPr="00426B39">
              <w:rPr>
                <w:sz w:val="28"/>
                <w:szCs w:val="28"/>
              </w:rPr>
              <w:t>+ 12 детей</w:t>
            </w:r>
          </w:p>
        </w:tc>
        <w:tc>
          <w:tcPr>
            <w:tcW w:w="2252" w:type="dxa"/>
          </w:tcPr>
          <w:p w14:paraId="146AD88B" w14:textId="77777777" w:rsidR="00690A02" w:rsidRPr="00426B39" w:rsidRDefault="00690A02" w:rsidP="00690A02">
            <w:pPr>
              <w:rPr>
                <w:sz w:val="28"/>
                <w:szCs w:val="28"/>
              </w:rPr>
            </w:pPr>
            <w:r w:rsidRPr="00426B39">
              <w:rPr>
                <w:sz w:val="28"/>
                <w:szCs w:val="28"/>
              </w:rPr>
              <w:t>-активно используется транспортировка спермы в другие страны</w:t>
            </w:r>
          </w:p>
        </w:tc>
      </w:tr>
      <w:tr w:rsidR="00426B39" w:rsidRPr="00426B39" w14:paraId="0294E1C2" w14:textId="77777777" w:rsidTr="00E04E2E">
        <w:tc>
          <w:tcPr>
            <w:tcW w:w="2201" w:type="dxa"/>
          </w:tcPr>
          <w:p w14:paraId="04D961B3" w14:textId="77777777" w:rsidR="00690A02" w:rsidRPr="00426B39" w:rsidRDefault="00690A02" w:rsidP="00690A02">
            <w:pPr>
              <w:rPr>
                <w:sz w:val="28"/>
                <w:szCs w:val="28"/>
              </w:rPr>
            </w:pPr>
            <w:r w:rsidRPr="00426B39">
              <w:rPr>
                <w:sz w:val="28"/>
                <w:szCs w:val="28"/>
              </w:rPr>
              <w:t>Бельгия</w:t>
            </w:r>
          </w:p>
        </w:tc>
        <w:tc>
          <w:tcPr>
            <w:tcW w:w="1890" w:type="dxa"/>
          </w:tcPr>
          <w:p w14:paraId="2285B26C" w14:textId="77777777" w:rsidR="00690A02" w:rsidRPr="00426B39" w:rsidRDefault="00690A02" w:rsidP="00690A02">
            <w:pPr>
              <w:rPr>
                <w:sz w:val="28"/>
                <w:szCs w:val="28"/>
              </w:rPr>
            </w:pPr>
          </w:p>
        </w:tc>
        <w:tc>
          <w:tcPr>
            <w:tcW w:w="1864" w:type="dxa"/>
          </w:tcPr>
          <w:p w14:paraId="7E1A9B05" w14:textId="77777777" w:rsidR="00690A02" w:rsidRPr="00426B39" w:rsidRDefault="00690A02" w:rsidP="00690A02">
            <w:pPr>
              <w:rPr>
                <w:sz w:val="28"/>
                <w:szCs w:val="28"/>
              </w:rPr>
            </w:pPr>
          </w:p>
        </w:tc>
        <w:tc>
          <w:tcPr>
            <w:tcW w:w="1491" w:type="dxa"/>
          </w:tcPr>
          <w:p w14:paraId="5DB9FB16" w14:textId="77777777" w:rsidR="00690A02" w:rsidRPr="00426B39" w:rsidRDefault="00690A02" w:rsidP="00690A02">
            <w:pPr>
              <w:rPr>
                <w:sz w:val="28"/>
                <w:szCs w:val="28"/>
              </w:rPr>
            </w:pPr>
            <w:r w:rsidRPr="00426B39">
              <w:rPr>
                <w:sz w:val="28"/>
                <w:szCs w:val="28"/>
              </w:rPr>
              <w:t xml:space="preserve"> + 6 семей</w:t>
            </w:r>
          </w:p>
        </w:tc>
        <w:tc>
          <w:tcPr>
            <w:tcW w:w="2252" w:type="dxa"/>
          </w:tcPr>
          <w:p w14:paraId="42E266F7" w14:textId="77777777" w:rsidR="00690A02" w:rsidRPr="00426B39" w:rsidRDefault="00690A02" w:rsidP="00690A02">
            <w:pPr>
              <w:rPr>
                <w:sz w:val="28"/>
                <w:szCs w:val="28"/>
              </w:rPr>
            </w:pPr>
            <w:r w:rsidRPr="00426B39">
              <w:rPr>
                <w:sz w:val="28"/>
                <w:szCs w:val="28"/>
              </w:rPr>
              <w:t xml:space="preserve">-активно используется транспортировка спермы в другие страны </w:t>
            </w:r>
          </w:p>
        </w:tc>
      </w:tr>
    </w:tbl>
    <w:p w14:paraId="15E7D2EC" w14:textId="77777777" w:rsidR="00B55D73" w:rsidRPr="00426B39" w:rsidRDefault="00B55D73" w:rsidP="00532093">
      <w:pPr>
        <w:pStyle w:val="HTML"/>
        <w:jc w:val="both"/>
        <w:rPr>
          <w:rFonts w:ascii="Times New Roman" w:hAnsi="Times New Roman" w:cs="Times New Roman"/>
          <w:sz w:val="28"/>
          <w:szCs w:val="28"/>
          <w:lang w:val="kk-KZ"/>
        </w:rPr>
      </w:pPr>
    </w:p>
    <w:p w14:paraId="1FCCAF24" w14:textId="77777777" w:rsidR="00CF4A10" w:rsidRPr="00426B39" w:rsidRDefault="001318ED" w:rsidP="00CF4A10">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 xml:space="preserve">*Французское законодательство, является одним из самых строгих среди европейских стран, устанавливая абсолютно безвозмездную донацию от донора. Основная структура мотивации доноров половых гамет — это альтруизм, родственные связи, либо на основе взаимности. Донорство яйцеклеток во Франции строго регламентируется законами о биоэтике, который вступил в силу 4 августа 2021 года в LOI № 2021-1017 от 2 августа 2021 [128].   </w:t>
      </w:r>
    </w:p>
    <w:p w14:paraId="1895F28A" w14:textId="3306D764" w:rsidR="00CF4A10" w:rsidRPr="00426B39" w:rsidRDefault="001318ED" w:rsidP="00CF4A10">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Донорами яйцеклеток могут быть женщины в возрасте до 37 лет, а само донорство для доноров бесплатно.  В законе о биоэтике ключевыми моментами являются: доступ к репродуктивному лечению для всех женщин независимо от сексуальной ориентации; включение нового способа определения юридического отцовства в отношении женщин-партнеров</w:t>
      </w:r>
      <w:r w:rsidR="00513A60">
        <w:rPr>
          <w:rFonts w:ascii="Times New Roman" w:hAnsi="Times New Roman" w:cs="Times New Roman"/>
          <w:sz w:val="28"/>
          <w:szCs w:val="28"/>
        </w:rPr>
        <w:t>,</w:t>
      </w:r>
      <w:r w:rsidRPr="00426B39">
        <w:rPr>
          <w:rFonts w:ascii="Times New Roman" w:hAnsi="Times New Roman" w:cs="Times New Roman"/>
          <w:sz w:val="28"/>
          <w:szCs w:val="28"/>
        </w:rPr>
        <w:t xml:space="preserve"> беременных женщин, через признание и отмена анонимности доноров [129].</w:t>
      </w:r>
    </w:p>
    <w:p w14:paraId="4116B372" w14:textId="51BE6DB3" w:rsidR="001318ED" w:rsidRPr="00426B39" w:rsidRDefault="001318ED" w:rsidP="00CF4A10">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Ранее до 2022 года был</w:t>
      </w:r>
      <w:r w:rsidR="00513A60">
        <w:rPr>
          <w:rFonts w:ascii="Times New Roman" w:hAnsi="Times New Roman" w:cs="Times New Roman"/>
          <w:sz w:val="28"/>
          <w:szCs w:val="28"/>
        </w:rPr>
        <w:t>а</w:t>
      </w:r>
      <w:r w:rsidRPr="00426B39">
        <w:rPr>
          <w:rFonts w:ascii="Times New Roman" w:hAnsi="Times New Roman" w:cs="Times New Roman"/>
          <w:sz w:val="28"/>
          <w:szCs w:val="28"/>
        </w:rPr>
        <w:t xml:space="preserve"> гарантирована анонимность доноров, с принятием закона о биоэтике </w:t>
      </w:r>
      <w:r w:rsidR="00513A60">
        <w:rPr>
          <w:rFonts w:ascii="Times New Roman" w:hAnsi="Times New Roman" w:cs="Times New Roman"/>
          <w:sz w:val="28"/>
          <w:szCs w:val="28"/>
        </w:rPr>
        <w:t>-</w:t>
      </w:r>
      <w:r w:rsidRPr="00426B39">
        <w:rPr>
          <w:rFonts w:ascii="Times New Roman" w:hAnsi="Times New Roman" w:cs="Times New Roman"/>
          <w:sz w:val="28"/>
          <w:szCs w:val="28"/>
        </w:rPr>
        <w:t xml:space="preserve">анонимность для доноров утрачена. Во Франции все СМИ сообщают о нехватке доноров, из-за чего бесплодные пары вынуждены ждать от двух до пяти лет. Данный факт побуждает пары обращаться за помощью в другие, более либеральные страны. </w:t>
      </w:r>
    </w:p>
    <w:p w14:paraId="1EEEE16D" w14:textId="77777777" w:rsidR="001318ED" w:rsidRPr="00426B39" w:rsidRDefault="001318ED" w:rsidP="001318ED">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 xml:space="preserve">⃰ Во Франции донор спермы может быть донатором для 6 семей (но количество детей от него в каждой из этих семей не ограниченно) [130]. </w:t>
      </w:r>
    </w:p>
    <w:p w14:paraId="4D4AD13D" w14:textId="1974256C" w:rsidR="001318ED" w:rsidRPr="00426B39" w:rsidRDefault="001318ED" w:rsidP="001318ED">
      <w:pPr>
        <w:shd w:val="clear" w:color="auto" w:fill="FFFFFF"/>
        <w:ind w:firstLine="709"/>
        <w:jc w:val="both"/>
        <w:textAlignment w:val="baseline"/>
        <w:rPr>
          <w:sz w:val="28"/>
          <w:szCs w:val="28"/>
        </w:rPr>
      </w:pPr>
      <w:r w:rsidRPr="00426B39">
        <w:rPr>
          <w:sz w:val="28"/>
          <w:szCs w:val="28"/>
        </w:rPr>
        <w:t>⃰ ⃰ 6-месячный карантин во многих странах предусмотрен только для донорской спермы, в Словении же предусмотрен и для донорских ооцитов. Использование донорских половых гамет-только с разрешения этического комитета</w:t>
      </w:r>
      <w:r w:rsidR="006C7A3C">
        <w:rPr>
          <w:sz w:val="28"/>
          <w:szCs w:val="28"/>
          <w:lang w:val="kk-KZ"/>
        </w:rPr>
        <w:t xml:space="preserve"> </w:t>
      </w:r>
      <w:r w:rsidR="006C7A3C" w:rsidRPr="00426B39">
        <w:rPr>
          <w:sz w:val="28"/>
          <w:szCs w:val="28"/>
        </w:rPr>
        <w:t>–</w:t>
      </w:r>
      <w:r w:rsidRPr="00426B39">
        <w:rPr>
          <w:sz w:val="28"/>
          <w:szCs w:val="28"/>
        </w:rPr>
        <w:t xml:space="preserve"> Национальная комиссия по ОБМП. В соответствии с законом «О лечении бесплодия» в Республике Словении ЭКО донорскими гаметами разрешено только при наличии веских причин, связанных с состоянием здоровья женщины или </w:t>
      </w:r>
      <w:r w:rsidR="00D31D43" w:rsidRPr="00426B39">
        <w:rPr>
          <w:sz w:val="28"/>
          <w:szCs w:val="28"/>
        </w:rPr>
        <w:t>мужчины,</w:t>
      </w:r>
      <w:r w:rsidR="002F5793" w:rsidRPr="00426B39">
        <w:rPr>
          <w:sz w:val="28"/>
          <w:szCs w:val="28"/>
        </w:rPr>
        <w:t xml:space="preserve"> </w:t>
      </w:r>
      <w:r w:rsidRPr="00426B39">
        <w:rPr>
          <w:sz w:val="28"/>
          <w:szCs w:val="28"/>
        </w:rPr>
        <w:t>и проводится только тем парам, в которых мужчина или женщина не имеют собственных половых клеток. Ребенок генетически должен принадлежать хотя бы одному из родителей, а это означает что перенос донорских эмбрионов запрещен. Донорство анонимно, бесплатно, компенсируются только расходы [131].</w:t>
      </w:r>
    </w:p>
    <w:p w14:paraId="4A49E54E" w14:textId="5DF03432" w:rsidR="001318ED" w:rsidRPr="00426B39" w:rsidRDefault="001318ED" w:rsidP="001318ED">
      <w:pPr>
        <w:shd w:val="clear" w:color="auto" w:fill="FFFFFF"/>
        <w:ind w:firstLine="709"/>
        <w:jc w:val="both"/>
        <w:textAlignment w:val="baseline"/>
        <w:rPr>
          <w:rFonts w:ascii="Segoe UI" w:hAnsi="Segoe UI" w:cs="Segoe UI"/>
          <w:shd w:val="clear" w:color="auto" w:fill="FFFFFF"/>
        </w:rPr>
      </w:pPr>
      <w:r w:rsidRPr="00426B39">
        <w:rPr>
          <w:sz w:val="28"/>
          <w:szCs w:val="28"/>
        </w:rPr>
        <w:t>⃰ ⃰ ⃰В Израиле не разрешено быть донором ооцитов, поэтому есть несколько путей, яйцеклетки привозят из других стран</w:t>
      </w:r>
      <w:r w:rsidR="006C7A3C">
        <w:rPr>
          <w:sz w:val="28"/>
          <w:szCs w:val="28"/>
          <w:lang w:val="kk-KZ"/>
        </w:rPr>
        <w:t xml:space="preserve"> </w:t>
      </w:r>
      <w:r w:rsidRPr="00426B39">
        <w:rPr>
          <w:sz w:val="28"/>
          <w:szCs w:val="28"/>
        </w:rPr>
        <w:t xml:space="preserve">(чаще всего Румыния) и их оплодотворяют и переносят в полость матки реципиентки, либо вывозят из страны сперму супруга, оплодоворяют ею донорские ооциты, культивируют их </w:t>
      </w:r>
      <w:r w:rsidR="00513A60">
        <w:rPr>
          <w:sz w:val="28"/>
          <w:szCs w:val="28"/>
        </w:rPr>
        <w:t>д</w:t>
      </w:r>
      <w:r w:rsidRPr="00426B39">
        <w:rPr>
          <w:sz w:val="28"/>
          <w:szCs w:val="28"/>
        </w:rPr>
        <w:t>о 3-6 суток и завозят эмбрионы обратно в Израиль</w:t>
      </w:r>
      <w:r w:rsidR="00513A60">
        <w:rPr>
          <w:sz w:val="28"/>
          <w:szCs w:val="28"/>
        </w:rPr>
        <w:t>,</w:t>
      </w:r>
      <w:r w:rsidRPr="00426B39">
        <w:rPr>
          <w:sz w:val="28"/>
          <w:szCs w:val="28"/>
        </w:rPr>
        <w:t xml:space="preserve"> для проведения переноса в полость матки</w:t>
      </w:r>
      <w:r w:rsidR="006C7A3C">
        <w:rPr>
          <w:sz w:val="28"/>
          <w:szCs w:val="28"/>
          <w:lang w:val="kk-KZ"/>
        </w:rPr>
        <w:t xml:space="preserve"> </w:t>
      </w:r>
      <w:r w:rsidRPr="00426B39">
        <w:rPr>
          <w:sz w:val="28"/>
          <w:szCs w:val="28"/>
        </w:rPr>
        <w:t>(обратная миграция или трафик) [132,133].</w:t>
      </w:r>
      <w:r w:rsidRPr="00426B39">
        <w:rPr>
          <w:rFonts w:ascii="Segoe UI" w:hAnsi="Segoe UI" w:cs="Segoe UI"/>
          <w:shd w:val="clear" w:color="auto" w:fill="FFFFFF"/>
        </w:rPr>
        <w:t xml:space="preserve"> </w:t>
      </w:r>
    </w:p>
    <w:p w14:paraId="6098286B" w14:textId="0F68C75B" w:rsidR="00CF4A10" w:rsidRPr="00426B39" w:rsidRDefault="001318ED" w:rsidP="00CF4A10">
      <w:pPr>
        <w:pStyle w:val="HTML"/>
        <w:ind w:firstLine="709"/>
        <w:jc w:val="both"/>
        <w:rPr>
          <w:rFonts w:ascii="Times New Roman" w:hAnsi="Times New Roman" w:cs="Times New Roman"/>
          <w:sz w:val="28"/>
          <w:szCs w:val="28"/>
        </w:rPr>
      </w:pPr>
      <w:r w:rsidRPr="00426B39">
        <w:rPr>
          <w:rFonts w:ascii="Times New Roman" w:hAnsi="Times New Roman" w:cs="Times New Roman"/>
          <w:b/>
          <w:bCs/>
          <w:sz w:val="28"/>
          <w:szCs w:val="28"/>
          <w:shd w:val="clear" w:color="auto" w:fill="FFFFFF"/>
        </w:rPr>
        <w:t>Сингапур****</w:t>
      </w:r>
      <w:r w:rsidRPr="00426B39">
        <w:rPr>
          <w:rFonts w:ascii="inherit" w:hAnsi="inherit"/>
          <w:sz w:val="42"/>
          <w:szCs w:val="42"/>
        </w:rPr>
        <w:t xml:space="preserve"> </w:t>
      </w:r>
      <w:r w:rsidRPr="00426B39">
        <w:rPr>
          <w:rFonts w:ascii="Times New Roman" w:hAnsi="Times New Roman" w:cs="Times New Roman"/>
          <w:sz w:val="28"/>
          <w:szCs w:val="28"/>
        </w:rPr>
        <w:t>Запрет на коммерческое донорство ооцитов и обмен яйцеклетками</w:t>
      </w:r>
      <w:r w:rsidR="00513A60">
        <w:rPr>
          <w:rFonts w:ascii="Times New Roman" w:hAnsi="Times New Roman" w:cs="Times New Roman"/>
          <w:sz w:val="28"/>
          <w:szCs w:val="28"/>
        </w:rPr>
        <w:t>,</w:t>
      </w:r>
      <w:r w:rsidRPr="00426B39">
        <w:rPr>
          <w:rFonts w:ascii="Times New Roman" w:hAnsi="Times New Roman" w:cs="Times New Roman"/>
          <w:sz w:val="28"/>
          <w:szCs w:val="28"/>
        </w:rPr>
        <w:t xml:space="preserve"> привели к острой нехватке донорских ооцитов. Врачи-репродуктологи рекомендуют женщинам, страдающим бесплодием, обращаться к своим близким родственникам и друзьям в качестве потенциальных доноров ооцитов, что не решает проблему дефицита. Обсуждается ряд альтернативных решений. Использование значительного финансового вознаграждения для поощрения донорства ооцитов</w:t>
      </w:r>
      <w:r w:rsidR="00513A60">
        <w:rPr>
          <w:rFonts w:ascii="Times New Roman" w:hAnsi="Times New Roman" w:cs="Times New Roman"/>
          <w:sz w:val="28"/>
          <w:szCs w:val="28"/>
        </w:rPr>
        <w:t xml:space="preserve">, </w:t>
      </w:r>
      <w:r w:rsidRPr="00426B39">
        <w:rPr>
          <w:rFonts w:ascii="Times New Roman" w:hAnsi="Times New Roman" w:cs="Times New Roman"/>
          <w:sz w:val="28"/>
          <w:szCs w:val="28"/>
        </w:rPr>
        <w:t>отвергается как юридически, этически и морально несовместимое с современным сингапурским обществом. Перекрёстный и зеркальный обмен донорскими ооцитами</w:t>
      </w:r>
      <w:r w:rsidR="00513A60">
        <w:rPr>
          <w:rFonts w:ascii="Times New Roman" w:hAnsi="Times New Roman" w:cs="Times New Roman"/>
          <w:sz w:val="28"/>
          <w:szCs w:val="28"/>
        </w:rPr>
        <w:t>,</w:t>
      </w:r>
      <w:r w:rsidRPr="00426B39">
        <w:rPr>
          <w:rFonts w:ascii="Times New Roman" w:hAnsi="Times New Roman" w:cs="Times New Roman"/>
          <w:sz w:val="28"/>
          <w:szCs w:val="28"/>
        </w:rPr>
        <w:t xml:space="preserve"> сталкивается с меньшим количеством правовых проблем в Сингапуре и также имеет веские основания для этического обоснования. По прогнозам, если не будут внесены изменения в ограничительные правила, регулирующие донорство ооцитов в Сингапуре, и нехватка донорских ооцитов сохранится, то репродуктивный туризм за рубежом может стать решением для некоторых пациентов [134].</w:t>
      </w:r>
    </w:p>
    <w:p w14:paraId="5475A02F" w14:textId="188872B1" w:rsidR="001318ED" w:rsidRPr="00426B39" w:rsidRDefault="001318ED" w:rsidP="00CF4A10">
      <w:pPr>
        <w:pStyle w:val="HTML"/>
        <w:ind w:firstLine="709"/>
        <w:jc w:val="both"/>
        <w:rPr>
          <w:rFonts w:ascii="Times New Roman" w:hAnsi="Times New Roman" w:cs="Times New Roman"/>
          <w:sz w:val="28"/>
          <w:szCs w:val="28"/>
        </w:rPr>
      </w:pPr>
      <w:r w:rsidRPr="00426B39">
        <w:rPr>
          <w:rFonts w:ascii="Times New Roman" w:hAnsi="Times New Roman" w:cs="Times New Roman"/>
          <w:sz w:val="28"/>
          <w:szCs w:val="28"/>
        </w:rPr>
        <w:t xml:space="preserve">Некоторые страны устанавливают частичные возможности финансовой компенсации донорам ооцитов, чтобы помочь обеспечить альтруистическую мотивацию, хоть и не в полном обьеме. Так, например в </w:t>
      </w:r>
      <w:r w:rsidRPr="00426B39">
        <w:rPr>
          <w:rStyle w:val="affffffffff4"/>
          <w:rFonts w:ascii="Times New Roman" w:hAnsi="Times New Roman" w:cs="Times New Roman"/>
          <w:sz w:val="28"/>
          <w:szCs w:val="28"/>
        </w:rPr>
        <w:t>Испании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реципиент не может оплатить донорство яйцеклеток напрямую, но донорам можно компенсировать потраченное время, неудобства и поездку. В </w:t>
      </w:r>
      <w:r w:rsidRPr="00426B39">
        <w:rPr>
          <w:rStyle w:val="affffffffff4"/>
          <w:rFonts w:ascii="Times New Roman" w:hAnsi="Times New Roman" w:cs="Times New Roman"/>
          <w:sz w:val="28"/>
          <w:szCs w:val="28"/>
        </w:rPr>
        <w:t>Финляндии</w:t>
      </w:r>
      <w:r w:rsidRPr="00426B39">
        <w:rPr>
          <w:rStyle w:val="apple-converted-space"/>
          <w:rFonts w:ascii="Times New Roman" w:hAnsi="Times New Roman" w:cs="Times New Roman"/>
          <w:b/>
          <w:bCs/>
          <w:sz w:val="28"/>
          <w:szCs w:val="28"/>
        </w:rPr>
        <w:t> </w:t>
      </w:r>
      <w:r w:rsidRPr="00426B39">
        <w:rPr>
          <w:rFonts w:ascii="Times New Roman" w:hAnsi="Times New Roman" w:cs="Times New Roman"/>
          <w:sz w:val="28"/>
          <w:szCs w:val="28"/>
        </w:rPr>
        <w:t xml:space="preserve">– доноры могут получить компенсацию в размере 250 евро в дополнение к медицинским расходам. В </w:t>
      </w:r>
      <w:r w:rsidRPr="00426B39">
        <w:rPr>
          <w:rStyle w:val="affffffffff4"/>
          <w:rFonts w:ascii="Times New Roman" w:hAnsi="Times New Roman" w:cs="Times New Roman"/>
          <w:sz w:val="28"/>
          <w:szCs w:val="28"/>
        </w:rPr>
        <w:t>Греции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доноры гамет могут получить компенсацию в размере 1200 евро в дополнение к медицинским расходам. В </w:t>
      </w:r>
      <w:r w:rsidRPr="00426B39">
        <w:rPr>
          <w:rStyle w:val="affffffffff4"/>
          <w:rFonts w:ascii="Times New Roman" w:hAnsi="Times New Roman" w:cs="Times New Roman"/>
          <w:sz w:val="28"/>
          <w:szCs w:val="28"/>
        </w:rPr>
        <w:t>Болгарии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доноры получают компенсацию в размере, эквивалентном 11 неделям национальной минимальной заработной платы. В </w:t>
      </w:r>
      <w:r w:rsidRPr="00426B39">
        <w:rPr>
          <w:rStyle w:val="affffffffff4"/>
          <w:rFonts w:ascii="Times New Roman" w:hAnsi="Times New Roman" w:cs="Times New Roman"/>
          <w:sz w:val="28"/>
          <w:szCs w:val="28"/>
        </w:rPr>
        <w:t>Бельгии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w:t>
      </w:r>
      <w:r w:rsidR="00513A60">
        <w:rPr>
          <w:rFonts w:ascii="Times New Roman" w:hAnsi="Times New Roman" w:cs="Times New Roman"/>
          <w:sz w:val="28"/>
          <w:szCs w:val="28"/>
        </w:rPr>
        <w:t>н</w:t>
      </w:r>
      <w:r w:rsidRPr="00426B39">
        <w:rPr>
          <w:rFonts w:ascii="Times New Roman" w:hAnsi="Times New Roman" w:cs="Times New Roman"/>
          <w:sz w:val="28"/>
          <w:szCs w:val="28"/>
        </w:rPr>
        <w:t xml:space="preserve">ет установленного лимита; каждая клиника устанавливает свою компенсацию, часто до 2000 евро. В </w:t>
      </w:r>
      <w:r w:rsidRPr="00426B39">
        <w:rPr>
          <w:rStyle w:val="affffffffff4"/>
          <w:rFonts w:ascii="Times New Roman" w:hAnsi="Times New Roman" w:cs="Times New Roman"/>
          <w:sz w:val="28"/>
          <w:szCs w:val="28"/>
        </w:rPr>
        <w:t>Великобритании</w:t>
      </w:r>
      <w:r w:rsidRPr="00426B39">
        <w:rPr>
          <w:rStyle w:val="apple-converted-space"/>
          <w:rFonts w:ascii="Times New Roman" w:hAnsi="Times New Roman" w:cs="Times New Roman"/>
          <w:b/>
          <w:bCs/>
          <w:sz w:val="28"/>
          <w:szCs w:val="28"/>
        </w:rPr>
        <w:t> </w:t>
      </w:r>
      <w:r w:rsidRPr="00426B39">
        <w:rPr>
          <w:rFonts w:ascii="Times New Roman" w:hAnsi="Times New Roman" w:cs="Times New Roman"/>
          <w:sz w:val="28"/>
          <w:szCs w:val="28"/>
        </w:rPr>
        <w:t>–</w:t>
      </w:r>
      <w:r w:rsidR="006C7A3C">
        <w:rPr>
          <w:rFonts w:ascii="Times New Roman" w:hAnsi="Times New Roman" w:cs="Times New Roman"/>
          <w:sz w:val="28"/>
          <w:szCs w:val="28"/>
          <w:lang w:val="kk-KZ"/>
        </w:rPr>
        <w:t xml:space="preserve"> </w:t>
      </w:r>
      <w:r w:rsidRPr="00426B39">
        <w:rPr>
          <w:rFonts w:ascii="Times New Roman" w:hAnsi="Times New Roman" w:cs="Times New Roman"/>
          <w:sz w:val="28"/>
          <w:szCs w:val="28"/>
        </w:rPr>
        <w:t xml:space="preserve">По данным Управления по оплодотворению и эмбриологии человека (HFEA), клиники могут компенсировать донорам расходы на проезд, проживание и уход за детьми, которые могут достигать около 893 евро за каждое донорство яйцеклеток. В </w:t>
      </w:r>
      <w:r w:rsidRPr="00426B39">
        <w:rPr>
          <w:rStyle w:val="affffffffff4"/>
          <w:rFonts w:ascii="Times New Roman" w:hAnsi="Times New Roman" w:cs="Times New Roman"/>
          <w:sz w:val="28"/>
          <w:szCs w:val="28"/>
        </w:rPr>
        <w:t>восеми других стран-членов ЕС</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запрешено клиникам выплачивать компенсации, но позволяют частично возмещать расходы донорам. В число этих стран входят Австрия, Франция, Ирландия, Нидерланды и Польша. В </w:t>
      </w:r>
      <w:r w:rsidRPr="00426B39">
        <w:rPr>
          <w:rStyle w:val="affffffffff4"/>
          <w:rFonts w:ascii="Times New Roman" w:hAnsi="Times New Roman" w:cs="Times New Roman"/>
          <w:sz w:val="28"/>
          <w:szCs w:val="28"/>
        </w:rPr>
        <w:t>Италии и Румынии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запрещают любую финансовую компенсацию донорам яйцеклеток. В </w:t>
      </w:r>
      <w:r w:rsidRPr="00426B39">
        <w:rPr>
          <w:rStyle w:val="affffffffff4"/>
          <w:rFonts w:ascii="Times New Roman" w:hAnsi="Times New Roman" w:cs="Times New Roman"/>
          <w:sz w:val="28"/>
          <w:szCs w:val="28"/>
        </w:rPr>
        <w:t>Германии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xml:space="preserve">– полный запрет на донорство яйцеклеток. В </w:t>
      </w:r>
      <w:r w:rsidRPr="00426B39">
        <w:rPr>
          <w:rStyle w:val="affffffffff4"/>
          <w:rFonts w:ascii="Times New Roman" w:hAnsi="Times New Roman" w:cs="Times New Roman"/>
          <w:sz w:val="28"/>
          <w:szCs w:val="28"/>
        </w:rPr>
        <w:t>Кипре и Эстонии</w:t>
      </w:r>
      <w:r w:rsidRPr="00426B39">
        <w:rPr>
          <w:rStyle w:val="apple-converted-space"/>
          <w:rFonts w:ascii="Times New Roman" w:hAnsi="Times New Roman" w:cs="Times New Roman"/>
          <w:sz w:val="28"/>
          <w:szCs w:val="28"/>
        </w:rPr>
        <w:t> </w:t>
      </w:r>
      <w:r w:rsidRPr="00426B39">
        <w:rPr>
          <w:rFonts w:ascii="Times New Roman" w:hAnsi="Times New Roman" w:cs="Times New Roman"/>
          <w:sz w:val="28"/>
          <w:szCs w:val="28"/>
        </w:rPr>
        <w:t>– нет никаких правил по поводу донорства гамет.</w:t>
      </w:r>
    </w:p>
    <w:p w14:paraId="397C91C2" w14:textId="77777777" w:rsidR="00C17475" w:rsidRPr="00426B39" w:rsidRDefault="00D7560C" w:rsidP="00813A22">
      <w:pPr>
        <w:shd w:val="clear" w:color="auto" w:fill="FFFFFF"/>
        <w:textAlignment w:val="baseline"/>
        <w:rPr>
          <w:i/>
          <w:sz w:val="28"/>
          <w:szCs w:val="28"/>
        </w:rPr>
      </w:pPr>
      <w:r w:rsidRPr="00426B39">
        <w:rPr>
          <w:i/>
          <w:sz w:val="28"/>
          <w:szCs w:val="28"/>
        </w:rPr>
        <w:t xml:space="preserve"> </w:t>
      </w:r>
    </w:p>
    <w:p w14:paraId="16C9A709" w14:textId="0F4E304C" w:rsidR="006772E6" w:rsidRPr="00426B39" w:rsidRDefault="00F70747" w:rsidP="007B3DAE">
      <w:pPr>
        <w:shd w:val="clear" w:color="auto" w:fill="FFFFFF"/>
        <w:jc w:val="both"/>
        <w:textAlignment w:val="baseline"/>
        <w:rPr>
          <w:sz w:val="28"/>
          <w:szCs w:val="28"/>
          <w:lang w:val="kk-KZ"/>
        </w:rPr>
      </w:pPr>
      <w:r w:rsidRPr="00426B39">
        <w:rPr>
          <w:sz w:val="28"/>
          <w:szCs w:val="28"/>
        </w:rPr>
        <w:t>Таблица 2</w:t>
      </w:r>
      <w:r w:rsidRPr="00426B39">
        <w:rPr>
          <w:sz w:val="28"/>
          <w:szCs w:val="28"/>
          <w:lang w:val="uk-UA"/>
        </w:rPr>
        <w:t xml:space="preserve"> </w:t>
      </w:r>
      <w:r w:rsidR="00B55D73" w:rsidRPr="00426B39">
        <w:rPr>
          <w:sz w:val="28"/>
          <w:szCs w:val="28"/>
        </w:rPr>
        <w:t>–</w:t>
      </w:r>
      <w:r w:rsidRPr="00426B39">
        <w:rPr>
          <w:sz w:val="28"/>
          <w:szCs w:val="28"/>
          <w:lang w:val="uk-UA"/>
        </w:rPr>
        <w:t xml:space="preserve"> </w:t>
      </w:r>
      <w:r w:rsidR="00910AA5" w:rsidRPr="00426B39">
        <w:rPr>
          <w:sz w:val="28"/>
          <w:szCs w:val="28"/>
        </w:rPr>
        <w:t xml:space="preserve">Правовой статус и </w:t>
      </w:r>
      <w:r w:rsidR="00C17475" w:rsidRPr="00426B39">
        <w:rPr>
          <w:sz w:val="28"/>
          <w:szCs w:val="28"/>
        </w:rPr>
        <w:t>материальные компенсации</w:t>
      </w:r>
      <w:r w:rsidR="00910AA5" w:rsidRPr="00426B39">
        <w:rPr>
          <w:sz w:val="28"/>
          <w:szCs w:val="28"/>
        </w:rPr>
        <w:t xml:space="preserve"> донорства яйцеклеток с</w:t>
      </w:r>
      <w:r w:rsidR="006772E6" w:rsidRPr="00426B39">
        <w:rPr>
          <w:sz w:val="28"/>
          <w:szCs w:val="28"/>
        </w:rPr>
        <w:t>тран ближнего зарубежья</w:t>
      </w:r>
    </w:p>
    <w:p w14:paraId="259E8FA2" w14:textId="77777777" w:rsidR="007B3DAE" w:rsidRPr="00426B39" w:rsidRDefault="007B3DAE" w:rsidP="007B3DAE">
      <w:pPr>
        <w:shd w:val="clear" w:color="auto" w:fill="FFFFFF"/>
        <w:jc w:val="both"/>
        <w:textAlignment w:val="baseline"/>
        <w:rPr>
          <w:b/>
          <w:bCs/>
          <w:sz w:val="28"/>
          <w:szCs w:val="28"/>
          <w:lang w:val="kk-KZ"/>
        </w:rPr>
      </w:pPr>
    </w:p>
    <w:tbl>
      <w:tblPr>
        <w:tblStyle w:val="41"/>
        <w:tblW w:w="9639" w:type="dxa"/>
        <w:tblInd w:w="-5" w:type="dxa"/>
        <w:tblLayout w:type="fixed"/>
        <w:tblLook w:val="04A0" w:firstRow="1" w:lastRow="0" w:firstColumn="1" w:lastColumn="0" w:noHBand="0" w:noVBand="1"/>
      </w:tblPr>
      <w:tblGrid>
        <w:gridCol w:w="1985"/>
        <w:gridCol w:w="1701"/>
        <w:gridCol w:w="2237"/>
        <w:gridCol w:w="1590"/>
        <w:gridCol w:w="2126"/>
      </w:tblGrid>
      <w:tr w:rsidR="00426B39" w:rsidRPr="00426B39" w14:paraId="05EB33AE" w14:textId="77777777" w:rsidTr="007B3DAE">
        <w:tc>
          <w:tcPr>
            <w:tcW w:w="1985" w:type="dxa"/>
          </w:tcPr>
          <w:p w14:paraId="5119C11C"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Страна</w:t>
            </w:r>
          </w:p>
        </w:tc>
        <w:tc>
          <w:tcPr>
            <w:tcW w:w="3938" w:type="dxa"/>
            <w:gridSpan w:val="2"/>
          </w:tcPr>
          <w:p w14:paraId="64123BE4"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ДО</w:t>
            </w:r>
          </w:p>
        </w:tc>
        <w:tc>
          <w:tcPr>
            <w:tcW w:w="3716" w:type="dxa"/>
            <w:gridSpan w:val="2"/>
          </w:tcPr>
          <w:p w14:paraId="2A90892C"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ДС</w:t>
            </w:r>
          </w:p>
        </w:tc>
      </w:tr>
      <w:tr w:rsidR="00426B39" w:rsidRPr="00426B39" w14:paraId="4A8E4C5D" w14:textId="77777777" w:rsidTr="007B3DAE">
        <w:tc>
          <w:tcPr>
            <w:tcW w:w="1985" w:type="dxa"/>
          </w:tcPr>
          <w:p w14:paraId="2B2A53C2"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Способы использования</w:t>
            </w:r>
          </w:p>
        </w:tc>
        <w:tc>
          <w:tcPr>
            <w:tcW w:w="1701" w:type="dxa"/>
          </w:tcPr>
          <w:p w14:paraId="11DC0023"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платно</w:t>
            </w:r>
          </w:p>
        </w:tc>
        <w:tc>
          <w:tcPr>
            <w:tcW w:w="2237" w:type="dxa"/>
          </w:tcPr>
          <w:p w14:paraId="3FFDFD35"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бесплатно</w:t>
            </w:r>
          </w:p>
        </w:tc>
        <w:tc>
          <w:tcPr>
            <w:tcW w:w="1590" w:type="dxa"/>
          </w:tcPr>
          <w:p w14:paraId="0DE7A077"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платно</w:t>
            </w:r>
          </w:p>
        </w:tc>
        <w:tc>
          <w:tcPr>
            <w:tcW w:w="2126" w:type="dxa"/>
          </w:tcPr>
          <w:p w14:paraId="0A03B047" w14:textId="77777777" w:rsidR="006772E6" w:rsidRPr="00426B39" w:rsidRDefault="006772E6" w:rsidP="00556C7A">
            <w:pPr>
              <w:shd w:val="clear" w:color="auto" w:fill="FFFFFF"/>
              <w:spacing w:before="100" w:beforeAutospacing="1" w:after="100" w:afterAutospacing="1"/>
              <w:contextualSpacing/>
              <w:textAlignment w:val="baseline"/>
              <w:rPr>
                <w:sz w:val="28"/>
                <w:szCs w:val="28"/>
              </w:rPr>
            </w:pPr>
            <w:r w:rsidRPr="00426B39">
              <w:rPr>
                <w:sz w:val="28"/>
                <w:szCs w:val="28"/>
              </w:rPr>
              <w:t>бесплатно</w:t>
            </w:r>
          </w:p>
        </w:tc>
      </w:tr>
      <w:tr w:rsidR="00426B39" w:rsidRPr="00426B39" w14:paraId="7F4456D6" w14:textId="77777777" w:rsidTr="007B3DAE">
        <w:tc>
          <w:tcPr>
            <w:tcW w:w="1985" w:type="dxa"/>
          </w:tcPr>
          <w:p w14:paraId="50146AF2" w14:textId="16AB204C" w:rsidR="00CF4A10" w:rsidRPr="00426B39" w:rsidRDefault="00CF4A10" w:rsidP="00CF4A10">
            <w:pPr>
              <w:shd w:val="clear" w:color="auto" w:fill="FFFFFF"/>
              <w:spacing w:before="100" w:beforeAutospacing="1" w:after="100" w:afterAutospacing="1"/>
              <w:contextualSpacing/>
              <w:textAlignment w:val="baseline"/>
              <w:rPr>
                <w:sz w:val="28"/>
                <w:szCs w:val="28"/>
                <w:lang w:val="en-US"/>
              </w:rPr>
            </w:pPr>
            <w:r w:rsidRPr="00426B39">
              <w:rPr>
                <w:sz w:val="28"/>
                <w:szCs w:val="28"/>
              </w:rPr>
              <w:t>Казахстан⃰⃰  ⃰</w:t>
            </w:r>
          </w:p>
        </w:tc>
        <w:tc>
          <w:tcPr>
            <w:tcW w:w="1701" w:type="dxa"/>
          </w:tcPr>
          <w:p w14:paraId="3A57939E" w14:textId="09255972"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tc>
        <w:tc>
          <w:tcPr>
            <w:tcW w:w="2237" w:type="dxa"/>
          </w:tcPr>
          <w:p w14:paraId="4CC6D5BC" w14:textId="069C1DD1"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18E7CAAD"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xml:space="preserve">+⃰   </w:t>
            </w:r>
          </w:p>
          <w:p w14:paraId="107A6186" w14:textId="0F571C40"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xml:space="preserve">анонимно  </w:t>
            </w:r>
          </w:p>
        </w:tc>
        <w:tc>
          <w:tcPr>
            <w:tcW w:w="2126" w:type="dxa"/>
          </w:tcPr>
          <w:p w14:paraId="41FC187D" w14:textId="03F4C537"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r>
      <w:tr w:rsidR="00426B39" w:rsidRPr="00426B39" w14:paraId="5570B1D2" w14:textId="77777777" w:rsidTr="007B3DAE">
        <w:tc>
          <w:tcPr>
            <w:tcW w:w="1985" w:type="dxa"/>
          </w:tcPr>
          <w:p w14:paraId="7BC4515D" w14:textId="598FAF21" w:rsidR="00CF4A10" w:rsidRPr="00426B39" w:rsidRDefault="00CF4A10" w:rsidP="00CF4A10">
            <w:pPr>
              <w:shd w:val="clear" w:color="auto" w:fill="FFFFFF"/>
              <w:spacing w:before="100" w:beforeAutospacing="1" w:after="100" w:afterAutospacing="1"/>
              <w:contextualSpacing/>
              <w:textAlignment w:val="baseline"/>
              <w:rPr>
                <w:sz w:val="28"/>
                <w:szCs w:val="28"/>
                <w:lang w:val="en-US"/>
              </w:rPr>
            </w:pPr>
            <w:r w:rsidRPr="00426B39">
              <w:rPr>
                <w:sz w:val="28"/>
                <w:szCs w:val="28"/>
              </w:rPr>
              <w:t>Россия ⃰⃰  ⃰</w:t>
            </w:r>
          </w:p>
        </w:tc>
        <w:tc>
          <w:tcPr>
            <w:tcW w:w="1701" w:type="dxa"/>
          </w:tcPr>
          <w:p w14:paraId="35726648" w14:textId="106067CC"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tc>
        <w:tc>
          <w:tcPr>
            <w:tcW w:w="2237" w:type="dxa"/>
          </w:tcPr>
          <w:p w14:paraId="00CA97A0" w14:textId="4725B88B"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772782D4" w14:textId="7382A434"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tc>
        <w:tc>
          <w:tcPr>
            <w:tcW w:w="2126" w:type="dxa"/>
          </w:tcPr>
          <w:p w14:paraId="41D2F794" w14:textId="08C2E955"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анонимно</w:t>
            </w:r>
          </w:p>
        </w:tc>
      </w:tr>
      <w:tr w:rsidR="00426B39" w:rsidRPr="00426B39" w14:paraId="4D4F77DE" w14:textId="77777777" w:rsidTr="007B3DAE">
        <w:tc>
          <w:tcPr>
            <w:tcW w:w="1985" w:type="dxa"/>
          </w:tcPr>
          <w:p w14:paraId="5F62A2F3" w14:textId="567F2751" w:rsidR="00CF4A10" w:rsidRPr="00426B39" w:rsidRDefault="00CF4A10" w:rsidP="00CF4A10">
            <w:pPr>
              <w:shd w:val="clear" w:color="auto" w:fill="FFFFFF"/>
              <w:spacing w:before="100" w:beforeAutospacing="1" w:after="100" w:afterAutospacing="1"/>
              <w:contextualSpacing/>
              <w:textAlignment w:val="baseline"/>
              <w:rPr>
                <w:sz w:val="28"/>
                <w:szCs w:val="28"/>
                <w:lang w:val="en-US"/>
              </w:rPr>
            </w:pPr>
            <w:r w:rsidRPr="00426B39">
              <w:rPr>
                <w:sz w:val="28"/>
                <w:szCs w:val="28"/>
              </w:rPr>
              <w:t>Украина⃰⃰  ⃰</w:t>
            </w:r>
          </w:p>
        </w:tc>
        <w:tc>
          <w:tcPr>
            <w:tcW w:w="1701" w:type="dxa"/>
          </w:tcPr>
          <w:p w14:paraId="0EC922CE"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p w14:paraId="6064F335" w14:textId="5548F0CE"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анонимно</w:t>
            </w:r>
          </w:p>
        </w:tc>
        <w:tc>
          <w:tcPr>
            <w:tcW w:w="2237" w:type="dxa"/>
          </w:tcPr>
          <w:p w14:paraId="1BD31997" w14:textId="5ABDF920"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57A3E626"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p w14:paraId="0E52D6CA" w14:textId="45C12974"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xml:space="preserve">анонимно   </w:t>
            </w:r>
          </w:p>
        </w:tc>
        <w:tc>
          <w:tcPr>
            <w:tcW w:w="2126" w:type="dxa"/>
          </w:tcPr>
          <w:p w14:paraId="1E602554"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p w14:paraId="69C1DD30"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r>
      <w:tr w:rsidR="00426B39" w:rsidRPr="00426B39" w14:paraId="57B5E670" w14:textId="77777777" w:rsidTr="007B3DAE">
        <w:tc>
          <w:tcPr>
            <w:tcW w:w="1985" w:type="dxa"/>
          </w:tcPr>
          <w:p w14:paraId="7CB65C08" w14:textId="25E0BE9C"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Белоруссия</w:t>
            </w:r>
          </w:p>
        </w:tc>
        <w:tc>
          <w:tcPr>
            <w:tcW w:w="1701" w:type="dxa"/>
          </w:tcPr>
          <w:p w14:paraId="7AF59DAF" w14:textId="3F650405"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до 20 пар</w:t>
            </w:r>
          </w:p>
        </w:tc>
        <w:tc>
          <w:tcPr>
            <w:tcW w:w="2237" w:type="dxa"/>
          </w:tcPr>
          <w:p w14:paraId="3BAF294D" w14:textId="471CB9B7"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Нет информации</w:t>
            </w:r>
          </w:p>
        </w:tc>
        <w:tc>
          <w:tcPr>
            <w:tcW w:w="1590" w:type="dxa"/>
          </w:tcPr>
          <w:p w14:paraId="49D04A03" w14:textId="05A25A8F"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до 20 пар</w:t>
            </w:r>
          </w:p>
        </w:tc>
        <w:tc>
          <w:tcPr>
            <w:tcW w:w="2126" w:type="dxa"/>
          </w:tcPr>
          <w:p w14:paraId="56B4232A" w14:textId="75093D24"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Нет информации</w:t>
            </w:r>
          </w:p>
        </w:tc>
      </w:tr>
      <w:tr w:rsidR="00426B39" w:rsidRPr="00426B39" w14:paraId="20E87BF3" w14:textId="77777777" w:rsidTr="007B3DAE">
        <w:tc>
          <w:tcPr>
            <w:tcW w:w="1985" w:type="dxa"/>
          </w:tcPr>
          <w:p w14:paraId="78562AE7" w14:textId="66091B31" w:rsidR="00CF4A10" w:rsidRPr="00426B39" w:rsidRDefault="00CF4A10" w:rsidP="00CF4A10">
            <w:pPr>
              <w:shd w:val="clear" w:color="auto" w:fill="FFFFFF"/>
              <w:spacing w:before="100" w:beforeAutospacing="1" w:after="100" w:afterAutospacing="1"/>
              <w:contextualSpacing/>
              <w:textAlignment w:val="baseline"/>
              <w:rPr>
                <w:sz w:val="28"/>
                <w:szCs w:val="28"/>
                <w:lang w:val="en-US"/>
              </w:rPr>
            </w:pPr>
            <w:r w:rsidRPr="00426B39">
              <w:rPr>
                <w:sz w:val="28"/>
                <w:szCs w:val="28"/>
              </w:rPr>
              <w:t>Грузия  ⃰  ⃰</w:t>
            </w:r>
          </w:p>
        </w:tc>
        <w:tc>
          <w:tcPr>
            <w:tcW w:w="1701" w:type="dxa"/>
          </w:tcPr>
          <w:p w14:paraId="1CB8E66B" w14:textId="713FE6EA"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анонимно</w:t>
            </w:r>
          </w:p>
        </w:tc>
        <w:tc>
          <w:tcPr>
            <w:tcW w:w="2237" w:type="dxa"/>
          </w:tcPr>
          <w:p w14:paraId="7C6C4C24" w14:textId="4B81609C"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61B206E6" w14:textId="479E5FA1"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xml:space="preserve">+  </w:t>
            </w:r>
          </w:p>
        </w:tc>
        <w:tc>
          <w:tcPr>
            <w:tcW w:w="2126" w:type="dxa"/>
          </w:tcPr>
          <w:p w14:paraId="05BF8F48" w14:textId="7B904329"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По договоренности</w:t>
            </w:r>
          </w:p>
        </w:tc>
      </w:tr>
      <w:tr w:rsidR="00426B39" w:rsidRPr="00426B39" w14:paraId="7A5E1291" w14:textId="77777777" w:rsidTr="007B3DAE">
        <w:tc>
          <w:tcPr>
            <w:tcW w:w="1985" w:type="dxa"/>
          </w:tcPr>
          <w:p w14:paraId="711B7921" w14:textId="3B5964A2"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Азербайджан</w:t>
            </w:r>
          </w:p>
        </w:tc>
        <w:tc>
          <w:tcPr>
            <w:tcW w:w="1701" w:type="dxa"/>
          </w:tcPr>
          <w:p w14:paraId="4602E4C8" w14:textId="6F766A46"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запрещено</w:t>
            </w:r>
          </w:p>
        </w:tc>
        <w:tc>
          <w:tcPr>
            <w:tcW w:w="2237" w:type="dxa"/>
          </w:tcPr>
          <w:p w14:paraId="780F9A34"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c>
          <w:tcPr>
            <w:tcW w:w="1590" w:type="dxa"/>
          </w:tcPr>
          <w:p w14:paraId="099BBD06"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c>
          <w:tcPr>
            <w:tcW w:w="2126" w:type="dxa"/>
          </w:tcPr>
          <w:p w14:paraId="36AF33AC"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r>
      <w:tr w:rsidR="00CF4A10" w:rsidRPr="00426B39" w14:paraId="671C4F39" w14:textId="77777777" w:rsidTr="007B3DAE">
        <w:tc>
          <w:tcPr>
            <w:tcW w:w="1985" w:type="dxa"/>
          </w:tcPr>
          <w:p w14:paraId="08129337" w14:textId="44DC159D"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Таджикистан</w:t>
            </w:r>
          </w:p>
        </w:tc>
        <w:tc>
          <w:tcPr>
            <w:tcW w:w="1701" w:type="dxa"/>
          </w:tcPr>
          <w:p w14:paraId="4BA65DED" w14:textId="4A35F6EF"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запрещено</w:t>
            </w:r>
          </w:p>
        </w:tc>
        <w:tc>
          <w:tcPr>
            <w:tcW w:w="2237" w:type="dxa"/>
          </w:tcPr>
          <w:p w14:paraId="486E343C"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c>
          <w:tcPr>
            <w:tcW w:w="1590" w:type="dxa"/>
          </w:tcPr>
          <w:p w14:paraId="46D6CFF1"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c>
          <w:tcPr>
            <w:tcW w:w="2126" w:type="dxa"/>
          </w:tcPr>
          <w:p w14:paraId="39F42AD7" w14:textId="77777777" w:rsidR="00CF4A10" w:rsidRPr="00426B39" w:rsidRDefault="00CF4A10" w:rsidP="00CF4A10">
            <w:pPr>
              <w:shd w:val="clear" w:color="auto" w:fill="FFFFFF"/>
              <w:spacing w:before="100" w:beforeAutospacing="1" w:after="100" w:afterAutospacing="1"/>
              <w:contextualSpacing/>
              <w:textAlignment w:val="baseline"/>
              <w:rPr>
                <w:sz w:val="28"/>
                <w:szCs w:val="28"/>
              </w:rPr>
            </w:pPr>
          </w:p>
        </w:tc>
      </w:tr>
      <w:tr w:rsidR="006C7A3C" w:rsidRPr="00426B39" w14:paraId="0398D704" w14:textId="77777777" w:rsidTr="007B3DAE">
        <w:tc>
          <w:tcPr>
            <w:tcW w:w="1985" w:type="dxa"/>
          </w:tcPr>
          <w:p w14:paraId="586C6C0F" w14:textId="3FD05B77"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Узбекистан⃰⃰  ⃰</w:t>
            </w:r>
          </w:p>
        </w:tc>
        <w:tc>
          <w:tcPr>
            <w:tcW w:w="1701" w:type="dxa"/>
          </w:tcPr>
          <w:p w14:paraId="527A5CC8" w14:textId="3751AF16"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 анонимно</w:t>
            </w:r>
          </w:p>
        </w:tc>
        <w:tc>
          <w:tcPr>
            <w:tcW w:w="2237" w:type="dxa"/>
          </w:tcPr>
          <w:p w14:paraId="3B463C9F" w14:textId="53B6A413"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1090830C" w14:textId="20C158E0"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 xml:space="preserve">+  </w:t>
            </w:r>
          </w:p>
        </w:tc>
        <w:tc>
          <w:tcPr>
            <w:tcW w:w="2126" w:type="dxa"/>
          </w:tcPr>
          <w:p w14:paraId="347B5966" w14:textId="77777777"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 По договоренности</w:t>
            </w:r>
          </w:p>
          <w:p w14:paraId="13000A53" w14:textId="7B217797"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анонимно</w:t>
            </w:r>
          </w:p>
        </w:tc>
      </w:tr>
      <w:tr w:rsidR="006C7A3C" w:rsidRPr="00426B39" w14:paraId="3BF45B59" w14:textId="77777777" w:rsidTr="007B3DAE">
        <w:tc>
          <w:tcPr>
            <w:tcW w:w="1985" w:type="dxa"/>
          </w:tcPr>
          <w:p w14:paraId="26F64F83" w14:textId="0B9D94A3"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Молдова⃰⃰  ⃰</w:t>
            </w:r>
          </w:p>
        </w:tc>
        <w:tc>
          <w:tcPr>
            <w:tcW w:w="1701" w:type="dxa"/>
          </w:tcPr>
          <w:p w14:paraId="525520CB" w14:textId="375BF82C"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 анонимно</w:t>
            </w:r>
          </w:p>
        </w:tc>
        <w:tc>
          <w:tcPr>
            <w:tcW w:w="2237" w:type="dxa"/>
          </w:tcPr>
          <w:p w14:paraId="26D7DB2C" w14:textId="5E4C8A59"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3964546B" w14:textId="77777777"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 xml:space="preserve">+  </w:t>
            </w:r>
          </w:p>
          <w:p w14:paraId="41FFEF24" w14:textId="59076FC6"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анонимно</w:t>
            </w:r>
          </w:p>
        </w:tc>
        <w:tc>
          <w:tcPr>
            <w:tcW w:w="2126" w:type="dxa"/>
          </w:tcPr>
          <w:p w14:paraId="12860ED9" w14:textId="0D57F625" w:rsidR="006C7A3C" w:rsidRPr="00426B39" w:rsidRDefault="006C7A3C" w:rsidP="006C7A3C">
            <w:pPr>
              <w:shd w:val="clear" w:color="auto" w:fill="FFFFFF"/>
              <w:spacing w:before="100" w:beforeAutospacing="1" w:after="100" w:afterAutospacing="1"/>
              <w:contextualSpacing/>
              <w:textAlignment w:val="baseline"/>
              <w:rPr>
                <w:sz w:val="28"/>
                <w:szCs w:val="28"/>
              </w:rPr>
            </w:pPr>
            <w:r w:rsidRPr="00426B39">
              <w:rPr>
                <w:sz w:val="28"/>
                <w:szCs w:val="28"/>
              </w:rPr>
              <w:t>+ По договоренности</w:t>
            </w:r>
          </w:p>
        </w:tc>
      </w:tr>
    </w:tbl>
    <w:p w14:paraId="6601BE77" w14:textId="77777777" w:rsidR="007C585E" w:rsidRDefault="007C585E" w:rsidP="00A87F88">
      <w:pPr>
        <w:shd w:val="clear" w:color="auto" w:fill="FFFFFF"/>
        <w:jc w:val="both"/>
        <w:textAlignment w:val="baseline"/>
        <w:rPr>
          <w:sz w:val="28"/>
          <w:szCs w:val="28"/>
        </w:rPr>
      </w:pPr>
    </w:p>
    <w:p w14:paraId="70DF8C80" w14:textId="52D58FFD" w:rsidR="00A87F88" w:rsidRPr="00426B39" w:rsidRDefault="00CF4A10" w:rsidP="00A87F88">
      <w:pPr>
        <w:shd w:val="clear" w:color="auto" w:fill="FFFFFF"/>
        <w:jc w:val="both"/>
        <w:textAlignment w:val="baseline"/>
        <w:rPr>
          <w:sz w:val="28"/>
          <w:szCs w:val="28"/>
        </w:rPr>
      </w:pPr>
      <w:r w:rsidRPr="00426B39">
        <w:rPr>
          <w:sz w:val="28"/>
          <w:szCs w:val="28"/>
        </w:rPr>
        <w:t>Продолжение таблицы 2</w:t>
      </w:r>
    </w:p>
    <w:p w14:paraId="3EEBAC0A" w14:textId="77777777" w:rsidR="00CF4A10" w:rsidRPr="00426B39" w:rsidRDefault="00CF4A10" w:rsidP="00A87F88">
      <w:pPr>
        <w:shd w:val="clear" w:color="auto" w:fill="FFFFFF"/>
        <w:jc w:val="both"/>
        <w:textAlignment w:val="baseline"/>
        <w:rPr>
          <w:sz w:val="28"/>
          <w:szCs w:val="28"/>
        </w:rPr>
      </w:pPr>
    </w:p>
    <w:tbl>
      <w:tblPr>
        <w:tblStyle w:val="41"/>
        <w:tblW w:w="9639" w:type="dxa"/>
        <w:tblInd w:w="-5" w:type="dxa"/>
        <w:tblLayout w:type="fixed"/>
        <w:tblLook w:val="04A0" w:firstRow="1" w:lastRow="0" w:firstColumn="1" w:lastColumn="0" w:noHBand="0" w:noVBand="1"/>
      </w:tblPr>
      <w:tblGrid>
        <w:gridCol w:w="1985"/>
        <w:gridCol w:w="1701"/>
        <w:gridCol w:w="2237"/>
        <w:gridCol w:w="1590"/>
        <w:gridCol w:w="2126"/>
      </w:tblGrid>
      <w:tr w:rsidR="00426B39" w:rsidRPr="00426B39" w14:paraId="517C2EEC" w14:textId="77777777" w:rsidTr="0053445F">
        <w:tc>
          <w:tcPr>
            <w:tcW w:w="1985" w:type="dxa"/>
          </w:tcPr>
          <w:p w14:paraId="1EEEAE9C" w14:textId="2236AA80"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Киргизия</w:t>
            </w:r>
          </w:p>
        </w:tc>
        <w:tc>
          <w:tcPr>
            <w:tcW w:w="1701" w:type="dxa"/>
          </w:tcPr>
          <w:p w14:paraId="45AD5D7B" w14:textId="4177AA06"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tc>
        <w:tc>
          <w:tcPr>
            <w:tcW w:w="2237" w:type="dxa"/>
          </w:tcPr>
          <w:p w14:paraId="26E8041D" w14:textId="0FE8C125"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Pr>
          <w:p w14:paraId="2DF28A81" w14:textId="7B85BDEA"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w:t>
            </w:r>
          </w:p>
        </w:tc>
        <w:tc>
          <w:tcPr>
            <w:tcW w:w="2126" w:type="dxa"/>
          </w:tcPr>
          <w:p w14:paraId="4CB832A8" w14:textId="5B44E839"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xml:space="preserve"> +анонимно</w:t>
            </w:r>
          </w:p>
        </w:tc>
      </w:tr>
      <w:tr w:rsidR="00426B39" w:rsidRPr="00426B39" w14:paraId="20687A02" w14:textId="77777777" w:rsidTr="006C45C0">
        <w:tc>
          <w:tcPr>
            <w:tcW w:w="1985" w:type="dxa"/>
            <w:tcBorders>
              <w:bottom w:val="single" w:sz="4" w:space="0" w:color="auto"/>
            </w:tcBorders>
          </w:tcPr>
          <w:p w14:paraId="2420F00C" w14:textId="40B0D68E"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Армения</w:t>
            </w:r>
          </w:p>
        </w:tc>
        <w:tc>
          <w:tcPr>
            <w:tcW w:w="1701" w:type="dxa"/>
            <w:tcBorders>
              <w:bottom w:val="single" w:sz="4" w:space="0" w:color="auto"/>
            </w:tcBorders>
          </w:tcPr>
          <w:p w14:paraId="1EA5CDCF" w14:textId="0A956665"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анонимно</w:t>
            </w:r>
          </w:p>
        </w:tc>
        <w:tc>
          <w:tcPr>
            <w:tcW w:w="2237" w:type="dxa"/>
            <w:tcBorders>
              <w:bottom w:val="single" w:sz="4" w:space="0" w:color="auto"/>
            </w:tcBorders>
          </w:tcPr>
          <w:p w14:paraId="59D542AF" w14:textId="4A3626D0"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+По договоренности</w:t>
            </w:r>
          </w:p>
        </w:tc>
        <w:tc>
          <w:tcPr>
            <w:tcW w:w="1590" w:type="dxa"/>
            <w:tcBorders>
              <w:bottom w:val="single" w:sz="4" w:space="0" w:color="auto"/>
            </w:tcBorders>
          </w:tcPr>
          <w:p w14:paraId="656C0E29" w14:textId="1AB7B01C"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xml:space="preserve">+  </w:t>
            </w:r>
          </w:p>
        </w:tc>
        <w:tc>
          <w:tcPr>
            <w:tcW w:w="2126" w:type="dxa"/>
            <w:tcBorders>
              <w:bottom w:val="single" w:sz="4" w:space="0" w:color="auto"/>
            </w:tcBorders>
          </w:tcPr>
          <w:p w14:paraId="7D682BE2" w14:textId="5D2A680A" w:rsidR="00CF4A10" w:rsidRPr="00426B39" w:rsidRDefault="00CF4A10" w:rsidP="00CF4A10">
            <w:pPr>
              <w:shd w:val="clear" w:color="auto" w:fill="FFFFFF"/>
              <w:spacing w:before="100" w:beforeAutospacing="1" w:after="100" w:afterAutospacing="1"/>
              <w:contextualSpacing/>
              <w:textAlignment w:val="baseline"/>
              <w:rPr>
                <w:sz w:val="28"/>
                <w:szCs w:val="28"/>
              </w:rPr>
            </w:pPr>
            <w:r w:rsidRPr="00426B39">
              <w:rPr>
                <w:sz w:val="28"/>
                <w:szCs w:val="28"/>
              </w:rPr>
              <w:t>+ анонимно</w:t>
            </w:r>
          </w:p>
        </w:tc>
      </w:tr>
      <w:tr w:rsidR="00AC1C01" w:rsidRPr="00426B39" w14:paraId="0E4B79EE" w14:textId="77777777" w:rsidTr="007C585E">
        <w:trPr>
          <w:trHeight w:val="583"/>
        </w:trPr>
        <w:tc>
          <w:tcPr>
            <w:tcW w:w="1985" w:type="dxa"/>
            <w:tcBorders>
              <w:bottom w:val="single" w:sz="4" w:space="0" w:color="auto"/>
            </w:tcBorders>
          </w:tcPr>
          <w:p w14:paraId="7D20362C" w14:textId="57755EFF" w:rsidR="00AC1C01" w:rsidRPr="00426B39" w:rsidRDefault="00AC1C01" w:rsidP="00AC1C01">
            <w:pPr>
              <w:shd w:val="clear" w:color="auto" w:fill="FFFFFF"/>
              <w:spacing w:before="100" w:beforeAutospacing="1" w:after="100" w:afterAutospacing="1"/>
              <w:contextualSpacing/>
              <w:textAlignment w:val="baseline"/>
              <w:rPr>
                <w:sz w:val="28"/>
                <w:szCs w:val="28"/>
              </w:rPr>
            </w:pPr>
            <w:r w:rsidRPr="00426B39">
              <w:rPr>
                <w:sz w:val="28"/>
                <w:szCs w:val="28"/>
              </w:rPr>
              <w:t>Туркменистан</w:t>
            </w:r>
          </w:p>
        </w:tc>
        <w:tc>
          <w:tcPr>
            <w:tcW w:w="1701" w:type="dxa"/>
            <w:tcBorders>
              <w:bottom w:val="single" w:sz="4" w:space="0" w:color="auto"/>
            </w:tcBorders>
          </w:tcPr>
          <w:p w14:paraId="57CB2DDE" w14:textId="10933C3B" w:rsidR="00AC1C01" w:rsidRPr="00426B39" w:rsidRDefault="00AC1C01" w:rsidP="00AC1C01">
            <w:pPr>
              <w:shd w:val="clear" w:color="auto" w:fill="FFFFFF"/>
              <w:spacing w:before="100" w:beforeAutospacing="1" w:after="100" w:afterAutospacing="1"/>
              <w:contextualSpacing/>
              <w:textAlignment w:val="baseline"/>
              <w:rPr>
                <w:sz w:val="28"/>
                <w:szCs w:val="28"/>
              </w:rPr>
            </w:pPr>
            <w:r w:rsidRPr="00426B39">
              <w:rPr>
                <w:sz w:val="28"/>
                <w:szCs w:val="28"/>
              </w:rPr>
              <w:t>Нет данных</w:t>
            </w:r>
          </w:p>
        </w:tc>
        <w:tc>
          <w:tcPr>
            <w:tcW w:w="2237" w:type="dxa"/>
            <w:tcBorders>
              <w:bottom w:val="single" w:sz="4" w:space="0" w:color="auto"/>
            </w:tcBorders>
          </w:tcPr>
          <w:p w14:paraId="28AB8F77" w14:textId="77777777" w:rsidR="00AC1C01" w:rsidRPr="00426B39" w:rsidRDefault="00AC1C01" w:rsidP="00AC1C01">
            <w:pPr>
              <w:shd w:val="clear" w:color="auto" w:fill="FFFFFF"/>
              <w:spacing w:before="100" w:beforeAutospacing="1" w:after="100" w:afterAutospacing="1"/>
              <w:contextualSpacing/>
              <w:textAlignment w:val="baseline"/>
              <w:rPr>
                <w:sz w:val="28"/>
                <w:szCs w:val="28"/>
              </w:rPr>
            </w:pPr>
          </w:p>
        </w:tc>
        <w:tc>
          <w:tcPr>
            <w:tcW w:w="1590" w:type="dxa"/>
            <w:tcBorders>
              <w:bottom w:val="single" w:sz="4" w:space="0" w:color="auto"/>
            </w:tcBorders>
          </w:tcPr>
          <w:p w14:paraId="58AB9EB2" w14:textId="77777777" w:rsidR="00AC1C01" w:rsidRPr="00426B39" w:rsidRDefault="00AC1C01" w:rsidP="00AC1C01">
            <w:pPr>
              <w:shd w:val="clear" w:color="auto" w:fill="FFFFFF"/>
              <w:spacing w:before="100" w:beforeAutospacing="1" w:after="100" w:afterAutospacing="1"/>
              <w:contextualSpacing/>
              <w:textAlignment w:val="baseline"/>
              <w:rPr>
                <w:sz w:val="28"/>
                <w:szCs w:val="28"/>
              </w:rPr>
            </w:pPr>
          </w:p>
        </w:tc>
        <w:tc>
          <w:tcPr>
            <w:tcW w:w="2126" w:type="dxa"/>
            <w:tcBorders>
              <w:bottom w:val="single" w:sz="4" w:space="0" w:color="auto"/>
            </w:tcBorders>
          </w:tcPr>
          <w:p w14:paraId="4AF40408" w14:textId="77777777" w:rsidR="00AC1C01" w:rsidRPr="00426B39" w:rsidRDefault="00AC1C01" w:rsidP="00AC1C01">
            <w:pPr>
              <w:shd w:val="clear" w:color="auto" w:fill="FFFFFF"/>
              <w:spacing w:before="100" w:beforeAutospacing="1" w:after="100" w:afterAutospacing="1"/>
              <w:contextualSpacing/>
              <w:textAlignment w:val="baseline"/>
              <w:rPr>
                <w:sz w:val="28"/>
                <w:szCs w:val="28"/>
              </w:rPr>
            </w:pPr>
          </w:p>
        </w:tc>
      </w:tr>
    </w:tbl>
    <w:p w14:paraId="465E197D" w14:textId="77777777" w:rsidR="00CF4A10" w:rsidRPr="00426B39" w:rsidRDefault="00CF4A10" w:rsidP="00A87F88">
      <w:pPr>
        <w:shd w:val="clear" w:color="auto" w:fill="FFFFFF"/>
        <w:jc w:val="both"/>
        <w:textAlignment w:val="baseline"/>
        <w:rPr>
          <w:sz w:val="28"/>
          <w:szCs w:val="28"/>
        </w:rPr>
      </w:pPr>
    </w:p>
    <w:p w14:paraId="0DD3937A" w14:textId="77777777" w:rsidR="00CF4A10" w:rsidRPr="00426B39" w:rsidRDefault="00CF4A10" w:rsidP="00CF4A10">
      <w:pPr>
        <w:shd w:val="clear" w:color="auto" w:fill="FFFFFF"/>
        <w:ind w:firstLine="709"/>
        <w:jc w:val="both"/>
        <w:textAlignment w:val="baseline"/>
        <w:rPr>
          <w:sz w:val="28"/>
          <w:szCs w:val="28"/>
        </w:rPr>
      </w:pPr>
      <w:r w:rsidRPr="00426B39">
        <w:rPr>
          <w:sz w:val="28"/>
          <w:szCs w:val="28"/>
        </w:rPr>
        <w:t>В Казахстане количество детей, рожденных от одного донора, законодательно обозначено-10 от 1 донора, но фактически не регулируется [8].</w:t>
      </w:r>
    </w:p>
    <w:p w14:paraId="788430CA" w14:textId="04D70CC0" w:rsidR="00CF4A10" w:rsidRPr="00426B39" w:rsidRDefault="00CF4A10" w:rsidP="00CF4A10">
      <w:pPr>
        <w:shd w:val="clear" w:color="auto" w:fill="FFFFFF"/>
        <w:ind w:firstLine="709"/>
        <w:jc w:val="both"/>
        <w:textAlignment w:val="baseline"/>
        <w:rPr>
          <w:sz w:val="28"/>
          <w:szCs w:val="28"/>
        </w:rPr>
      </w:pPr>
      <w:r w:rsidRPr="00426B39">
        <w:rPr>
          <w:sz w:val="28"/>
          <w:szCs w:val="28"/>
        </w:rPr>
        <w:t xml:space="preserve">⃰  ⃰ </w:t>
      </w:r>
      <w:r w:rsidRPr="00426B39">
        <w:rPr>
          <w:bCs/>
          <w:sz w:val="28"/>
          <w:szCs w:val="28"/>
        </w:rPr>
        <w:t>Право быть донором имеют мужчины и женщины в возрасте от 18 до 35 лет, которые были подвергнуты медико-генетическому обследованию и не имеют медицинских противопоказаний к донорству [135</w:t>
      </w:r>
      <w:r w:rsidR="009243BC" w:rsidRPr="00426B39">
        <w:rPr>
          <w:bCs/>
          <w:sz w:val="28"/>
          <w:szCs w:val="28"/>
        </w:rPr>
        <w:t>-</w:t>
      </w:r>
      <w:r w:rsidRPr="00426B39">
        <w:rPr>
          <w:bCs/>
          <w:sz w:val="28"/>
          <w:szCs w:val="28"/>
        </w:rPr>
        <w:t>141].</w:t>
      </w:r>
    </w:p>
    <w:p w14:paraId="78B64DE8" w14:textId="31D39DD9" w:rsidR="00CF4A10" w:rsidRPr="00426B39" w:rsidRDefault="00CF4A10" w:rsidP="00CF4A10">
      <w:pPr>
        <w:shd w:val="clear" w:color="auto" w:fill="FFFFFF"/>
        <w:ind w:firstLine="709"/>
        <w:jc w:val="both"/>
        <w:textAlignment w:val="baseline"/>
        <w:rPr>
          <w:sz w:val="28"/>
          <w:szCs w:val="28"/>
        </w:rPr>
      </w:pPr>
      <w:r w:rsidRPr="00426B39">
        <w:rPr>
          <w:sz w:val="28"/>
          <w:szCs w:val="28"/>
        </w:rPr>
        <w:t xml:space="preserve">Из отчета </w:t>
      </w:r>
      <w:r w:rsidRPr="00426B39">
        <w:rPr>
          <w:sz w:val="28"/>
          <w:szCs w:val="28"/>
          <w:lang w:val="en-US"/>
        </w:rPr>
        <w:t>ESHRE</w:t>
      </w:r>
      <w:r w:rsidRPr="00426B39">
        <w:rPr>
          <w:sz w:val="28"/>
          <w:szCs w:val="28"/>
        </w:rPr>
        <w:t xml:space="preserve"> 2015-2016 года- участвующие центры в данном отчете, сообщили о 2 358 239 циклах лечения ВРТ в 2015 году и о 2 807 963 в 2016 году.  Странами, выполнившими наибольшее расчетное количество циклов лечения ВРТ, были Китай и Япония. Уровень использования вспомогательных репродуктивных технологий в мире составил 512 циклов лечения на миллион населения в 2015 году и 576 циклов лечения на миллион населения в 2016 году, с большими различиями между странами и регионами. В 2016 году самый высокий уровень использования наблюдался в Израиле: 5033 цикла лечения </w:t>
      </w:r>
      <w:r w:rsidR="008050D7">
        <w:rPr>
          <w:sz w:val="28"/>
          <w:szCs w:val="28"/>
        </w:rPr>
        <w:t>ВРТ</w:t>
      </w:r>
      <w:r w:rsidRPr="00426B39">
        <w:rPr>
          <w:sz w:val="28"/>
          <w:szCs w:val="28"/>
        </w:rPr>
        <w:t xml:space="preserve"> на миллион населения; а самый низкий — в африканских странах: часто &lt;50 циклов на миллион.  В 2015 и 2016 годах 27,6% и 27,8% женщин, соответственно, проходивших циклы лечения ВРТ, были в возрасте ≥40 лет (тенденция к позднему материнству и увеличение числа использования донорских ооцитов). Циклы донации ооцитов составили 6,7% (158 002) и 7,1% (191 700) [142</w:t>
      </w:r>
      <w:r w:rsidRPr="00426B39">
        <w:rPr>
          <w:bCs/>
          <w:sz w:val="28"/>
          <w:szCs w:val="28"/>
        </w:rPr>
        <w:t>].</w:t>
      </w:r>
    </w:p>
    <w:p w14:paraId="2CE58473" w14:textId="58A2CD99" w:rsidR="00CF4A10" w:rsidRPr="00426B39" w:rsidRDefault="00CF4A10" w:rsidP="00CF4A10">
      <w:pPr>
        <w:shd w:val="clear" w:color="auto" w:fill="FFFFFF"/>
        <w:ind w:firstLine="709"/>
        <w:jc w:val="both"/>
        <w:textAlignment w:val="baseline"/>
        <w:rPr>
          <w:sz w:val="28"/>
          <w:szCs w:val="28"/>
        </w:rPr>
      </w:pPr>
      <w:r w:rsidRPr="00426B39">
        <w:rPr>
          <w:sz w:val="28"/>
          <w:szCs w:val="28"/>
        </w:rPr>
        <w:t>Этические вопросы, касающиеся донорства спермы, рассматривались и обсуждались государственными и неправительственными организациями, общественностью, средствами массовой информации и научными учреждениями во многих странах. Рекомендации и руководства по вопросам донорства спермы различаются в зависимости от страны и профессиональных групп внутри стран [143].</w:t>
      </w:r>
    </w:p>
    <w:p w14:paraId="36813972" w14:textId="77777777" w:rsidR="00CF4A10" w:rsidRPr="00426B39" w:rsidRDefault="00CF4A10" w:rsidP="00CF4A10">
      <w:pPr>
        <w:shd w:val="clear" w:color="auto" w:fill="FFFFFF"/>
        <w:ind w:firstLine="709"/>
        <w:jc w:val="both"/>
        <w:rPr>
          <w:sz w:val="28"/>
          <w:szCs w:val="28"/>
        </w:rPr>
      </w:pPr>
      <w:r w:rsidRPr="00426B39">
        <w:rPr>
          <w:sz w:val="28"/>
          <w:szCs w:val="28"/>
        </w:rPr>
        <w:t>Благодаря лояльности законодательств многих стран СНГ – они становятся желанными объектами для проведения программ ВРТ, с использованием донорских половых гамет, для многих супружеских пар и одиноких людей со всего мира с определенными обстоятельствами. Юридически, зачастую предполагаемые будущие родители ребенка, не встречают больших препятствий со стороны оформления малыша и вывоза его в свою страну, так как ни доноры половых гамет, ни суррогатная мама, не могут быть признаны родителями рожденного ребенка.</w:t>
      </w:r>
    </w:p>
    <w:p w14:paraId="653228DA" w14:textId="125396DD" w:rsidR="00CF4A10" w:rsidRPr="00426B39" w:rsidRDefault="00CF4A10" w:rsidP="00CF4A10">
      <w:pPr>
        <w:shd w:val="clear" w:color="auto" w:fill="FFFFFF"/>
        <w:ind w:firstLine="709"/>
        <w:jc w:val="both"/>
        <w:rPr>
          <w:sz w:val="28"/>
          <w:szCs w:val="28"/>
        </w:rPr>
      </w:pPr>
      <w:r w:rsidRPr="00426B39">
        <w:rPr>
          <w:sz w:val="28"/>
          <w:szCs w:val="28"/>
        </w:rPr>
        <w:t>Основная причина введения ограничений донорства спермы – это риск случайного кровного родства или кровного родства (инцеста) между потомками доноров. Во многих странах, законодательных ограничений нет. Например отсутствие в Японии какого-либо законодательства, касающегося донорского зачатия, создаёт неопределённость в отношении статуса доноров по отношению к рождённому</w:t>
      </w:r>
      <w:r w:rsidR="008050D7">
        <w:rPr>
          <w:sz w:val="28"/>
          <w:szCs w:val="28"/>
        </w:rPr>
        <w:t>,</w:t>
      </w:r>
      <w:r w:rsidRPr="00426B39">
        <w:rPr>
          <w:sz w:val="28"/>
          <w:szCs w:val="28"/>
        </w:rPr>
        <w:t xml:space="preserve"> в результате этого</w:t>
      </w:r>
      <w:r w:rsidR="008050D7">
        <w:rPr>
          <w:sz w:val="28"/>
          <w:szCs w:val="28"/>
        </w:rPr>
        <w:t>,</w:t>
      </w:r>
      <w:r w:rsidRPr="00426B39">
        <w:rPr>
          <w:sz w:val="28"/>
          <w:szCs w:val="28"/>
        </w:rPr>
        <w:t xml:space="preserve"> ребёнку (детям) и данный факт</w:t>
      </w:r>
      <w:r w:rsidR="008050D7">
        <w:rPr>
          <w:sz w:val="28"/>
          <w:szCs w:val="28"/>
        </w:rPr>
        <w:t>,</w:t>
      </w:r>
      <w:r w:rsidRPr="00426B39">
        <w:rPr>
          <w:sz w:val="28"/>
          <w:szCs w:val="28"/>
        </w:rPr>
        <w:t xml:space="preserve"> в 2018 году </w:t>
      </w:r>
      <w:r w:rsidR="008050D7">
        <w:rPr>
          <w:sz w:val="28"/>
          <w:szCs w:val="28"/>
        </w:rPr>
        <w:t>,</w:t>
      </w:r>
      <w:r w:rsidRPr="00426B39">
        <w:rPr>
          <w:sz w:val="28"/>
          <w:szCs w:val="28"/>
        </w:rPr>
        <w:t xml:space="preserve"> привел к сокращению числа доноров, что может быть обусловлено отсутствием законов, разъясняющих правовой статус донора, также </w:t>
      </w:r>
      <w:r w:rsidR="008050D7">
        <w:rPr>
          <w:sz w:val="28"/>
          <w:szCs w:val="28"/>
        </w:rPr>
        <w:t>отмечается</w:t>
      </w:r>
      <w:r w:rsidRPr="00426B39">
        <w:rPr>
          <w:sz w:val="28"/>
          <w:szCs w:val="28"/>
        </w:rPr>
        <w:t xml:space="preserve"> рост и процветани</w:t>
      </w:r>
      <w:r w:rsidR="008050D7">
        <w:rPr>
          <w:sz w:val="28"/>
          <w:szCs w:val="28"/>
        </w:rPr>
        <w:t>е</w:t>
      </w:r>
      <w:r w:rsidRPr="00426B39">
        <w:rPr>
          <w:sz w:val="28"/>
          <w:szCs w:val="28"/>
        </w:rPr>
        <w:t xml:space="preserve"> частного донорства спермы [144].</w:t>
      </w:r>
    </w:p>
    <w:p w14:paraId="429A7BB1" w14:textId="77777777" w:rsidR="00CF4A10" w:rsidRPr="00426B39" w:rsidRDefault="00CF4A10" w:rsidP="00CF4A10">
      <w:pPr>
        <w:shd w:val="clear" w:color="auto" w:fill="FFFFFF"/>
        <w:ind w:firstLine="709"/>
        <w:jc w:val="both"/>
        <w:rPr>
          <w:sz w:val="28"/>
          <w:szCs w:val="28"/>
        </w:rPr>
      </w:pPr>
      <w:r w:rsidRPr="00426B39">
        <w:rPr>
          <w:sz w:val="28"/>
          <w:szCs w:val="28"/>
        </w:rPr>
        <w:t xml:space="preserve">В разных странах разработаны свои внутренние рекомендации по ограничению числа детей, полученных от доноров. Учитывается численность населения страны, его плотность и мобильность. </w:t>
      </w:r>
    </w:p>
    <w:p w14:paraId="73760B7D" w14:textId="28251DE3" w:rsidR="00CF4A10" w:rsidRPr="00426B39" w:rsidRDefault="00CF4A10" w:rsidP="00CF4A10">
      <w:pPr>
        <w:shd w:val="clear" w:color="auto" w:fill="FFFFFF"/>
        <w:ind w:firstLine="709"/>
        <w:jc w:val="both"/>
        <w:rPr>
          <w:rStyle w:val="apple-converted-space"/>
          <w:sz w:val="28"/>
          <w:szCs w:val="28"/>
        </w:rPr>
      </w:pPr>
      <w:r w:rsidRPr="00426B39">
        <w:rPr>
          <w:sz w:val="28"/>
          <w:szCs w:val="28"/>
        </w:rPr>
        <w:t>В США такие ограничения являются добровольными, в то время как в других они устанавливаются законом. В</w:t>
      </w:r>
      <w:r w:rsidRPr="00426B39">
        <w:rPr>
          <w:sz w:val="42"/>
          <w:szCs w:val="42"/>
        </w:rPr>
        <w:t xml:space="preserve"> </w:t>
      </w:r>
      <w:r w:rsidRPr="00426B39">
        <w:rPr>
          <w:sz w:val="28"/>
          <w:szCs w:val="28"/>
        </w:rPr>
        <w:t xml:space="preserve">Соединенных Штатах нет федерального или регионального закона, ограничивающего донорство спермы. Американское общество репродуктивной медицины (ASRM) рекомендует учреждениям, клиникам и банкам спермы вести достаточный учет, позволяющий установить ограничение на количество беременностей, за которые отвечает данный донор. </w:t>
      </w:r>
      <w:r w:rsidRPr="00426B39">
        <w:rPr>
          <w:sz w:val="28"/>
          <w:szCs w:val="28"/>
          <w:shd w:val="clear" w:color="auto" w:fill="FFFFFF"/>
          <w:lang w:val="en-US"/>
        </w:rPr>
        <w:t>ASRM</w:t>
      </w:r>
      <w:r w:rsidRPr="00426B39">
        <w:rPr>
          <w:sz w:val="28"/>
          <w:szCs w:val="28"/>
          <w:shd w:val="clear" w:color="auto" w:fill="FFFFFF"/>
        </w:rPr>
        <w:t xml:space="preserve"> рекомендует отказаться от использования спермы донора после рождения от него 25 детей на 800 тыс</w:t>
      </w:r>
      <w:r w:rsidR="008050D7">
        <w:rPr>
          <w:sz w:val="28"/>
          <w:szCs w:val="28"/>
          <w:shd w:val="clear" w:color="auto" w:fill="FFFFFF"/>
        </w:rPr>
        <w:t>яч</w:t>
      </w:r>
      <w:r w:rsidRPr="00426B39">
        <w:rPr>
          <w:sz w:val="28"/>
          <w:szCs w:val="28"/>
          <w:shd w:val="clear" w:color="auto" w:fill="FFFFFF"/>
        </w:rPr>
        <w:t xml:space="preserve"> населения региона</w:t>
      </w:r>
      <w:r w:rsidRPr="00426B39">
        <w:rPr>
          <w:sz w:val="28"/>
          <w:szCs w:val="28"/>
        </w:rPr>
        <w:t xml:space="preserve"> [</w:t>
      </w:r>
      <w:r w:rsidR="00D31D43" w:rsidRPr="00426B39">
        <w:rPr>
          <w:sz w:val="28"/>
          <w:szCs w:val="28"/>
        </w:rPr>
        <w:t>32</w:t>
      </w:r>
      <w:r w:rsidR="00D31D43">
        <w:rPr>
          <w:sz w:val="28"/>
          <w:szCs w:val="28"/>
        </w:rPr>
        <w:t>,</w:t>
      </w:r>
      <w:r w:rsidR="00CF6327">
        <w:rPr>
          <w:sz w:val="28"/>
          <w:szCs w:val="28"/>
          <w:lang w:val="kk-KZ"/>
        </w:rPr>
        <w:t>с</w:t>
      </w:r>
      <w:r w:rsidR="00D31D43">
        <w:rPr>
          <w:sz w:val="28"/>
          <w:szCs w:val="28"/>
        </w:rPr>
        <w:t>.</w:t>
      </w:r>
      <w:r w:rsidR="00CF6327">
        <w:rPr>
          <w:sz w:val="28"/>
          <w:szCs w:val="28"/>
          <w:lang w:val="kk-KZ"/>
        </w:rPr>
        <w:t xml:space="preserve"> </w:t>
      </w:r>
      <w:r w:rsidR="00D31D43">
        <w:rPr>
          <w:sz w:val="28"/>
          <w:szCs w:val="28"/>
        </w:rPr>
        <w:t>16</w:t>
      </w:r>
      <w:r w:rsidRPr="00426B39">
        <w:rPr>
          <w:sz w:val="28"/>
          <w:szCs w:val="28"/>
        </w:rPr>
        <w:t>].</w:t>
      </w:r>
    </w:p>
    <w:p w14:paraId="09B5DCA8" w14:textId="1B2C5BE7" w:rsidR="00CF4A10" w:rsidRPr="00426B39" w:rsidRDefault="00CF4A10" w:rsidP="00CF4A10">
      <w:pPr>
        <w:shd w:val="clear" w:color="auto" w:fill="FFFFFF"/>
        <w:ind w:firstLine="709"/>
        <w:jc w:val="both"/>
        <w:rPr>
          <w:sz w:val="28"/>
          <w:szCs w:val="28"/>
        </w:rPr>
      </w:pPr>
      <w:r w:rsidRPr="00426B39">
        <w:rPr>
          <w:sz w:val="28"/>
          <w:szCs w:val="28"/>
        </w:rPr>
        <w:t>Континентальный/Материковый Китай.</w:t>
      </w:r>
      <w:r w:rsidR="009243BC" w:rsidRPr="00426B39">
        <w:rPr>
          <w:sz w:val="28"/>
          <w:szCs w:val="28"/>
        </w:rPr>
        <w:t xml:space="preserve"> </w:t>
      </w:r>
      <w:r w:rsidRPr="00426B39">
        <w:rPr>
          <w:sz w:val="28"/>
          <w:szCs w:val="28"/>
        </w:rPr>
        <w:t>Важную роль в Китае играют банки донорской спермы, способствуя развитию репродуктивной медицины в стране. Министерство здравоохранения Китая опубликовало руководящие принципы скрининга и тестирования анонимных доноров спермы. В Китае каждый донор спермы может оплодотворить только пять женщин с помощью искусственного оплодотворения (ИО) или ЭКО. Банки спермы обязаны отслеживать результаты проведенных программ, и вести учет, чтобы ограничить количество беременностей от одного и того же донора. Для регистрации этих данных используется компьютерная система управления. Количество   доноров спермы ограничено, что вынуждает бесплодные пары долго ожидать получения донорской спермы [145].</w:t>
      </w:r>
    </w:p>
    <w:p w14:paraId="3BCCB9FE" w14:textId="77777777" w:rsidR="00CF4A10" w:rsidRPr="00426B39" w:rsidRDefault="00CF4A10" w:rsidP="00CF4A10">
      <w:pPr>
        <w:shd w:val="clear" w:color="auto" w:fill="FFFFFF"/>
        <w:ind w:firstLine="709"/>
        <w:jc w:val="both"/>
        <w:rPr>
          <w:rStyle w:val="HTML1"/>
          <w:i w:val="0"/>
          <w:iCs w:val="0"/>
          <w:sz w:val="28"/>
          <w:szCs w:val="28"/>
        </w:rPr>
      </w:pPr>
      <w:r w:rsidRPr="00426B39">
        <w:rPr>
          <w:sz w:val="28"/>
          <w:szCs w:val="28"/>
        </w:rPr>
        <w:t>Международная федерация акушерства и гинекологии (FIGO), ключевая организация, объединяющая профессиональные сообщества акушеров и гинекологов по всему миру, предоставляет общие рекомендации по ограничению числа детей, полученных от доноров. FIGO рекомендует ограничить количество донаций от одного донора, чтобы избежать будущей опасности кровного родства и/или инцеста [146].</w:t>
      </w:r>
    </w:p>
    <w:p w14:paraId="3669C565" w14:textId="0FCE7FF1" w:rsidR="00CF4A10" w:rsidRPr="00426B39" w:rsidRDefault="00CF4A10" w:rsidP="00CF4A10">
      <w:pPr>
        <w:shd w:val="clear" w:color="auto" w:fill="FFFFFF"/>
        <w:ind w:firstLine="709"/>
        <w:jc w:val="both"/>
        <w:rPr>
          <w:rStyle w:val="HTML1"/>
          <w:i w:val="0"/>
          <w:iCs w:val="0"/>
          <w:sz w:val="28"/>
          <w:szCs w:val="28"/>
        </w:rPr>
      </w:pPr>
      <w:r w:rsidRPr="00426B39">
        <w:rPr>
          <w:sz w:val="28"/>
          <w:szCs w:val="28"/>
        </w:rPr>
        <w:t>Большинство ограничений распространяется на семью, внутри которой использование спермы одного и того же донора не ограничено</w:t>
      </w:r>
      <w:r w:rsidR="008050D7">
        <w:rPr>
          <w:sz w:val="28"/>
          <w:szCs w:val="28"/>
        </w:rPr>
        <w:t>,</w:t>
      </w:r>
      <w:r w:rsidRPr="00426B39">
        <w:rPr>
          <w:sz w:val="28"/>
          <w:szCs w:val="28"/>
        </w:rPr>
        <w:t xml:space="preserve"> в получении единокровных братьев и сестер [147].</w:t>
      </w:r>
      <w:r w:rsidRPr="00426B39">
        <w:rPr>
          <w:rStyle w:val="HTML1"/>
          <w:i w:val="0"/>
          <w:iCs w:val="0"/>
          <w:sz w:val="28"/>
          <w:szCs w:val="28"/>
        </w:rPr>
        <w:t xml:space="preserve"> </w:t>
      </w:r>
    </w:p>
    <w:p w14:paraId="53AD70E5" w14:textId="77777777" w:rsidR="00CF4A10" w:rsidRPr="00426B39" w:rsidRDefault="00CF4A10" w:rsidP="00CF4A10">
      <w:pPr>
        <w:shd w:val="clear" w:color="auto" w:fill="FFFFFF"/>
        <w:ind w:firstLine="709"/>
        <w:jc w:val="both"/>
        <w:rPr>
          <w:sz w:val="28"/>
          <w:szCs w:val="28"/>
        </w:rPr>
      </w:pPr>
      <w:r w:rsidRPr="00426B39">
        <w:rPr>
          <w:sz w:val="28"/>
          <w:szCs w:val="28"/>
        </w:rPr>
        <w:t xml:space="preserve">Управление по оплодотворению и эмбриологии человека (HFEA) -независимый регулирующий орган Великобритании, который осуществляющий контроль за использованием гамет и эмбрионов в лечении бесплодия и исследованиях. Половые гаметы (или эмбрионы, созданные с использованием гамет) от одного донора могут быть применены для зачатия не более чем в 10 семьях. В то же время, гаметы (или эмбрионы, созданные с использованием гамет) от одного донора могут быть использованы, с целью рождения генетически родного брата или сестры для существующего ребенка в семье от того же донора [148]. </w:t>
      </w:r>
    </w:p>
    <w:p w14:paraId="448C6027" w14:textId="76B9DF03" w:rsidR="00CF4A10" w:rsidRPr="00426B39" w:rsidRDefault="00CF4A10" w:rsidP="00CF4A10">
      <w:pPr>
        <w:shd w:val="clear" w:color="auto" w:fill="FFFFFF"/>
        <w:ind w:firstLine="709"/>
        <w:jc w:val="both"/>
        <w:rPr>
          <w:rStyle w:val="HTML1"/>
          <w:i w:val="0"/>
          <w:iCs w:val="0"/>
          <w:sz w:val="28"/>
          <w:szCs w:val="28"/>
        </w:rPr>
      </w:pPr>
      <w:r w:rsidRPr="00426B39">
        <w:rPr>
          <w:sz w:val="28"/>
          <w:szCs w:val="28"/>
        </w:rPr>
        <w:t>В Австралии действуют разные ограничения, в зависимости от региона, на количество детей, зачатых донором от одного донора, в зависимости от плотности и разброса населения. В Западной Австралии, согласно Закону о репродуктивных технологиях человека 1991 года, каждый донор может стать донором для пяти семей-реципиентов. Однако ограничений на количество детей, зачатых донором, в каждой семье нет. Это ограничение отчасти призвано минимизировать риск генетических заболеваний, возникающих в результате непреднамеренного брака единокровных братьев и сестер в будущем, а также ограничить количество семей, с которыми могут быть связаны дети, зачатые донором [149]. В Виктории действующие правила устанавливают максимум 10 семей на одного донора (то есть в этих 10 семьях может быть больше детей)</w:t>
      </w:r>
      <w:r w:rsidRPr="00426B39">
        <w:rPr>
          <w:rStyle w:val="HTML1"/>
          <w:rFonts w:ascii="Cambria" w:hAnsi="Cambria"/>
          <w:i w:val="0"/>
          <w:iCs w:val="0"/>
          <w:sz w:val="26"/>
          <w:szCs w:val="26"/>
        </w:rPr>
        <w:t xml:space="preserve"> </w:t>
      </w:r>
      <w:r w:rsidRPr="00426B39">
        <w:rPr>
          <w:sz w:val="28"/>
          <w:szCs w:val="28"/>
        </w:rPr>
        <w:t>[150].</w:t>
      </w:r>
    </w:p>
    <w:p w14:paraId="617CD050" w14:textId="4A128E95" w:rsidR="006772E6" w:rsidRPr="00426B39" w:rsidRDefault="006772E6" w:rsidP="00B55D73">
      <w:pPr>
        <w:pStyle w:val="afffffffff7"/>
        <w:spacing w:before="0" w:beforeAutospacing="0" w:after="0" w:afterAutospacing="0"/>
        <w:ind w:firstLine="709"/>
        <w:jc w:val="both"/>
        <w:rPr>
          <w:sz w:val="28"/>
          <w:szCs w:val="28"/>
          <w:lang w:val="ru-RU"/>
        </w:rPr>
      </w:pPr>
      <w:r w:rsidRPr="00426B39">
        <w:rPr>
          <w:sz w:val="28"/>
          <w:szCs w:val="28"/>
        </w:rPr>
        <w:t>В таких странах как Бельгия, Дания, США, Голландия, законодательно разрешен экспорт донорской спермы (международный репродуктивный туризм), что создает проблемы в учете рождения потомства от одного и того же донора, в то</w:t>
      </w:r>
      <w:r w:rsidR="008050D7">
        <w:rPr>
          <w:sz w:val="28"/>
          <w:szCs w:val="28"/>
          <w:lang w:val="ru-RU"/>
        </w:rPr>
        <w:t>же</w:t>
      </w:r>
      <w:r w:rsidRPr="00426B39">
        <w:rPr>
          <w:sz w:val="28"/>
          <w:szCs w:val="28"/>
        </w:rPr>
        <w:t xml:space="preserve"> время  импорт донорской спермы может регулироваться местными ограничениями</w:t>
      </w:r>
      <w:r w:rsidR="00707074" w:rsidRPr="00426B39">
        <w:rPr>
          <w:sz w:val="28"/>
          <w:szCs w:val="28"/>
        </w:rPr>
        <w:t xml:space="preserve">, и </w:t>
      </w:r>
      <w:r w:rsidR="0073462B" w:rsidRPr="00426B39">
        <w:rPr>
          <w:sz w:val="28"/>
          <w:szCs w:val="28"/>
        </w:rPr>
        <w:t xml:space="preserve">данный факт </w:t>
      </w:r>
      <w:r w:rsidR="00430331" w:rsidRPr="00426B39">
        <w:rPr>
          <w:sz w:val="28"/>
          <w:szCs w:val="28"/>
        </w:rPr>
        <w:t xml:space="preserve">может </w:t>
      </w:r>
      <w:r w:rsidR="00707074" w:rsidRPr="00426B39">
        <w:rPr>
          <w:sz w:val="28"/>
          <w:szCs w:val="28"/>
        </w:rPr>
        <w:t>способст</w:t>
      </w:r>
      <w:r w:rsidR="0073462B" w:rsidRPr="00426B39">
        <w:rPr>
          <w:sz w:val="28"/>
          <w:szCs w:val="28"/>
        </w:rPr>
        <w:t>во</w:t>
      </w:r>
      <w:r w:rsidR="00707074" w:rsidRPr="00426B39">
        <w:rPr>
          <w:sz w:val="28"/>
          <w:szCs w:val="28"/>
        </w:rPr>
        <w:t>в</w:t>
      </w:r>
      <w:r w:rsidR="00430331" w:rsidRPr="00426B39">
        <w:rPr>
          <w:sz w:val="28"/>
          <w:szCs w:val="28"/>
        </w:rPr>
        <w:t>ать</w:t>
      </w:r>
      <w:r w:rsidR="00707074" w:rsidRPr="00426B39">
        <w:rPr>
          <w:sz w:val="28"/>
          <w:szCs w:val="28"/>
        </w:rPr>
        <w:t xml:space="preserve"> </w:t>
      </w:r>
      <w:r w:rsidRPr="00426B39">
        <w:rPr>
          <w:sz w:val="28"/>
          <w:szCs w:val="28"/>
        </w:rPr>
        <w:t>проведени</w:t>
      </w:r>
      <w:r w:rsidR="00707074" w:rsidRPr="00426B39">
        <w:rPr>
          <w:sz w:val="28"/>
          <w:szCs w:val="28"/>
        </w:rPr>
        <w:t>ю</w:t>
      </w:r>
      <w:r w:rsidRPr="00426B39">
        <w:rPr>
          <w:sz w:val="28"/>
          <w:szCs w:val="28"/>
        </w:rPr>
        <w:t xml:space="preserve"> учета</w:t>
      </w:r>
      <w:r w:rsidR="00707074" w:rsidRPr="00426B39">
        <w:rPr>
          <w:sz w:val="28"/>
          <w:szCs w:val="28"/>
        </w:rPr>
        <w:t xml:space="preserve"> за использованием </w:t>
      </w:r>
      <w:r w:rsidR="007B3DAE" w:rsidRPr="00426B39">
        <w:rPr>
          <w:sz w:val="28"/>
          <w:szCs w:val="28"/>
        </w:rPr>
        <w:t>ДС [</w:t>
      </w:r>
      <w:r w:rsidR="00430331" w:rsidRPr="00426B39">
        <w:rPr>
          <w:sz w:val="28"/>
          <w:szCs w:val="28"/>
        </w:rPr>
        <w:t>15</w:t>
      </w:r>
      <w:r w:rsidR="002E430B" w:rsidRPr="00426B39">
        <w:rPr>
          <w:sz w:val="28"/>
          <w:szCs w:val="28"/>
        </w:rPr>
        <w:t>1</w:t>
      </w:r>
      <w:r w:rsidR="00430331" w:rsidRPr="00426B39">
        <w:rPr>
          <w:sz w:val="28"/>
          <w:szCs w:val="28"/>
        </w:rPr>
        <w:t>,15</w:t>
      </w:r>
      <w:r w:rsidR="002E430B" w:rsidRPr="00426B39">
        <w:rPr>
          <w:sz w:val="28"/>
          <w:szCs w:val="28"/>
        </w:rPr>
        <w:t>2</w:t>
      </w:r>
      <w:r w:rsidR="00430331" w:rsidRPr="00426B39">
        <w:rPr>
          <w:sz w:val="28"/>
          <w:szCs w:val="28"/>
        </w:rPr>
        <w:t xml:space="preserve">]. </w:t>
      </w:r>
    </w:p>
    <w:p w14:paraId="0C90830A" w14:textId="44F4CB3C" w:rsidR="00CF4A10" w:rsidRPr="00426B39" w:rsidRDefault="00CF4A10" w:rsidP="00CF4A10">
      <w:pPr>
        <w:ind w:firstLine="709"/>
        <w:jc w:val="both"/>
        <w:rPr>
          <w:sz w:val="28"/>
          <w:szCs w:val="28"/>
        </w:rPr>
      </w:pPr>
      <w:r w:rsidRPr="00426B39">
        <w:rPr>
          <w:sz w:val="28"/>
          <w:szCs w:val="28"/>
        </w:rPr>
        <w:t>Законодательные позиции и доступность вспомогательных репродуктивных технологий на сегодняшний день имеют существенные нерешенные стороны</w:t>
      </w:r>
      <w:r w:rsidR="008050D7">
        <w:rPr>
          <w:sz w:val="28"/>
          <w:szCs w:val="28"/>
        </w:rPr>
        <w:t>,</w:t>
      </w:r>
      <w:r w:rsidRPr="00426B39">
        <w:rPr>
          <w:sz w:val="28"/>
          <w:szCs w:val="28"/>
        </w:rPr>
        <w:t xml:space="preserve"> как с позиции медицины, так и со стороны репродуктивных прав человека.</w:t>
      </w:r>
    </w:p>
    <w:p w14:paraId="3AD65B94" w14:textId="2D28AD63" w:rsidR="00CF4A10" w:rsidRPr="00426B39" w:rsidRDefault="00CF4A10" w:rsidP="00CF4A10">
      <w:pPr>
        <w:ind w:firstLine="709"/>
        <w:jc w:val="both"/>
        <w:rPr>
          <w:sz w:val="28"/>
          <w:szCs w:val="28"/>
        </w:rPr>
      </w:pPr>
      <w:r w:rsidRPr="00426B39">
        <w:rPr>
          <w:sz w:val="28"/>
          <w:szCs w:val="28"/>
        </w:rPr>
        <w:t>В странах Европы выносится на обсуждение введение запрета на анонимность доноров для всех реципиентов донорских гамет, и создание центрального реестра, который предоставит детям-донорам возможность легко и надёжно получить доступ к информации, позволяющей идентифицировать их родителей-доноров [153].</w:t>
      </w:r>
    </w:p>
    <w:p w14:paraId="0AE5B837" w14:textId="120B0E2D" w:rsidR="00CF4A10" w:rsidRPr="00426B39" w:rsidRDefault="00CF4A10" w:rsidP="00CF4A10">
      <w:pPr>
        <w:ind w:firstLine="709"/>
        <w:jc w:val="both"/>
        <w:rPr>
          <w:sz w:val="28"/>
          <w:szCs w:val="28"/>
        </w:rPr>
      </w:pPr>
      <w:r w:rsidRPr="00426B39">
        <w:rPr>
          <w:sz w:val="28"/>
          <w:szCs w:val="28"/>
        </w:rPr>
        <w:t>Отмечается склонность, и желание одиноких людей и супружеских пар, которые не могут воспользоваться своим донорским материалом (как женщина, так и мужчина), воспользоваться яйцеклетками или спермой у брата или сестры. Это можно объяснить тем, что в данном случае снижается настороженность в отношении генеалогического древа и генетики донора (так как он родной), и увеличивается тревожность в том случае, когда донор анонимный (чужой, незнакомый) [154</w:t>
      </w:r>
      <w:r w:rsidR="00CF6327">
        <w:rPr>
          <w:sz w:val="28"/>
          <w:szCs w:val="28"/>
          <w:lang w:val="kk-KZ"/>
        </w:rPr>
        <w:t>-1</w:t>
      </w:r>
      <w:r w:rsidRPr="00426B39">
        <w:rPr>
          <w:sz w:val="28"/>
          <w:szCs w:val="28"/>
        </w:rPr>
        <w:t xml:space="preserve">57]. </w:t>
      </w:r>
    </w:p>
    <w:p w14:paraId="47336C9D" w14:textId="77777777" w:rsidR="00CF4A10" w:rsidRPr="00426B39" w:rsidRDefault="00CF4A10" w:rsidP="00CF4A10">
      <w:pPr>
        <w:ind w:firstLine="709"/>
        <w:jc w:val="both"/>
        <w:rPr>
          <w:sz w:val="28"/>
          <w:szCs w:val="28"/>
        </w:rPr>
      </w:pPr>
      <w:r w:rsidRPr="00426B39">
        <w:rPr>
          <w:sz w:val="28"/>
          <w:szCs w:val="28"/>
        </w:rPr>
        <w:t>С 1985 года в Швеции разрешено только неанонимное донорство спермы (когда ребёнок, рождённый в результате лечения, может получить информацию о личности донора в зрелом возрасте), а с 2003 года Шведским законодательством было разрешено донорство ооцитов, и будущие рожденные дети имеют право узнать о своих генетических родителях при достижении совершеннолетия [158].</w:t>
      </w:r>
    </w:p>
    <w:p w14:paraId="79D2D483" w14:textId="7E25A638" w:rsidR="00CF4A10" w:rsidRPr="00426B39" w:rsidRDefault="00CF4A10" w:rsidP="00CF4A10">
      <w:pPr>
        <w:ind w:firstLine="709"/>
        <w:jc w:val="both"/>
        <w:rPr>
          <w:sz w:val="28"/>
          <w:szCs w:val="28"/>
        </w:rPr>
      </w:pPr>
      <w:r w:rsidRPr="00426B39">
        <w:rPr>
          <w:sz w:val="28"/>
          <w:szCs w:val="28"/>
        </w:rPr>
        <w:t>Шведскими учеными в 2005 году было начато общенациональное многоцентровое исследование психосоциальных последствий законодательства для реципиентов и доноров гамет, в том числе определение   готовности доноров к неанонимности и безвозмедного пожертвования. В 2011 году проведенное исследование и результаты</w:t>
      </w:r>
      <w:r w:rsidR="008050D7">
        <w:rPr>
          <w:sz w:val="28"/>
          <w:szCs w:val="28"/>
        </w:rPr>
        <w:t>,</w:t>
      </w:r>
      <w:r w:rsidRPr="00426B39">
        <w:rPr>
          <w:sz w:val="28"/>
          <w:szCs w:val="28"/>
        </w:rPr>
        <w:t xml:space="preserve"> позволили сделать вывод о том, что женщины в Швеции согласны быть донорами на безвозмездной основе. Но право будущих детей на получение достоверной информации о доноре, остается до сих пор не решенным и это говорит о том, что тема донации половых гамет представляется сложной и требует особого внимания [159].  </w:t>
      </w:r>
    </w:p>
    <w:p w14:paraId="25B8F6CA" w14:textId="77777777" w:rsidR="00CF4A10" w:rsidRPr="00426B39" w:rsidRDefault="00CF4A10" w:rsidP="00CF4A10">
      <w:pPr>
        <w:ind w:firstLine="709"/>
        <w:jc w:val="both"/>
        <w:rPr>
          <w:sz w:val="28"/>
          <w:szCs w:val="28"/>
        </w:rPr>
      </w:pPr>
      <w:r w:rsidRPr="00426B39">
        <w:rPr>
          <w:sz w:val="28"/>
          <w:szCs w:val="28"/>
        </w:rPr>
        <w:t>Донорство спермы в Канаде легально, однако существуют различные ограничения. В частности, в Канаде незаконно приобретать сперму у донора или лица, действующего от его имени [160]. Донорство спермы может проводиться как в клинике, так и дома, посредством домашнего оплодотворения.</w:t>
      </w:r>
    </w:p>
    <w:p w14:paraId="123E3FE9" w14:textId="77777777" w:rsidR="00CF4A10" w:rsidRPr="00426B39" w:rsidRDefault="00CF4A10" w:rsidP="00CF4A10">
      <w:pPr>
        <w:ind w:firstLine="709"/>
        <w:jc w:val="both"/>
        <w:rPr>
          <w:sz w:val="28"/>
          <w:szCs w:val="28"/>
        </w:rPr>
      </w:pPr>
      <w:r w:rsidRPr="00426B39">
        <w:rPr>
          <w:sz w:val="28"/>
          <w:szCs w:val="28"/>
        </w:rPr>
        <w:t>Существует практика составления договоров с неанонимными донорами спермы в Канаде. Хотя в Канаде нет однозначной судебной практики относительно прав и обязанностей донора спермы, некоторые провинции Канады (включая Онтарио, Альберту и Британскую Колумбию) предприняли шаги по внесению поправок в своё законодательство, чтобы отразить, что донор спермы не является родителем просто в силу своей генетической связи с ребёнком. В других провинциях законодательство не регулирует права и обязанности донора спермы, что может быть ещё более опасным. Договор о донорстве спермы будет наилучшим доказательством намерений сторон на момент зачатия ребёнка [161].</w:t>
      </w:r>
    </w:p>
    <w:p w14:paraId="44DF9BC2" w14:textId="0566A1FE" w:rsidR="00CF4A10" w:rsidRPr="00426B39" w:rsidRDefault="00CF4A10" w:rsidP="00CF4A10">
      <w:pPr>
        <w:ind w:firstLine="709"/>
        <w:jc w:val="both"/>
        <w:rPr>
          <w:sz w:val="28"/>
          <w:szCs w:val="28"/>
        </w:rPr>
      </w:pPr>
      <w:r w:rsidRPr="00426B39">
        <w:rPr>
          <w:sz w:val="28"/>
          <w:szCs w:val="28"/>
        </w:rPr>
        <w:t>Онтарио — единственная провинция Канады, признающая донорство спермы через секс</w:t>
      </w:r>
      <w:r w:rsidR="008050D7">
        <w:rPr>
          <w:sz w:val="28"/>
          <w:szCs w:val="28"/>
        </w:rPr>
        <w:t>,</w:t>
      </w:r>
      <w:r w:rsidRPr="00426B39">
        <w:rPr>
          <w:sz w:val="28"/>
          <w:szCs w:val="28"/>
        </w:rPr>
        <w:t xml:space="preserve"> таким образом, что донор не является законным родителем. Письменное соглашение между сторонами должно быть заключено до зачатия ребёнка. Министерство фертильности Канады имеет опыт составления соглашений о донорстве спермы через секс [162].</w:t>
      </w:r>
    </w:p>
    <w:p w14:paraId="394FFBA2" w14:textId="77777777" w:rsidR="00CF4A10" w:rsidRPr="00426B39" w:rsidRDefault="00CF4A10" w:rsidP="00CF4A10">
      <w:pPr>
        <w:ind w:firstLine="709"/>
        <w:jc w:val="both"/>
        <w:rPr>
          <w:sz w:val="28"/>
          <w:szCs w:val="28"/>
        </w:rPr>
      </w:pPr>
      <w:r w:rsidRPr="00426B39">
        <w:rPr>
          <w:sz w:val="28"/>
          <w:szCs w:val="28"/>
        </w:rPr>
        <w:t>Коммерческое донорство гамет в Канаде запрещено Законом о вспомогательной репродукции человека [163].</w:t>
      </w:r>
      <w:r w:rsidRPr="00426B39">
        <w:t xml:space="preserve"> </w:t>
      </w:r>
      <w:r w:rsidRPr="00426B39">
        <w:rPr>
          <w:sz w:val="28"/>
          <w:szCs w:val="28"/>
        </w:rPr>
        <w:t>Однако этот Закон разрешает получателям гамет возмещать донорам расходы, связанные с донорством. До недавнего времени виды расходов, которые подлежат возмещению, и процесс возмещения донорам не были определены. В 2016 году Министерство здравоохранения Канады объявило о своем намерении разработать правила, которые будут регулировать возмещение расходов донорам гамет; оно опубликовало предлагаемую политику в 2017 году [162,163].</w:t>
      </w:r>
      <w:r w:rsidRPr="00426B39">
        <w:rPr>
          <w:sz w:val="28"/>
          <w:szCs w:val="28"/>
          <w:shd w:val="clear" w:color="auto" w:fill="FFFFFF"/>
        </w:rPr>
        <w:t xml:space="preserve"> </w:t>
      </w:r>
    </w:p>
    <w:p w14:paraId="518BB460" w14:textId="53404A93" w:rsidR="00CF4A10" w:rsidRPr="00426B39" w:rsidRDefault="00CF4A10" w:rsidP="00CF4A10">
      <w:pPr>
        <w:ind w:firstLine="709"/>
        <w:jc w:val="both"/>
        <w:rPr>
          <w:sz w:val="28"/>
          <w:szCs w:val="28"/>
        </w:rPr>
      </w:pPr>
      <w:r w:rsidRPr="00426B39">
        <w:rPr>
          <w:sz w:val="28"/>
          <w:szCs w:val="28"/>
        </w:rPr>
        <w:t>Учитывая этические последствия соглашений об оплате донорства гамет, в дальнейшем в регулировании этой практики будет полезна система оказания помощи, ориентированная на пациента. Центрированные на пациента</w:t>
      </w:r>
      <w:r w:rsidR="008050D7">
        <w:rPr>
          <w:sz w:val="28"/>
          <w:szCs w:val="28"/>
        </w:rPr>
        <w:t>,</w:t>
      </w:r>
      <w:r w:rsidRPr="00426B39">
        <w:rPr>
          <w:sz w:val="28"/>
          <w:szCs w:val="28"/>
        </w:rPr>
        <w:t xml:space="preserve"> ценности коммуникации, уважение автономии отношений и уважение интересов пациента должны определять решения, касающиеся регулирования соглашений о донорстве гамет в Канаде [</w:t>
      </w:r>
      <w:r w:rsidR="00D31D43" w:rsidRPr="00426B39">
        <w:rPr>
          <w:sz w:val="28"/>
          <w:szCs w:val="28"/>
        </w:rPr>
        <w:t>163</w:t>
      </w:r>
      <w:r w:rsidR="00D31D43">
        <w:rPr>
          <w:sz w:val="28"/>
          <w:szCs w:val="28"/>
        </w:rPr>
        <w:t>,</w:t>
      </w:r>
      <w:r w:rsidR="00CF6327">
        <w:rPr>
          <w:sz w:val="28"/>
          <w:szCs w:val="28"/>
          <w:lang w:val="kk-KZ"/>
        </w:rPr>
        <w:t xml:space="preserve">с. </w:t>
      </w:r>
      <w:r w:rsidR="00D31D43">
        <w:rPr>
          <w:sz w:val="28"/>
          <w:szCs w:val="28"/>
        </w:rPr>
        <w:t>38;</w:t>
      </w:r>
      <w:r w:rsidR="00CF6327">
        <w:rPr>
          <w:sz w:val="28"/>
          <w:szCs w:val="28"/>
          <w:lang w:val="kk-KZ"/>
        </w:rPr>
        <w:t xml:space="preserve"> </w:t>
      </w:r>
      <w:r w:rsidRPr="00426B39">
        <w:rPr>
          <w:sz w:val="28"/>
          <w:szCs w:val="28"/>
        </w:rPr>
        <w:t>164].</w:t>
      </w:r>
    </w:p>
    <w:p w14:paraId="0A6629D5" w14:textId="77777777" w:rsidR="00CF4A10" w:rsidRPr="00426B39" w:rsidRDefault="00CF4A10" w:rsidP="00CF4A10">
      <w:pPr>
        <w:ind w:firstLine="709"/>
        <w:jc w:val="both"/>
        <w:rPr>
          <w:sz w:val="28"/>
          <w:szCs w:val="28"/>
        </w:rPr>
      </w:pPr>
      <w:r w:rsidRPr="00426B39">
        <w:rPr>
          <w:sz w:val="28"/>
          <w:szCs w:val="28"/>
        </w:rPr>
        <w:t xml:space="preserve">Проблема донорских половых гамет довольно остро и злободневно стоит в задачах и решениях многих стран, об этом свидетельствует статья 2018 года, профессора права из университета Индианы Джоди Лайни Мадейра, в которой она говорит, что в США программы ЭКО, являются одними из важнейших сторон вспомогательных репродуктивных технологий (ВРТ) [165].  </w:t>
      </w:r>
    </w:p>
    <w:p w14:paraId="770530C7" w14:textId="24F2AEF6" w:rsidR="00CF4A10" w:rsidRPr="00426B39" w:rsidRDefault="00CF4A10" w:rsidP="00CF4A10">
      <w:pPr>
        <w:ind w:firstLine="709"/>
        <w:jc w:val="both"/>
        <w:rPr>
          <w:sz w:val="28"/>
          <w:szCs w:val="28"/>
        </w:rPr>
      </w:pPr>
      <w:r w:rsidRPr="00426B39">
        <w:rPr>
          <w:sz w:val="28"/>
          <w:szCs w:val="28"/>
        </w:rPr>
        <w:t>Учитывая вышеизложенные данные, следует понимать, что общество пришло к пониманию необходимости решений биоэтических и законодательных проблем. Должны учитываться</w:t>
      </w:r>
      <w:r w:rsidR="008050D7">
        <w:rPr>
          <w:sz w:val="28"/>
          <w:szCs w:val="28"/>
        </w:rPr>
        <w:t>,</w:t>
      </w:r>
      <w:r w:rsidRPr="00426B39">
        <w:rPr>
          <w:sz w:val="28"/>
          <w:szCs w:val="28"/>
        </w:rPr>
        <w:t xml:space="preserve"> как нормы этических систем, так и прав доноров половых гамет, прав будущих рожденных детей, и возможно, с учетом, религиозных постулатов.</w:t>
      </w:r>
    </w:p>
    <w:p w14:paraId="3F54E214" w14:textId="77777777" w:rsidR="00CF4A10" w:rsidRPr="00426B39" w:rsidRDefault="00CF4A10" w:rsidP="00CF4A10">
      <w:pPr>
        <w:ind w:firstLine="709"/>
        <w:jc w:val="both"/>
        <w:rPr>
          <w:sz w:val="28"/>
          <w:szCs w:val="28"/>
        </w:rPr>
      </w:pPr>
      <w:r w:rsidRPr="00426B39">
        <w:rPr>
          <w:sz w:val="28"/>
          <w:szCs w:val="28"/>
        </w:rPr>
        <w:t>Необходимо всего лишь попытаться осмыслить социальные, медицинские и генетические последствия такого развития и обратить внимание общества в цели принятия социально-ответственных решений.</w:t>
      </w:r>
    </w:p>
    <w:p w14:paraId="15AA7582" w14:textId="1852E62C" w:rsidR="00CF4A10" w:rsidRPr="00426B39" w:rsidRDefault="00CF4A10" w:rsidP="00CF4A10">
      <w:pPr>
        <w:ind w:firstLine="709"/>
        <w:jc w:val="both"/>
        <w:rPr>
          <w:sz w:val="28"/>
          <w:szCs w:val="28"/>
        </w:rPr>
      </w:pPr>
      <w:r w:rsidRPr="00426B39">
        <w:rPr>
          <w:sz w:val="28"/>
          <w:szCs w:val="28"/>
        </w:rPr>
        <w:t>С одной стороны весов находится права человека на репродукцию, с другой стороны право на анонимность или на неанонимность.</w:t>
      </w:r>
    </w:p>
    <w:p w14:paraId="776E296A" w14:textId="77777777" w:rsidR="007B3DAE" w:rsidRPr="00426B39" w:rsidRDefault="007B3DAE" w:rsidP="00CF6327">
      <w:pPr>
        <w:jc w:val="both"/>
        <w:rPr>
          <w:b/>
          <w:sz w:val="28"/>
          <w:szCs w:val="28"/>
          <w:lang w:val="kk-KZ"/>
        </w:rPr>
      </w:pPr>
    </w:p>
    <w:p w14:paraId="25502822" w14:textId="1C43B23A" w:rsidR="006772E6" w:rsidRPr="00426B39" w:rsidRDefault="008C40BA" w:rsidP="00CF4A10">
      <w:pPr>
        <w:numPr>
          <w:ilvl w:val="1"/>
          <w:numId w:val="3"/>
        </w:numPr>
        <w:pBdr>
          <w:top w:val="nil"/>
          <w:left w:val="nil"/>
          <w:bottom w:val="nil"/>
          <w:right w:val="nil"/>
          <w:between w:val="nil"/>
        </w:pBdr>
        <w:ind w:left="0" w:firstLine="709"/>
        <w:jc w:val="both"/>
        <w:rPr>
          <w:b/>
          <w:sz w:val="28"/>
          <w:szCs w:val="28"/>
        </w:rPr>
      </w:pPr>
      <w:r w:rsidRPr="00426B39">
        <w:rPr>
          <w:b/>
          <w:sz w:val="28"/>
          <w:szCs w:val="28"/>
        </w:rPr>
        <w:t xml:space="preserve"> </w:t>
      </w:r>
      <w:r w:rsidR="00CF4A10" w:rsidRPr="00426B39">
        <w:rPr>
          <w:b/>
          <w:sz w:val="28"/>
          <w:szCs w:val="28"/>
        </w:rPr>
        <w:t>Роль донорства половых гамет в наступлении беременности и эффективности ЭКО</w:t>
      </w:r>
    </w:p>
    <w:p w14:paraId="2B9D14A7" w14:textId="0D2EDB8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Донорство (донация) женских половых клеток</w:t>
      </w:r>
      <w:r w:rsidR="008050D7">
        <w:rPr>
          <w:sz w:val="28"/>
          <w:szCs w:val="28"/>
        </w:rPr>
        <w:t>,</w:t>
      </w:r>
      <w:r w:rsidRPr="00426B39">
        <w:rPr>
          <w:sz w:val="28"/>
          <w:szCs w:val="28"/>
        </w:rPr>
        <w:t xml:space="preserve"> является важной частью современной репродуктивной медицины. Использование донорских яйцеклеток (ооцитов) значительно повышает шанс на деторождение в семьях, где женщины лишены возможности использовать собственный овариальный резерв или уже имеют опыт неудачного ЭКО. А одинокие, или состоящие в однополом браке мужчины, получают возможность воспитывать своего единокровного ребенка, выношенного суррогатной матерью.</w:t>
      </w:r>
    </w:p>
    <w:p w14:paraId="442E10CD" w14:textId="1E53027F"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Донация половых клеток – очень востребованная услуга. Но многих потенциальных женщин-доноров сдача ооцитов страшит возможными последствиями для здоровья, что нередко становится причиной их отказа от процедуры [166,167]</w:t>
      </w:r>
      <w:r w:rsidR="006C7A3C" w:rsidRPr="00426B39">
        <w:rPr>
          <w:sz w:val="28"/>
          <w:szCs w:val="28"/>
        </w:rPr>
        <w:t>.</w:t>
      </w:r>
    </w:p>
    <w:p w14:paraId="364762E9" w14:textId="46E6C652"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Донорство половых гамет (спермы и яйцеклеток) играет решающую роль в вспомогательных репродуктивных технологиях (ВРТ), таких как экстракорпоральное оплодотворение (ЭКО). ЭКО (экстракорпоральное оплодотворение) — это один из методов ВРТ, при котором оплодотворение ооцитов сперматозоидом происходит вне организма женщины ("in vitro), в лабораторных условиях. После оплодотворения яйцеклетки, и культивирования эмбриона до определенной стадии (например стадии бластоциста), проводится перенос эмбриона в полость матки женщины. Процедура включает стимуляцию яичников, пункцию фолликулов, лабораторное оплодотворение, культивирование эмбрионов и их перенос</w:t>
      </w:r>
      <w:r w:rsidR="00D4687C">
        <w:rPr>
          <w:sz w:val="28"/>
          <w:szCs w:val="28"/>
        </w:rPr>
        <w:t>,</w:t>
      </w:r>
      <w:r w:rsidR="006C7A3C">
        <w:rPr>
          <w:sz w:val="28"/>
          <w:szCs w:val="28"/>
          <w:lang w:val="kk-KZ"/>
        </w:rPr>
        <w:t xml:space="preserve"> </w:t>
      </w:r>
      <w:r w:rsidR="00D4687C">
        <w:rPr>
          <w:sz w:val="28"/>
          <w:szCs w:val="28"/>
        </w:rPr>
        <w:t>или криоконсервацию</w:t>
      </w:r>
      <w:r w:rsidRPr="00426B39">
        <w:rPr>
          <w:sz w:val="28"/>
          <w:szCs w:val="28"/>
        </w:rPr>
        <w:t xml:space="preserve">. </w:t>
      </w:r>
    </w:p>
    <w:p w14:paraId="6BAA67B3" w14:textId="3B3F3F41"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Программа   ЭКО эффективена для отдельных лиц или пар, столкнувшихся с проблемами бесплодия, невозможностью зачать ребенка. Успех данного вида лечения зависит от различных факторов, включающих в себя качество гамет, возраста пациентов, состояние матки и эндометрия для имплантации эмбриона. Необходимо отметить, что хотя ЭКО значительно повышает шансы на наступление беременности, в то же время это не гарантированный метод и может потребоваться несколько попыток для получения результата [168].</w:t>
      </w:r>
    </w:p>
    <w:p w14:paraId="0086E2A1"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Финансовая мотивация может способствовать множественной донации от одного человека [169]. Создание банков спермы и ооцитов, ведения учета доноров половых гамет между клиниками позволит избежать получения большого количества образцов спермы и яйцеклеток от одного донора [170]. Так, например, Во Франции 97% донорства спермы и 80% донорства ооцитов осуществляется в национальной сети банков спермы CECOS (Centres d’études et de conservation du sperme et des oeufs humains, CECOS) [171]. </w:t>
      </w:r>
    </w:p>
    <w:p w14:paraId="0CB328DD" w14:textId="0243DD21"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Донорство гамет, которое предполагает использование донорских яйцеклеток и/или спермы от лиц, не являющихся предполагаемыми родителями, играет решающую роль в повышении эффективности экстракорпорального оплодотворения (ЭКО) в тех случаях, когда один или оба партнера сталкиваются с проблемами фертильности [172,173]. </w:t>
      </w:r>
    </w:p>
    <w:p w14:paraId="50335CD5"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Например, если яйцеклетки женщины плохого качества или если у нее есть заболевание, не позволяющее ей производить жизнеспособные яйцеклетки, донорские яйцеклетки от здорового и фертильного донора могут значительно повысить шансы на успешную беременность. Аналогичным образом, если у мужчины низкое количество сперматозоидов или плохое качество спермы, донорская сперма может быть использована для оплодотворения яйцеклеток [174]. </w:t>
      </w:r>
    </w:p>
    <w:p w14:paraId="5D7D3A35"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Донорство гамет может значительно повысить вероятность успеха ЭКО, предоставляя высококачественные жизнеспособные гаметы, которые имеют больше шансов привести к получению здорового эмбриона, особенно при проведении предимплантационной генетической диагностики (ПГД) [175].  Однако важно отметить, что общий успех ЭКО по-прежнему зависит от различных факторов.</w:t>
      </w:r>
    </w:p>
    <w:p w14:paraId="282EF380"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Донорство половых гамет, которое включает в себя донорство яйцеклеток или спермы от третьей стороны, играет ключевую роль в обеспечении беременности для отдельных лиц или пар, сталкивающихся с проблемами фертильности. Когда естественное зачатие невозможно из-за таких проблем, как плохое качество яйцеклеток/спермы, генетические нарушения или заболевания, донорские гаметы предлагают способ добиться беременности.</w:t>
      </w:r>
    </w:p>
    <w:p w14:paraId="2C402CB9"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В случаях донорства яйцеклеток женщина получает донорские яйцеклетки от здорового донора. Эти яйцеклетки оплодотворяются спермой партнера или донора спермы посредством экстракорпорального оплодотворения (ЭКО). Полученные эмбрионы затем переносятся в матку реципиента.</w:t>
      </w:r>
    </w:p>
    <w:p w14:paraId="35008A07"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В случае донорства спермы, сперма мужчины используется для оплодотворения яйцеклеток реципиента, опять же посредством ЭКО или внутриматочной инсеминации (ВМИ) [176]. </w:t>
      </w:r>
    </w:p>
    <w:p w14:paraId="70BBF9B2" w14:textId="51B0F156"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Количество и качество эмбрионов, перенесенных во время ЭКО, влияет на вероятность наступления беременности. Перенос более одного эмбриона в полость матки увеличивает риск многоплодной беременности. Однако многоплодная беременность также сопряжена с повышенным риском вынашивания и осложнений в родах [177].</w:t>
      </w:r>
    </w:p>
    <w:p w14:paraId="7667029E"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Опыт и знания клиники репродуктивной медицины и медицинских работников, выполняющих процедуру, влияют на общий показатель успеха.</w:t>
      </w:r>
    </w:p>
    <w:p w14:paraId="464D33F8" w14:textId="68DC6966" w:rsidR="00856067" w:rsidRPr="00426B39" w:rsidRDefault="00CF4A10" w:rsidP="00CF4A10">
      <w:pPr>
        <w:pBdr>
          <w:top w:val="nil"/>
          <w:left w:val="nil"/>
          <w:bottom w:val="nil"/>
          <w:right w:val="nil"/>
          <w:between w:val="nil"/>
        </w:pBdr>
        <w:ind w:firstLine="709"/>
        <w:jc w:val="both"/>
        <w:rPr>
          <w:sz w:val="28"/>
          <w:szCs w:val="28"/>
        </w:rPr>
      </w:pPr>
      <w:r w:rsidRPr="00426B39">
        <w:rPr>
          <w:sz w:val="28"/>
          <w:szCs w:val="28"/>
        </w:rPr>
        <w:t>Хотя использование донорских гамет может значительно повысить шансы на успешную беременность, важно помнить, что ЭКО, даже с донорскими гаметами, не является гарантированным процессом. Показатели успеха различаются и могут потребовать нескольких попыток. Консультации со специалистами по фертильности могут предоставить более точную информацию с учетом индивидуальных обстоятельств.</w:t>
      </w:r>
    </w:p>
    <w:p w14:paraId="41A0B35F" w14:textId="77777777" w:rsidR="006C7A3C" w:rsidRPr="006C7A3C" w:rsidRDefault="006C7A3C" w:rsidP="005E64B6">
      <w:pPr>
        <w:pBdr>
          <w:top w:val="nil"/>
          <w:left w:val="nil"/>
          <w:bottom w:val="nil"/>
          <w:right w:val="nil"/>
          <w:between w:val="nil"/>
        </w:pBdr>
        <w:jc w:val="both"/>
        <w:rPr>
          <w:sz w:val="28"/>
          <w:szCs w:val="28"/>
          <w:lang w:val="kk-KZ"/>
        </w:rPr>
      </w:pPr>
    </w:p>
    <w:p w14:paraId="65140914" w14:textId="718F798D" w:rsidR="006772E6" w:rsidRPr="00426B39" w:rsidRDefault="00CF4A10" w:rsidP="00CF4A10">
      <w:pPr>
        <w:numPr>
          <w:ilvl w:val="1"/>
          <w:numId w:val="3"/>
        </w:numPr>
        <w:pBdr>
          <w:top w:val="nil"/>
          <w:left w:val="nil"/>
          <w:bottom w:val="nil"/>
          <w:right w:val="nil"/>
          <w:between w:val="nil"/>
        </w:pBdr>
        <w:ind w:left="0" w:firstLine="709"/>
        <w:jc w:val="both"/>
        <w:rPr>
          <w:b/>
          <w:sz w:val="28"/>
          <w:szCs w:val="28"/>
        </w:rPr>
      </w:pPr>
      <w:r w:rsidRPr="00426B39">
        <w:rPr>
          <w:b/>
          <w:sz w:val="28"/>
          <w:szCs w:val="28"/>
        </w:rPr>
        <w:t>Новейшие методы лечения бесплодия в современном мире, с применением донорства половых гамет</w:t>
      </w:r>
    </w:p>
    <w:p w14:paraId="16BDE659"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Методы лечения бесплодия продолжали развиваться вместе с достижениями медицинской науки и технологий. Очень важно получить консультацию медицинского работника или специалистом по репродуктологии, чтобы получить самую актуальную и персонализированную информацию о методах лечения бесплодия.</w:t>
      </w:r>
    </w:p>
    <w:p w14:paraId="0E3A9351"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Некоторые из методов лечения бесплодия, включают:</w:t>
      </w:r>
    </w:p>
    <w:p w14:paraId="783239A1" w14:textId="43F5834E"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Экстракорпоральное оплодотворение (ЭКО): ЭКО остается широко используемой вспомогательной репродуктивной технологией. Оно включает в себя -оплодотворение яйцеклетки спермой вне организма в лаборатории и последующую имплантацию полученного эмбриона(ов) в матку.</w:t>
      </w:r>
    </w:p>
    <w:p w14:paraId="39D9BFF6"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Интрацитоплазматическая инъекция спермы (ИКСИ): ИКСИ — это специализированная форма ЭКО, при которой один сперматозоид вводится непосредственно в яйцеклетку для облегчения оплодотворения, особенно при наличии проблем мужского бесплодия и/или малого количества полученных ооцитов, а также при первичном бесплодии или старшего репродуктивного возраста пациентов.</w:t>
      </w:r>
    </w:p>
    <w:p w14:paraId="71A61E8D"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Перенос замороженных эмбрионов (FET). При FET эмбрионы, созданные во время ЭКО, замораживаются и сохраняются для будущего использования. Их можно разморозить и имплантировать в матку в более подходящее время [178].</w:t>
      </w:r>
    </w:p>
    <w:p w14:paraId="0CEEED6E" w14:textId="3B95AFE6"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Замораживание яйцеклеток (криоконсервация ооцитов). Эта процедура позволяет женщинам заморозить яйцеклетки для последующего использования, сохраняя свою фертильность, когда они будут готовы иметь детей</w:t>
      </w:r>
      <w:r w:rsidR="00D4687C">
        <w:rPr>
          <w:sz w:val="28"/>
          <w:szCs w:val="28"/>
        </w:rPr>
        <w:t>,</w:t>
      </w:r>
      <w:r w:rsidRPr="00426B39">
        <w:rPr>
          <w:sz w:val="28"/>
          <w:szCs w:val="28"/>
        </w:rPr>
        <w:t xml:space="preserve"> или если им пр</w:t>
      </w:r>
      <w:r w:rsidR="00D4687C">
        <w:rPr>
          <w:sz w:val="28"/>
          <w:szCs w:val="28"/>
        </w:rPr>
        <w:t>едстоит</w:t>
      </w:r>
      <w:r w:rsidRPr="00426B39">
        <w:rPr>
          <w:sz w:val="28"/>
          <w:szCs w:val="28"/>
        </w:rPr>
        <w:t xml:space="preserve"> пройти лечение, которое может повлиять на фертильность [179].</w:t>
      </w:r>
    </w:p>
    <w:p w14:paraId="45173F25"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Преимплантационное генетическое тестирование (ПГТ): ПГТ используется в сочетании с ЭКО для проверки эмбрионов на наличие генетических аномалий перед имплантацией, что снижает риск передачи генетических нарушений.</w:t>
      </w:r>
    </w:p>
    <w:p w14:paraId="27DE5266"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Донорские яйцеклетки или сперма. Использование донорских яйцеклеток или спермы –это эффективный, и в некоторых случаях, единственный способ лечения, для определенной категории реципиентов или пар, страдающих серьезными проблемами бесплодия, связанные с невозмозможностью использования собственного генетического материала.</w:t>
      </w:r>
    </w:p>
    <w:p w14:paraId="170BD25F"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Суррогатное материнство: применяется в тех случаях, когда женщина не может выносить беременность, связанным как с экстрагенитальной, так и с генитиальной патологией.  Для вынашивания беременности и родов возможно воспользоваться услугами суррогатной матери. </w:t>
      </w:r>
    </w:p>
    <w:p w14:paraId="3B924CA5"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Образ жизни и гормональное лечение. Изменения образа жизни, гормональная терапия и различные медицинские лекарства, могут быть назначены для устранения основных причин бесплодия, таких как синдром поликистозных яичников (СПКЯ) или гормональный дисбаланс, экстрагенитальная патология и так далее [180].</w:t>
      </w:r>
    </w:p>
    <w:p w14:paraId="76933060"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ЭКО с минимальной стимуляцией: это модифицированная форма ЭКО, в которой используются более низкие дозы препаратов для лечения бесплодия, чтобы снизить риск побочных эффектов и многоплодной беременности [181].</w:t>
      </w:r>
    </w:p>
    <w:p w14:paraId="07B3DC4C"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Экспериментальные и новые технологии. Исследования в области репродуктивной медицины продолжают изучать новые методы лечения и технологии, такие как искусственные яичники, трансплантация ткани яичников, митохондриальнозаместительная терапия и другие технологиии, которые могут предложить дополнительные варианты лечения бесплодия в будущем [182,183].</w:t>
      </w:r>
    </w:p>
    <w:p w14:paraId="1A17082F"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Лечение бесплодия очень индивидуально, и наиболее подходящий вариант зависит от конкретных обстоятельств каждого человека или пары. Область репродуктивной медицины постоянно развивается, поэтому будущим пациентам, крайне важно получить консультацию у специалиста-репродуктолога, чтобы обсудить последние достижения, технологии и адаптировать план лечения по потребностям.</w:t>
      </w:r>
    </w:p>
    <w:p w14:paraId="00A1ABE0"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Исскуственное оплодотворение может выполнятся с использованием половых гамет партнера или донора. В зависимости от происходжения половых гамет условия выполнения процедуры будут отличаться.</w:t>
      </w:r>
    </w:p>
    <w:p w14:paraId="554B57B6" w14:textId="3CBB15C9"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Экстракорпоральное оплодотворение донорскими гаметами (ЭКО с донором) — это метод лечения бесплодия, который включает использование как донорских яйцеклеток, так и/или донорской спермы в процессе ЭКО. Эта процедура обычно используется, когда один или оба партнера в гетеросексуальной паре или человек не могут предоставить свои собственные яйцеклетки или сперму для оплодотворения. Это также вариант для однополых пар, которым для наступления беременности необходимы как донорские яйцеклетки, так и донорская сперма. </w:t>
      </w:r>
    </w:p>
    <w:p w14:paraId="4670C8D2" w14:textId="34CEBF09"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Для ЭКО с донорскими яйцеклетками – первым шагом является выбор донора. Доноры могут быть анонимными или известными реципиенту, в зависимости от индивидуальных предпочтений и законодательства каждой отдельной страны. Отбор донора включает в себя </w:t>
      </w:r>
      <w:r w:rsidR="006C7A3C" w:rsidRPr="00426B39">
        <w:rPr>
          <w:sz w:val="28"/>
          <w:szCs w:val="28"/>
        </w:rPr>
        <w:t>–</w:t>
      </w:r>
      <w:r w:rsidR="006C7A3C">
        <w:rPr>
          <w:sz w:val="28"/>
          <w:szCs w:val="28"/>
          <w:lang w:val="kk-KZ"/>
        </w:rPr>
        <w:t xml:space="preserve"> </w:t>
      </w:r>
      <w:r w:rsidRPr="00426B39">
        <w:rPr>
          <w:sz w:val="28"/>
          <w:szCs w:val="28"/>
        </w:rPr>
        <w:t>тщательный сбор анамнеза, наличие наследственных, генетических, экстрагенитальных заболеваний, и проведение инфекционного скрининга. Доноры также проверяются на наличие овариального резерва и потенциала фертильности. После того, как донор определен и выбран, определяется порядок контролируемой овариальной стимуляции яичников для проведения роста фолликулов. Следующим этапом является получении ооцитов, что производится посредством трансвагинальной пункции (реже трансабдоминально).</w:t>
      </w:r>
      <w:r w:rsidR="005E64B6">
        <w:rPr>
          <w:sz w:val="28"/>
          <w:szCs w:val="28"/>
          <w:lang w:val="kk-KZ"/>
        </w:rPr>
        <w:t xml:space="preserve"> </w:t>
      </w:r>
      <w:r w:rsidRPr="00426B39">
        <w:rPr>
          <w:sz w:val="28"/>
          <w:szCs w:val="28"/>
        </w:rPr>
        <w:t>Извлеченные ооциты/яйцеклетки немедленно передаются в лабораторию. Сперму получают у партнера или, при необходимости, у донора спермы (с предварительным карантийным нахождением в криохранилище в течение не менее 6 месяцев). Сперма обрабатывается и подготавливается в лаборатории, чтобы отобрать для оплодотворения самые здоровые и подвижные сперматозоиды [184].</w:t>
      </w:r>
    </w:p>
    <w:p w14:paraId="6FD4EE36"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В лаборатории донорские яйцеклетки оплодотворяются выбранной спермой методом инсеминации ооцитов сперматозоидами или с использованием метода, называемого интрацитоплазматической инъекцией спермы (ИКСИ), что предполагает введение одного сперматозоида непосредственно в каждую яйцеклетку для облегчения оплодотворения [185].</w:t>
      </w:r>
    </w:p>
    <w:p w14:paraId="56C38A39" w14:textId="7889DFAC"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Оплодотворенные яйцеклетки (эмбрионы)</w:t>
      </w:r>
      <w:r w:rsidR="00D4687C">
        <w:rPr>
          <w:sz w:val="28"/>
          <w:szCs w:val="28"/>
        </w:rPr>
        <w:t>,</w:t>
      </w:r>
      <w:r w:rsidRPr="00426B39">
        <w:rPr>
          <w:sz w:val="28"/>
          <w:szCs w:val="28"/>
        </w:rPr>
        <w:t xml:space="preserve"> культивируются и наблюдаются в течение нескольких дней в лаборатории в специальных инкубаторах, в специальных культуральных средах, по мере их развития. Обычно для переноса отбирают эмбрионы самого высокого качества.</w:t>
      </w:r>
    </w:p>
    <w:p w14:paraId="269A893F" w14:textId="51DC9E4E"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Один или несколько выбранных эмбрионов (количество переносимых эмбрионов также определяется законодательством каждой отдельной страны) переносят в матку предполагаемой генетической матери или суррогатной матери, в зависимости от обстоятельств.</w:t>
      </w:r>
    </w:p>
    <w:p w14:paraId="118FF5E1" w14:textId="17B209A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После переноса эмбриона через две недели проводится анализ крови на b ХГЧ, тест на беременность, чтобы определить, прошел ли перенос успешно и наступила ли беременность.</w:t>
      </w:r>
    </w:p>
    <w:p w14:paraId="5AD870DC" w14:textId="56F2FC08"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Процесс ЭКО с донорской спермой аналогичен традиционному ЭКО, с основным отличием – применение донорской спермы для оплодотворения. Эти этапы включают стимуляцию яичников, извлечение яйцеклеток, сбор спермы, оплодотворение, культивирование эмбрионов, перенос эмбрионов и тестирование на беременность.</w:t>
      </w:r>
    </w:p>
    <w:p w14:paraId="3C6E83A2"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ЭКО с донорскими гаметами позволяет отдельным лицам и парам достичь беременности, когда они не могут использовать свои собственные яйцеклетки или сперму по медицинским причинам или личным предпочтениям. </w:t>
      </w:r>
    </w:p>
    <w:p w14:paraId="76BCC447" w14:textId="42BB996B"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Как и в случае с любой вспомогательной репродуктивной технологией, важно учитывать юридические, этические и эмоциональные аспекты использования донорских гамет [186]. Часто доступны услуги консультирования и поддержки, которые помогают реципиентам и донорам ориентироваться в этих аспектах. Консультация у репродуктолога или в клинике по лечению бесплодия имеет решающее значение для полного понимания процедуры и обеспечения соблюдения местных правил. Кроме того, законы и правила использования донорских гамет могут различаться в зависимости от страны и региона.</w:t>
      </w:r>
    </w:p>
    <w:p w14:paraId="42C2BD3F" w14:textId="79D441F8"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Предимплантационное генетическое тестирование (ПГТ) включает в себя тестирование эмбрионов, созданных с помощью ЭКО, на наличие генетических аномалий перед их имплантацией. Это помогает выбрать эмбрионы с более высокими шансами на успешную беременность и снизить риск передачи генетических нарушений [187,188]. Специализированные банки донорских яйцеклеток и спермы, предлагают более широкий выбор донорских половых гамет, что позволяет реципиентам выбирать ооциты и сперму, соответствующие их предпочтениям. Это также обеспечивает гибкость во времени и уменьшает проблемы синхронизации между донорами и получателями.</w:t>
      </w:r>
    </w:p>
    <w:p w14:paraId="43E2F1A1"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Клиники репродуктивного здоровья могут предлагать расширенный скрининг доноров, чтобы сопоставить реципиентов с донорами на основе физических особенностей, этнической принадлежности и других критериев.</w:t>
      </w:r>
    </w:p>
    <w:p w14:paraId="745C7BDC"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Витрификация ооцитов/яйцеклеток – передовой метод быстрого замораживания, который увеличивает шансы на выживание во время оттаивания. Это особенно полезно для женщин, которые хотят сохранить фертильность или отложить наступление беременности на более поздний срок [189].</w:t>
      </w:r>
    </w:p>
    <w:p w14:paraId="1B08A6FA"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 xml:space="preserve">Доноры половых гамет проходят генетическое тестирование для выявления наследственных заболеваний, что снижает риск передачи генетических нарушений потомству. </w:t>
      </w:r>
    </w:p>
    <w:p w14:paraId="35FA88A2" w14:textId="5C56B082"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Прежде всего</w:t>
      </w:r>
      <w:r w:rsidR="00D4687C">
        <w:rPr>
          <w:sz w:val="28"/>
          <w:szCs w:val="28"/>
        </w:rPr>
        <w:t>,</w:t>
      </w:r>
      <w:r w:rsidRPr="00426B39">
        <w:rPr>
          <w:sz w:val="28"/>
          <w:szCs w:val="28"/>
        </w:rPr>
        <w:t xml:space="preserve"> донорские эмбрионы готовятся и получают с использованием донорских ооцитов и спермы. Но некоторые клиники по лечению бесплодия облегчают донорство эмбрионов применяя практику переноса отказных эмбрионов от пар, которые успешно прошли ЭКО и имеют дополнительные эмбрионы. Эти эмбрионы могут быть использованы реципиентами для попыток забеременеть [190].</w:t>
      </w:r>
    </w:p>
    <w:p w14:paraId="67587116" w14:textId="77777777" w:rsidR="00CF4A10" w:rsidRPr="00426B39" w:rsidRDefault="00CF4A10" w:rsidP="00CF4A10">
      <w:pPr>
        <w:pBdr>
          <w:top w:val="nil"/>
          <w:left w:val="nil"/>
          <w:bottom w:val="nil"/>
          <w:right w:val="nil"/>
          <w:between w:val="nil"/>
        </w:pBdr>
        <w:ind w:firstLine="709"/>
        <w:jc w:val="both"/>
        <w:rPr>
          <w:sz w:val="28"/>
          <w:szCs w:val="28"/>
        </w:rPr>
      </w:pPr>
      <w:r w:rsidRPr="00426B39">
        <w:rPr>
          <w:sz w:val="28"/>
          <w:szCs w:val="28"/>
        </w:rPr>
        <w:t>Современная медицина предлагает широкие возможности для повышения результативности программ ЭКО. В частности, для реципиентов предлагается метод анализа восприимчивости эндометрия (ERA), который определяет наилучшие сроки для проведения переноса эмбрионов путем анализа восприимчивости слизистой оболочки матки. Это может повысить шансы на успешную имплантацию [191].</w:t>
      </w:r>
    </w:p>
    <w:p w14:paraId="424E2713" w14:textId="46F748B6" w:rsidR="00856067" w:rsidRPr="00426B39" w:rsidRDefault="00CF4A10" w:rsidP="00CF4A10">
      <w:pPr>
        <w:pBdr>
          <w:top w:val="nil"/>
          <w:left w:val="nil"/>
          <w:bottom w:val="nil"/>
          <w:right w:val="nil"/>
          <w:between w:val="nil"/>
        </w:pBdr>
        <w:ind w:firstLine="709"/>
        <w:jc w:val="both"/>
        <w:rPr>
          <w:sz w:val="28"/>
          <w:szCs w:val="28"/>
        </w:rPr>
      </w:pPr>
      <w:r w:rsidRPr="00426B39">
        <w:rPr>
          <w:sz w:val="28"/>
          <w:szCs w:val="28"/>
        </w:rPr>
        <w:t>Совершенствуются методы конролируемой овариальной стимуляции, как для того, чтобы получить достаточное количество зрелых, способных к оплодотворению и развитию яйцеклеток, так и с целью создания безопасных путей для пациентов и доноров, что позволяет снизить риски самой стимуляции и в послепункционном периоде. Одним из таких методов является, и минимальная стимуляция ЭКО предполагает использование более низких доз лекарств для стимуляции яичников во время ЭКО с целью производства меньшего количества яйцеклеток, но более высокого качества [192].</w:t>
      </w:r>
    </w:p>
    <w:p w14:paraId="286B95F4" w14:textId="77777777" w:rsidR="00426B39" w:rsidRPr="006C7A3C" w:rsidRDefault="00426B39" w:rsidP="00CF4A10">
      <w:pPr>
        <w:pBdr>
          <w:top w:val="nil"/>
          <w:left w:val="nil"/>
          <w:bottom w:val="nil"/>
          <w:right w:val="nil"/>
          <w:between w:val="nil"/>
        </w:pBdr>
        <w:jc w:val="both"/>
        <w:rPr>
          <w:sz w:val="28"/>
          <w:szCs w:val="28"/>
          <w:lang w:val="kk-KZ"/>
        </w:rPr>
      </w:pPr>
    </w:p>
    <w:p w14:paraId="5005DDBF" w14:textId="75B58248" w:rsidR="006772E6" w:rsidRPr="00426B39" w:rsidRDefault="00CF4A10" w:rsidP="00654C16">
      <w:pPr>
        <w:numPr>
          <w:ilvl w:val="1"/>
          <w:numId w:val="3"/>
        </w:numPr>
        <w:pBdr>
          <w:top w:val="nil"/>
          <w:left w:val="nil"/>
          <w:bottom w:val="nil"/>
          <w:right w:val="nil"/>
          <w:between w:val="nil"/>
        </w:pBdr>
        <w:ind w:left="0" w:firstLine="709"/>
        <w:jc w:val="both"/>
        <w:rPr>
          <w:b/>
          <w:sz w:val="28"/>
          <w:szCs w:val="28"/>
        </w:rPr>
      </w:pPr>
      <w:r w:rsidRPr="00426B39">
        <w:rPr>
          <w:b/>
          <w:sz w:val="28"/>
          <w:szCs w:val="28"/>
        </w:rPr>
        <w:t>Донорство ооцитов и спермы. Ведение учета за использованием в клиниках ВРТ в мире</w:t>
      </w:r>
    </w:p>
    <w:p w14:paraId="7E142FDE" w14:textId="1F121456"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Донорство ооцитов (яйцеклеток) и спермы – это способ помочь отдельным людям или парам, у которых могут быть проблемы с фертильностью. Оба процесса включают в себя медицинские процедуры и этические соображения. При донорстве ооцитов – женщина жертвует яйцеклетки другому человеку или паре. </w:t>
      </w:r>
    </w:p>
    <w:p w14:paraId="677D4BC9"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Донорство ооцитов – это регулируемый процесс, который включает в себя определенные правила и рекомендации, обеспечивающие безопасность и этичное обращение со всеми участвующими сторонами. Хотя эти правила могут различаться в зависимости от страны и клиники, но существуют некоторые общие аспекты отбора доноров. </w:t>
      </w:r>
    </w:p>
    <w:p w14:paraId="4CD14CD7" w14:textId="5CE3F46A"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Доноры должны быть определенного возраста (обычно от 21 до 35 лет) и иметь хорошее физическое и психическое здоровье. Они проходят медицинскую, генетическую и психологическую оценку, чтобы убедиться в том, что они проходят в программу донации. И доноры, и реципиенты должны предоставить информированное согласие, понимая весь процесс, его риски и потенциальные результаты. Доноры могут быть анонимными, и их личность обычно сохраняется в тайне. Получатели часто получают не идентифицирующую информацию о доноре, такую как возраст, этническая принадлежность и история обследованиия. Доноры проходят комплексное медицинское обследование для исключения инфекционных заболеваний и генетических заболеваний. Перед тем, как принять решение о взятии того или иного донора в программу ЭКО, клиники репродуктивной медицины проводят тестирование овариального резерва для оценки запаса яйцеклеток донора и проводят прогнозирование рисков и осложнений.</w:t>
      </w:r>
    </w:p>
    <w:p w14:paraId="147DA063"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Юридические контракты могут определять обязанности и права всех участвующих сторон, включая такие вопросы, как родительские права и финансовые договоренности.</w:t>
      </w:r>
    </w:p>
    <w:p w14:paraId="327EA5FF" w14:textId="5EF3B383"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Могут быть ограничения на количество раз, когда донор может сдавать свой генетический потенциал</w:t>
      </w:r>
      <w:r w:rsidR="006C7A3C">
        <w:rPr>
          <w:sz w:val="28"/>
          <w:szCs w:val="28"/>
          <w:lang w:val="kk-KZ"/>
        </w:rPr>
        <w:t xml:space="preserve"> </w:t>
      </w:r>
      <w:r w:rsidRPr="00426B39">
        <w:rPr>
          <w:sz w:val="28"/>
          <w:szCs w:val="28"/>
        </w:rPr>
        <w:t xml:space="preserve">- ооциты и сперму, чтобы предотвратить риск кровного родства (сводные братья и сестры имеют одного и того же биологического родителя). </w:t>
      </w:r>
    </w:p>
    <w:p w14:paraId="3FB2EBAC"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Финансовая компенсация за донорство половых гамет существует во многих странах и варьируется в зависимости от региона, но часто регулируется во избежание эксплуатации. В некоторых местах допускается возмещение только тех расходов, которые были понесенны в ходе прохождения этапов стимуляции и хирургических манипуляций, в качестве компенсации за неудобство.</w:t>
      </w:r>
    </w:p>
    <w:p w14:paraId="4E07FCA0"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Доноры и реципиенты могут и должны получить консультации, которые помогут им справиться с эмоциональными и этическими аспектами донорства яйцеклеток.</w:t>
      </w:r>
    </w:p>
    <w:p w14:paraId="2373697B"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Клиники часто ведут подробный учет процедур донорства яйцеклеток и спермы, при необходимости или по запросу могут сообщать определенную информацию регулирующим органам.</w:t>
      </w:r>
    </w:p>
    <w:p w14:paraId="1DA267FB" w14:textId="7A55137B"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Очень важно понимать, что реципиентам желательно получ</w:t>
      </w:r>
      <w:r w:rsidR="00EE03A0">
        <w:rPr>
          <w:sz w:val="28"/>
          <w:szCs w:val="28"/>
        </w:rPr>
        <w:t>и</w:t>
      </w:r>
      <w:r w:rsidRPr="00426B39">
        <w:rPr>
          <w:sz w:val="28"/>
          <w:szCs w:val="28"/>
        </w:rPr>
        <w:t>ть консультирование с ведущими сперциалистами, в клинике или медицинским центром, владеющей высокотехнологическими технологиями, по лечению бесплодия и выбора метода лечения, чтобы понять конкретные правила и положения, действующие в законодательстве страны. Соблюдение этих правил имеет решающее значение для обеспечения безопасности и благополучия всех сторон, участвующих в процессе.</w:t>
      </w:r>
    </w:p>
    <w:p w14:paraId="7A7BC8EB" w14:textId="2CD9597C"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Донорство спермы</w:t>
      </w:r>
      <w:r w:rsidR="00EE03A0">
        <w:rPr>
          <w:sz w:val="28"/>
          <w:szCs w:val="28"/>
        </w:rPr>
        <w:t>,</w:t>
      </w:r>
      <w:r w:rsidRPr="00426B39">
        <w:rPr>
          <w:sz w:val="28"/>
          <w:szCs w:val="28"/>
        </w:rPr>
        <w:t xml:space="preserve"> предполагает предоставление спермы мужчиной, которую можно использовать для искусственного оплодотворения или ЭКО. Донорскую сперму используют пары, с тяжелой формой мужского бесплодия, одинокие женщины, однополые женские пары. </w:t>
      </w:r>
    </w:p>
    <w:p w14:paraId="79D7DD2C"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Доноров спермы проверяют на предмет здоровья и генетических заболеваний, а их сперму замораживают и хранят для последующего использования. Донорскую сперму часто помещают на карантин на определенный период [193], чтобы можно было провести дополнительное тестирование и убедиться в отсутствии инфекций или заболеваний.</w:t>
      </w:r>
    </w:p>
    <w:p w14:paraId="0B535A7C" w14:textId="04871795"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По законодательву Республики Казахстан- донорская сперма проходит карантин в течение 6 мес- то есть донор спермы сдает анализы по приказу МЗ РК, затем- после сдачи первой порции спермы- материал находится в клинике в замороженном состоянии 6 месяцев, затем донор спермы вновь сдает все необходимые исследования и после получения результатов принимается решение возможности или невозможности использования материала для оплодотворения [10</w:t>
      </w:r>
      <w:r w:rsidR="00D31D43">
        <w:rPr>
          <w:sz w:val="28"/>
          <w:szCs w:val="28"/>
        </w:rPr>
        <w:t>,с.</w:t>
      </w:r>
      <w:r w:rsidR="005E64B6">
        <w:rPr>
          <w:sz w:val="28"/>
          <w:szCs w:val="28"/>
          <w:lang w:val="kk-KZ"/>
        </w:rPr>
        <w:t xml:space="preserve"> </w:t>
      </w:r>
      <w:r w:rsidR="00D31D43">
        <w:rPr>
          <w:sz w:val="28"/>
          <w:szCs w:val="28"/>
        </w:rPr>
        <w:t>9</w:t>
      </w:r>
      <w:r w:rsidRPr="00426B39">
        <w:rPr>
          <w:sz w:val="28"/>
          <w:szCs w:val="28"/>
        </w:rPr>
        <w:t>].</w:t>
      </w:r>
    </w:p>
    <w:p w14:paraId="454541BC" w14:textId="625C55C5"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Донорство ооцитов и спермы требует тщательного рассмотрения и соблюдения юридических и этических норм. Доноры часто остаются анонимными, и могут быть ограничения на количество потомков, которые могут родиться от одного донора, чтобы предотвратить непреднамеренное кровное родство. Консультирование и информированное согласие являются важными частями процесса, обеспечивающими понимание всеми сторонами его последствий и ответственности.</w:t>
      </w:r>
    </w:p>
    <w:p w14:paraId="0CF7B4BF" w14:textId="7A57A68D"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Донорство спермы – это регулируемый процесс с конкретными правилами и рекомендациями, обеспечивающими безопасность и этичное обращение со всеми участвующими сторонами. Хотя эти правила могут различаться в зависимости от страны и клиники. Доноры, как правило, должны быть определенного возраста (часто от 18 до 40 лет. В Республике Казахстан от 18 до 35 лет [</w:t>
      </w:r>
      <w:r w:rsidR="00D31D43" w:rsidRPr="00426B39">
        <w:rPr>
          <w:sz w:val="28"/>
          <w:szCs w:val="28"/>
        </w:rPr>
        <w:t>10</w:t>
      </w:r>
      <w:r w:rsidR="00D31D43">
        <w:rPr>
          <w:sz w:val="28"/>
          <w:szCs w:val="28"/>
        </w:rPr>
        <w:t>,</w:t>
      </w:r>
      <w:r w:rsidR="005E64B6">
        <w:rPr>
          <w:sz w:val="28"/>
          <w:szCs w:val="28"/>
          <w:lang w:val="kk-KZ"/>
        </w:rPr>
        <w:t>с</w:t>
      </w:r>
      <w:r w:rsidR="00D31D43">
        <w:rPr>
          <w:sz w:val="28"/>
          <w:szCs w:val="28"/>
        </w:rPr>
        <w:t>.</w:t>
      </w:r>
      <w:r w:rsidR="005E64B6">
        <w:rPr>
          <w:sz w:val="28"/>
          <w:szCs w:val="28"/>
          <w:lang w:val="kk-KZ"/>
        </w:rPr>
        <w:t xml:space="preserve"> </w:t>
      </w:r>
      <w:r w:rsidR="00D31D43">
        <w:rPr>
          <w:sz w:val="28"/>
          <w:szCs w:val="28"/>
        </w:rPr>
        <w:t>9</w:t>
      </w:r>
      <w:r w:rsidRPr="00426B39">
        <w:rPr>
          <w:sz w:val="28"/>
          <w:szCs w:val="28"/>
        </w:rPr>
        <w:t>]) и иметь хорошее физическое и психическое здоровье. Они проходят медицинскую, генетическую и психологическую оценку, для оценки их пригодности к донации.</w:t>
      </w:r>
    </w:p>
    <w:p w14:paraId="15DDC8FF"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 И доноры, и реципиенты должны предоставить информированное согласие, понимая весь процесс, потенциальные риски и результаты.</w:t>
      </w:r>
    </w:p>
    <w:p w14:paraId="7874AEA8" w14:textId="5DF39F2D"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Доноры спермы также могут оставаться анонимными (различия в законодательстве разных стран), и их личности могут не разглашаться. Реципиенты могут получить неидентифицирующую информацию о доноре, такую как физические характеристики и история обследования. Доноры проходят тщательное медицинское обследование для исключения инфекционных заболеваний и генетических заболеваний. Скрининг также включает тестирование на инфекции, передающиеся половым путем (ИППП), и тщательный анализ семейного медицинского анамнеза.</w:t>
      </w:r>
    </w:p>
    <w:p w14:paraId="2F5D62EF"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Чтобы предотвратить риск широкого кровного родства и близкородственных браков в будущем (множество потомков от одного донора), обычно существуют ограничения на количество раз, когда донор может внести свой вклад в получение потомства. Доноры могут получать финансовые компенсации, но они часто регулируются во избежание множественных донаций половых гамет одним донором. Компенсация может покрывать время, дорогу и неудобства, а не служить способом зарабатывания денег, доходом.</w:t>
      </w:r>
    </w:p>
    <w:p w14:paraId="2CA94710"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Юридические контракты могут описывать права и обязанности всех участвующих сторон, включая такие вопросы, как родительские права и финансовые договоренности.</w:t>
      </w:r>
    </w:p>
    <w:p w14:paraId="341034DA" w14:textId="282CDDA1"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Доноры и реципиенты в клиниках репродуктологии могут и должны получать консультации, которые помогут им разобраться в эмоциональных и этических аспектах донорства спермы.</w:t>
      </w:r>
    </w:p>
    <w:p w14:paraId="6CC8697B"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большинстве стран клиники ведут подробный учет процедур донорства спермы и могут сообщать определенную информацию регулирующим органам.</w:t>
      </w:r>
    </w:p>
    <w:p w14:paraId="5F838F2A" w14:textId="294AB101"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Крайне важно</w:t>
      </w:r>
      <w:r w:rsidR="00EE03A0">
        <w:rPr>
          <w:sz w:val="28"/>
          <w:szCs w:val="28"/>
        </w:rPr>
        <w:t>,</w:t>
      </w:r>
      <w:r w:rsidRPr="00426B39">
        <w:rPr>
          <w:sz w:val="28"/>
          <w:szCs w:val="28"/>
        </w:rPr>
        <w:t xml:space="preserve"> проконсультироваться с авторитетной клиникой по лечению бесплодия или банком спермы, чтобы понять конкретные правила и положения, действующие в каждом конкретном регионе. Соблюдение этих правил имеет важное значение для обеспечения безопасности и благополучия всех участников процесса.</w:t>
      </w:r>
    </w:p>
    <w:p w14:paraId="55182549" w14:textId="31754DBA"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Ведение учета донорских гамет (спермы и яйцеклеток) в клиниках вспомогательных репродуктивных технологий (ВРТ) является важнейшим аспектом обеспечения безопасности, соблюдения законодательства и этического проведения лечения бесплодия. Хотя конкретные методы ведения документации могут варьироваться от одной клиники к другой</w:t>
      </w:r>
      <w:r w:rsidR="00EE03A0">
        <w:rPr>
          <w:sz w:val="28"/>
          <w:szCs w:val="28"/>
        </w:rPr>
        <w:t>,</w:t>
      </w:r>
      <w:r w:rsidRPr="00426B39">
        <w:rPr>
          <w:sz w:val="28"/>
          <w:szCs w:val="28"/>
        </w:rPr>
        <w:t xml:space="preserve"> и в разных странах, все же существуют несколько общих положений.</w:t>
      </w:r>
    </w:p>
    <w:p w14:paraId="1A5B31FF"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Подробные записи идентификации донора, включая имя (если оно не анонимное), дату рождения, контактную информацию и любую имеющуюся идентифицирующую информацию должны храниться в клинике в банке спермы [194].</w:t>
      </w:r>
    </w:p>
    <w:p w14:paraId="3799BA43" w14:textId="5C3F4473"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Также, записи в регистре или банке включают данные о датах и деталях каждого донорства гамет, включая количество собранных образцов и их качество. В Регистре должна храниться комплексная медицинская и генетическая история донора, включая семейную историю болезни, предшествующие заболевания и результаты генетического скрининга. </w:t>
      </w:r>
    </w:p>
    <w:p w14:paraId="1F8B5FC7" w14:textId="7C33B4A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Регистр половых гамет</w:t>
      </w:r>
      <w:r w:rsidR="00EE03A0">
        <w:rPr>
          <w:sz w:val="28"/>
          <w:szCs w:val="28"/>
        </w:rPr>
        <w:t>,</w:t>
      </w:r>
      <w:r w:rsidRPr="00426B39">
        <w:rPr>
          <w:sz w:val="28"/>
          <w:szCs w:val="28"/>
        </w:rPr>
        <w:t xml:space="preserve"> включает в себя информацию о получателях донорских гамет, их идентификационные данные, историю болезни и контактную информацию, содержит копии форм информированного согласия, подписанные донорами, с изложением их понимания процесса и потенциальных результатов.</w:t>
      </w:r>
    </w:p>
    <w:p w14:paraId="40E61B0D"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Юридические контракты, если применимо, определяющие права и обязанности доноров, реципиентов и клиники, также хранятся в едином регистре половых гамет или банке спермы.</w:t>
      </w:r>
    </w:p>
    <w:p w14:paraId="56A89FAF"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Важным является наличие в регистре информации о результатах тестирования на инфекционные заболевания и скрининга доноров, включая тесты на инфекции, передающиеся половым путем (ИППП).</w:t>
      </w:r>
    </w:p>
    <w:p w14:paraId="1E02CDE0"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банках и регистрах обязательно имеется информация о хранении и обращении с донорскими гаметами, включая сведения о криоконсервации (если применимо), периодах карантина и условиях хранения. Из регистра врач может узнать о том, является ли пожертвование анонимным или с раскрытием личности, что может повлиять на то, как лица, зачатые донором, смогут получить доступ к информации о доноре в будущем.</w:t>
      </w:r>
    </w:p>
    <w:p w14:paraId="6CA0C0EC"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регистрах содержится информация о любых юридических или специфических для клиники ограничениях на количество потомков, которые могут родиться от одного донора. Четкие правила хранения записей, которые могут варьироваться в зависимости от требований законодательства и этических соображений каждой страны или региона.</w:t>
      </w:r>
    </w:p>
    <w:p w14:paraId="6E160090"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каждой клинике, работающей с ВРТ обязательно, наличие протоколов и мер безопасности для защиты конфиденциальности и безопасности информации о донорах и получателях.</w:t>
      </w:r>
    </w:p>
    <w:p w14:paraId="5D2084A1" w14:textId="66A673EF"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Соблюдение национальных и международных правил, регулирующих донорство гамет и вспомогательную репродукцию, включая требования к отчетности в регулирующие органы</w:t>
      </w:r>
      <w:r w:rsidR="00EE03A0">
        <w:rPr>
          <w:sz w:val="28"/>
          <w:szCs w:val="28"/>
        </w:rPr>
        <w:t>,</w:t>
      </w:r>
      <w:r w:rsidRPr="00426B39">
        <w:rPr>
          <w:sz w:val="28"/>
          <w:szCs w:val="28"/>
        </w:rPr>
        <w:t xml:space="preserve"> поможет избежать ошибок ответственности врачей репродуктологов и клиник ВРТ.</w:t>
      </w:r>
    </w:p>
    <w:p w14:paraId="438CF91E"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Этот контроль способствует нескольким целям, включая обеспечение здоровья и безопасности реципиентов и будущего потомства, зачатых донором, соблюдение этических стандартов и обеспечение правовой основы для лечения ВРТ. Клиники должны соблюдать законы и правила своего госудаства, которые могут сильно различаться в разных странах мира, чтобы обеспечить надлежащее ведение и защиту этого контроля.</w:t>
      </w:r>
    </w:p>
    <w:p w14:paraId="123DCB91" w14:textId="0231DD40"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Вопрос о том, следует ли раскрывать факт донорского зачатия, уже давно является предметом споров. В последнее время возникла сильная тенденция в пользу поощрения раскрытия информации. </w:t>
      </w:r>
    </w:p>
    <w:p w14:paraId="67B74115" w14:textId="4E01A230"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rPr>
        <w:t>Американский комитет по этическому праву ASRM считает, что раскрытие потомству информации о факте зачатия донорскими гаметами и, если таковые имеются, характеристики донора(ов) могут служить интересам потомства. Комитет также признает, что это решение является сугубо личным, и стороны могут иметь разные ценности. Общие преимущества раскрытия информации для родителей, доноров и, что наиболее важно, для лиц, зачатых донором, находятся в стадии постоянного изучения. Возрастает поощрение в целях поддержки и раскрытия факта донорства, а также предоставления детям доступа к неидентифицирующей информации о донорах, о чем свидетельствуют исследования, показывающие увеличение числа родителей, которые намерены не скрывать информацию. Программы ВРТ; банки спермы, ооцитов и эмбрионов; программы донорства гамет и эмбрионов; должны проводиться таким образом, чтобы способствовать и поддерживать интересы потомков в изучении фактов их зачатия, при этом уважая интересы конфиденциальности и автономии доноров и родителей-реципиентов.</w:t>
      </w:r>
    </w:p>
    <w:p w14:paraId="093FD26A" w14:textId="463AA280"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Использование донорской спермы из банков спермы и ооцитов из других стран в других странах</w:t>
      </w:r>
      <w:r w:rsidR="006C7A3C">
        <w:rPr>
          <w:sz w:val="28"/>
          <w:szCs w:val="28"/>
          <w:lang w:val="uk-UA"/>
        </w:rPr>
        <w:t xml:space="preserve"> </w:t>
      </w:r>
      <w:r w:rsidRPr="00426B39">
        <w:rPr>
          <w:sz w:val="28"/>
          <w:szCs w:val="28"/>
          <w:lang w:val="uk-UA"/>
        </w:rPr>
        <w:t xml:space="preserve">- является обычной практикой в области вспомогательных репродуктивных технологий (ВРТ) для отдельных лиц и пар, которые сталкиваются с проблемами фертильности. Банки половых гамет хранят и предоставляют образцы донорских ооцитов и спермы, которые можно использовать в различных методах лечения бесплодия. </w:t>
      </w:r>
    </w:p>
    <w:p w14:paraId="7077EB5F" w14:textId="77777777" w:rsidR="00654C16" w:rsidRPr="00426B39" w:rsidRDefault="00654C16" w:rsidP="00654C16">
      <w:pPr>
        <w:pBdr>
          <w:top w:val="nil"/>
          <w:left w:val="nil"/>
          <w:bottom w:val="nil"/>
          <w:right w:val="nil"/>
          <w:between w:val="nil"/>
        </w:pBdr>
        <w:ind w:firstLine="709"/>
        <w:jc w:val="both"/>
        <w:rPr>
          <w:b/>
          <w:bCs/>
          <w:sz w:val="28"/>
          <w:szCs w:val="28"/>
          <w:lang w:val="uk-UA"/>
        </w:rPr>
      </w:pPr>
      <w:r w:rsidRPr="00426B39">
        <w:rPr>
          <w:b/>
          <w:bCs/>
          <w:sz w:val="28"/>
          <w:szCs w:val="28"/>
          <w:lang w:val="uk-UA"/>
        </w:rPr>
        <w:t>Процесс  использования донорской спермы из международных банков спермы:</w:t>
      </w:r>
    </w:p>
    <w:p w14:paraId="438D8490"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Получение спермы из международного банка спермы – это вариант для отдельных лиц или пар, которые ищут донорскую сперму для вспомогательных репродуктивных технологий или лечения бесплодия. Вот общие шаги и соображения, связанные с получением спермы из международного банка спермы:</w:t>
      </w:r>
    </w:p>
    <w:p w14:paraId="27235544" w14:textId="68DA1E7A"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1. </w:t>
      </w:r>
      <w:r w:rsidRPr="00426B39">
        <w:rPr>
          <w:b/>
          <w:bCs/>
          <w:sz w:val="28"/>
          <w:szCs w:val="28"/>
          <w:lang w:val="uk-UA"/>
        </w:rPr>
        <w:t>Консультация со специалистом по фертильности</w:t>
      </w:r>
      <w:r w:rsidRPr="00426B39">
        <w:rPr>
          <w:sz w:val="28"/>
          <w:szCs w:val="28"/>
          <w:lang w:val="uk-UA"/>
        </w:rPr>
        <w:t xml:space="preserve">. Прежде чем приступить к донорству спермы, желательно проконсультироваться со специалистом по фертильности или эндокринологом-репродуктологом. Они могут оценить конкретные потребности в фертильности и определить, подходит ли </w:t>
      </w:r>
      <w:r w:rsidR="00EE03A0">
        <w:rPr>
          <w:sz w:val="28"/>
          <w:szCs w:val="28"/>
          <w:lang w:val="uk-UA"/>
        </w:rPr>
        <w:t>реципиенту</w:t>
      </w:r>
      <w:r w:rsidRPr="00426B39">
        <w:rPr>
          <w:sz w:val="28"/>
          <w:szCs w:val="28"/>
          <w:lang w:val="uk-UA"/>
        </w:rPr>
        <w:t xml:space="preserve"> донорская сперма.</w:t>
      </w:r>
    </w:p>
    <w:p w14:paraId="118ADA16"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2. </w:t>
      </w:r>
      <w:r w:rsidRPr="00426B39">
        <w:rPr>
          <w:b/>
          <w:bCs/>
          <w:sz w:val="28"/>
          <w:szCs w:val="28"/>
          <w:lang w:val="uk-UA"/>
        </w:rPr>
        <w:t>Выбор международного или внутреннего банка спермы</w:t>
      </w:r>
      <w:r w:rsidRPr="00426B39">
        <w:rPr>
          <w:sz w:val="28"/>
          <w:szCs w:val="28"/>
          <w:lang w:val="uk-UA"/>
        </w:rPr>
        <w:t>. Необходимо изучить и выбрать международный банк спермы, который пользуется хорошей репутацией, положительно зарекомендовал себя и соответствует международным стандартам обработки и хранения донорской спермы. Неоходимо подобрать банк с  репутацией в области контроля качества и мер безопасности.</w:t>
      </w:r>
    </w:p>
    <w:p w14:paraId="16DD434E"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3. </w:t>
      </w:r>
      <w:r w:rsidRPr="00426B39">
        <w:rPr>
          <w:b/>
          <w:bCs/>
          <w:sz w:val="28"/>
          <w:szCs w:val="28"/>
          <w:lang w:val="uk-UA"/>
        </w:rPr>
        <w:t>Регистрация и документация.</w:t>
      </w:r>
      <w:r w:rsidRPr="00426B39">
        <w:rPr>
          <w:sz w:val="28"/>
          <w:szCs w:val="28"/>
          <w:lang w:val="uk-UA"/>
        </w:rPr>
        <w:t xml:space="preserve"> Как правило, реципиенту необходимо зарегистрироваться в выбранном банке спермы и предоставить необходимую документацию. Это может включать историю болезни, формы согласия и другие необходимые документы.</w:t>
      </w:r>
    </w:p>
    <w:p w14:paraId="416BBB7C"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4. </w:t>
      </w:r>
      <w:r w:rsidRPr="00426B39">
        <w:rPr>
          <w:b/>
          <w:bCs/>
          <w:sz w:val="28"/>
          <w:szCs w:val="28"/>
          <w:lang w:val="uk-UA"/>
        </w:rPr>
        <w:t>Выбор донора</w:t>
      </w:r>
      <w:r w:rsidRPr="00426B39">
        <w:rPr>
          <w:sz w:val="28"/>
          <w:szCs w:val="28"/>
          <w:lang w:val="uk-UA"/>
        </w:rPr>
        <w:t>. Многие международные банки спермы предоставляют профили доноров спермы, которые могут включать такую информацию, как история болезни донора, образование, физические характеристики, а иногда даже фотографии и личные почерки. Существует возможность выбора донора, исходя из  предпочтений и потребностей реципиента.</w:t>
      </w:r>
    </w:p>
    <w:p w14:paraId="5D046E12"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5. </w:t>
      </w:r>
      <w:r w:rsidRPr="00426B39">
        <w:rPr>
          <w:b/>
          <w:bCs/>
          <w:sz w:val="28"/>
          <w:szCs w:val="28"/>
          <w:lang w:val="uk-UA"/>
        </w:rPr>
        <w:t>Медицинский осмотр</w:t>
      </w:r>
      <w:r w:rsidRPr="00426B39">
        <w:rPr>
          <w:sz w:val="28"/>
          <w:szCs w:val="28"/>
          <w:lang w:val="uk-UA"/>
        </w:rPr>
        <w:t>. Доноры обычно проходят тщательный медицинский осмотр, включая тестирование на инфекционные заболевания и генетические заболевания. Есть возможность убедиться в том, что банк  проводит тщательный медицинский осмотр, чтобы гарантировать безопасность донорской спермы.</w:t>
      </w:r>
    </w:p>
    <w:p w14:paraId="0DFF8335" w14:textId="45B09C7A"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6. </w:t>
      </w:r>
      <w:r w:rsidRPr="00426B39">
        <w:rPr>
          <w:b/>
          <w:bCs/>
          <w:sz w:val="28"/>
          <w:szCs w:val="28"/>
          <w:lang w:val="uk-UA"/>
        </w:rPr>
        <w:t>Юридические и этические соображения</w:t>
      </w:r>
      <w:r w:rsidRPr="00426B39">
        <w:rPr>
          <w:sz w:val="28"/>
          <w:szCs w:val="28"/>
          <w:lang w:val="uk-UA"/>
        </w:rPr>
        <w:t>. Необходимо понимать, что любые юридические и этические соображениях, включая анонимность донора, согласие</w:t>
      </w:r>
      <w:r w:rsidR="00EE03A0">
        <w:rPr>
          <w:sz w:val="28"/>
          <w:szCs w:val="28"/>
          <w:lang w:val="uk-UA"/>
        </w:rPr>
        <w:t>,</w:t>
      </w:r>
      <w:r w:rsidR="00BF2F33">
        <w:rPr>
          <w:sz w:val="28"/>
          <w:szCs w:val="28"/>
          <w:lang w:val="uk-UA"/>
        </w:rPr>
        <w:t xml:space="preserve"> </w:t>
      </w:r>
      <w:r w:rsidRPr="00426B39">
        <w:rPr>
          <w:sz w:val="28"/>
          <w:szCs w:val="28"/>
          <w:lang w:val="uk-UA"/>
        </w:rPr>
        <w:t>возможны и  применимы в рамках  законов и правил в стране</w:t>
      </w:r>
      <w:r w:rsidR="00EE03A0">
        <w:rPr>
          <w:sz w:val="28"/>
          <w:szCs w:val="28"/>
          <w:lang w:val="uk-UA"/>
        </w:rPr>
        <w:t xml:space="preserve"> реципиента</w:t>
      </w:r>
      <w:r w:rsidRPr="00426B39">
        <w:rPr>
          <w:sz w:val="28"/>
          <w:szCs w:val="28"/>
          <w:lang w:val="uk-UA"/>
        </w:rPr>
        <w:t xml:space="preserve"> и стране, где расположен банк спермы.</w:t>
      </w:r>
    </w:p>
    <w:p w14:paraId="1E59337D" w14:textId="52EACB5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7. </w:t>
      </w:r>
      <w:r w:rsidRPr="00426B39">
        <w:rPr>
          <w:b/>
          <w:bCs/>
          <w:sz w:val="28"/>
          <w:szCs w:val="28"/>
          <w:lang w:val="uk-UA"/>
        </w:rPr>
        <w:t>Правила ввоза</w:t>
      </w:r>
      <w:r w:rsidRPr="00426B39">
        <w:rPr>
          <w:sz w:val="28"/>
          <w:szCs w:val="28"/>
          <w:lang w:val="uk-UA"/>
        </w:rPr>
        <w:t>. Необходимо изучить правила ввоза донорской спермы в стране</w:t>
      </w:r>
      <w:r w:rsidR="00EE03A0">
        <w:rPr>
          <w:sz w:val="28"/>
          <w:szCs w:val="28"/>
          <w:lang w:val="uk-UA"/>
        </w:rPr>
        <w:t xml:space="preserve"> реципиента</w:t>
      </w:r>
      <w:r w:rsidRPr="00426B39">
        <w:rPr>
          <w:sz w:val="28"/>
          <w:szCs w:val="28"/>
          <w:lang w:val="uk-UA"/>
        </w:rPr>
        <w:t xml:space="preserve">. Существуют определенные  требования к импорту, включая таможенные декларации и разрешения соответствующих органов здравоохранения. </w:t>
      </w:r>
    </w:p>
    <w:p w14:paraId="5F1914D4" w14:textId="7FDB3471" w:rsidR="00654C16" w:rsidRPr="006C7A3C" w:rsidRDefault="00654C16" w:rsidP="00654C16">
      <w:pPr>
        <w:pBdr>
          <w:top w:val="nil"/>
          <w:left w:val="nil"/>
          <w:bottom w:val="nil"/>
          <w:right w:val="nil"/>
          <w:between w:val="nil"/>
        </w:pBdr>
        <w:ind w:firstLine="709"/>
        <w:jc w:val="both"/>
        <w:rPr>
          <w:sz w:val="28"/>
          <w:szCs w:val="28"/>
          <w:lang w:val="kk-KZ"/>
        </w:rPr>
      </w:pPr>
      <w:r w:rsidRPr="00426B39">
        <w:rPr>
          <w:sz w:val="28"/>
          <w:szCs w:val="28"/>
          <w:lang w:val="uk-UA"/>
        </w:rPr>
        <w:t xml:space="preserve">В Республике Казахстан ввоз и вывоз гамет осуществляется согласно приказу </w:t>
      </w:r>
      <w:r w:rsidRPr="00426B39">
        <w:rPr>
          <w:b/>
          <w:bCs/>
          <w:sz w:val="28"/>
          <w:szCs w:val="28"/>
        </w:rPr>
        <w:t xml:space="preserve"> </w:t>
      </w:r>
      <w:r w:rsidRPr="00426B39">
        <w:rPr>
          <w:sz w:val="28"/>
          <w:szCs w:val="28"/>
        </w:rPr>
        <w:t>МЗ РК от 3 ноября 2020 года № ҚР ДСМ-177/2020 "Об утверждении правил выдачи заключений (разрешительных документов) на ввоз на территорию Республики Казахстан из государств, не являющихся членами Евразийского экономического союза, и вывоз с территории Республики Казахстан в эти государства образцов биологических материалов человека, гемопоэтических стволовых клеток, костного мозга, донорских лимфоцитов в целях проведения неродственной трансплантации, половых клеток и эмбрионов"</w:t>
      </w:r>
      <w:r w:rsidR="006C7A3C">
        <w:rPr>
          <w:sz w:val="28"/>
          <w:szCs w:val="28"/>
          <w:lang w:val="kk-KZ"/>
        </w:rPr>
        <w:t xml:space="preserve"> </w:t>
      </w:r>
      <w:r w:rsidRPr="00426B39">
        <w:rPr>
          <w:sz w:val="28"/>
          <w:szCs w:val="28"/>
        </w:rPr>
        <w:t>[195]</w:t>
      </w:r>
      <w:r w:rsidR="006C7A3C">
        <w:rPr>
          <w:sz w:val="28"/>
          <w:szCs w:val="28"/>
          <w:lang w:val="kk-KZ"/>
        </w:rPr>
        <w:t>.</w:t>
      </w:r>
    </w:p>
    <w:p w14:paraId="604101B9"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8. </w:t>
      </w:r>
      <w:r w:rsidRPr="00426B39">
        <w:rPr>
          <w:b/>
          <w:bCs/>
          <w:sz w:val="28"/>
          <w:szCs w:val="28"/>
          <w:lang w:val="uk-UA"/>
        </w:rPr>
        <w:t>Доставка и хранение</w:t>
      </w:r>
      <w:r w:rsidRPr="00426B39">
        <w:rPr>
          <w:sz w:val="28"/>
          <w:szCs w:val="28"/>
          <w:lang w:val="uk-UA"/>
        </w:rPr>
        <w:t>. Необходимо согласовать с банком  вопросы доставки и хранения донорской спермы( возможно этим могут заниматься специальные организации по транспортировке гентического материала). Международные перевозки обычно предполагают криогенное хранение и транспортировку в специализированных контейнерах, наполненных жидким азотом.</w:t>
      </w:r>
    </w:p>
    <w:p w14:paraId="38EC07F3"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9. </w:t>
      </w:r>
      <w:r w:rsidRPr="00426B39">
        <w:rPr>
          <w:b/>
          <w:bCs/>
          <w:sz w:val="28"/>
          <w:szCs w:val="28"/>
          <w:lang w:val="uk-UA"/>
        </w:rPr>
        <w:t>Выбор клиники по лечению бесплодия</w:t>
      </w:r>
      <w:r w:rsidRPr="00426B39">
        <w:rPr>
          <w:sz w:val="28"/>
          <w:szCs w:val="28"/>
          <w:lang w:val="uk-UA"/>
        </w:rPr>
        <w:t>. Выбор клиники по лечению бесплодия или репродуктивный центр, где реципиент планирует пройти процедуру оплодотворения или лечения бесплодия. Клиника должна иметь опыт работы с международными поставками донорской спермы и осведомлена о любых законодательных и нормативных требованиях.</w:t>
      </w:r>
    </w:p>
    <w:p w14:paraId="51F9C4C7"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10. </w:t>
      </w:r>
      <w:r w:rsidRPr="00426B39">
        <w:rPr>
          <w:b/>
          <w:bCs/>
          <w:sz w:val="28"/>
          <w:szCs w:val="28"/>
          <w:lang w:val="uk-UA"/>
        </w:rPr>
        <w:t>Оплодотворение или лечение бесплодия:</w:t>
      </w:r>
      <w:r w:rsidRPr="00426B39">
        <w:rPr>
          <w:sz w:val="28"/>
          <w:szCs w:val="28"/>
          <w:lang w:val="uk-UA"/>
        </w:rPr>
        <w:t xml:space="preserve"> Выбор тактики и лечения проводит специалист- репродуктолог, выбранного центра. Небходимо быть в тесном контакте с выбранной  клиникой по лечению бесплодия, чтобы запланировать инсеминацию или любое лечение бесплодия с использованием донорской спермы. В клинике ВРТ проводят весь процесс, который может включать ВМИ или ЭКО, в зависимости от конкретных обстоятельств каждого реципиента.</w:t>
      </w:r>
    </w:p>
    <w:p w14:paraId="75FED56A" w14:textId="1487B5A1"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11. </w:t>
      </w:r>
      <w:r w:rsidRPr="00426B39">
        <w:rPr>
          <w:b/>
          <w:bCs/>
          <w:sz w:val="28"/>
          <w:szCs w:val="28"/>
          <w:lang w:val="uk-UA"/>
        </w:rPr>
        <w:t>Последующий уход</w:t>
      </w:r>
      <w:r w:rsidRPr="00426B39">
        <w:rPr>
          <w:sz w:val="28"/>
          <w:szCs w:val="28"/>
          <w:lang w:val="uk-UA"/>
        </w:rPr>
        <w:t>: После оплодотворения или лечения бесплодия специалисты проводят мониторинг и контроль для уточнения результатов лечения, а также в постран</w:t>
      </w:r>
      <w:r w:rsidR="00EE03A0">
        <w:rPr>
          <w:sz w:val="28"/>
          <w:szCs w:val="28"/>
          <w:lang w:val="uk-UA"/>
        </w:rPr>
        <w:t>с</w:t>
      </w:r>
      <w:r w:rsidRPr="00426B39">
        <w:rPr>
          <w:sz w:val="28"/>
          <w:szCs w:val="28"/>
          <w:lang w:val="uk-UA"/>
        </w:rPr>
        <w:t>ферном периоде.</w:t>
      </w:r>
    </w:p>
    <w:p w14:paraId="4C4E3C84" w14:textId="77777777"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 xml:space="preserve">12. </w:t>
      </w:r>
      <w:r w:rsidRPr="00426B39">
        <w:rPr>
          <w:b/>
          <w:bCs/>
          <w:sz w:val="28"/>
          <w:szCs w:val="28"/>
          <w:lang w:val="uk-UA"/>
        </w:rPr>
        <w:t>Законодательные и родительские права.</w:t>
      </w:r>
      <w:r w:rsidRPr="00426B39">
        <w:rPr>
          <w:sz w:val="28"/>
          <w:szCs w:val="28"/>
          <w:lang w:val="uk-UA"/>
        </w:rPr>
        <w:t xml:space="preserve"> Информацию о юридических аспектах родительских прав и обязанностей при использовании донорской спермы необходимо получить у юристов клиники , включая любые юридические требования к установлению отцовства или усыновлению, если применимо.</w:t>
      </w:r>
    </w:p>
    <w:p w14:paraId="70747B47" w14:textId="3BF7F898" w:rsidR="00654C16" w:rsidRPr="00426B39" w:rsidRDefault="00654C16" w:rsidP="00654C16">
      <w:pPr>
        <w:pBdr>
          <w:top w:val="nil"/>
          <w:left w:val="nil"/>
          <w:bottom w:val="nil"/>
          <w:right w:val="nil"/>
          <w:between w:val="nil"/>
        </w:pBdr>
        <w:ind w:firstLine="709"/>
        <w:jc w:val="both"/>
        <w:rPr>
          <w:sz w:val="28"/>
          <w:szCs w:val="28"/>
          <w:lang w:val="uk-UA"/>
        </w:rPr>
      </w:pPr>
      <w:r w:rsidRPr="00426B39">
        <w:rPr>
          <w:sz w:val="28"/>
          <w:szCs w:val="28"/>
          <w:lang w:val="uk-UA"/>
        </w:rPr>
        <w:t>Получение спермы из международного банка спермы может предложить широкий выбор доноров и высококачественную сперму, но важно тщательно исследовать и соблюдать все юридические, этические и медицинские соображения на протяжении всего процесса. Консультации с опытными специалистами по вопросам бесплодия и юристами имеют решающее значение для обеспечения беспрепятственного</w:t>
      </w:r>
      <w:r w:rsidR="00EE03A0">
        <w:rPr>
          <w:sz w:val="28"/>
          <w:szCs w:val="28"/>
          <w:lang w:val="uk-UA"/>
        </w:rPr>
        <w:t>,</w:t>
      </w:r>
      <w:r w:rsidRPr="00426B39">
        <w:rPr>
          <w:sz w:val="28"/>
          <w:szCs w:val="28"/>
          <w:lang w:val="uk-UA"/>
        </w:rPr>
        <w:t>и соответствующего требованиям</w:t>
      </w:r>
      <w:r w:rsidR="00EE03A0">
        <w:rPr>
          <w:sz w:val="28"/>
          <w:szCs w:val="28"/>
          <w:lang w:val="uk-UA"/>
        </w:rPr>
        <w:t>,</w:t>
      </w:r>
      <w:r w:rsidRPr="00426B39">
        <w:rPr>
          <w:sz w:val="28"/>
          <w:szCs w:val="28"/>
          <w:lang w:val="uk-UA"/>
        </w:rPr>
        <w:t xml:space="preserve"> процесса.</w:t>
      </w:r>
    </w:p>
    <w:p w14:paraId="3FAA3F24" w14:textId="3308ACEC"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Известно, что 28 из 29 стран Европы</w:t>
      </w:r>
      <w:r w:rsidR="00EE03A0">
        <w:rPr>
          <w:sz w:val="28"/>
          <w:szCs w:val="28"/>
        </w:rPr>
        <w:t>,</w:t>
      </w:r>
      <w:r w:rsidRPr="00426B39">
        <w:rPr>
          <w:sz w:val="28"/>
          <w:szCs w:val="28"/>
        </w:rPr>
        <w:t xml:space="preserve"> установили дополнительные ограничения для доступа к лечению бесплодия, которое финансируется государством. Возрастные ограничения варьируются от 36 до 49 лет для женщин. В Германии, Австрии, Швеции и Финляндии существует возрастной предел для мужчин, который составляет от 49 до 60 лет. В Великобритании рекомендуется предлагать три цикла ЭКО для женщин в возрасте до 40 лет и один цикл в возрасте от 40 до 42 лет. Активно обсуждается проблема регулирования донорства половых гамет. В Австрии донорскими клетками могут воспользоваться только гетеросексуальные пары, донорство эмбрионов запрещено [196].</w:t>
      </w:r>
    </w:p>
    <w:p w14:paraId="6A5EFBD2"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Испании клиники могут передавать в донорство эмбрионы, оставшиеся после ЭКО, в случае смерти обоих родителей или если они не выходят на связь с клиникой [197].</w:t>
      </w:r>
    </w:p>
    <w:p w14:paraId="52391CCE" w14:textId="5E47015A"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Наиболее свободные законы донорства в США. В этой стране донорство половых гамет не регламентировано законом, существуют только рекомендации. Донорство полностью разрешено, сумма выплат донорам не ограничена [</w:t>
      </w:r>
      <w:r w:rsidR="00D31D43" w:rsidRPr="00426B39">
        <w:rPr>
          <w:sz w:val="28"/>
          <w:szCs w:val="28"/>
        </w:rPr>
        <w:t>32</w:t>
      </w:r>
      <w:r w:rsidR="00D31D43">
        <w:rPr>
          <w:sz w:val="28"/>
          <w:szCs w:val="28"/>
        </w:rPr>
        <w:t>,</w:t>
      </w:r>
      <w:r w:rsidR="00BF2F33">
        <w:rPr>
          <w:sz w:val="28"/>
          <w:szCs w:val="28"/>
          <w:lang w:val="kk-KZ"/>
        </w:rPr>
        <w:t>с</w:t>
      </w:r>
      <w:r w:rsidR="00D31D43">
        <w:rPr>
          <w:sz w:val="28"/>
          <w:szCs w:val="28"/>
        </w:rPr>
        <w:t>.16</w:t>
      </w:r>
      <w:r w:rsidRPr="00426B39">
        <w:rPr>
          <w:sz w:val="28"/>
          <w:szCs w:val="28"/>
        </w:rPr>
        <w:t>].</w:t>
      </w:r>
    </w:p>
    <w:p w14:paraId="359C9F6D" w14:textId="6EDE9B12"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большинстве стран с низким и средним уровнем дохода</w:t>
      </w:r>
      <w:r w:rsidR="00EE03A0">
        <w:rPr>
          <w:sz w:val="28"/>
          <w:szCs w:val="28"/>
        </w:rPr>
        <w:t>,</w:t>
      </w:r>
      <w:r w:rsidRPr="00426B39">
        <w:rPr>
          <w:sz w:val="28"/>
          <w:szCs w:val="28"/>
        </w:rPr>
        <w:t xml:space="preserve"> ВРТ доступны только обеспеченным слоям населения, преимущественно в частных медицинских учрежденх.  Желание стать родителями часто побуждает пары идти на значительные финансовые траты, чтобы получить решение своих проблем.</w:t>
      </w:r>
    </w:p>
    <w:p w14:paraId="134064F8" w14:textId="3231A53B"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Финансовые траты на программы экстракорпорального лечения, различаются в разных странах в зависимости от экономических параметров, законов, правил и страхового покрытия вспомогательных репродуктивных технологий. Понимание экономических последствий бесплодия необходимо, чтобы информировать общество и правительство для поддержания равного доступа к ВРТ без неправомерных финансовых рисков для пациентов в странах с низким и средним уровнем дохода или инициировать государственную поддержку и финансирование данного вида лечения. С успехом, данный вид финансирования, применяется в Республике Казахстан с 2010 года. И количество выделяемых так называемых квот на проведение ЭКО увеличивается.</w:t>
      </w:r>
    </w:p>
    <w:p w14:paraId="4CDA8688"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Особенно актуально, понимание финансовых затрат учитывая, устойчивое создание служб лечения бесплодия в развивающихся странах, зависящих от моделей медецинской помощи, которые предполагают финансирование лечения за счет правительства. </w:t>
      </w:r>
    </w:p>
    <w:p w14:paraId="438932F1" w14:textId="551FE985" w:rsidR="00654C16" w:rsidRPr="00426B39" w:rsidRDefault="00654C16" w:rsidP="00654C16">
      <w:pPr>
        <w:pBdr>
          <w:top w:val="nil"/>
          <w:left w:val="nil"/>
          <w:bottom w:val="nil"/>
          <w:right w:val="nil"/>
          <w:between w:val="nil"/>
        </w:pBdr>
        <w:ind w:firstLine="709"/>
        <w:jc w:val="both"/>
        <w:rPr>
          <w:rStyle w:val="uv3um"/>
          <w:sz w:val="28"/>
          <w:szCs w:val="28"/>
        </w:rPr>
      </w:pPr>
      <w:r w:rsidRPr="00426B39">
        <w:rPr>
          <w:rStyle w:val="oxzekf"/>
          <w:sz w:val="28"/>
          <w:szCs w:val="28"/>
        </w:rPr>
        <w:t xml:space="preserve">Затраты на программу  ЭКО отличается в зависимости от страны- так например в Турции и Казахстане от  $2 800  до $4 000  за одну программу; в Германии от $3 200,  в Польше от $3 281 до 5742;  в </w:t>
      </w:r>
      <w:r w:rsidRPr="00426B39">
        <w:rPr>
          <w:rStyle w:val="affffffffff4"/>
          <w:b w:val="0"/>
          <w:bCs w:val="0"/>
          <w:sz w:val="28"/>
          <w:szCs w:val="28"/>
        </w:rPr>
        <w:t>Чехии</w:t>
      </w:r>
      <w:r w:rsidR="00BF2F33">
        <w:rPr>
          <w:rStyle w:val="affffffffff4"/>
          <w:b w:val="0"/>
          <w:bCs w:val="0"/>
          <w:sz w:val="28"/>
          <w:szCs w:val="28"/>
          <w:lang w:val="kk-KZ"/>
        </w:rPr>
        <w:t>:</w:t>
      </w:r>
      <w:r w:rsidRPr="00426B39">
        <w:rPr>
          <w:rStyle w:val="affffffffff4"/>
          <w:sz w:val="28"/>
          <w:szCs w:val="28"/>
        </w:rPr>
        <w:t xml:space="preserve"> </w:t>
      </w:r>
      <w:r w:rsidRPr="00426B39">
        <w:rPr>
          <w:sz w:val="28"/>
          <w:szCs w:val="28"/>
        </w:rPr>
        <w:t>$</w:t>
      </w:r>
      <w:r w:rsidRPr="00426B39">
        <w:rPr>
          <w:b/>
          <w:bCs/>
          <w:sz w:val="28"/>
          <w:szCs w:val="28"/>
        </w:rPr>
        <w:t xml:space="preserve"> </w:t>
      </w:r>
      <w:r w:rsidRPr="00426B39">
        <w:rPr>
          <w:rStyle w:val="affffffffff4"/>
          <w:b w:val="0"/>
          <w:bCs w:val="0"/>
          <w:sz w:val="28"/>
          <w:szCs w:val="28"/>
        </w:rPr>
        <w:t>2600-4050; в</w:t>
      </w:r>
      <w:r w:rsidRPr="00426B39">
        <w:rPr>
          <w:rStyle w:val="affffffffff4"/>
          <w:sz w:val="28"/>
          <w:szCs w:val="28"/>
        </w:rPr>
        <w:t xml:space="preserve"> </w:t>
      </w:r>
      <w:r w:rsidRPr="00426B39">
        <w:rPr>
          <w:rStyle w:val="oxzekf"/>
          <w:sz w:val="28"/>
          <w:szCs w:val="28"/>
        </w:rPr>
        <w:t xml:space="preserve">Израиле и Таиланде около $6 000 – $8 000 за базовый цикл </w:t>
      </w:r>
      <w:r w:rsidRPr="00426B39">
        <w:rPr>
          <w:sz w:val="28"/>
          <w:szCs w:val="28"/>
        </w:rPr>
        <w:t>[198]; в</w:t>
      </w:r>
      <w:r w:rsidRPr="00426B39">
        <w:rPr>
          <w:b/>
          <w:bCs/>
          <w:sz w:val="28"/>
          <w:szCs w:val="28"/>
        </w:rPr>
        <w:t xml:space="preserve"> </w:t>
      </w:r>
      <w:r w:rsidRPr="00426B39">
        <w:rPr>
          <w:rStyle w:val="affffffffff4"/>
          <w:b w:val="0"/>
          <w:bCs w:val="0"/>
          <w:sz w:val="28"/>
          <w:szCs w:val="28"/>
        </w:rPr>
        <w:t>Испании</w:t>
      </w:r>
      <w:r w:rsidRPr="00426B39">
        <w:rPr>
          <w:rStyle w:val="affffffffff4"/>
          <w:sz w:val="28"/>
          <w:szCs w:val="28"/>
        </w:rPr>
        <w:t xml:space="preserve"> </w:t>
      </w:r>
      <w:r w:rsidRPr="00426B39">
        <w:rPr>
          <w:rStyle w:val="apple-converted-space"/>
          <w:sz w:val="28"/>
          <w:szCs w:val="28"/>
        </w:rPr>
        <w:t> </w:t>
      </w:r>
      <w:r w:rsidRPr="00426B39">
        <w:rPr>
          <w:sz w:val="28"/>
          <w:szCs w:val="28"/>
        </w:rPr>
        <w:t>от $4 100 до $8 200 за ЭКО собственными ооцитами и до $11 000 с донорскими [199];</w:t>
      </w:r>
      <w:r w:rsidR="00BF2F33">
        <w:rPr>
          <w:sz w:val="28"/>
          <w:szCs w:val="28"/>
          <w:lang w:val="kk-KZ"/>
        </w:rPr>
        <w:t xml:space="preserve"> </w:t>
      </w:r>
      <w:r w:rsidRPr="00426B39">
        <w:rPr>
          <w:sz w:val="28"/>
          <w:szCs w:val="28"/>
        </w:rPr>
        <w:t xml:space="preserve">в </w:t>
      </w:r>
      <w:r w:rsidRPr="00426B39">
        <w:rPr>
          <w:rStyle w:val="affffffffff4"/>
          <w:b w:val="0"/>
          <w:bCs w:val="0"/>
          <w:sz w:val="28"/>
          <w:szCs w:val="28"/>
        </w:rPr>
        <w:t>США</w:t>
      </w:r>
      <w:r w:rsidRPr="00426B39">
        <w:rPr>
          <w:rStyle w:val="affffffffff4"/>
          <w:sz w:val="28"/>
          <w:szCs w:val="28"/>
        </w:rPr>
        <w:t>:</w:t>
      </w:r>
      <w:r w:rsidRPr="00426B39">
        <w:rPr>
          <w:rStyle w:val="apple-converted-space"/>
          <w:sz w:val="28"/>
          <w:szCs w:val="28"/>
        </w:rPr>
        <w:t> </w:t>
      </w:r>
      <w:r w:rsidRPr="00426B39">
        <w:rPr>
          <w:sz w:val="28"/>
          <w:szCs w:val="28"/>
        </w:rPr>
        <w:t>от $12 000 до $25 000 и выше,  цены различаются в разных странах зависимости от штата и клиники [200].</w:t>
      </w:r>
      <w:r w:rsidRPr="00426B39">
        <w:rPr>
          <w:rStyle w:val="apple-converted-space"/>
          <w:sz w:val="28"/>
          <w:szCs w:val="28"/>
        </w:rPr>
        <w:t> </w:t>
      </w:r>
    </w:p>
    <w:p w14:paraId="787A2A72" w14:textId="47A45933" w:rsidR="00654C16" w:rsidRPr="00426B39" w:rsidRDefault="00654C16" w:rsidP="00654C16">
      <w:pPr>
        <w:pBdr>
          <w:top w:val="nil"/>
          <w:left w:val="nil"/>
          <w:bottom w:val="nil"/>
          <w:right w:val="nil"/>
          <w:between w:val="nil"/>
        </w:pBdr>
        <w:ind w:firstLine="709"/>
        <w:jc w:val="both"/>
        <w:rPr>
          <w:rStyle w:val="uv3um"/>
          <w:sz w:val="28"/>
          <w:szCs w:val="28"/>
        </w:rPr>
      </w:pPr>
      <w:r w:rsidRPr="00426B39">
        <w:rPr>
          <w:rStyle w:val="oxzekf"/>
          <w:sz w:val="28"/>
          <w:szCs w:val="28"/>
        </w:rPr>
        <w:t>Факторы, влияющие на цену, включают необходимость дополнительного использования донорских яйцеклеток или спермы, проведение преимплантационного генетического тестирования (ПГТ), прегравидарную подготовку, необходимость применения новых методик оплодотворения и культивирования, а также репутацию клиники и уровень медицинского обслуживания.</w:t>
      </w:r>
      <w:r w:rsidRPr="00426B39">
        <w:rPr>
          <w:rStyle w:val="uv3um"/>
          <w:sz w:val="28"/>
          <w:szCs w:val="28"/>
        </w:rPr>
        <w:t> </w:t>
      </w:r>
    </w:p>
    <w:p w14:paraId="41399FE0" w14:textId="491CFF4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Затраты на ВРТ коррелируют с национальным и индивидуальным благосостоянием населения, которые влияют на доступность ВРТ в странах с низким и средним уровнем дохода. Результаты исследования </w:t>
      </w:r>
      <w:r w:rsidRPr="00426B39">
        <w:rPr>
          <w:sz w:val="28"/>
          <w:szCs w:val="28"/>
          <w:shd w:val="clear" w:color="auto" w:fill="FFFFFF"/>
        </w:rPr>
        <w:t>Njagi P</w:t>
      </w:r>
      <w:r w:rsidRPr="00426B39">
        <w:rPr>
          <w:sz w:val="28"/>
          <w:szCs w:val="28"/>
        </w:rPr>
        <w:t xml:space="preserve"> в 2023 году, показали очень высокие затраты на лечение методами ВРТ в странах с низким и средним уровнем доходов, которые отличаются в зависимости от региона и внутри него [201].</w:t>
      </w:r>
      <w:r w:rsidRPr="00426B39">
        <w:rPr>
          <w:rStyle w:val="apple-converted-space"/>
          <w:sz w:val="28"/>
          <w:szCs w:val="28"/>
        </w:rPr>
        <w:t> </w:t>
      </w:r>
    </w:p>
    <w:p w14:paraId="5AB738DA"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Доступность репродуктивных технологий усугубляется отсутствием политики и механизмов финансирования ВРТ. Поэтому крайне важно, чтобы правительства стран с низким и средним уровнем дохода уделяли репродуктивным технологиям первоочередное внимание. Необходима разработка правил и механизмов финансирования ВРТ для повышения справедливости в доступе к лечению бесплодия.</w:t>
      </w:r>
    </w:p>
    <w:p w14:paraId="420CF34A"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исследовании A. Mackay и коллеги сделали вывод о том, что во многих странах есть неравенство в доступе к ВРТ, существуют барьеры, которые не позволяют людям, страдающим бесплодием, получить доступ к услугам репродуктологов. Эти барьеры часто являются многофакторными и взаимосвязанными [202].</w:t>
      </w:r>
      <w:r w:rsidRPr="00426B39">
        <w:rPr>
          <w:rStyle w:val="apple-converted-space"/>
          <w:sz w:val="28"/>
          <w:szCs w:val="28"/>
        </w:rPr>
        <w:t> </w:t>
      </w:r>
    </w:p>
    <w:p w14:paraId="05DE2D89" w14:textId="480AC40A"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Бесплодие в современном мире не всегда классифицируется как заболевание, а как социально обусловленная потребность, при этом службы по лечению бесплодия обычно расположены в крупных городах. Препятствием для доступа к ВРТ безусловно является стомость, но и географическая изоляция пациентов от услуг по лечению бесплодия является наиболее заметным препятствием. Для пациентов, проживающих в сельской или отдаленной местности, расположение клиник ВРТ слишком далеко от дома, что также в свою очередь является сдерживающим фактором, которое отнимает время, причиняет неудобства в дороге и способствует увеличению финансового, социального и психологического бремени бесплодия. В свою очередь, данный факт влияет на вероятность того, что люди, живущие в отдаленных районах, могут начать обследование или лечение, но не достигнут желаемого результата, так и не завершив лечение. Существуют также проблемы связанные с невозможностью купить необходимые медикаменты, специфичные для проведения программ ВРТ, в отдаленных районах или небольших городах, так как нет </w:t>
      </w:r>
      <w:r w:rsidR="003D6FC7">
        <w:rPr>
          <w:sz w:val="28"/>
          <w:szCs w:val="28"/>
        </w:rPr>
        <w:t xml:space="preserve">возможности </w:t>
      </w:r>
      <w:r w:rsidRPr="00426B39">
        <w:rPr>
          <w:sz w:val="28"/>
          <w:szCs w:val="28"/>
        </w:rPr>
        <w:t>закупать дорогостоящие препараты в города, где нет специалистов и клиник, назначающих данные медикаменты. Понимание медицинскими работниками, в своем регионе уникальных потребностей потребителей и пациентов, культуры и способов общения и лечения полезно для устранения препятствий на пути к медицинскому лечению, включая ВРТ. Для облегчения таких коммуникаций, соответвующими ассоциациями и медицинскими клиниками ВРТ, проводятся выездные лекции, конференции, дни открытых дверей и бесплатные приемы пациентов в регионах.</w:t>
      </w:r>
    </w:p>
    <w:p w14:paraId="37859778" w14:textId="1AC08810"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Следует отметить, что, существуют значительные неравенства в доступе к ВРТ, и многие пациенты в странах с низким и средним уровнем дохода по-прежнему не могут себе этого позволить из-за непомерно высокой стоимости [</w:t>
      </w:r>
      <w:r w:rsidR="00D31D43" w:rsidRPr="00426B39">
        <w:rPr>
          <w:sz w:val="28"/>
          <w:szCs w:val="28"/>
        </w:rPr>
        <w:t>202</w:t>
      </w:r>
      <w:r w:rsidR="00D31D43">
        <w:rPr>
          <w:sz w:val="28"/>
          <w:szCs w:val="28"/>
        </w:rPr>
        <w:t>,</w:t>
      </w:r>
      <w:r w:rsidR="00BF2F33">
        <w:rPr>
          <w:sz w:val="28"/>
          <w:szCs w:val="28"/>
          <w:lang w:val="kk-KZ"/>
        </w:rPr>
        <w:t>с</w:t>
      </w:r>
      <w:r w:rsidR="00D31D43">
        <w:rPr>
          <w:sz w:val="28"/>
          <w:szCs w:val="28"/>
        </w:rPr>
        <w:t>.</w:t>
      </w:r>
      <w:r w:rsidR="00BF2F33">
        <w:rPr>
          <w:sz w:val="28"/>
          <w:szCs w:val="28"/>
          <w:lang w:val="kk-KZ"/>
        </w:rPr>
        <w:t xml:space="preserve"> </w:t>
      </w:r>
      <w:r w:rsidR="00D31D43">
        <w:rPr>
          <w:sz w:val="28"/>
          <w:szCs w:val="28"/>
        </w:rPr>
        <w:t>52</w:t>
      </w:r>
      <w:r w:rsidRPr="00426B39">
        <w:rPr>
          <w:sz w:val="28"/>
          <w:szCs w:val="28"/>
        </w:rPr>
        <w:t>].</w:t>
      </w:r>
      <w:r w:rsidRPr="00426B39">
        <w:rPr>
          <w:rStyle w:val="apple-converted-space"/>
          <w:sz w:val="28"/>
          <w:szCs w:val="28"/>
        </w:rPr>
        <w:t> </w:t>
      </w:r>
      <w:r w:rsidRPr="00426B39">
        <w:rPr>
          <w:sz w:val="28"/>
          <w:szCs w:val="28"/>
        </w:rPr>
        <w:t xml:space="preserve"> </w:t>
      </w:r>
    </w:p>
    <w:p w14:paraId="4EB1D1B5" w14:textId="77777777" w:rsidR="00E051AB" w:rsidRPr="00E051AB" w:rsidRDefault="00E051AB" w:rsidP="00A87F88">
      <w:pPr>
        <w:pBdr>
          <w:top w:val="nil"/>
          <w:left w:val="nil"/>
          <w:bottom w:val="nil"/>
          <w:right w:val="nil"/>
          <w:between w:val="nil"/>
        </w:pBdr>
        <w:jc w:val="both"/>
        <w:rPr>
          <w:sz w:val="28"/>
          <w:szCs w:val="28"/>
          <w:lang w:val="kk-KZ"/>
        </w:rPr>
      </w:pPr>
    </w:p>
    <w:p w14:paraId="077AE87A" w14:textId="547EEE9C" w:rsidR="006772E6" w:rsidRPr="00426B39" w:rsidRDefault="006772E6" w:rsidP="00654C16">
      <w:pPr>
        <w:pBdr>
          <w:top w:val="nil"/>
          <w:left w:val="nil"/>
          <w:bottom w:val="nil"/>
          <w:right w:val="nil"/>
          <w:between w:val="nil"/>
        </w:pBdr>
        <w:ind w:firstLine="709"/>
        <w:jc w:val="both"/>
        <w:rPr>
          <w:b/>
          <w:sz w:val="28"/>
          <w:szCs w:val="28"/>
        </w:rPr>
      </w:pPr>
      <w:r w:rsidRPr="00426B39">
        <w:rPr>
          <w:b/>
          <w:sz w:val="28"/>
          <w:szCs w:val="28"/>
        </w:rPr>
        <w:t xml:space="preserve">1.5 </w:t>
      </w:r>
      <w:r w:rsidR="00654C16" w:rsidRPr="00426B39">
        <w:rPr>
          <w:b/>
          <w:sz w:val="28"/>
          <w:szCs w:val="28"/>
        </w:rPr>
        <w:t>Донорство ооцитов и спермы. Ведение учета за использованием в клиниках ВРТ в государстве и между клиниками в Республике Казахстан</w:t>
      </w:r>
    </w:p>
    <w:p w14:paraId="7FE98FFD"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Правила и практика учета донорских гамет в клиниках вспомогательных репродуктивных технологий (ВРТ) могут значительно различаться в зависимости от страны. Важно отметить, что юридические и этические аспекты использования донорских гамет сложны и могут меняться.</w:t>
      </w:r>
    </w:p>
    <w:p w14:paraId="3E45C73C" w14:textId="57C01376"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Когда дело доходит до учета донорских гамет в клиниках ВРТ, следует учитывать некоторые общие соображения. Правовое регулирование – использование донорских гамет регулируется национальными и региональными законами. Эти законы могут определять, кто может стать донором, как проходит регистрирация донорства, могут ли пожертвования быть анонимными или нет, а также как ведется учет и к которому осуществляется доступ.</w:t>
      </w:r>
    </w:p>
    <w:p w14:paraId="15F9190C"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Клиники ВРТ в Казахстане обязаны вести подробный учет донорских гамет, использованных в каждой процедуре. Сюда входит информация о доноре, реципиенте и особенностях процедуры.</w:t>
      </w:r>
    </w:p>
    <w:p w14:paraId="7A815747"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Чтобы разобраться в конкретных правилах и практике учета донорских гамет в клиниках ВРТ Республики Казахстан, мы обратились к существующим нормативным актам, кодексу, приказам РК. Кроме того, отдельные клиники в Казахстане могут иметь свои собственные протоколы и процедуры ведения записей донорских гамет в соответствии с собственными СОПами и алгоритмами (нет единой формы), и согласно существующим приказам МЗ РК.</w:t>
      </w:r>
    </w:p>
    <w:p w14:paraId="1EA7DED2" w14:textId="06F1C3A3"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Казахстане установлены довольно демократичные нормы репродуктивной медицины, законодательством разрешено: донорство половых гамет (ооцитов и спермы) и донорство эмбрионов, суррогатное материнство, криоконсервация гамет, преимплантационное генетическое тестирование. В Республике Казахстан запрещаено проводить выбор пола и клонирование человека. Согласно Уголовному Кодексу РК, статья 129. Клонирование человека: клонирование человека, создание человеческих эмбрионов для целей биомедицинских исследований или использование человеческого эмбриона в коммерческих, военных или промышленных целях, а равно вывоз половых клеток или человеческого эмбриона из Республики Казахстан в этих же целях – </w:t>
      </w:r>
      <w:r w:rsidRPr="00426B39">
        <w:rPr>
          <w:rStyle w:val="apple-converted-space"/>
          <w:sz w:val="28"/>
          <w:szCs w:val="28"/>
        </w:rPr>
        <w:t> </w:t>
      </w:r>
      <w:r w:rsidRPr="00426B39">
        <w:rPr>
          <w:sz w:val="28"/>
          <w:szCs w:val="28"/>
        </w:rPr>
        <w:t xml:space="preserve"> наказываются лишением свободы на срок до трех лет с лишением права занимать определенные должности или заниматься определенной деятельностью на срок до двух лет или без такового</w:t>
      </w:r>
      <w:r w:rsidR="009243BC" w:rsidRPr="00426B39">
        <w:rPr>
          <w:sz w:val="28"/>
          <w:szCs w:val="28"/>
        </w:rPr>
        <w:t xml:space="preserve"> </w:t>
      </w:r>
      <w:r w:rsidRPr="00426B39">
        <w:rPr>
          <w:sz w:val="28"/>
          <w:szCs w:val="28"/>
        </w:rPr>
        <w:t>[203].</w:t>
      </w:r>
      <w:r w:rsidRPr="00426B39">
        <w:rPr>
          <w:rStyle w:val="apple-converted-space"/>
          <w:sz w:val="28"/>
          <w:szCs w:val="28"/>
        </w:rPr>
        <w:t>  </w:t>
      </w:r>
      <w:r w:rsidRPr="00426B39">
        <w:rPr>
          <w:sz w:val="28"/>
          <w:szCs w:val="28"/>
        </w:rPr>
        <w:t xml:space="preserve"> </w:t>
      </w:r>
    </w:p>
    <w:p w14:paraId="714B26D4" w14:textId="1EDCFB78" w:rsidR="00654C16" w:rsidRPr="00426B39" w:rsidRDefault="00654C16" w:rsidP="00654C16">
      <w:pPr>
        <w:pBdr>
          <w:top w:val="nil"/>
          <w:left w:val="nil"/>
          <w:bottom w:val="nil"/>
          <w:right w:val="nil"/>
          <w:between w:val="nil"/>
        </w:pBdr>
        <w:ind w:firstLine="709"/>
        <w:jc w:val="both"/>
        <w:rPr>
          <w:sz w:val="28"/>
          <w:szCs w:val="28"/>
        </w:rPr>
      </w:pPr>
      <w:r w:rsidRPr="00426B39">
        <w:rPr>
          <w:rStyle w:val="apple-converted-space"/>
          <w:sz w:val="28"/>
          <w:szCs w:val="28"/>
        </w:rPr>
        <w:t>П</w:t>
      </w:r>
      <w:r w:rsidRPr="00426B39">
        <w:rPr>
          <w:bCs/>
          <w:sz w:val="28"/>
          <w:szCs w:val="28"/>
        </w:rPr>
        <w:t xml:space="preserve">о законодательству РК пара, передающая эмбрион в дар, становится донором и обязуется не устанавливать личность реципиента; не предъявлять родительских прав на ребенка, рожденного с помощью их эмбрионов; передавать эмбрион безвозмездно. Реципиент обязуется не устанавливать личность доноров; взять на себя права и обязанности родителя; подтверждать безвозмездную передачу эмбрионов. В Кодексе о здоровье народа РК сказано, что донорами гамет могут быть и мужчины, и женщины возрасте от 18 до 35 лет. </w:t>
      </w:r>
    </w:p>
    <w:p w14:paraId="08C94BE6" w14:textId="71A9335A"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Казахстане ВРТ регулируются Кодексом «О здоровье народа и системе здравоохранения», Кодексом «О браке (супружестве) и семье», а также приказами</w:t>
      </w:r>
      <w:r w:rsidR="00D31D43" w:rsidRPr="00426B39">
        <w:rPr>
          <w:sz w:val="28"/>
          <w:szCs w:val="28"/>
        </w:rPr>
        <w:t>: об</w:t>
      </w:r>
      <w:r w:rsidRPr="00426B39">
        <w:rPr>
          <w:sz w:val="28"/>
          <w:szCs w:val="28"/>
        </w:rPr>
        <w:t xml:space="preserve"> утверждении правил и условий проведения донорства половых клеток, тканей репродуктивных органов</w:t>
      </w:r>
      <w:r w:rsidR="00D31D43" w:rsidRPr="00426B39">
        <w:rPr>
          <w:sz w:val="28"/>
          <w:szCs w:val="28"/>
        </w:rPr>
        <w:t>; об</w:t>
      </w:r>
      <w:r w:rsidRPr="00426B39">
        <w:rPr>
          <w:sz w:val="28"/>
          <w:szCs w:val="28"/>
        </w:rPr>
        <w:t xml:space="preserve"> утверждении правил и условий проведения вспомогательных репродуктивных методов и технологий [8</w:t>
      </w:r>
      <w:r w:rsidR="009243BC" w:rsidRPr="00426B39">
        <w:rPr>
          <w:sz w:val="28"/>
          <w:szCs w:val="28"/>
        </w:rPr>
        <w:t>-</w:t>
      </w:r>
      <w:r w:rsidR="00D31D43" w:rsidRPr="00426B39">
        <w:rPr>
          <w:sz w:val="28"/>
          <w:szCs w:val="28"/>
        </w:rPr>
        <w:t>11</w:t>
      </w:r>
      <w:r w:rsidR="00D31D43">
        <w:rPr>
          <w:sz w:val="28"/>
          <w:szCs w:val="28"/>
        </w:rPr>
        <w:t>,с.</w:t>
      </w:r>
      <w:r w:rsidR="00BF2F33">
        <w:rPr>
          <w:sz w:val="28"/>
          <w:szCs w:val="28"/>
          <w:lang w:val="kk-KZ"/>
        </w:rPr>
        <w:t xml:space="preserve"> </w:t>
      </w:r>
      <w:r w:rsidR="00D31D43">
        <w:rPr>
          <w:sz w:val="28"/>
          <w:szCs w:val="28"/>
        </w:rPr>
        <w:t>9</w:t>
      </w:r>
      <w:r w:rsidRPr="00426B39">
        <w:rPr>
          <w:sz w:val="28"/>
          <w:szCs w:val="28"/>
        </w:rPr>
        <w:t>].</w:t>
      </w:r>
    </w:p>
    <w:p w14:paraId="571DE7EC" w14:textId="298DD4C0"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Согласно  </w:t>
      </w:r>
      <w:r w:rsidRPr="00426B39">
        <w:rPr>
          <w:sz w:val="28"/>
          <w:szCs w:val="28"/>
          <w:lang w:val="uk-UA"/>
        </w:rPr>
        <w:t>приказу МЗ РК от 8 декабря 2020 года № ҚР ДСМ-236/2020</w:t>
      </w:r>
      <w:r w:rsidRPr="00426B39">
        <w:rPr>
          <w:sz w:val="28"/>
          <w:szCs w:val="28"/>
          <w:lang w:val="uk-UA"/>
        </w:rPr>
        <w:br/>
        <w:t xml:space="preserve">«Об утверждении правил и условий проведения донорства половых клеток, тканей репродуктивных органов»: </w:t>
      </w:r>
      <w:r w:rsidRPr="00426B39">
        <w:rPr>
          <w:sz w:val="28"/>
          <w:szCs w:val="28"/>
        </w:rPr>
        <w:t>доноры половых клеток  не берут на себя родительские обязанности по отношению к будущему ребенку; рождение 10 (десяти) детей от одного донора;</w:t>
      </w:r>
      <w:r w:rsidR="00BF2F33">
        <w:rPr>
          <w:sz w:val="28"/>
          <w:szCs w:val="28"/>
          <w:lang w:val="kk-KZ"/>
        </w:rPr>
        <w:t xml:space="preserve"> </w:t>
      </w:r>
      <w:r w:rsidRPr="00426B39">
        <w:rPr>
          <w:sz w:val="28"/>
          <w:szCs w:val="28"/>
        </w:rPr>
        <w:t>донорство половых клеток осуществляется на добровольной основе;</w:t>
      </w:r>
      <w:r w:rsidR="00B72932">
        <w:rPr>
          <w:sz w:val="28"/>
          <w:szCs w:val="28"/>
        </w:rPr>
        <w:t xml:space="preserve"> </w:t>
      </w:r>
      <w:r w:rsidRPr="00426B39">
        <w:rPr>
          <w:sz w:val="28"/>
          <w:szCs w:val="28"/>
        </w:rPr>
        <w:t>донорство осуществляется платно и безвозмездно, анонимно и неанонимно; донорство и использование половых клеток,состоящих  в браке, осуществляется с письменного согласия обоих супругов;</w:t>
      </w:r>
      <w:r w:rsidR="00BF2F33">
        <w:rPr>
          <w:sz w:val="28"/>
          <w:szCs w:val="28"/>
          <w:lang w:val="kk-KZ"/>
        </w:rPr>
        <w:t xml:space="preserve"> </w:t>
      </w:r>
      <w:r w:rsidRPr="00426B39">
        <w:rPr>
          <w:sz w:val="28"/>
          <w:szCs w:val="28"/>
        </w:rPr>
        <w:t>доноры ооцитов проходят медико-генетические обследования; работу с донорами ведет врач акушер-гинеколог (репродуктолог);</w:t>
      </w:r>
      <w:r w:rsidR="00BF2F33">
        <w:rPr>
          <w:sz w:val="28"/>
          <w:szCs w:val="28"/>
          <w:lang w:val="kk-KZ"/>
        </w:rPr>
        <w:t xml:space="preserve"> </w:t>
      </w:r>
      <w:r w:rsidRPr="00426B39">
        <w:rPr>
          <w:sz w:val="28"/>
          <w:szCs w:val="28"/>
        </w:rPr>
        <w:t>донорские эмбрионы</w:t>
      </w:r>
      <w:r w:rsidR="00BF2F33">
        <w:rPr>
          <w:sz w:val="28"/>
          <w:szCs w:val="28"/>
          <w:lang w:val="kk-KZ"/>
        </w:rPr>
        <w:t xml:space="preserve"> </w:t>
      </w:r>
      <w:r w:rsidRPr="00426B39">
        <w:rPr>
          <w:sz w:val="28"/>
          <w:szCs w:val="28"/>
        </w:rPr>
        <w:t xml:space="preserve">- отказные (используются для безвозмездной донации), или  полученные в результате оплодотворения ДО и </w:t>
      </w:r>
      <w:r w:rsidR="003D6FC7">
        <w:rPr>
          <w:sz w:val="28"/>
          <w:szCs w:val="28"/>
        </w:rPr>
        <w:t>ДС</w:t>
      </w:r>
      <w:r w:rsidRPr="00426B39">
        <w:rPr>
          <w:sz w:val="28"/>
          <w:szCs w:val="28"/>
        </w:rPr>
        <w:t xml:space="preserve"> [8</w:t>
      </w:r>
      <w:r w:rsidR="00D31D43">
        <w:rPr>
          <w:sz w:val="28"/>
          <w:szCs w:val="28"/>
        </w:rPr>
        <w:t>,с.</w:t>
      </w:r>
      <w:r w:rsidR="00BF2F33">
        <w:rPr>
          <w:sz w:val="28"/>
          <w:szCs w:val="28"/>
          <w:lang w:val="kk-KZ"/>
        </w:rPr>
        <w:t xml:space="preserve"> </w:t>
      </w:r>
      <w:r w:rsidR="00D31D43">
        <w:rPr>
          <w:sz w:val="28"/>
          <w:szCs w:val="28"/>
        </w:rPr>
        <w:t>9</w:t>
      </w:r>
      <w:r w:rsidRPr="00426B39">
        <w:rPr>
          <w:sz w:val="28"/>
          <w:szCs w:val="28"/>
        </w:rPr>
        <w:t>].</w:t>
      </w:r>
    </w:p>
    <w:p w14:paraId="59F1C51F" w14:textId="00FA0B69"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Обледование проводится</w:t>
      </w:r>
      <w:r w:rsidR="003D6FC7">
        <w:rPr>
          <w:sz w:val="28"/>
          <w:szCs w:val="28"/>
        </w:rPr>
        <w:t xml:space="preserve"> </w:t>
      </w:r>
      <w:r w:rsidRPr="00426B39">
        <w:rPr>
          <w:sz w:val="28"/>
          <w:szCs w:val="28"/>
        </w:rPr>
        <w:t>согласно приказу 272 МЗ РК [10</w:t>
      </w:r>
      <w:r w:rsidR="00D31D43">
        <w:rPr>
          <w:sz w:val="28"/>
          <w:szCs w:val="28"/>
        </w:rPr>
        <w:t>,с.</w:t>
      </w:r>
      <w:r w:rsidR="00BF2F33">
        <w:rPr>
          <w:sz w:val="28"/>
          <w:szCs w:val="28"/>
          <w:lang w:val="kk-KZ"/>
        </w:rPr>
        <w:t xml:space="preserve"> </w:t>
      </w:r>
      <w:r w:rsidR="00D31D43">
        <w:rPr>
          <w:sz w:val="28"/>
          <w:szCs w:val="28"/>
        </w:rPr>
        <w:t>9</w:t>
      </w:r>
      <w:r w:rsidRPr="00426B39">
        <w:rPr>
          <w:sz w:val="28"/>
          <w:szCs w:val="28"/>
        </w:rPr>
        <w:t>]:</w:t>
      </w:r>
      <w:r w:rsidR="00BF2F33">
        <w:rPr>
          <w:sz w:val="28"/>
          <w:szCs w:val="28"/>
          <w:lang w:val="kk-KZ"/>
        </w:rPr>
        <w:t xml:space="preserve"> </w:t>
      </w:r>
      <w:r w:rsidRPr="00426B39">
        <w:rPr>
          <w:sz w:val="28"/>
          <w:szCs w:val="28"/>
        </w:rPr>
        <w:t>консультация психиатра, нарколога (1 раз в год); консультация генетика, медико-генетическое обследование -</w:t>
      </w:r>
      <w:r w:rsidR="00E051AB">
        <w:rPr>
          <w:sz w:val="28"/>
          <w:szCs w:val="28"/>
          <w:lang w:val="kk-KZ"/>
        </w:rPr>
        <w:t xml:space="preserve"> </w:t>
      </w:r>
      <w:r w:rsidRPr="00426B39">
        <w:rPr>
          <w:sz w:val="28"/>
          <w:szCs w:val="28"/>
        </w:rPr>
        <w:t>кариотип;</w:t>
      </w:r>
      <w:r w:rsidR="00B72932">
        <w:rPr>
          <w:sz w:val="28"/>
          <w:szCs w:val="28"/>
        </w:rPr>
        <w:t xml:space="preserve"> </w:t>
      </w:r>
      <w:r w:rsidRPr="00426B39">
        <w:rPr>
          <w:sz w:val="28"/>
          <w:szCs w:val="28"/>
        </w:rPr>
        <w:t xml:space="preserve">молекулярно-генетический анализ на носительство мутаций в генах наиболее частых наследственных заболеваний (определение мутаций гена </w:t>
      </w:r>
      <w:r w:rsidRPr="00426B39">
        <w:rPr>
          <w:sz w:val="28"/>
          <w:szCs w:val="28"/>
          <w:lang w:val="en-GB"/>
        </w:rPr>
        <w:t>PAH</w:t>
      </w:r>
      <w:r w:rsidRPr="00426B39">
        <w:rPr>
          <w:sz w:val="28"/>
          <w:szCs w:val="28"/>
        </w:rPr>
        <w:t xml:space="preserve"> при фенилкетонурии в дезоксирибонуклеиновые кислоты (далее-ДНК) молекулярно-генетическим методом, определение мутаций гена муковисцидоза в ДНК молекулярно-генетическим методом) (по показаниям).</w:t>
      </w:r>
    </w:p>
    <w:p w14:paraId="640FF618" w14:textId="2F64DE50"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Согласно приказу МЗ РК  «Об утверждении правил и условий проведения вспомогательных репродуктивных методов и технологий»</w:t>
      </w:r>
      <w:r w:rsidR="00BF2F33">
        <w:rPr>
          <w:sz w:val="28"/>
          <w:szCs w:val="28"/>
          <w:lang w:val="kk-KZ"/>
        </w:rPr>
        <w:t xml:space="preserve"> </w:t>
      </w:r>
      <w:r w:rsidRPr="00426B39">
        <w:rPr>
          <w:sz w:val="28"/>
          <w:szCs w:val="28"/>
        </w:rPr>
        <w:t>[10</w:t>
      </w:r>
      <w:r w:rsidR="00D31D43">
        <w:rPr>
          <w:sz w:val="28"/>
          <w:szCs w:val="28"/>
        </w:rPr>
        <w:t>,с.</w:t>
      </w:r>
      <w:r w:rsidR="00BF2F33">
        <w:rPr>
          <w:sz w:val="28"/>
          <w:szCs w:val="28"/>
          <w:lang w:val="kk-KZ"/>
        </w:rPr>
        <w:t xml:space="preserve"> </w:t>
      </w:r>
      <w:r w:rsidR="00D31D43">
        <w:rPr>
          <w:sz w:val="28"/>
          <w:szCs w:val="28"/>
        </w:rPr>
        <w:t>9</w:t>
      </w:r>
      <w:r w:rsidRPr="00426B39">
        <w:rPr>
          <w:sz w:val="28"/>
          <w:szCs w:val="28"/>
        </w:rPr>
        <w:t>]</w:t>
      </w:r>
      <w:r w:rsidR="00BF2F33">
        <w:rPr>
          <w:sz w:val="28"/>
          <w:szCs w:val="28"/>
          <w:lang w:val="kk-KZ"/>
        </w:rPr>
        <w:t xml:space="preserve"> </w:t>
      </w:r>
      <w:r w:rsidR="00BF2F33" w:rsidRPr="00426B39">
        <w:rPr>
          <w:sz w:val="28"/>
          <w:szCs w:val="28"/>
        </w:rPr>
        <w:t>–</w:t>
      </w:r>
      <w:r w:rsidRPr="00426B39">
        <w:rPr>
          <w:sz w:val="28"/>
          <w:szCs w:val="28"/>
        </w:rPr>
        <w:t>опеределение -</w:t>
      </w:r>
      <w:r w:rsidR="00BF2F33">
        <w:rPr>
          <w:sz w:val="28"/>
          <w:szCs w:val="28"/>
          <w:lang w:val="kk-KZ"/>
        </w:rPr>
        <w:t xml:space="preserve"> </w:t>
      </w:r>
      <w:r w:rsidRPr="00426B39">
        <w:rPr>
          <w:sz w:val="28"/>
          <w:szCs w:val="28"/>
        </w:rPr>
        <w:t xml:space="preserve">донор </w:t>
      </w:r>
      <w:r w:rsidR="00BF2F33">
        <w:rPr>
          <w:sz w:val="28"/>
          <w:szCs w:val="28"/>
          <w:lang w:val="kk-KZ"/>
        </w:rPr>
        <w:t>-</w:t>
      </w:r>
      <w:r w:rsidRPr="00426B39">
        <w:rPr>
          <w:sz w:val="28"/>
          <w:szCs w:val="28"/>
        </w:rPr>
        <w:t xml:space="preserve"> человек, труп человека, животное, от которых производятся забор донорской крови, ее компонентов, иного донорского материала (в том числе сперма, яйцеклетки, ткани репродуктивных органов, половых клеток, эмбрионов), а также изъятие органов (части органа) и (или) тканей (части ткани) для трансплантации к реципиенту.</w:t>
      </w:r>
      <w:r w:rsidR="00BF2F33">
        <w:rPr>
          <w:sz w:val="28"/>
          <w:szCs w:val="28"/>
          <w:lang w:val="kk-KZ"/>
        </w:rPr>
        <w:t xml:space="preserve"> </w:t>
      </w:r>
      <w:r w:rsidRPr="00426B39">
        <w:rPr>
          <w:sz w:val="28"/>
          <w:szCs w:val="28"/>
        </w:rPr>
        <w:t xml:space="preserve">Выбор доноров половых клеток осуществляется пациентами добровольно и самостоятельно на основании фенотипического описания. </w:t>
      </w:r>
    </w:p>
    <w:p w14:paraId="7FBDE8E7" w14:textId="27E9181F"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 кодексе «О здоровье народа и системе здравоохранения» [</w:t>
      </w:r>
      <w:r w:rsidR="00D31D43" w:rsidRPr="00426B39">
        <w:rPr>
          <w:sz w:val="28"/>
          <w:szCs w:val="28"/>
        </w:rPr>
        <w:t>9</w:t>
      </w:r>
      <w:r w:rsidR="00D31D43">
        <w:rPr>
          <w:sz w:val="28"/>
          <w:szCs w:val="28"/>
        </w:rPr>
        <w:t>,</w:t>
      </w:r>
      <w:r w:rsidR="00BF2F33">
        <w:rPr>
          <w:sz w:val="28"/>
          <w:szCs w:val="28"/>
          <w:lang w:val="kk-KZ"/>
        </w:rPr>
        <w:t>с</w:t>
      </w:r>
      <w:r w:rsidR="00D31D43">
        <w:rPr>
          <w:sz w:val="28"/>
          <w:szCs w:val="28"/>
        </w:rPr>
        <w:t>.</w:t>
      </w:r>
      <w:r w:rsidR="00BF2F33">
        <w:rPr>
          <w:sz w:val="28"/>
          <w:szCs w:val="28"/>
          <w:lang w:val="kk-KZ"/>
        </w:rPr>
        <w:t xml:space="preserve"> </w:t>
      </w:r>
      <w:r w:rsidR="00D31D43">
        <w:rPr>
          <w:sz w:val="28"/>
          <w:szCs w:val="28"/>
        </w:rPr>
        <w:t>9</w:t>
      </w:r>
      <w:r w:rsidRPr="00426B39">
        <w:rPr>
          <w:sz w:val="28"/>
          <w:szCs w:val="28"/>
        </w:rPr>
        <w:t>]:</w:t>
      </w:r>
    </w:p>
    <w:p w14:paraId="339CF0FC" w14:textId="5360E816"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lang w:val="uk-UA"/>
        </w:rPr>
        <w:t>Статья 146. Вспомогательные репродуктивные методы и технологии</w:t>
      </w:r>
      <w:r w:rsidRPr="00426B39">
        <w:rPr>
          <w:sz w:val="28"/>
          <w:szCs w:val="28"/>
        </w:rPr>
        <w:t xml:space="preserve">: </w:t>
      </w:r>
    </w:p>
    <w:p w14:paraId="26D5D22F" w14:textId="77777777" w:rsidR="00654C16" w:rsidRPr="00426B39" w:rsidRDefault="00654C16" w:rsidP="00654C16">
      <w:pPr>
        <w:numPr>
          <w:ilvl w:val="0"/>
          <w:numId w:val="17"/>
        </w:numPr>
        <w:pBdr>
          <w:top w:val="nil"/>
          <w:left w:val="nil"/>
          <w:bottom w:val="nil"/>
          <w:right w:val="nil"/>
          <w:between w:val="nil"/>
        </w:pBdr>
        <w:ind w:left="0" w:firstLine="709"/>
        <w:jc w:val="both"/>
        <w:rPr>
          <w:sz w:val="28"/>
          <w:szCs w:val="28"/>
        </w:rPr>
      </w:pPr>
      <w:r w:rsidRPr="00426B39">
        <w:rPr>
          <w:sz w:val="28"/>
          <w:szCs w:val="28"/>
        </w:rPr>
        <w:t xml:space="preserve">Женщина и мужчина, состоящие в браке, имеют право на применение вспомогательных репродуктивных методов и технологий при наличии обоюдного информированного согласия на медицинское вмешательство. </w:t>
      </w:r>
    </w:p>
    <w:p w14:paraId="73ED185B" w14:textId="77777777" w:rsidR="00654C16" w:rsidRPr="00426B39" w:rsidRDefault="00654C16" w:rsidP="00654C16">
      <w:pPr>
        <w:numPr>
          <w:ilvl w:val="0"/>
          <w:numId w:val="17"/>
        </w:numPr>
        <w:pBdr>
          <w:top w:val="nil"/>
          <w:left w:val="nil"/>
          <w:bottom w:val="nil"/>
          <w:right w:val="nil"/>
          <w:between w:val="nil"/>
        </w:pBdr>
        <w:ind w:left="0" w:firstLine="709"/>
        <w:jc w:val="both"/>
        <w:rPr>
          <w:sz w:val="28"/>
          <w:szCs w:val="28"/>
        </w:rPr>
      </w:pPr>
      <w:r w:rsidRPr="00426B39">
        <w:rPr>
          <w:sz w:val="28"/>
          <w:szCs w:val="28"/>
        </w:rPr>
        <w:t xml:space="preserve">Женщина или мужчина, не состоящие в браке, имеют право на применение вспомогательных репродуктивных методов и технологий при наличии ее (его) информированного согласия на медицинское вмешательство. </w:t>
      </w:r>
    </w:p>
    <w:p w14:paraId="69CC5F9B" w14:textId="77777777" w:rsidR="00654C16" w:rsidRPr="00426B39" w:rsidRDefault="00654C16" w:rsidP="00654C16">
      <w:pPr>
        <w:numPr>
          <w:ilvl w:val="0"/>
          <w:numId w:val="17"/>
        </w:numPr>
        <w:pBdr>
          <w:top w:val="nil"/>
          <w:left w:val="nil"/>
          <w:bottom w:val="nil"/>
          <w:right w:val="nil"/>
          <w:between w:val="nil"/>
        </w:pBdr>
        <w:ind w:left="0" w:firstLine="709"/>
        <w:jc w:val="both"/>
        <w:rPr>
          <w:sz w:val="28"/>
          <w:szCs w:val="28"/>
        </w:rPr>
      </w:pPr>
      <w:r w:rsidRPr="00426B39">
        <w:rPr>
          <w:sz w:val="28"/>
          <w:szCs w:val="28"/>
        </w:rPr>
        <w:t xml:space="preserve">При использовании вспомогательных репродуктивных методов и технологий выбор пола будущего ребенка не допускается, за исключением случаев возможности наследования заболеваний, связанных с полом. </w:t>
      </w:r>
    </w:p>
    <w:p w14:paraId="607CA396" w14:textId="77777777" w:rsidR="00654C16" w:rsidRPr="00426B39" w:rsidRDefault="00654C16" w:rsidP="00654C16">
      <w:pPr>
        <w:numPr>
          <w:ilvl w:val="0"/>
          <w:numId w:val="17"/>
        </w:numPr>
        <w:pBdr>
          <w:top w:val="nil"/>
          <w:left w:val="nil"/>
          <w:bottom w:val="nil"/>
          <w:right w:val="nil"/>
          <w:between w:val="nil"/>
        </w:pBdr>
        <w:ind w:left="0" w:firstLine="709"/>
        <w:jc w:val="both"/>
        <w:rPr>
          <w:sz w:val="28"/>
          <w:szCs w:val="28"/>
        </w:rPr>
      </w:pPr>
      <w:r w:rsidRPr="00426B39">
        <w:rPr>
          <w:sz w:val="28"/>
          <w:szCs w:val="28"/>
        </w:rPr>
        <w:t xml:space="preserve">Человеческий эмбрион не может быть использован для коммерческих, военных и промышленных целей. </w:t>
      </w:r>
    </w:p>
    <w:p w14:paraId="289C8903" w14:textId="77777777" w:rsidR="00654C16" w:rsidRPr="00426B39" w:rsidRDefault="00654C16" w:rsidP="00654C16">
      <w:pPr>
        <w:numPr>
          <w:ilvl w:val="0"/>
          <w:numId w:val="17"/>
        </w:numPr>
        <w:pBdr>
          <w:top w:val="nil"/>
          <w:left w:val="nil"/>
          <w:bottom w:val="nil"/>
          <w:right w:val="nil"/>
          <w:between w:val="nil"/>
        </w:pBdr>
        <w:ind w:left="0" w:firstLine="709"/>
        <w:jc w:val="both"/>
        <w:rPr>
          <w:sz w:val="28"/>
          <w:szCs w:val="28"/>
        </w:rPr>
      </w:pPr>
      <w:r w:rsidRPr="00426B39">
        <w:rPr>
          <w:sz w:val="28"/>
          <w:szCs w:val="28"/>
        </w:rPr>
        <w:t xml:space="preserve">Вывоз из Республики Казахстан половых клеток, человеческого эмбриона в коммерческих, военных или промышленных целях не допускается. </w:t>
      </w:r>
    </w:p>
    <w:p w14:paraId="1840F190" w14:textId="57902465"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Статья 147. Клонирование: В Республике Казахстан клонирование человека – воспроизведение генетически идентичных особей – запрещается.</w:t>
      </w:r>
    </w:p>
    <w:p w14:paraId="0E7FE101" w14:textId="13D15C54"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Статья 148. Донорство половых клеток, тканей репродуктивных органов </w:t>
      </w:r>
    </w:p>
    <w:p w14:paraId="5AE7A5F9" w14:textId="61CFBD2F" w:rsidR="00654C16" w:rsidRPr="00426B39" w:rsidRDefault="00654C16" w:rsidP="00654C16">
      <w:pPr>
        <w:numPr>
          <w:ilvl w:val="0"/>
          <w:numId w:val="18"/>
        </w:numPr>
        <w:pBdr>
          <w:top w:val="nil"/>
          <w:left w:val="nil"/>
          <w:bottom w:val="nil"/>
          <w:right w:val="nil"/>
          <w:between w:val="nil"/>
        </w:pBdr>
        <w:ind w:left="0" w:firstLine="709"/>
        <w:jc w:val="both"/>
        <w:rPr>
          <w:sz w:val="28"/>
          <w:szCs w:val="28"/>
        </w:rPr>
      </w:pPr>
      <w:r w:rsidRPr="00426B39">
        <w:rPr>
          <w:sz w:val="28"/>
          <w:szCs w:val="28"/>
        </w:rPr>
        <w:t xml:space="preserve">Граждане Республики Казахстан в возрасте от восемнадцати до тридцати пяти лет, физически и психически здоровые, прошедшие медико-генетическое обследование, имеют право быть донорами половых клеток, тканей репродуктивных органов. </w:t>
      </w:r>
    </w:p>
    <w:p w14:paraId="70FF4498" w14:textId="3BB17F51" w:rsidR="00654C16" w:rsidRPr="00426B39" w:rsidRDefault="00654C16" w:rsidP="00654C16">
      <w:pPr>
        <w:numPr>
          <w:ilvl w:val="0"/>
          <w:numId w:val="18"/>
        </w:numPr>
        <w:pBdr>
          <w:top w:val="nil"/>
          <w:left w:val="nil"/>
          <w:bottom w:val="nil"/>
          <w:right w:val="nil"/>
          <w:between w:val="nil"/>
        </w:pBdr>
        <w:ind w:left="0" w:firstLine="709"/>
        <w:jc w:val="both"/>
        <w:rPr>
          <w:sz w:val="28"/>
          <w:szCs w:val="28"/>
        </w:rPr>
      </w:pPr>
      <w:r w:rsidRPr="00426B39">
        <w:rPr>
          <w:sz w:val="28"/>
          <w:szCs w:val="28"/>
        </w:rPr>
        <w:t xml:space="preserve">Доноры не имеют права на информацию о дальнейшей судьбе своих донорских половых клеток, тканей репродуктивных органов. </w:t>
      </w:r>
    </w:p>
    <w:p w14:paraId="2F0A19F6" w14:textId="524CEF3C"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На основании приказа МЗ РК "Об утверждении правил выдачи заключений (разрешительных документов) на ввоз на территорию Республики Казахстан из государств, не являющихся членами Евразийского экономического союза, и вывоз с территории Республики Казахстан в эти государства образцов биологических материалов человека, гемопоэтических стволовых клеток, костного мозга, донорских лимфоцитов в целях проведения неродственной трансплантации, половых клеток и эмбрионов"</w:t>
      </w:r>
      <w:r w:rsidR="009243BC" w:rsidRPr="00426B39">
        <w:rPr>
          <w:sz w:val="28"/>
          <w:szCs w:val="28"/>
        </w:rPr>
        <w:t xml:space="preserve"> </w:t>
      </w:r>
      <w:r w:rsidRPr="00426B39">
        <w:rPr>
          <w:sz w:val="28"/>
          <w:szCs w:val="28"/>
        </w:rPr>
        <w:t>[195</w:t>
      </w:r>
      <w:r w:rsidR="005D1B23">
        <w:rPr>
          <w:sz w:val="28"/>
          <w:szCs w:val="28"/>
        </w:rPr>
        <w:t>,с.</w:t>
      </w:r>
      <w:r w:rsidR="00BF2F33">
        <w:rPr>
          <w:sz w:val="28"/>
          <w:szCs w:val="28"/>
          <w:lang w:val="kk-KZ"/>
        </w:rPr>
        <w:t xml:space="preserve"> </w:t>
      </w:r>
      <w:r w:rsidR="005D1B23">
        <w:rPr>
          <w:sz w:val="28"/>
          <w:szCs w:val="28"/>
        </w:rPr>
        <w:t>50</w:t>
      </w:r>
      <w:r w:rsidRPr="00426B39">
        <w:rPr>
          <w:sz w:val="28"/>
          <w:szCs w:val="28"/>
        </w:rPr>
        <w:t>] -</w:t>
      </w:r>
      <w:r w:rsidR="009243BC" w:rsidRPr="00426B39">
        <w:rPr>
          <w:sz w:val="28"/>
          <w:szCs w:val="28"/>
        </w:rPr>
        <w:t xml:space="preserve"> </w:t>
      </w:r>
      <w:r w:rsidRPr="00426B39">
        <w:rPr>
          <w:sz w:val="28"/>
          <w:szCs w:val="28"/>
        </w:rPr>
        <w:t xml:space="preserve">Для получения заключения (разрешительных документов) – необходимо заполнить  заявление по форме от юридического лица, которое направляется  в территориальные департаменты государственного органа в сфере оказания медицинских услуг  (далее – услугодатель) через веб-портал "электронного правительства" </w:t>
      </w:r>
      <w:r w:rsidRPr="00426B39">
        <w:rPr>
          <w:sz w:val="28"/>
          <w:szCs w:val="28"/>
          <w:lang w:val="en-GB"/>
        </w:rPr>
        <w:t>www</w:t>
      </w:r>
      <w:r w:rsidRPr="00426B39">
        <w:rPr>
          <w:sz w:val="28"/>
          <w:szCs w:val="28"/>
        </w:rPr>
        <w:t>.</w:t>
      </w:r>
      <w:r w:rsidRPr="00426B39">
        <w:rPr>
          <w:sz w:val="28"/>
          <w:szCs w:val="28"/>
          <w:lang w:val="en-GB"/>
        </w:rPr>
        <w:t>egov</w:t>
      </w:r>
      <w:r w:rsidRPr="00426B39">
        <w:rPr>
          <w:sz w:val="28"/>
          <w:szCs w:val="28"/>
        </w:rPr>
        <w:t>.</w:t>
      </w:r>
      <w:r w:rsidRPr="00426B39">
        <w:rPr>
          <w:sz w:val="28"/>
          <w:szCs w:val="28"/>
          <w:lang w:val="en-GB"/>
        </w:rPr>
        <w:t>kz</w:t>
      </w:r>
      <w:r w:rsidRPr="00426B39">
        <w:rPr>
          <w:sz w:val="28"/>
          <w:szCs w:val="28"/>
        </w:rPr>
        <w:t xml:space="preserve">, </w:t>
      </w:r>
      <w:r w:rsidRPr="00426B39">
        <w:rPr>
          <w:sz w:val="28"/>
          <w:szCs w:val="28"/>
          <w:lang w:val="en-GB"/>
        </w:rPr>
        <w:t>www</w:t>
      </w:r>
      <w:r w:rsidRPr="00426B39">
        <w:rPr>
          <w:sz w:val="28"/>
          <w:szCs w:val="28"/>
        </w:rPr>
        <w:t>.</w:t>
      </w:r>
      <w:r w:rsidRPr="00426B39">
        <w:rPr>
          <w:sz w:val="28"/>
          <w:szCs w:val="28"/>
          <w:lang w:val="en-GB"/>
        </w:rPr>
        <w:t>elicense</w:t>
      </w:r>
      <w:r w:rsidRPr="00426B39">
        <w:rPr>
          <w:sz w:val="28"/>
          <w:szCs w:val="28"/>
        </w:rPr>
        <w:t>.</w:t>
      </w:r>
      <w:r w:rsidRPr="00426B39">
        <w:rPr>
          <w:sz w:val="28"/>
          <w:szCs w:val="28"/>
          <w:lang w:val="en-GB"/>
        </w:rPr>
        <w:t>kz</w:t>
      </w:r>
      <w:r w:rsidRPr="00426B39">
        <w:rPr>
          <w:sz w:val="28"/>
          <w:szCs w:val="28"/>
        </w:rPr>
        <w:t xml:space="preserve"> (далее – портал).</w:t>
      </w:r>
      <w:r w:rsidR="00BF2F33">
        <w:rPr>
          <w:sz w:val="28"/>
          <w:szCs w:val="28"/>
          <w:lang w:val="kk-KZ"/>
        </w:rPr>
        <w:t xml:space="preserve"> </w:t>
      </w:r>
      <w:r w:rsidRPr="00426B39">
        <w:rPr>
          <w:sz w:val="28"/>
          <w:szCs w:val="28"/>
        </w:rPr>
        <w:t xml:space="preserve">Заключение  ввоза и вывоз половых клеток и эмбрионов не выдается  физическим лицам и  выдается на одно перемещение через границу Республики Казахстан.    </w:t>
      </w:r>
    </w:p>
    <w:p w14:paraId="5953914C" w14:textId="6F00BC8B"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По данным национального регистра ВРТ в РК </w:t>
      </w:r>
      <w:r w:rsidR="00B72932">
        <w:rPr>
          <w:sz w:val="28"/>
          <w:szCs w:val="28"/>
        </w:rPr>
        <w:t>за</w:t>
      </w:r>
      <w:r w:rsidRPr="00426B39">
        <w:rPr>
          <w:sz w:val="28"/>
          <w:szCs w:val="28"/>
        </w:rPr>
        <w:t xml:space="preserve"> 2020 год, было показано, увеличение числа программ ВРТ на 13,7 %. В исследовании добровольно приняли   участие 18 клиник, что составило 78,2 % от числа работавших в стране клиник, а доля данных составила 95 %. </w:t>
      </w:r>
      <w:r w:rsidRPr="00426B39">
        <w:rPr>
          <w:sz w:val="28"/>
          <w:szCs w:val="28"/>
          <w:shd w:val="clear" w:color="auto" w:fill="FFFFFF"/>
        </w:rPr>
        <w:t xml:space="preserve">Анализ структуры применения ВРТ выявил, что доля ЭКО в клиниках РК составила 25,3% от всех циклов ВРТ, доля ИКСИ </w:t>
      </w:r>
      <w:r w:rsidR="00BF2F33" w:rsidRPr="00426B39">
        <w:rPr>
          <w:sz w:val="28"/>
          <w:szCs w:val="28"/>
        </w:rPr>
        <w:t>–</w:t>
      </w:r>
      <w:r w:rsidRPr="00426B39">
        <w:rPr>
          <w:sz w:val="28"/>
          <w:szCs w:val="28"/>
          <w:shd w:val="clear" w:color="auto" w:fill="FFFFFF"/>
        </w:rPr>
        <w:t xml:space="preserve"> 74,7%, смешанный способ оплодотворения ЭКО/ИКСИ применялся в 27,6% циклов; перенос размороженных эмбрионов (криоперенос) проведен в 50,8%, программа ДО была выполнена в 10,6%, ПГТ – в 3,8% циклов.</w:t>
      </w:r>
      <w:r w:rsidRPr="00426B39">
        <w:rPr>
          <w:sz w:val="28"/>
          <w:szCs w:val="28"/>
        </w:rPr>
        <w:br/>
      </w:r>
      <w:r w:rsidRPr="00426B39">
        <w:rPr>
          <w:sz w:val="28"/>
          <w:szCs w:val="28"/>
          <w:shd w:val="clear" w:color="auto" w:fill="FFFFFF"/>
        </w:rPr>
        <w:t>Частота наступления беременности в расчете на пункцию составила, в циклах ЭКО – 19,3% на трансвагинальную пункцию и 43,3% в расчете на перенос, в программе ИКСИ – 17,8% на пункцию и 41,1% на перенос, в программе FET – 50,8% на перенос, в программе ДО – 51,5% на перенос. Показатель частоты живорождения в 2021 году составил 32,8% в свежем цикле ЭКО, 32,4% в программах ИКСИ, 37,0% при FET и 39,3% при ДО.</w:t>
      </w:r>
      <w:r w:rsidR="009243BC" w:rsidRPr="00426B39">
        <w:rPr>
          <w:sz w:val="28"/>
          <w:szCs w:val="28"/>
          <w:shd w:val="clear" w:color="auto" w:fill="FFFFFF"/>
        </w:rPr>
        <w:t xml:space="preserve"> В год с донорской спермой во всем Казахстане примерно делается 70-80 программ ЭКО, успех – примерно 30-40%.</w:t>
      </w:r>
      <w:r w:rsidRPr="00426B39">
        <w:rPr>
          <w:sz w:val="28"/>
          <w:szCs w:val="28"/>
          <w:shd w:val="clear" w:color="auto" w:fill="FFFFFF"/>
        </w:rPr>
        <w:t xml:space="preserve"> </w:t>
      </w:r>
      <w:r w:rsidRPr="00426B39">
        <w:rPr>
          <w:sz w:val="28"/>
          <w:szCs w:val="28"/>
        </w:rPr>
        <w:t>Сравнение основных результатов с данными ESHRE показало, что результаты Республики Казахстан соответствуют данным европейских стран.  Тем не менее, высокое число неизвестных исходов беременностей, неполный отчет по программам ВРТ препятствуют полной обработке данных и свидетельствует об отсутствии системы мониторинга за результатами работы клиник ВРТ. Это подтверждает необходимость создания национального регистра, который станет обязательным и важным шагом в развитии ВРТ в Казахстане [204].</w:t>
      </w:r>
      <w:r w:rsidRPr="00426B39">
        <w:rPr>
          <w:rFonts w:ascii="Noto Sans" w:hAnsi="Noto Sans" w:cs="Noto Sans"/>
          <w:sz w:val="16"/>
          <w:szCs w:val="16"/>
          <w:shd w:val="clear" w:color="auto" w:fill="FFFFFF"/>
        </w:rPr>
        <w:t xml:space="preserve"> </w:t>
      </w:r>
    </w:p>
    <w:p w14:paraId="639EE639" w14:textId="6C5EE338"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Вопросы, на которые необходимо обратить внимание законодательству РК: есть доноры половых гамет, и они могут стать донорами в одной стране неоднократно в разных клиниках ВРТ. Нет взаимосвязи между клиниками. Согласно приказу</w:t>
      </w:r>
      <w:r w:rsidR="00BF2F33">
        <w:rPr>
          <w:sz w:val="28"/>
          <w:szCs w:val="28"/>
          <w:lang w:val="kk-KZ"/>
        </w:rPr>
        <w:t xml:space="preserve"> </w:t>
      </w:r>
      <w:r w:rsidRPr="00426B39">
        <w:rPr>
          <w:sz w:val="28"/>
          <w:szCs w:val="28"/>
        </w:rPr>
        <w:t>- ограничение по использованию донора –до 10 рожденных детей от одного донора. Но не проводится контроль за количеством рожденных детей, нет взаимосвязи между клиниками, в каждой клинике проводится свой собственный учет. Но и данный факт не конторолируется государством. Второй аспект возникших вопросов – не существует четкого понимания</w:t>
      </w:r>
      <w:r w:rsidR="00BF2F33">
        <w:rPr>
          <w:sz w:val="28"/>
          <w:szCs w:val="28"/>
          <w:lang w:val="kk-KZ"/>
        </w:rPr>
        <w:t xml:space="preserve"> </w:t>
      </w:r>
      <w:r w:rsidRPr="00426B39">
        <w:rPr>
          <w:sz w:val="28"/>
          <w:szCs w:val="28"/>
        </w:rPr>
        <w:t>- сколько раз донор может быть донатором (особенно для доноров ооцитов). Не только понимание сколько раз от донора может родиться детей, но и сколько раз донор вступить в донацию безопасно для своего здоровья. Третий аспект</w:t>
      </w:r>
      <w:r w:rsidR="00BF2F33">
        <w:rPr>
          <w:sz w:val="28"/>
          <w:szCs w:val="28"/>
          <w:lang w:val="kk-KZ"/>
        </w:rPr>
        <w:t xml:space="preserve"> </w:t>
      </w:r>
      <w:r w:rsidRPr="00426B39">
        <w:rPr>
          <w:sz w:val="28"/>
          <w:szCs w:val="28"/>
        </w:rPr>
        <w:t>- доноры половых гамет в РК не проходят полное генетическое обследование доноров (только стандартное обследование и кариотип).</w:t>
      </w:r>
    </w:p>
    <w:p w14:paraId="61F2F8EA" w14:textId="77777777" w:rsidR="00654C16" w:rsidRPr="00426B39" w:rsidRDefault="00654C16" w:rsidP="00654C16">
      <w:pPr>
        <w:pBdr>
          <w:top w:val="nil"/>
          <w:left w:val="nil"/>
          <w:bottom w:val="nil"/>
          <w:right w:val="nil"/>
          <w:between w:val="nil"/>
        </w:pBdr>
        <w:ind w:firstLine="709"/>
        <w:jc w:val="both"/>
        <w:rPr>
          <w:sz w:val="28"/>
          <w:szCs w:val="28"/>
          <w:shd w:val="clear" w:color="auto" w:fill="FFFFFF"/>
        </w:rPr>
      </w:pPr>
      <w:r w:rsidRPr="00426B39">
        <w:rPr>
          <w:sz w:val="28"/>
          <w:szCs w:val="28"/>
          <w:shd w:val="clear" w:color="auto" w:fill="FFFFFF"/>
        </w:rPr>
        <w:t>Проблема донорских ооцитов, спермы и эмбрионов чрезвычайно актуальна. Спрос на них растет в геометрической прогрессии и главная причина – отложенное материнство и отцовство. По данным Европейских исследователей, только за последние 20 лет брачный возраст перешел с 25 на 34 года. По Казахстану средний возраст первого материнства 10 лет назад составлял 26 лет. Сегодня это уже 29,2 года. Феномен старения первых родов – это общемировая тенденция</w:t>
      </w:r>
      <w:r w:rsidRPr="00426B39">
        <w:rPr>
          <w:sz w:val="28"/>
          <w:szCs w:val="28"/>
        </w:rPr>
        <w:t xml:space="preserve"> [205]</w:t>
      </w:r>
      <w:r w:rsidRPr="00426B39">
        <w:rPr>
          <w:sz w:val="28"/>
          <w:szCs w:val="28"/>
          <w:shd w:val="clear" w:color="auto" w:fill="FFFFFF"/>
        </w:rPr>
        <w:t xml:space="preserve">. </w:t>
      </w:r>
    </w:p>
    <w:p w14:paraId="41440B8A" w14:textId="195A0E61"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shd w:val="clear" w:color="auto" w:fill="FFFFFF"/>
        </w:rPr>
        <w:t>В связи с нехваткой доноров спермы в своей стране, клиники ВРТ в РК вынуждены закупать материал в близлежащих странах из специальных банков половых гамет. С донорами ооцитов проблем не возникает, донор</w:t>
      </w:r>
      <w:r w:rsidR="00B72932">
        <w:rPr>
          <w:sz w:val="28"/>
          <w:szCs w:val="28"/>
          <w:shd w:val="clear" w:color="auto" w:fill="FFFFFF"/>
        </w:rPr>
        <w:t xml:space="preserve">ы </w:t>
      </w:r>
      <w:r w:rsidRPr="00426B39">
        <w:rPr>
          <w:sz w:val="28"/>
          <w:szCs w:val="28"/>
          <w:shd w:val="clear" w:color="auto" w:fill="FFFFFF"/>
        </w:rPr>
        <w:t>ооцитов в достаточном количестве, учитывая то, что донация, практически в большинстве случаев, оплачивается.</w:t>
      </w:r>
    </w:p>
    <w:p w14:paraId="6A7B8180" w14:textId="77777777" w:rsidR="00654C16" w:rsidRPr="00426B39" w:rsidRDefault="00654C16" w:rsidP="00654C16">
      <w:pPr>
        <w:pBdr>
          <w:top w:val="nil"/>
          <w:left w:val="nil"/>
          <w:bottom w:val="nil"/>
          <w:right w:val="nil"/>
          <w:between w:val="nil"/>
        </w:pBdr>
        <w:ind w:firstLine="709"/>
        <w:jc w:val="both"/>
        <w:rPr>
          <w:sz w:val="28"/>
          <w:szCs w:val="28"/>
        </w:rPr>
      </w:pPr>
      <w:r w:rsidRPr="00426B39">
        <w:rPr>
          <w:sz w:val="28"/>
          <w:szCs w:val="28"/>
        </w:rPr>
        <w:t xml:space="preserve">В РК, ведущие клиники ВРТ, ратуют за повышение возрастного порога анонимных доноров спермы до 40 лет и допустить повышение возраста не анонимных доноров (кровных родственников) с целью сохранения генетического родства. </w:t>
      </w:r>
    </w:p>
    <w:p w14:paraId="5D4BBA5E" w14:textId="77777777" w:rsidR="00654C16" w:rsidRPr="00426B39" w:rsidRDefault="00654C16" w:rsidP="00654C16">
      <w:pPr>
        <w:pBdr>
          <w:top w:val="nil"/>
          <w:left w:val="nil"/>
          <w:bottom w:val="nil"/>
          <w:right w:val="nil"/>
          <w:between w:val="nil"/>
        </w:pBdr>
        <w:ind w:firstLine="709"/>
        <w:jc w:val="both"/>
        <w:rPr>
          <w:i/>
          <w:iCs/>
          <w:sz w:val="28"/>
          <w:szCs w:val="28"/>
        </w:rPr>
      </w:pPr>
      <w:r w:rsidRPr="00426B39">
        <w:rPr>
          <w:sz w:val="28"/>
          <w:szCs w:val="28"/>
        </w:rPr>
        <w:t>Как донорам, так и реципиентам важно быть полностью информированными о юридических и этических аспектах использования донорских гамет, включая любые права и обязанности, которые они могут иметь. Консультация юриста или консультация специалиста по фертильности могут дать рекомендации по этим вопросам. К сожалению, не во всех клиниках ВРТ в РК проводятся подобные консультации.</w:t>
      </w:r>
    </w:p>
    <w:p w14:paraId="422A295C" w14:textId="4544A06F" w:rsidR="00654C16" w:rsidRPr="00426B39" w:rsidRDefault="00654C16" w:rsidP="00654C16">
      <w:pPr>
        <w:pBdr>
          <w:top w:val="nil"/>
          <w:left w:val="nil"/>
          <w:bottom w:val="nil"/>
          <w:right w:val="nil"/>
          <w:between w:val="nil"/>
        </w:pBdr>
        <w:ind w:firstLine="709"/>
        <w:jc w:val="both"/>
        <w:rPr>
          <w:i/>
          <w:iCs/>
          <w:sz w:val="28"/>
          <w:szCs w:val="28"/>
        </w:rPr>
      </w:pPr>
      <w:r w:rsidRPr="00426B39">
        <w:rPr>
          <w:sz w:val="28"/>
          <w:szCs w:val="28"/>
        </w:rPr>
        <w:t>Возможными путями решения возникших вопросов и аспектов репродуктивной медицины и применение донорских половых гамет в РК могут явиться:</w:t>
      </w:r>
      <w:r w:rsidRPr="00426B39">
        <w:rPr>
          <w:rFonts w:eastAsiaTheme="minorEastAsia"/>
          <w:kern w:val="24"/>
          <w:sz w:val="56"/>
          <w:szCs w:val="56"/>
        </w:rPr>
        <w:t xml:space="preserve"> </w:t>
      </w:r>
      <w:r w:rsidRPr="00426B39">
        <w:rPr>
          <w:sz w:val="28"/>
          <w:szCs w:val="28"/>
        </w:rPr>
        <w:t>создание Единого национального электронного регистра доноров половых гамет; установление лимита и контроль за количеством рожденных детей от одного донора;</w:t>
      </w:r>
      <w:r w:rsidR="00B72932">
        <w:rPr>
          <w:sz w:val="28"/>
          <w:szCs w:val="28"/>
        </w:rPr>
        <w:t xml:space="preserve"> </w:t>
      </w:r>
      <w:r w:rsidRPr="00426B39">
        <w:rPr>
          <w:sz w:val="28"/>
          <w:szCs w:val="28"/>
        </w:rPr>
        <w:t>создание рекомендаций  для работы с донорами  половых гамет, внесения изменения в приказы;</w:t>
      </w:r>
      <w:r w:rsidR="00B72932">
        <w:rPr>
          <w:sz w:val="28"/>
          <w:szCs w:val="28"/>
        </w:rPr>
        <w:t xml:space="preserve"> </w:t>
      </w:r>
      <w:r w:rsidRPr="00426B39">
        <w:rPr>
          <w:sz w:val="28"/>
          <w:szCs w:val="28"/>
        </w:rPr>
        <w:t>проведение полноэкзомного секвенирования- для выявления полиморфизма и мутаций в генах;</w:t>
      </w:r>
      <w:r w:rsidR="00B72932">
        <w:rPr>
          <w:sz w:val="28"/>
          <w:szCs w:val="28"/>
        </w:rPr>
        <w:t xml:space="preserve"> </w:t>
      </w:r>
      <w:r w:rsidRPr="00426B39">
        <w:rPr>
          <w:sz w:val="28"/>
          <w:szCs w:val="28"/>
        </w:rPr>
        <w:t>принятие рекомендаций и положений на уровне государства, а не в качестве простых методических  рекомендаций.</w:t>
      </w:r>
    </w:p>
    <w:p w14:paraId="0F7A835B" w14:textId="3EB77C36" w:rsidR="00087628" w:rsidRPr="00426B39" w:rsidRDefault="00087628" w:rsidP="00B55D73">
      <w:pPr>
        <w:pBdr>
          <w:top w:val="nil"/>
          <w:left w:val="nil"/>
          <w:bottom w:val="nil"/>
          <w:right w:val="nil"/>
          <w:between w:val="nil"/>
        </w:pBdr>
        <w:ind w:firstLine="709"/>
        <w:jc w:val="both"/>
        <w:rPr>
          <w:sz w:val="28"/>
          <w:szCs w:val="28"/>
        </w:rPr>
      </w:pPr>
    </w:p>
    <w:p w14:paraId="7F898ADF" w14:textId="3ED5091E" w:rsidR="000038F1" w:rsidRDefault="006772E6" w:rsidP="00A87F88">
      <w:pPr>
        <w:jc w:val="both"/>
        <w:rPr>
          <w:b/>
          <w:sz w:val="28"/>
          <w:szCs w:val="28"/>
        </w:rPr>
      </w:pPr>
      <w:r w:rsidRPr="003701A1">
        <w:br w:type="page"/>
      </w:r>
    </w:p>
    <w:p w14:paraId="7FBE53F9" w14:textId="11DE0B44" w:rsidR="000038F1" w:rsidRDefault="000038F1" w:rsidP="000038F1">
      <w:pPr>
        <w:ind w:firstLine="567"/>
        <w:jc w:val="both"/>
        <w:rPr>
          <w:b/>
          <w:sz w:val="28"/>
          <w:szCs w:val="28"/>
          <w:lang w:eastAsia="uk-UA"/>
        </w:rPr>
      </w:pPr>
      <w:r w:rsidRPr="000038F1">
        <w:rPr>
          <w:b/>
          <w:sz w:val="28"/>
          <w:szCs w:val="28"/>
          <w:lang w:eastAsia="uk-UA"/>
        </w:rPr>
        <w:t>2 МАТЕРИАЛЫ И МЕТОДЫ ИССЛЕДОВАНИЯ</w:t>
      </w:r>
    </w:p>
    <w:p w14:paraId="1C98D0E9" w14:textId="77777777" w:rsidR="00D30E41" w:rsidRPr="000038F1" w:rsidRDefault="00D30E41" w:rsidP="000038F1">
      <w:pPr>
        <w:ind w:firstLine="567"/>
        <w:jc w:val="both"/>
        <w:rPr>
          <w:b/>
          <w:sz w:val="28"/>
          <w:szCs w:val="28"/>
          <w:lang w:eastAsia="uk-UA"/>
        </w:rPr>
      </w:pPr>
    </w:p>
    <w:p w14:paraId="31343DDE" w14:textId="3175F6AE" w:rsidR="000038F1" w:rsidRPr="007A5AEE" w:rsidRDefault="000038F1" w:rsidP="007A5AEE">
      <w:pPr>
        <w:ind w:firstLine="567"/>
        <w:jc w:val="both"/>
        <w:rPr>
          <w:b/>
          <w:sz w:val="28"/>
          <w:szCs w:val="28"/>
          <w:lang w:eastAsia="uk-UA"/>
        </w:rPr>
      </w:pPr>
      <w:r w:rsidRPr="000038F1">
        <w:rPr>
          <w:b/>
          <w:sz w:val="28"/>
          <w:szCs w:val="28"/>
          <w:lang w:eastAsia="uk-UA"/>
        </w:rPr>
        <w:t>2.1 Общая характеристика исследования</w:t>
      </w:r>
    </w:p>
    <w:p w14:paraId="3C364DB5" w14:textId="77777777" w:rsidR="000038F1" w:rsidRPr="000038F1" w:rsidRDefault="000038F1" w:rsidP="000038F1">
      <w:pPr>
        <w:spacing w:line="276" w:lineRule="auto"/>
        <w:ind w:firstLine="709"/>
        <w:jc w:val="both"/>
        <w:rPr>
          <w:rFonts w:ascii="Calibri" w:eastAsia="Calibri" w:hAnsi="Calibri" w:cs="Calibri"/>
          <w:sz w:val="22"/>
          <w:szCs w:val="22"/>
          <w:lang w:eastAsia="uk-UA"/>
        </w:rPr>
      </w:pPr>
      <w:r w:rsidRPr="000038F1">
        <w:rPr>
          <w:rFonts w:ascii="Calibri" w:eastAsia="Calibri" w:hAnsi="Calibri" w:cs="Calibri"/>
          <w:noProof/>
          <w:sz w:val="22"/>
          <w:szCs w:val="22"/>
        </w:rPr>
        <mc:AlternateContent>
          <mc:Choice Requires="wps">
            <w:drawing>
              <wp:anchor distT="0" distB="0" distL="114300" distR="114300" simplePos="0" relativeHeight="251738624" behindDoc="0" locked="0" layoutInCell="1" allowOverlap="1" wp14:anchorId="33C68398" wp14:editId="61B338CE">
                <wp:simplePos x="0" y="0"/>
                <wp:positionH relativeFrom="column">
                  <wp:posOffset>4369435</wp:posOffset>
                </wp:positionH>
                <wp:positionV relativeFrom="paragraph">
                  <wp:posOffset>4119880</wp:posOffset>
                </wp:positionV>
                <wp:extent cx="1964690" cy="342900"/>
                <wp:effectExtent l="10795" t="27305" r="27305" b="27305"/>
                <wp:wrapNone/>
                <wp:docPr id="36558131" name="Прямоугольник: скругленные углы 1"/>
                <wp:cNvGraphicFramePr/>
                <a:graphic xmlns:a="http://schemas.openxmlformats.org/drawingml/2006/main">
                  <a:graphicData uri="http://schemas.microsoft.com/office/word/2010/wordprocessingShape">
                    <wps:wsp>
                      <wps:cNvSpPr/>
                      <wps:spPr>
                        <a:xfrm rot="5400000">
                          <a:off x="0" y="0"/>
                          <a:ext cx="196469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7DA8CF7F" w14:textId="77777777" w:rsidR="000038F1" w:rsidRPr="000038F1" w:rsidRDefault="000038F1" w:rsidP="000038F1">
                            <w:pPr>
                              <w:jc w:val="center"/>
                              <w:rPr>
                                <w:color w:val="000000"/>
                              </w:rPr>
                            </w:pPr>
                            <w:r w:rsidRPr="000038F1">
                              <w:rPr>
                                <w:color w:val="000000"/>
                              </w:rPr>
                              <w:t>2 этап исследования</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33C68398" id="Прямоугольник: скругленные углы 1" o:spid="_x0000_s1027" style="position:absolute;left:0;text-align:left;margin-left:344.05pt;margin-top:324.4pt;width:154.7pt;height:27pt;rotation:90;z-index:25173862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5SLAjQIAADAFAAAOAAAAZHJzL2Uyb0RvYy54bWysVF1v0zAUfUfiP1h+p2lKttFq6VS1DCGN&#10;bWJDe3Ydp4nkL2y3Tfn1HDtpNwYPCJEH6/re6+N7j8/N5VWnJNkJ51ujS5qPxpQIzU3V6k1Jvz1e&#10;v/tAiQ9MV0waLUp6EJ5ezd++udzbmZiYxshKOAIQ7Wd7W9ImBDvLMs8boZgfGSs0grVxigVs3Sar&#10;HNsDXclsMh6fZ3vjKusMF97Du+qDdJ7w61rwcFfXXgQiS4raQlpdWtdxzeaXbLZxzDYtH8pg/1CF&#10;Yq3GpSeoFQuMbF37G5RquTPe1GHEjcpMXbdcpB7QTT5+1c1Dw6xIvYAcb080+f8Hy293D/begYa9&#10;9TMPM3bR1U4RZ8DWWTGOX+oN1ZIuUXc4USe6QDic+fS8OJ+CYY7Y+2IyxRmAZj1WxLTOh0/CKBKN&#10;kjqz1dVXvE+CZrsbH/r8Y148o811K2V6I6nJHsj5xVm8hEEqtWQBprJVSb3eUMLkBhrkwSVIb2Rb&#10;xeMRyLvNeikd2THooCguJssiJcmt+mKq3g3kU9FDfmrgF6BY3Yr5pj+SQr2GUj+p0kaw6qOuSDhY&#10;CF5D9jSWrkRFiRSoMFopM7BW/k0mWJQ6tiGSogeqnh8sWqFbd6QFFXnEjp61qQ73rn9GcOYtv25R&#10;/Q3z4Z45qBxOTG64w1JLgxLNYFHSGPfjT/6YD/Ehip4wNWD++5Y5dCg/a8hymhcFYEPaFGcXE2zc&#10;y8j6ZURv1dLgQfJUXTJjfpBHs3ZGPWHAF/FWhJjmuLt/42GzDP004xfBxWKR0jBaloUb/WB5BD+q&#10;77F7Ys4O+gtQ7q05ThibvVJgn9trcLENpm6TPJ95hTTiBmOZRDL8QuLcv9ynrOcf3fwnAAAA//8D&#10;AFBLAwQUAAYACAAAACEA79P5Bd4AAAALAQAADwAAAGRycy9kb3ducmV2LnhtbEyPTU7DMBBG90jc&#10;wRokdtRJq1QhxKkqKBs2KE0P4MZDYhGPo9ht0tszrGA3P5/evCl3ixvEFadgPSlIVwkIpNYbS52C&#10;U/P+lIMIUZPRgydUcMMAu+r+rtSF8TPVeD3GTjCEQqEV9DGOhZSh7dHpsPIjEu++/OR05HbqpJn0&#10;zHA3yHWSbKXTlvhCr0d87bH9Pl4cU8Jmf6jrN+8+Phs72yaJ9nZQ6vFh2b+AiLjEvzD86rM6VOx0&#10;9hcyQQwK8jRj9aggW6cpCE7k22eenLnYJBnIqpT/f6h+AAAA//8DAFBLAQItABQABgAIAAAAIQC2&#10;gziS/gAAAOEBAAATAAAAAAAAAAAAAAAAAAAAAABbQ29udGVudF9UeXBlc10ueG1sUEsBAi0AFAAG&#10;AAgAAAAhADj9If/WAAAAlAEAAAsAAAAAAAAAAAAAAAAALwEAAF9yZWxzLy5yZWxzUEsBAi0AFAAG&#10;AAgAAAAhALjlIsCNAgAAMAUAAA4AAAAAAAAAAAAAAAAALgIAAGRycy9lMm9Eb2MueG1sUEsBAi0A&#10;FAAGAAgAAAAhAO/T+QXeAAAACwEAAA8AAAAAAAAAAAAAAAAA5wQAAGRycy9kb3ducmV2LnhtbFBL&#10;BQYAAAAABAAEAPMAAADyBQAAAAA=&#10;" filled="f" strokecolor="#2f5597" strokeweight="2.5pt">
                <v:textbox>
                  <w:txbxContent>
                    <w:p w14:paraId="7DA8CF7F" w14:textId="77777777" w:rsidR="000038F1" w:rsidRPr="000038F1" w:rsidRDefault="000038F1" w:rsidP="000038F1">
                      <w:pPr>
                        <w:jc w:val="center"/>
                        <w:rPr>
                          <w:color w:val="000000"/>
                        </w:rPr>
                      </w:pPr>
                      <w:r w:rsidRPr="000038F1">
                        <w:rPr>
                          <w:color w:val="000000"/>
                        </w:rPr>
                        <w:t>2 этап исследования</w:t>
                      </w:r>
                    </w:p>
                  </w:txbxContent>
                </v:textbox>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7600" behindDoc="0" locked="0" layoutInCell="1" allowOverlap="1" wp14:anchorId="339727D4" wp14:editId="48DFC68F">
                <wp:simplePos x="0" y="0"/>
                <wp:positionH relativeFrom="column">
                  <wp:posOffset>3834765</wp:posOffset>
                </wp:positionH>
                <wp:positionV relativeFrom="paragraph">
                  <wp:posOffset>1508760</wp:posOffset>
                </wp:positionV>
                <wp:extent cx="3048000" cy="342900"/>
                <wp:effectExtent l="19050" t="19050" r="19050" b="19050"/>
                <wp:wrapNone/>
                <wp:docPr id="1292926481" name="Прямоугольник: скругленные углы 1"/>
                <wp:cNvGraphicFramePr/>
                <a:graphic xmlns:a="http://schemas.openxmlformats.org/drawingml/2006/main">
                  <a:graphicData uri="http://schemas.microsoft.com/office/word/2010/wordprocessingShape">
                    <wps:wsp>
                      <wps:cNvSpPr/>
                      <wps:spPr>
                        <a:xfrm rot="5400000">
                          <a:off x="0" y="0"/>
                          <a:ext cx="304800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502D4767" w14:textId="77777777" w:rsidR="000038F1" w:rsidRPr="000038F1" w:rsidRDefault="000038F1" w:rsidP="000038F1">
                            <w:pPr>
                              <w:jc w:val="center"/>
                              <w:rPr>
                                <w:color w:val="000000"/>
                              </w:rPr>
                            </w:pPr>
                            <w:r w:rsidRPr="000038F1">
                              <w:rPr>
                                <w:color w:val="000000"/>
                              </w:rPr>
                              <w:t>1 этап исследования</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339727D4" id="_x0000_s1028" style="position:absolute;left:0;text-align:left;margin-left:301.95pt;margin-top:118.8pt;width:240pt;height:27pt;rotation:90;z-index:25173760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bKgCigIAADAFAAAOAAAAZHJzL2Uyb0RvYy54bWysVEtPGzEQvlfqf7B8L5uEpUDEBkWhVJUo&#10;oELFeWJ7syvZHtd2kk1/PWPvJlDaQ1V1D9a89vM8vvHFZWc02ygfWrQVHx+NOFNWoGztquLfH68/&#10;nHEWIlgJGq2q+E4Ffjl7/+5i66Zqgg1qqTwjEBumW1fxJkY3LYogGmUgHKFTlpw1egORVL8qpIct&#10;oRtdTEajj8UWvXQehQqBrFe9k88yfl0rEe/qOqjIdMUpt5hPn89lOovZBUxXHlzTiiEN+IcsDLSW&#10;Lj1AXUEEtvbtb1CmFR4D1vFIoCmwrluhcg1UzXj0ppqHBpzKtVBzgju0Kfw/WHG7eXD3ntqwdWEa&#10;SExVdLU3zCN166QcpS/XRtmyLrdud2id6iITZDwelWcpjgnyHZeTc5IJtOixEqbzIX5WaFgSKu5x&#10;beU3mk+Ghs1NiH38Pi79Y/G61TrPSFu2JeTx6Um6BIgqtYZIonGy4sGuOAO9Ig6K6DNkQN3K9HsC&#10;Cn61XGjPNkA8KMvTyaLMQXptvqLszYR8SHqIzwX8ApSyu4LQ9L9kV8+hXE/OtFEgP1nJ4s4R4S3R&#10;nqfUjZKcaUUZJilHRmj130RSF7VNZajM6KFVLwNLUuyWHWupFZOEnSxLlLt734+RehacuG4p+xsI&#10;8R48sZyMtLnxjo5aI6WIg8RZg/7nn+wpnshHXqqJtoY6/2MNnirUXyzR8nxclgQbs1KenE5I8a89&#10;y9ceuzYLpIGMc3ZZTPFR78Xao3miBZ+nW8kFVtDd/YwHZRH7baYnQqj5PIfRajmIN/bBiQS+Z99j&#10;9wTeDfyLxNxb3G8YTN8wsI/tOThfR6zbTM+XvhI1kkJrmUkyPCFp71/rOerloZs9AwAA//8DAFBL&#10;AwQUAAYACAAAACEALaZDtN0AAAAKAQAADwAAAGRycy9kb3ducmV2LnhtbEyPwU7DMAyG70i8Q2Qk&#10;bizZgFK6ptME48IFdeUBstZrIxqnarK1e3vMiR39+9fnz/lmdr044xisJw3LhQKBVPvGUqvhu/p4&#10;SEGEaKgxvSfUcMEAm+L2JjdZ4ycq8byPrWAIhcxo6GIcMilD3aEzYeEHJN4d/ehM5HFsZTOaieGu&#10;lyulEumMJb7QmQHfOqx/9ifHlPC43ZXlu3efX5WdbKWivey0vr+bt2sQEef4X4Y/fVaHgp0O/kRN&#10;EL2GdJm8clXD6ikBwYX0RXFw0PCsOJFFLq9fKH4BAAD//wMAUEsBAi0AFAAGAAgAAAAhALaDOJL+&#10;AAAA4QEAABMAAAAAAAAAAAAAAAAAAAAAAFtDb250ZW50X1R5cGVzXS54bWxQSwECLQAUAAYACAAA&#10;ACEAOP0h/9YAAACUAQAACwAAAAAAAAAAAAAAAAAvAQAAX3JlbHMvLnJlbHNQSwECLQAUAAYACAAA&#10;ACEA/GyoAooCAAAwBQAADgAAAAAAAAAAAAAAAAAuAgAAZHJzL2Uyb0RvYy54bWxQSwECLQAUAAYA&#10;CAAAACEALaZDtN0AAAAKAQAADwAAAAAAAAAAAAAAAADkBAAAZHJzL2Rvd25yZXYueG1sUEsFBgAA&#10;AAAEAAQA8wAAAO4FAAAAAA==&#10;" filled="f" strokecolor="#2f5597" strokeweight="2.5pt">
                <v:textbox>
                  <w:txbxContent>
                    <w:p w14:paraId="502D4767" w14:textId="77777777" w:rsidR="000038F1" w:rsidRPr="000038F1" w:rsidRDefault="000038F1" w:rsidP="000038F1">
                      <w:pPr>
                        <w:jc w:val="center"/>
                        <w:rPr>
                          <w:color w:val="000000"/>
                        </w:rPr>
                      </w:pPr>
                      <w:r w:rsidRPr="000038F1">
                        <w:rPr>
                          <w:color w:val="000000"/>
                        </w:rPr>
                        <w:t>1 этап исследования</w:t>
                      </w:r>
                    </w:p>
                  </w:txbxContent>
                </v:textbox>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6576" behindDoc="0" locked="0" layoutInCell="1" allowOverlap="1" wp14:anchorId="4BD12DEC" wp14:editId="32DB85A3">
                <wp:simplePos x="0" y="0"/>
                <wp:positionH relativeFrom="margin">
                  <wp:posOffset>702945</wp:posOffset>
                </wp:positionH>
                <wp:positionV relativeFrom="paragraph">
                  <wp:posOffset>4756785</wp:posOffset>
                </wp:positionV>
                <wp:extent cx="4381500" cy="523875"/>
                <wp:effectExtent l="19050" t="19050" r="19050" b="28575"/>
                <wp:wrapNone/>
                <wp:docPr id="1363055375"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523875"/>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74191574" w14:textId="0247DC01" w:rsidR="000038F1" w:rsidRPr="000038F1" w:rsidRDefault="000038F1" w:rsidP="000038F1">
                            <w:pPr>
                              <w:jc w:val="center"/>
                              <w:rPr>
                                <w:color w:val="000000"/>
                              </w:rPr>
                            </w:pPr>
                            <w:r w:rsidRPr="000038F1">
                              <w:rPr>
                                <w:color w:val="000000"/>
                              </w:rPr>
                              <w:t>Разработка основных положений</w:t>
                            </w:r>
                            <w:r w:rsidR="00233C5C">
                              <w:rPr>
                                <w:color w:val="000000"/>
                              </w:rPr>
                              <w:t xml:space="preserve"> и маршрутизации</w:t>
                            </w:r>
                            <w:r w:rsidRPr="000038F1">
                              <w:rPr>
                                <w:color w:val="000000"/>
                              </w:rPr>
                              <w:t xml:space="preserve"> регистра доноров половых гамет в Республике Казахстан</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4BD12DEC" id="_x0000_s1029" style="position:absolute;left:0;text-align:left;margin-left:55.35pt;margin-top:374.55pt;width:345pt;height:41.25pt;z-index:251736576;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WPiMigIAACIFAAAOAAAAZHJzL2Uyb0RvYy54bWysVE1v2zAMvQ/YfxB0X50PZ8mCOkWQrsOA&#10;ri2WDj0zshwbkERNUhJnv36U7DZZt8Mw7CJTIv1EPj7q8qrViu2l8w2agg8vBpxJI7BszLbg3x5v&#10;3s048wFMCQqNLPhRen61ePvm8mDncoQ1qlI6RiDGzw+24HUIdp5lXtRSg79AKw05K3QaAm3dNisd&#10;HAhdq2w0GLzPDuhK61BI7+n0unPyRcKvKinCfVV5GZgqOOUW0urSuolrtriE+daBrRvRpwH/kIWG&#10;xtClL1DXEIDtXPMblG6EQ49VuBCoM6yqRshUA1UzHLyqZl2DlakWIsfbF5r8/4MVd/u1fXBEw8H6&#10;uSczVtFWTscv5cfaRNbxhSzZBiboMB/PhpMBcSrINxmNZ9NJZDM7/W2dD58kahaNgjvcmfIrdSQR&#10;BftbH7r457h4o8GbRqnUFWXYoeDj4XQSLwESR6UgkKltWXBvtpyB2pLqRHAJ0qNqyvh7BPJuu1kp&#10;x/ZAnc/z6WiVpyC101+w7I4JmQrokujjUwG/AMXsrsHX3S/J1akm1ZMyrSWUH03JwtGSxA0JncfU&#10;tSw5U5IyjFaKDNCov4kkFpWJZcik4Z6qU4uiFdpNyxqiYhyx48kGy+ODYw47mXsrbhrK/hZ8eABH&#10;uiYiaVbDPS2VQkoRe4uzGt2PP53HeJIbeakmmhNi/vsOHFWoPhsS4odhnsfBSpt8Mh3Rxp17Nuce&#10;s9MrpIYM6VWwIpkxPqhns3Kon2ikl/FWcoERdHfX436zCt380qMg5HKZwmiYLIRbs7YigkfmYt8e&#10;2ydwttdfIOXe4fNMwfyVArvYToPLXcCqSfI88UrSiBsaxCSS/tGIk36+T1Gnp23xEwAA//8DAFBL&#10;AwQUAAYACAAAACEAkmYidt8AAAALAQAADwAAAGRycy9kb3ducmV2LnhtbEyPQU/DMAyF70j8h8hI&#10;3FiSgbZRmk4ItAMaEmJMnLPGtIXEKU22lX+Pd4Kbn/30/L1yOQYvDjikLpIBPVEgkOroOmoMbN9W&#10;VwsQKVty1kdCAz+YYFmdn5W2cPFIr3jY5EZwCKXCGmhz7gspU91isGkSeyS+fcQh2MxyaKQb7JHD&#10;g5dTpWYy2I74Q2t7fGix/trsgwF8f/TN5/jdaf2y3qbndR+mqydjLi/G+zsQGcf8Z4YTPqNDxUy7&#10;uCeXhGet1ZytBuY3txoEOxbqtNnxcK1nIKtS/u9Q/QIAAP//AwBQSwECLQAUAAYACAAAACEAtoM4&#10;kv4AAADhAQAAEwAAAAAAAAAAAAAAAAAAAAAAW0NvbnRlbnRfVHlwZXNdLnhtbFBLAQItABQABgAI&#10;AAAAIQA4/SH/1gAAAJQBAAALAAAAAAAAAAAAAAAAAC8BAABfcmVscy8ucmVsc1BLAQItABQABgAI&#10;AAAAIQDxWPiMigIAACIFAAAOAAAAAAAAAAAAAAAAAC4CAABkcnMvZTJvRG9jLnhtbFBLAQItABQA&#10;BgAIAAAAIQCSZiJ23wAAAAsBAAAPAAAAAAAAAAAAAAAAAOQEAABkcnMvZG93bnJldi54bWxQSwUG&#10;AAAAAAQABADzAAAA8AUAAAAA&#10;" filled="f" strokecolor="#2f5597" strokeweight="2.5pt">
                <v:textbox>
                  <w:txbxContent>
                    <w:p w14:paraId="74191574" w14:textId="0247DC01" w:rsidR="000038F1" w:rsidRPr="000038F1" w:rsidRDefault="000038F1" w:rsidP="000038F1">
                      <w:pPr>
                        <w:jc w:val="center"/>
                        <w:rPr>
                          <w:color w:val="000000"/>
                        </w:rPr>
                      </w:pPr>
                      <w:r w:rsidRPr="000038F1">
                        <w:rPr>
                          <w:color w:val="000000"/>
                        </w:rPr>
                        <w:t>Разработка основных положений</w:t>
                      </w:r>
                      <w:r w:rsidR="00233C5C">
                        <w:rPr>
                          <w:color w:val="000000"/>
                        </w:rPr>
                        <w:t xml:space="preserve"> и маршрутизации</w:t>
                      </w:r>
                      <w:r w:rsidRPr="000038F1">
                        <w:rPr>
                          <w:color w:val="000000"/>
                        </w:rPr>
                        <w:t xml:space="preserve"> регистра доноров половых гамет в Республике Казахстан</w:t>
                      </w:r>
                    </w:p>
                  </w:txbxContent>
                </v:textbox>
                <w10:wrap anchorx="margin"/>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5552" behindDoc="0" locked="0" layoutInCell="1" allowOverlap="1" wp14:anchorId="2AA27BF5" wp14:editId="367A3342">
                <wp:simplePos x="0" y="0"/>
                <wp:positionH relativeFrom="margin">
                  <wp:posOffset>701040</wp:posOffset>
                </wp:positionH>
                <wp:positionV relativeFrom="paragraph">
                  <wp:posOffset>3947160</wp:posOffset>
                </wp:positionV>
                <wp:extent cx="4381500" cy="704850"/>
                <wp:effectExtent l="19050" t="19050" r="19050" b="19050"/>
                <wp:wrapNone/>
                <wp:docPr id="912240486"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70485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0158F795" w14:textId="77777777" w:rsidR="000038F1" w:rsidRPr="000038F1" w:rsidRDefault="000038F1" w:rsidP="000038F1">
                            <w:pPr>
                              <w:jc w:val="center"/>
                              <w:rPr>
                                <w:color w:val="000000"/>
                              </w:rPr>
                            </w:pPr>
                            <w:r w:rsidRPr="000038F1">
                              <w:rPr>
                                <w:color w:val="000000"/>
                              </w:rPr>
                              <w:t>Анализ отношения респондентов групп к созданию единого электронного регистра доноров половых гамет в Республике Казахстан</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2AA27BF5" id="_x0000_s1030" style="position:absolute;left:0;text-align:left;margin-left:55.2pt;margin-top:310.8pt;width:345pt;height:55.5pt;z-index:251735552;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dFewigIAACIFAAAOAAAAZHJzL2Uyb0RvYy54bWysVMFu2zAMvQ/YPwi6r05Sd8mCOkWQrsOA&#10;ri3WDj0zshQbkERNUhJnXz9Kdpuu22EYdpEpkX4iHx91ftEZzXbShxZtxccnI86kFVi3dlPxbw9X&#10;72achQi2Bo1WVvwgA79YvH1zvndzOcEGdS09IxAb5ntX8SZGNy+KIBppIJygk5acCr2BSFu/KWoP&#10;e0I3upiMRu+LPfraeRQyBDq97J18kfGVkiLeKhVkZLrilFvMq8/rOq3F4hzmGw+uacWQBvxDFgZa&#10;S5c+Q11CBLb17W9QphUeA6p4ItAUqFQrZK6BqhmPXlVz34CTuRYiJ7hnmsL/gxU3u3t354mGvQvz&#10;QGaqolPepC/lx7pM1uGZLNlFJuiwPJ2Nz0bEqSDfdFTOzjKbxfFv50P8JNGwZFTc49bWX6kjmSjY&#10;XYdI11L8U1y60eJVq3XuirZsX/HT8ZSAmQASh9IQyTSurniwG85Ab0h1IvoMGVC3dfo9AQW/Wa+0&#10;ZzugzpfldLIqc5Demi9Y98eETAX0SQzxOaFfgFJ2lxCa/pfs6lWT68mZNhLqj7Zm8eBI4paEzlPq&#10;RtacaUkZJitHRmj130QSK9qmMmTW8EDVsUXJit26Yy1RUSbsdLLG+nDnmcde5sGJq5ayv4YQ78CT&#10;rolImtV4S4vSSCniYHHWoP/xp/MUT3IjL9VEc0LMf9+Cpwr1Z0tC/DAuyzRYeVOeTSe08S8965ce&#10;uzUrpIaM6VVwIpspPuonU3k0jzTSy3QrucAKurvv8bBZxX5+6VEQcrnMYTRMDuK1vXcigSfmUt8e&#10;ukfwbtBfJOXe4NNMwfyVAvvYXoPLbUTVZnkeeSVppA0NYhbJ8GikSX+5z1HHp23xEwAA//8DAFBL&#10;AwQUAAYACAAAACEAM6bF198AAAALAQAADwAAAGRycy9kb3ducmV2LnhtbEyPwU7DMAyG70i8Q2Qk&#10;bixpQWUqTScE2gENCTEmzlnjtR2JU5psK2+Pd4Ljb3/6/blaTN6JI46xD6QhmykQSE2wPbUaNh/L&#10;mzmImAxZ4wKhhh+MsKgvLypT2nCidzyuUyu4hGJpNHQpDaWUsenQmzgLAxLvdmH0JnEcW2lHc+Jy&#10;72SuVCG96YkvdGbApw6br/XBa8DPZ9fup+8+y95Wm/i6Gny+fNH6+mp6fACRcEp/MJz1WR1qdtqG&#10;A9koHOdM3TGqocizAgQTc3WebDXc3+YFyLqS/3+ofwEAAP//AwBQSwECLQAUAAYACAAAACEAtoM4&#10;kv4AAADhAQAAEwAAAAAAAAAAAAAAAAAAAAAAW0NvbnRlbnRfVHlwZXNdLnhtbFBLAQItABQABgAI&#10;AAAAIQA4/SH/1gAAAJQBAAALAAAAAAAAAAAAAAAAAC8BAABfcmVscy8ucmVsc1BLAQItABQABgAI&#10;AAAAIQAYdFewigIAACIFAAAOAAAAAAAAAAAAAAAAAC4CAABkcnMvZTJvRG9jLnhtbFBLAQItABQA&#10;BgAIAAAAIQAzpsXX3wAAAAsBAAAPAAAAAAAAAAAAAAAAAOQEAABkcnMvZG93bnJldi54bWxQSwUG&#10;AAAAAAQABADzAAAA8AUAAAAA&#10;" filled="f" strokecolor="#2f5597" strokeweight="2.5pt">
                <v:textbox>
                  <w:txbxContent>
                    <w:p w14:paraId="0158F795" w14:textId="77777777" w:rsidR="000038F1" w:rsidRPr="000038F1" w:rsidRDefault="000038F1" w:rsidP="000038F1">
                      <w:pPr>
                        <w:jc w:val="center"/>
                        <w:rPr>
                          <w:color w:val="000000"/>
                        </w:rPr>
                      </w:pPr>
                      <w:r w:rsidRPr="000038F1">
                        <w:rPr>
                          <w:color w:val="000000"/>
                        </w:rPr>
                        <w:t>Анализ отношения респондентов групп к созданию единого электронного регистра доноров половых гамет в Республике Казахстан</w:t>
                      </w:r>
                    </w:p>
                  </w:txbxContent>
                </v:textbox>
                <w10:wrap anchorx="margin"/>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4528" behindDoc="0" locked="0" layoutInCell="1" allowOverlap="1" wp14:anchorId="090D28DF" wp14:editId="58E5A7D6">
                <wp:simplePos x="0" y="0"/>
                <wp:positionH relativeFrom="column">
                  <wp:posOffset>701040</wp:posOffset>
                </wp:positionH>
                <wp:positionV relativeFrom="paragraph">
                  <wp:posOffset>3318510</wp:posOffset>
                </wp:positionV>
                <wp:extent cx="4381500" cy="523875"/>
                <wp:effectExtent l="19050" t="19050" r="19050" b="28575"/>
                <wp:wrapNone/>
                <wp:docPr id="787969217"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523875"/>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4D1ECCF2" w14:textId="77777777" w:rsidR="000038F1" w:rsidRPr="000038F1" w:rsidRDefault="000038F1" w:rsidP="000038F1">
                            <w:pPr>
                              <w:jc w:val="center"/>
                              <w:rPr>
                                <w:color w:val="000000"/>
                              </w:rPr>
                            </w:pPr>
                            <w:r w:rsidRPr="000038F1">
                              <w:rPr>
                                <w:color w:val="000000"/>
                              </w:rPr>
                              <w:t>Опрос медицинских сотрудников (N=69) РК, работающих в сфере ВРТ</w:t>
                            </w:r>
                          </w:p>
                          <w:p w14:paraId="31A93423" w14:textId="77777777" w:rsidR="000038F1" w:rsidRPr="00FF125D" w:rsidRDefault="000038F1" w:rsidP="000038F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090D28DF" id="_x0000_s1031" style="position:absolute;left:0;text-align:left;margin-left:55.2pt;margin-top:261.3pt;width:345pt;height:41.25pt;z-index:2517345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GqsWiQIAACIFAAAOAAAAZHJzL2Uyb0RvYy54bWysVE1v2zAMvQ/YfxB0X52kztIFdYogXYcB&#10;XVusHXpmZCk2IImapCTOfv0o2W26bodh2EUmRZofj486v+iMZjvpQ4u24uOTEWfSCqxbu6n4t4er&#10;d2echQi2Bo1WVvwgA79YvH1zvndzOcEGdS09oyA2zPeu4k2Mbl4UQTTSQDhBJy0ZFXoDkVS/KWoP&#10;e4pudDEZjd4Xe/S18yhkCHR72Rv5IsdXSop4q1SQkemKU20xnz6f63QWi3OYbzy4phVDGfAPVRho&#10;LSV9DnUJEdjWt7+FMq3wGFDFE4GmQKVaIXMP1M149Kqb+waczL0QOME9wxT+X1hxs7t3d55g2Lsw&#10;DySmLjrlTfpSfazLYB2ewZJdZIIuy9Oz8XREmAqyTSenZ7NpQrM4/u18iJ8kGpaEinvc2vorTSQD&#10;BbvrEHv/J7+U0eJVq3WeirZsX/HT8WyakgCRQ2mIJBpXVzzYDWegN8Q6EX0OGVC3dfo9BQp+s15p&#10;z3ZAky/L2WRVZie9NV+w7q8pMjXQFzH45wZ+CZSqu4TQ9L9kU8+a3E+utJFQf7Q1iwdHFLdEdJ5K&#10;N7LmTEuqMEnZM0Kr/8aTUNQ2tSEzhweojiNKUuzWHWsJiox7ulljfbjzzGNP8+DEVUvVX0OId+CJ&#10;1wQk7Wq8pUNppBJxkDhr0P/4033yJ7qRlXqiPSHkv2/BU4f6syUifhiXZVqsrJTT2YQU/9Kyfmmx&#10;W7NCGsiYXgUnspj8o34SlUfzSCu9TFnJBFZQ7n7Gg7KK/f7SoyDkcpndaJkcxGt770QKnpBLc3vo&#10;HsG7gX+RmHuDTzsF81cM7H17Di63EVWb6XnElaiRFFrETJLh0Uib/lLPXsenbfETAAD//wMAUEsD&#10;BBQABgAIAAAAIQAn3d133wAAAAsBAAAPAAAAZHJzL2Rvd25yZXYueG1sTI/BTsMwDIbvSLxDZCRu&#10;LEnFqqk0nRBoBzQkxJg4Z43XdjROabKtvD3eCY6//en353I5+V6ccIxdIAN6pkAg1cF11BjYfqzu&#10;FiBisuRsHwgN/GCEZXV9VdrChTO942mTGsElFAtroE1pKKSMdYvexlkYkHi3D6O3iePYSDfaM5f7&#10;XmZK5dLbjvhCawd8arH+2hy9Afx87pvD9N1p/bbextf14LPVizG3N9PjA4iEU/qD4aLP6lCx0y4c&#10;yUXRc9bqnlED8yzLQTCxUJfJzkCu5hpkVcr/P1S/AAAA//8DAFBLAQItABQABgAIAAAAIQC2gziS&#10;/gAAAOEBAAATAAAAAAAAAAAAAAAAAAAAAABbQ29udGVudF9UeXBlc10ueG1sUEsBAi0AFAAGAAgA&#10;AAAhADj9If/WAAAAlAEAAAsAAAAAAAAAAAAAAAAALwEAAF9yZWxzLy5yZWxzUEsBAi0AFAAGAAgA&#10;AAAhAIcaqxaJAgAAIgUAAA4AAAAAAAAAAAAAAAAALgIAAGRycy9lMm9Eb2MueG1sUEsBAi0AFAAG&#10;AAgAAAAhACfd3XffAAAACwEAAA8AAAAAAAAAAAAAAAAA4wQAAGRycy9kb3ducmV2LnhtbFBLBQYA&#10;AAAABAAEAPMAAADvBQAAAAA=&#10;" filled="f" strokecolor="#2f5597" strokeweight="2.5pt">
                <v:textbox>
                  <w:txbxContent>
                    <w:p w14:paraId="4D1ECCF2" w14:textId="77777777" w:rsidR="000038F1" w:rsidRPr="000038F1" w:rsidRDefault="000038F1" w:rsidP="000038F1">
                      <w:pPr>
                        <w:jc w:val="center"/>
                        <w:rPr>
                          <w:color w:val="000000"/>
                        </w:rPr>
                      </w:pPr>
                      <w:r w:rsidRPr="000038F1">
                        <w:rPr>
                          <w:color w:val="000000"/>
                        </w:rPr>
                        <w:t>Опрос медицинских сотрудников (N=69) РК, работающих в сфере ВРТ</w:t>
                      </w:r>
                    </w:p>
                    <w:p w14:paraId="31A93423" w14:textId="77777777" w:rsidR="000038F1" w:rsidRPr="00FF125D" w:rsidRDefault="000038F1" w:rsidP="000038F1">
                      <w:pPr>
                        <w:jc w:val="center"/>
                      </w:pPr>
                    </w:p>
                  </w:txbxContent>
                </v:textbox>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2480" behindDoc="0" locked="0" layoutInCell="1" allowOverlap="1" wp14:anchorId="7D6498C0" wp14:editId="1745000E">
                <wp:simplePos x="0" y="0"/>
                <wp:positionH relativeFrom="margin">
                  <wp:posOffset>2198370</wp:posOffset>
                </wp:positionH>
                <wp:positionV relativeFrom="paragraph">
                  <wp:posOffset>2223135</wp:posOffset>
                </wp:positionV>
                <wp:extent cx="1381125" cy="990600"/>
                <wp:effectExtent l="19050" t="19050" r="28575" b="19050"/>
                <wp:wrapNone/>
                <wp:docPr id="328858886" name="Прямоугольник: скругленные углы 1"/>
                <wp:cNvGraphicFramePr/>
                <a:graphic xmlns:a="http://schemas.openxmlformats.org/drawingml/2006/main">
                  <a:graphicData uri="http://schemas.microsoft.com/office/word/2010/wordprocessingShape">
                    <wps:wsp>
                      <wps:cNvSpPr/>
                      <wps:spPr>
                        <a:xfrm>
                          <a:off x="0" y="0"/>
                          <a:ext cx="1381125" cy="9906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4341E7F3" w14:textId="77777777" w:rsidR="000038F1" w:rsidRPr="000038F1" w:rsidRDefault="000038F1" w:rsidP="000038F1">
                            <w:pPr>
                              <w:jc w:val="center"/>
                              <w:rPr>
                                <w:color w:val="000000"/>
                              </w:rPr>
                            </w:pPr>
                            <w:r w:rsidRPr="000038F1">
                              <w:rPr>
                                <w:color w:val="000000"/>
                              </w:rPr>
                              <w:t>2. Реципиенты ДО</w:t>
                            </w:r>
                          </w:p>
                          <w:p w14:paraId="526C28D2" w14:textId="4502DA3A" w:rsidR="000038F1" w:rsidRPr="00932589" w:rsidRDefault="000038F1" w:rsidP="000038F1">
                            <w:pPr>
                              <w:jc w:val="center"/>
                              <w:rPr>
                                <w:color w:val="000000"/>
                              </w:rPr>
                            </w:pPr>
                            <w:r w:rsidRPr="000038F1">
                              <w:rPr>
                                <w:color w:val="000000"/>
                              </w:rPr>
                              <w:t>N=</w:t>
                            </w:r>
                            <w:r w:rsidR="00932589">
                              <w:rPr>
                                <w:color w:val="000000"/>
                              </w:rPr>
                              <w:t>32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7D6498C0" id="_x0000_s1032" style="position:absolute;left:0;text-align:left;margin-left:173.1pt;margin-top:175.05pt;width:108.75pt;height:78pt;z-index:2517324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ivwigIAACIFAAAOAAAAZHJzL2Uyb0RvYy54bWysVE1v2zAMvQ/YfxB0Xx2n6VdQpwjSdRjQ&#10;tcXaoWdGkmMDkqhJSuLs14+S3aTrdhiGXWRKpJ/Ix0ddXnVGs43yoUVb8fJoxJmyAmVrVxX/9nTz&#10;4ZyzEMFK0GhVxXcq8KvZ+3eXWzdVY2xQS+UZgdgw3bqKNzG6aVEE0SgD4QidsuSs0RuItPWrQnrY&#10;ErrRxXg0Oi226KXzKFQIdHrdO/ks49e1EvG+roOKTFeccot59XldprWYXcJ05cE1rRjSgH/IwkBr&#10;6dI91DVEYGvf/gZlWuExYB2PBJoC67oVKtdA1ZSjN9U8NuBUroXICW5PU/h/sOJu8+gePNGwdWEa&#10;yExVdLU36Uv5sS6TtduTpbrIBB2Wx+dlOT7hTJDv4mJ0OspsFoe/nQ/xk0LDklFxj2srv1JHMlGw&#10;uQ2RrqX4l7h0o8WbVuvcFW3ZtuLH5dkJNU4AiaPWEMk0TlY82BVnoFekOhF9hgyoW5l+T0DBr5YL&#10;7dkGqPOTydl4MclBem2+oOyPCXmf9BCfE/oFKGV3DaHpf8muXjW5npxpo0B+tJLFnSOJWxI6T6kb&#10;JTnTijJMVo6M0Oq/iSRWtE1lqKzhgapDi5IVu2XHWqLiNGGnkyXK3YNnHnuZByduWsr+FkJ8AE+6&#10;JiJpVuM9LbVGShEHi7MG/Y8/nad4kht5qSaaE2L++xo8Vag/WxLiRTmZpMHKm8nJ2Zg2/rVn+dpj&#10;12aB1JCSXgUnspnio34xa4/mmUZ6nm4lF1hBd/c9HjaL2M8vPQpCzec5jIbJQby1j04k8MRc6ttT&#10;9wzeDfqLpNw7fJkpmL5RYB/ba3C+jli3WZ4HXkkaaUODmEUyPBpp0l/vc9ThaZv9BAAA//8DAFBL&#10;AwQUAAYACAAAACEAYLIuZ+AAAAALAQAADwAAAGRycy9kb3ducmV2LnhtbEyPwU7DMAyG70i8Q2Qk&#10;bixpxwoqTScE2gENaWJMnLPGtIXEKU22lbfHnOD2W/70+3O1nLwTRxxjH0hDNlMgkJpge2o17F5X&#10;V7cgYjJkjQuEGr4xwrI+P6tMacOJXvC4Ta3gEoql0dClNJRSxqZDb+IsDEi8ew+jN4nHsZV2NCcu&#10;907mShXSm574QmcGfOiw+dwevAZ8e3Ttx/TVZ9lmvYvP68HnqyetLy+m+zsQCaf0B8OvPqtDzU77&#10;cCAbhdMwvy5yRjksVAaCiUUxvwGx56CKDGRdyf8/1D8AAAD//wMAUEsBAi0AFAAGAAgAAAAhALaD&#10;OJL+AAAA4QEAABMAAAAAAAAAAAAAAAAAAAAAAFtDb250ZW50X1R5cGVzXS54bWxQSwECLQAUAAYA&#10;CAAAACEAOP0h/9YAAACUAQAACwAAAAAAAAAAAAAAAAAvAQAAX3JlbHMvLnJlbHNQSwECLQAUAAYA&#10;CAAAACEAzDYr8IoCAAAiBQAADgAAAAAAAAAAAAAAAAAuAgAAZHJzL2Uyb0RvYy54bWxQSwECLQAU&#10;AAYACAAAACEAYLIuZ+AAAAALAQAADwAAAAAAAAAAAAAAAADkBAAAZHJzL2Rvd25yZXYueG1sUEsF&#10;BgAAAAAEAAQA8wAAAPEFAAAAAA==&#10;" filled="f" strokecolor="#2f5597" strokeweight="2.5pt">
                <v:textbox>
                  <w:txbxContent>
                    <w:p w14:paraId="4341E7F3" w14:textId="77777777" w:rsidR="000038F1" w:rsidRPr="000038F1" w:rsidRDefault="000038F1" w:rsidP="000038F1">
                      <w:pPr>
                        <w:jc w:val="center"/>
                        <w:rPr>
                          <w:color w:val="000000"/>
                        </w:rPr>
                      </w:pPr>
                      <w:r w:rsidRPr="000038F1">
                        <w:rPr>
                          <w:color w:val="000000"/>
                        </w:rPr>
                        <w:t>2. Реципиенты ДО</w:t>
                      </w:r>
                    </w:p>
                    <w:p w14:paraId="526C28D2" w14:textId="4502DA3A" w:rsidR="000038F1" w:rsidRPr="00932589" w:rsidRDefault="000038F1" w:rsidP="000038F1">
                      <w:pPr>
                        <w:jc w:val="center"/>
                        <w:rPr>
                          <w:color w:val="000000"/>
                        </w:rPr>
                      </w:pPr>
                      <w:r w:rsidRPr="000038F1">
                        <w:rPr>
                          <w:color w:val="000000"/>
                        </w:rPr>
                        <w:t>N=</w:t>
                      </w:r>
                      <w:r w:rsidR="00932589">
                        <w:rPr>
                          <w:color w:val="000000"/>
                        </w:rPr>
                        <w:t>32</w:t>
                      </w:r>
                    </w:p>
                  </w:txbxContent>
                </v:textbox>
                <w10:wrap anchorx="margin"/>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3504" behindDoc="0" locked="0" layoutInCell="1" allowOverlap="1" wp14:anchorId="4D1FC7C4" wp14:editId="573F8A43">
                <wp:simplePos x="0" y="0"/>
                <wp:positionH relativeFrom="page">
                  <wp:posOffset>4772025</wp:posOffset>
                </wp:positionH>
                <wp:positionV relativeFrom="paragraph">
                  <wp:posOffset>2223135</wp:posOffset>
                </wp:positionV>
                <wp:extent cx="1381125" cy="990600"/>
                <wp:effectExtent l="19050" t="19050" r="28575" b="19050"/>
                <wp:wrapNone/>
                <wp:docPr id="1919563404" name="Прямоугольник: скругленные углы 1"/>
                <wp:cNvGraphicFramePr/>
                <a:graphic xmlns:a="http://schemas.openxmlformats.org/drawingml/2006/main">
                  <a:graphicData uri="http://schemas.microsoft.com/office/word/2010/wordprocessingShape">
                    <wps:wsp>
                      <wps:cNvSpPr/>
                      <wps:spPr>
                        <a:xfrm>
                          <a:off x="0" y="0"/>
                          <a:ext cx="1381125" cy="9906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1A66EE70" w14:textId="77777777" w:rsidR="000038F1" w:rsidRPr="000038F1" w:rsidRDefault="000038F1" w:rsidP="000038F1">
                            <w:pPr>
                              <w:jc w:val="center"/>
                              <w:rPr>
                                <w:color w:val="000000"/>
                              </w:rPr>
                            </w:pPr>
                            <w:r w:rsidRPr="000038F1">
                              <w:rPr>
                                <w:color w:val="000000"/>
                              </w:rPr>
                              <w:t>3. Доноры ооцитов</w:t>
                            </w:r>
                          </w:p>
                          <w:p w14:paraId="79D5F29C" w14:textId="77777777" w:rsidR="000038F1" w:rsidRPr="000038F1" w:rsidRDefault="000038F1" w:rsidP="000038F1">
                            <w:pPr>
                              <w:jc w:val="center"/>
                              <w:rPr>
                                <w:color w:val="000000"/>
                              </w:rPr>
                            </w:pPr>
                            <w:r w:rsidRPr="000038F1">
                              <w:rPr>
                                <w:color w:val="000000"/>
                              </w:rPr>
                              <w:t>N=35</w:t>
                            </w:r>
                          </w:p>
                          <w:p w14:paraId="1FC94628" w14:textId="77777777" w:rsidR="000038F1" w:rsidRPr="00FF125D" w:rsidRDefault="000038F1" w:rsidP="000038F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4D1FC7C4" id="_x0000_s1033" style="position:absolute;left:0;text-align:left;margin-left:375.75pt;margin-top:175.05pt;width:108.75pt;height:78pt;z-index:25173350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ON9igIAACIFAAAOAAAAZHJzL2Uyb0RvYy54bWysVMFu2zAMvQ/YPwi6L47TtGmDOkWQrMOA&#10;ri3WDj0zshwbkERNUhJnXz9KdpOs22EYdpEpkX4iHx91fdNqxbbS+QZNwfPBkDNpBJaNWRf82/Pt&#10;h0vOfABTgkIjC76Xnt/M3r+73tmpHGGNqpSOEYjx050teB2CnWaZF7XU4AdopSFnhU5DoK1bZ6WD&#10;HaFrlY2Gw4tsh660DoX0nk6XnZPPEn5VSREeqsrLwFTBKbeQVpfWVVyz2TVM1w5s3Yg+DfiHLDQ0&#10;hi49QC0hANu45jco3QiHHqswEKgzrKpGyFQDVZMP31TzVIOVqRYix9sDTf7/wYr77ZN9dETDzvqp&#10;JzNW0VZOxy/lx9pE1v5AlmwDE3SYn13m+eicM0G+q6vhxTCxmR3/ts6HTxI1i0bBHW5M+ZU6koiC&#10;7Z0PdC3Fv8bFGw3eNkqlrijDdgU/yyfn1DgBJI5KQSBT27Lg3qw5A7Um1YngEqRH1ZTx9wjk3Xq1&#10;UI5tgTo/Hk9Gi3EKUhv9BcvumJAPSffxKaFfgGJ2S/B190tydapJ9aRMawnlR1OysLckcUNC5zF1&#10;LUvOlKQMo5UiAzTqbyKJFWViGTJpuKfq2KJohXbVsoaomETseLLCcv/omMNO5t6K24ayvwMfHsGR&#10;rolImtXwQEulkFLE3uKsRvfjT+cxnuRGXqqJ5oSY/74BRxWqz4aEeJWPx3Gw0mZ8PhnRxp16Vqce&#10;s9ELpIbk9CpYkcwYH9SrWTnULzTS83grucAIurvrcb9ZhG5+6VEQcj5PYTRMFsKdebIigkfmYt+e&#10;2xdwttdfIOXe4+tMwfSNArvYToPzTcCqSfI88krSiBsaxCSS/tGIk366T1HHp232EwAA//8DAFBL&#10;AwQUAAYACAAAACEAhHsFS+AAAAALAQAADwAAAGRycy9kb3ducmV2LnhtbEyPwU7DMBBE70j8g7VI&#10;3KjtogQa4lQI1AMqUkWpOLvJkgTsdYjdNvw9ywmOq32aeVMuJ+/EEcfYBzKgZwoEUh2anloDu9fV&#10;1S2ImCw11gVCA98YYVmdn5W2aMKJXvC4Ta3gEIqFNdClNBRSxrpDb+MsDEj8ew+jt4nPsZXNaE8c&#10;7p2cK5VLb3vihs4O+NBh/bk9eAP49ujaj+mr13qz3sXn9eDnqydjLi+m+zsQCaf0B8OvPqtDxU77&#10;cKAmCmfgJtMZowauM6VBMLHIF7xubyBTuQZZlfL/huoHAAD//wMAUEsBAi0AFAAGAAgAAAAhALaD&#10;OJL+AAAA4QEAABMAAAAAAAAAAAAAAAAAAAAAAFtDb250ZW50X1R5cGVzXS54bWxQSwECLQAUAAYA&#10;CAAAACEAOP0h/9YAAACUAQAACwAAAAAAAAAAAAAAAAAvAQAAX3JlbHMvLnJlbHNQSwECLQAUAAYA&#10;CAAAACEAGlTjfYoCAAAiBQAADgAAAAAAAAAAAAAAAAAuAgAAZHJzL2Uyb0RvYy54bWxQSwECLQAU&#10;AAYACAAAACEAhHsFS+AAAAALAQAADwAAAAAAAAAAAAAAAADkBAAAZHJzL2Rvd25yZXYueG1sUEsF&#10;BgAAAAAEAAQA8wAAAPEFAAAAAA==&#10;" filled="f" strokecolor="#2f5597" strokeweight="2.5pt">
                <v:textbox>
                  <w:txbxContent>
                    <w:p w14:paraId="1A66EE70" w14:textId="77777777" w:rsidR="000038F1" w:rsidRPr="000038F1" w:rsidRDefault="000038F1" w:rsidP="000038F1">
                      <w:pPr>
                        <w:jc w:val="center"/>
                        <w:rPr>
                          <w:color w:val="000000"/>
                        </w:rPr>
                      </w:pPr>
                      <w:r w:rsidRPr="000038F1">
                        <w:rPr>
                          <w:color w:val="000000"/>
                        </w:rPr>
                        <w:t>3. Доноры ооцитов</w:t>
                      </w:r>
                    </w:p>
                    <w:p w14:paraId="79D5F29C" w14:textId="77777777" w:rsidR="000038F1" w:rsidRPr="000038F1" w:rsidRDefault="000038F1" w:rsidP="000038F1">
                      <w:pPr>
                        <w:jc w:val="center"/>
                        <w:rPr>
                          <w:color w:val="000000"/>
                        </w:rPr>
                      </w:pPr>
                      <w:r w:rsidRPr="000038F1">
                        <w:rPr>
                          <w:color w:val="000000"/>
                        </w:rPr>
                        <w:t>N=35</w:t>
                      </w:r>
                    </w:p>
                    <w:p w14:paraId="1FC94628" w14:textId="77777777" w:rsidR="000038F1" w:rsidRPr="00FF125D" w:rsidRDefault="000038F1" w:rsidP="000038F1">
                      <w:pPr>
                        <w:jc w:val="center"/>
                      </w:pPr>
                    </w:p>
                  </w:txbxContent>
                </v:textbox>
                <w10:wrap anchorx="page"/>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1456" behindDoc="0" locked="0" layoutInCell="1" allowOverlap="1" wp14:anchorId="3BA800EF" wp14:editId="3738AD70">
                <wp:simplePos x="0" y="0"/>
                <wp:positionH relativeFrom="page">
                  <wp:posOffset>1790700</wp:posOffset>
                </wp:positionH>
                <wp:positionV relativeFrom="paragraph">
                  <wp:posOffset>2223135</wp:posOffset>
                </wp:positionV>
                <wp:extent cx="1381125" cy="990600"/>
                <wp:effectExtent l="19050" t="19050" r="28575" b="19050"/>
                <wp:wrapNone/>
                <wp:docPr id="1799310717" name="Прямоугольник: скругленные углы 1"/>
                <wp:cNvGraphicFramePr/>
                <a:graphic xmlns:a="http://schemas.openxmlformats.org/drawingml/2006/main">
                  <a:graphicData uri="http://schemas.microsoft.com/office/word/2010/wordprocessingShape">
                    <wps:wsp>
                      <wps:cNvSpPr/>
                      <wps:spPr>
                        <a:xfrm>
                          <a:off x="0" y="0"/>
                          <a:ext cx="1381125" cy="9906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07952D33" w14:textId="77777777" w:rsidR="000038F1" w:rsidRPr="000038F1" w:rsidRDefault="000038F1" w:rsidP="000038F1">
                            <w:pPr>
                              <w:jc w:val="center"/>
                              <w:rPr>
                                <w:color w:val="000000"/>
                              </w:rPr>
                            </w:pPr>
                            <w:r w:rsidRPr="000038F1">
                              <w:rPr>
                                <w:color w:val="000000"/>
                              </w:rPr>
                              <w:t>1. Медицинские работники</w:t>
                            </w:r>
                          </w:p>
                          <w:p w14:paraId="00F3A7A4" w14:textId="77777777" w:rsidR="000038F1" w:rsidRPr="000038F1" w:rsidRDefault="000038F1" w:rsidP="000038F1">
                            <w:pPr>
                              <w:jc w:val="center"/>
                              <w:rPr>
                                <w:color w:val="000000"/>
                              </w:rPr>
                            </w:pPr>
                            <w:r w:rsidRPr="000038F1">
                              <w:rPr>
                                <w:color w:val="000000"/>
                              </w:rPr>
                              <w:t>N=190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3BA800EF" id="_x0000_s1034" style="position:absolute;left:0;text-align:left;margin-left:141pt;margin-top:175.05pt;width:108.75pt;height:78pt;z-index:25173145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x3figIAACIFAAAOAAAAZHJzL2Uyb0RvYy54bWysVE1v2zAMvQ/YfxB0Xx2n6VdQpwjSdRjQ&#10;tcXaoWdGkmMDkqhJSuLs14+S3aTrdhiGXWRKpJ/Ix0ddXnVGs43yoUVb8fJoxJmyAmVrVxX/9nTz&#10;4ZyzEMFK0GhVxXcq8KvZ+3eXWzdVY2xQS+UZgdgw3bqKNzG6aVEE0SgD4QidsuSs0RuItPWrQnrY&#10;ErrRxXg0Oi226KXzKFQIdHrdO/ks49e1EvG+roOKTFeccot59XldprWYXcJ05cE1rRjSgH/IwkBr&#10;6dI91DVEYGvf/gZlWuExYB2PBJoC67oVKtdA1ZSjN9U8NuBUroXICW5PU/h/sOJu8+gePNGwdWEa&#10;yExVdLU36Uv5sS6TtduTpbrIBB2Wx+dlOT7hTJDv4mJ0OspsFoe/nQ/xk0LDklFxj2srv1JHMlGw&#10;uQ2RrqX4l7h0o8WbVuvcFW3ZtuLH5dkJNU4AiaPWEMk0TlY82BVnoFekOhF9hgyoW5l+T0DBr5YL&#10;7dkGqPOTydl4MclBem2+oOyPCXmf9BCfE/oFKGV3DaHpf8muXjW5npxpo0B+tJLFnSOJWxI6T6kb&#10;JTnTijJMVo6M0Oq/iSRWtE1lqKzhgapDi5IVu2XHWqLiPGGnkyXK3YNnHnuZByduWsr+FkJ8AE+6&#10;JiJpVuM9LbVGShEHi7MG/Y8/nad4kht5qSaaE2L++xo8Vag/WxLiRTmZpMHKm8nJ2Zg2/rVn+dpj&#10;12aB1JCSXgUnspnio34xa4/mmUZ6nm4lF1hBd/c9HjaL2M8vPQpCzec5jIbJQby1j04k8MRc6ttT&#10;9wzeDfqLpNw7fJkpmL5RYB/ba3C+jli3WZ4HXkkaaUODmEUyPBpp0l/vc9ThaZv9BAAA//8DAFBL&#10;AwQUAAYACAAAACEAaYBCQeEAAAALAQAADwAAAGRycy9kb3ducmV2LnhtbEyPwU7DMBBE70j8g7VI&#10;3KidQKo2ZFMhUA+oSIhScXbjJQnY6xC7bfh7zAmOoxnNvKlWk7PiSGPoPSNkMwWCuPGm5xZh97q+&#10;WoAIUbPR1jMhfFOAVX1+VunS+BO/0HEbW5FKOJQaoYtxKKUMTUdOh5kfiJP37kenY5JjK82oT6nc&#10;WZkrNZdO95wWOj3QfUfN5/bgEOjtwbYf01efZc+bXXjaDC5fPyJeXkx3tyAiTfEvDL/4CR3qxLT3&#10;BzZBWIR8kacvEeG6UBmIlLhZLgsQe4RCzTOQdSX/f6h/AAAA//8DAFBLAQItABQABgAIAAAAIQC2&#10;gziS/gAAAOEBAAATAAAAAAAAAAAAAAAAAAAAAABbQ29udGVudF9UeXBlc10ueG1sUEsBAi0AFAAG&#10;AAgAAAAhADj9If/WAAAAlAEAAAsAAAAAAAAAAAAAAAAALwEAAF9yZWxzLy5yZWxzUEsBAi0AFAAG&#10;AAgAAAAhAIx3Hd+KAgAAIgUAAA4AAAAAAAAAAAAAAAAALgIAAGRycy9lMm9Eb2MueG1sUEsBAi0A&#10;FAAGAAgAAAAhAGmAQkHhAAAACwEAAA8AAAAAAAAAAAAAAAAA5AQAAGRycy9kb3ducmV2LnhtbFBL&#10;BQYAAAAABAAEAPMAAADyBQAAAAA=&#10;" filled="f" strokecolor="#2f5597" strokeweight="2.5pt">
                <v:textbox>
                  <w:txbxContent>
                    <w:p w14:paraId="07952D33" w14:textId="77777777" w:rsidR="000038F1" w:rsidRPr="000038F1" w:rsidRDefault="000038F1" w:rsidP="000038F1">
                      <w:pPr>
                        <w:jc w:val="center"/>
                        <w:rPr>
                          <w:color w:val="000000"/>
                        </w:rPr>
                      </w:pPr>
                      <w:r w:rsidRPr="000038F1">
                        <w:rPr>
                          <w:color w:val="000000"/>
                        </w:rPr>
                        <w:t>1. Медицинские работники</w:t>
                      </w:r>
                    </w:p>
                    <w:p w14:paraId="00F3A7A4" w14:textId="77777777" w:rsidR="000038F1" w:rsidRPr="000038F1" w:rsidRDefault="000038F1" w:rsidP="000038F1">
                      <w:pPr>
                        <w:jc w:val="center"/>
                        <w:rPr>
                          <w:color w:val="000000"/>
                        </w:rPr>
                      </w:pPr>
                      <w:r w:rsidRPr="000038F1">
                        <w:rPr>
                          <w:color w:val="000000"/>
                        </w:rPr>
                        <w:t>N=190</w:t>
                      </w:r>
                    </w:p>
                  </w:txbxContent>
                </v:textbox>
                <w10:wrap anchorx="page"/>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30432" behindDoc="0" locked="0" layoutInCell="1" allowOverlap="1" wp14:anchorId="146268A6" wp14:editId="1E555C4F">
                <wp:simplePos x="0" y="0"/>
                <wp:positionH relativeFrom="column">
                  <wp:posOffset>701040</wp:posOffset>
                </wp:positionH>
                <wp:positionV relativeFrom="paragraph">
                  <wp:posOffset>1746885</wp:posOffset>
                </wp:positionV>
                <wp:extent cx="4381500" cy="342900"/>
                <wp:effectExtent l="19050" t="19050" r="19050" b="19050"/>
                <wp:wrapNone/>
                <wp:docPr id="488995065"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1E72F534" w14:textId="77777777" w:rsidR="000038F1" w:rsidRPr="000038F1" w:rsidRDefault="000038F1" w:rsidP="000038F1">
                            <w:pPr>
                              <w:jc w:val="center"/>
                              <w:rPr>
                                <w:color w:val="000000"/>
                              </w:rPr>
                            </w:pPr>
                            <w:r w:rsidRPr="000038F1">
                              <w:rPr>
                                <w:color w:val="000000"/>
                              </w:rPr>
                              <w:t>Опрос 3-х групп респондентов</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146268A6" id="_x0000_s1035" style="position:absolute;left:0;text-align:left;margin-left:55.2pt;margin-top:137.55pt;width:345pt;height:27pt;z-index:251730432;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Irg+hwIAACIFAAAOAAAAZHJzL2Uyb0RvYy54bWysVFFP2zAQfp+0/2D5faQtYUBFiqoypkkM&#10;0GDi+Wo7TSTb59lum+7Xc3ZCy9gepmkvztl3+Xz33Xe+uOyMZhvlQ4u24uOjEWfKCpStXVX8++P1&#10;hzPOQgQrQaNVFd+pwC9n799dbN1UTbBBLZVnBGLDdOsq3sTopkURRKMMhCN0ypKzRm8g0tavCulh&#10;S+hGF5PR6GOxRS+dR6FCoNOr3slnGb+ulYh3dR1UZLrilFvMq8/rMq3F7AKmKw+uacWQBvxDFgZa&#10;S5fuoa4gAlv79jco0wqPAet4JNAUWNetULkGqmY8elPNQwNO5VqInOD2NIX/BytuNw/u3hMNWxem&#10;gcxURVd7k76UH+syWbs9WaqLTNBheXw2PhkRp4J8x+XknGyCKQ5/Ox/iZ4WGJaPiHtdWfqOOZKJg&#10;cxNiH/8Sl260eN1qnbuiLdsS8vj0JF0CJI5aQyTTOFnxYFecgV6R6kT0GTKgbmX6PQEFv1outGcb&#10;oM6X5elkUeYgvTZfUfbHhLxPeojPBfwClLK7gtD0v2RXr5pcT860USA/WcnizpHELQmdp9SNkpxp&#10;RRkmK0dGaPXfRBKL2qYyVNbwQNWhRcmK3bJjLVFxnrDTyRLl7t4zj73MgxPXLWV/AyHegyddE5E0&#10;q/GOllojpYiDxVmD/uefzlM8yY28VBPNCTH/Yw2eKtRfLAnxfFyWabDypjw5ndDGv/YsX3vs2iyQ&#10;GjKmV8GJbKb4qF/M2qN5opGep1vJBVbQ3X2Ph80i9vNLj4JQ83kOo2FyEG/sgxMJPDGX+vbYPYF3&#10;g/4iKfcWX2YKpm8U2Mf2GpyvI9ZtlueBV5JG2tAgZpEMj0aa9Nf7HHV42mbPAAAA//8DAFBLAwQU&#10;AAYACAAAACEAmVItfOAAAAALAQAADwAAAGRycy9kb3ducmV2LnhtbEyPTU/DMAyG70j8h8hI3Fia&#10;8rFRmk4ItAPaJMQ2cc4a0xYSpzTZVv493gmOr/3o9eNyPnonDjjELpAGNclAINXBdtRo2G4WVzMQ&#10;MRmyxgVCDT8YYV6dn5WmsOFIb3hYp0ZwCcXCaGhT6gspY92iN3ESeiTefYTBm8RxaKQdzJHLvZN5&#10;lt1JbzriC63p8anF+mu99xrw/dk1n+N3p9TrchtXy97nixetLy/GxwcQCcf0B8NJn9WhYqdd2JON&#10;wnFW2Q2jGvLprQLBxCw7TXYarvN7BbIq5f8fql8AAAD//wMAUEsBAi0AFAAGAAgAAAAhALaDOJL+&#10;AAAA4QEAABMAAAAAAAAAAAAAAAAAAAAAAFtDb250ZW50X1R5cGVzXS54bWxQSwECLQAUAAYACAAA&#10;ACEAOP0h/9YAAACUAQAACwAAAAAAAAAAAAAAAAAvAQAAX3JlbHMvLnJlbHNQSwECLQAUAAYACAAA&#10;ACEAKyK4PocCAAAiBQAADgAAAAAAAAAAAAAAAAAuAgAAZHJzL2Uyb0RvYy54bWxQSwECLQAUAAYA&#10;CAAAACEAmVItfOAAAAALAQAADwAAAAAAAAAAAAAAAADhBAAAZHJzL2Rvd25yZXYueG1sUEsFBgAA&#10;AAAEAAQA8wAAAO4FAAAAAA==&#10;" filled="f" strokecolor="#2f5597" strokeweight="2.5pt">
                <v:textbox>
                  <w:txbxContent>
                    <w:p w14:paraId="1E72F534" w14:textId="77777777" w:rsidR="000038F1" w:rsidRPr="000038F1" w:rsidRDefault="000038F1" w:rsidP="000038F1">
                      <w:pPr>
                        <w:jc w:val="center"/>
                        <w:rPr>
                          <w:color w:val="000000"/>
                        </w:rPr>
                      </w:pPr>
                      <w:r w:rsidRPr="000038F1">
                        <w:rPr>
                          <w:color w:val="000000"/>
                        </w:rPr>
                        <w:t>Опрос 3-х групп респондентов</w:t>
                      </w:r>
                    </w:p>
                  </w:txbxContent>
                </v:textbox>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29408" behindDoc="0" locked="0" layoutInCell="1" allowOverlap="1" wp14:anchorId="4BC2F86C" wp14:editId="11C12A25">
                <wp:simplePos x="0" y="0"/>
                <wp:positionH relativeFrom="margin">
                  <wp:posOffset>701040</wp:posOffset>
                </wp:positionH>
                <wp:positionV relativeFrom="paragraph">
                  <wp:posOffset>1051560</wp:posOffset>
                </wp:positionV>
                <wp:extent cx="4381500" cy="571500"/>
                <wp:effectExtent l="19050" t="19050" r="19050" b="19050"/>
                <wp:wrapNone/>
                <wp:docPr id="1389833976"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5715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3B358F54" w14:textId="77777777" w:rsidR="000038F1" w:rsidRPr="000038F1" w:rsidRDefault="000038F1" w:rsidP="000038F1">
                            <w:pPr>
                              <w:jc w:val="center"/>
                              <w:rPr>
                                <w:color w:val="000000"/>
                              </w:rPr>
                            </w:pPr>
                            <w:r w:rsidRPr="000038F1">
                              <w:rPr>
                                <w:color w:val="000000"/>
                              </w:rPr>
                              <w:t>Разработка анкет для групп респондентов и медицинских работников</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4BC2F86C" id="_x0000_s1036" style="position:absolute;left:0;text-align:left;margin-left:55.2pt;margin-top:82.8pt;width:345pt;height:45pt;z-index:25172940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PLiAIAACMFAAAOAAAAZHJzL2Uyb0RvYy54bWysVMFu2zAMvQ/YPwi6r45TZ+mCOkWQrsOA&#10;ri2WDj0zshwbkERNUhJnXz9Kdpus22EYdpEpkX4iHx91edVpxXbS+RZNyfOzEWfSCKxasyn5t8eb&#10;dxec+QCmAoVGlvwgPb+av31zubczOcYGVSUdIxDjZ3tb8iYEO8syLxqpwZ+hlYacNToNgbZuk1UO&#10;9oSuVTYejd5ne3SVdSik93R63Tv5POHXtRThvq69DEyVnHILaXVpXcc1m1/CbOPANq0Y0oB/yEJD&#10;a+jSF6hrCMC2rv0NSrfCocc6nAnUGdZ1K2SqgarJR6+qWTVgZaqFyPH2hSb//2DF3W5lHxzRsLd+&#10;5smMVXS10/FL+bEukXV4IUt2gQk6LM4v8smIOBXkm0yTTTDZ8W/rfPgkUbNolNzh1lRfqSOJKNjd&#10;+tDHP8fFGw3etEqlrijD9iU/z6eTeAmQOGoFgUxtq5J7s+EM1IZUJ4JLkB5VW8XfI5B3m/VSObYD&#10;6nxRTMfLIgWprf6CVX9MyFRAn8QQnwr4BShmdw2+6X9Jrl41qZ6UaSOh+mgqFg6WJG5I6DymrmXF&#10;mZKUYbRSZIBW/U0ksahMLEMmDQ9UHVsUrdCtO9YSFXmqIR6tsTo8OOaw17m34qal9G/BhwdwJGxi&#10;koY13NNSK6QccbA4a9D9+NN5jCe9kZeKokEh6r9vwVGJ6rMhJX7IiyJOVtoUk+mYNu7Usz71mK1e&#10;InUkp2fBimTG+KCezdqhfqKZXsRbyQVG0N19k4fNMvQDTK+CkItFCqNpshBuzcqKCB6pi4177J7A&#10;2UGAgaR7h89DBbNXEuxjexEutgHrNunzyCtpI25oEpNKhlcjjvrpPkUd37b5TwAAAP//AwBQSwME&#10;FAAGAAgAAAAhAF/U7cveAAAACwEAAA8AAABkcnMvZG93bnJldi54bWxMj0FPwzAMhe9I/IfISNxY&#10;0opVU2k6IdAOaEiIMXHOGq/tSJzSZFv593gnuPk9Pz1/rpaTd+KEY+wDachmCgRSE2xPrYbtx+pu&#10;ASImQ9a4QKjhByMs6+urypQ2nOkdT5vUCi6hWBoNXUpDKWVsOvQmzsKAxLt9GL1JLMdW2tGcudw7&#10;mStVSG964gudGfCpw+Zrc/Qa8PPZtYfpu8+yt/U2vq4Hn69etL69mR4fQCSc0l8YLviMDjUz7cKR&#10;bBSOdabuOcpDMS9AcGKhLs5OQz5nR9aV/P9D/QsAAP//AwBQSwECLQAUAAYACAAAACEAtoM4kv4A&#10;AADhAQAAEwAAAAAAAAAAAAAAAAAAAAAAW0NvbnRlbnRfVHlwZXNdLnhtbFBLAQItABQABgAIAAAA&#10;IQA4/SH/1gAAAJQBAAALAAAAAAAAAAAAAAAAAC8BAABfcmVscy8ucmVsc1BLAQItABQABgAIAAAA&#10;IQDk/bPLiAIAACMFAAAOAAAAAAAAAAAAAAAAAC4CAABkcnMvZTJvRG9jLnhtbFBLAQItABQABgAI&#10;AAAAIQBf1O3L3gAAAAsBAAAPAAAAAAAAAAAAAAAAAOIEAABkcnMvZG93bnJldi54bWxQSwUGAAAA&#10;AAQABADzAAAA7QUAAAAA&#10;" filled="f" strokecolor="#2f5597" strokeweight="2.5pt">
                <v:textbox>
                  <w:txbxContent>
                    <w:p w14:paraId="3B358F54" w14:textId="77777777" w:rsidR="000038F1" w:rsidRPr="000038F1" w:rsidRDefault="000038F1" w:rsidP="000038F1">
                      <w:pPr>
                        <w:jc w:val="center"/>
                        <w:rPr>
                          <w:color w:val="000000"/>
                        </w:rPr>
                      </w:pPr>
                      <w:r w:rsidRPr="000038F1">
                        <w:rPr>
                          <w:color w:val="000000"/>
                        </w:rPr>
                        <w:t>Разработка анкет для групп респондентов и медицинских работников</w:t>
                      </w:r>
                    </w:p>
                  </w:txbxContent>
                </v:textbox>
                <w10:wrap anchorx="margin"/>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28384" behindDoc="0" locked="0" layoutInCell="1" allowOverlap="1" wp14:anchorId="3A7A77ED" wp14:editId="07579891">
                <wp:simplePos x="0" y="0"/>
                <wp:positionH relativeFrom="page">
                  <wp:posOffset>1779905</wp:posOffset>
                </wp:positionH>
                <wp:positionV relativeFrom="paragraph">
                  <wp:posOffset>594360</wp:posOffset>
                </wp:positionV>
                <wp:extent cx="4381500" cy="342900"/>
                <wp:effectExtent l="19050" t="19050" r="19050" b="19050"/>
                <wp:wrapNone/>
                <wp:docPr id="78732752"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10C85AC7" w14:textId="77777777" w:rsidR="000038F1" w:rsidRPr="000038F1" w:rsidRDefault="000038F1" w:rsidP="000038F1">
                            <w:pPr>
                              <w:jc w:val="center"/>
                              <w:rPr>
                                <w:color w:val="000000"/>
                              </w:rPr>
                            </w:pPr>
                            <w:r w:rsidRPr="000038F1">
                              <w:rPr>
                                <w:color w:val="000000"/>
                              </w:rPr>
                              <w:t>Определения задач исследования</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3A7A77ED" id="_x0000_s1037" style="position:absolute;left:0;text-align:left;margin-left:140.15pt;margin-top:46.8pt;width:345pt;height:27pt;z-index:251728384;visibility:visible;mso-wrap-style:square;mso-wrap-distance-left:9pt;mso-wrap-distance-top:0;mso-wrap-distance-right:9pt;mso-wrap-distance-bottom:0;mso-position-horizontal:absolute;mso-position-horizontal-relative:page;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TX4iAIAACMFAAAOAAAAZHJzL2Uyb0RvYy54bWysVMFu2zAMvQ/YPwi6L45Td22DOkWQrMOA&#10;ri3WDj0zshwbkERNUhJnX19KdpOu22EYdpEpkX4iHx91edVpxbbS+RZNyfPRmDNpBFatWZf8++P1&#10;h3POfABTgUIjS76Xnl/N3r+73NmpnGCDqpKOEYjx050teROCnWaZF43U4EdopSFnjU5DoK1bZ5WD&#10;HaFrlU3G44/ZDl1lHQrpPZ0ueyefJfy6liLc1bWXgamSU24hrS6tq7hms0uYrh3YphVDGvAPWWho&#10;DV16gFpCALZx7W9QuhUOPdZhJFBnWNetkKkGqiYfv6nmoQErUy1EjrcHmvz/gxW32wd774iGnfVT&#10;T2asoqudjl/Kj3WJrP2BLNkFJuiwODnPT8fEqSDfSTG5IJtgsuPf1vnwWaJm0Si5w42pvlFHElGw&#10;vfGhj3+JizcavG6VSl1Rhu0IOT87jZcAiaNWEMjUtiq5N2vOQK1JdSK4BOlRtVX8PQJ5t14tlGNb&#10;oM4XxdlkUaQgtdFfseqPCfmQ9BCfCvgFKGa3BN/0vyRXr5pUT8q0kVB9MhULe0sSNyR0HlPXsuJM&#10;ScowWikyQKv+JpJYVCaWIZOGB6qOLYpW6FYda4mKPI/g8WiF1f7eMYe9zr0V1y2lfwM+3IMjYROT&#10;NKzhjpZaIeWIg8VZg+7nn85jPOmNvFQUDQpR/2MDjkpUXwwp8SIvijhZaVOcnk1o4157Vq89ZqMX&#10;SB3J6VmwIpkxPqgXs3aon2im5/FWcoERdHff5GGzCP0A06sg5HyewmiaLIQb82BFBI/UxcY9dk/g&#10;7CDAQNK9xZehgukbCfaxvQjnm4B1m/R55JW0ETc0iUklw6sRR/31PkUd37bZMwAAAP//AwBQSwME&#10;FAAGAAgAAAAhAJ06gPbfAAAACgEAAA8AAABkcnMvZG93bnJldi54bWxMj8FOwzAMhu9IvENkJG4s&#10;bYe6rWs6IdAOaEiIMe2cNaYtJE5psq28Pd4JjrY//f7+cjU6K044hM6TgnSSgECqvemoUbB7X9/N&#10;QYSoyWjrCRX8YIBVdX1V6sL4M73haRsbwSEUCq2gjbEvpAx1i06Hie+R+PbhB6cjj0MjzaDPHO6s&#10;zJIkl053xB9a3eNji/XX9ugU4P7JNp/jd5emr5tdeNn0Lls/K3V7Mz4sQUQc4x8MF31Wh4qdDv5I&#10;JgirIJsnU0YVLKY5CAYWs8viwOT9LAdZlfJ/heoXAAD//wMAUEsBAi0AFAAGAAgAAAAhALaDOJL+&#10;AAAA4QEAABMAAAAAAAAAAAAAAAAAAAAAAFtDb250ZW50X1R5cGVzXS54bWxQSwECLQAUAAYACAAA&#10;ACEAOP0h/9YAAACUAQAACwAAAAAAAAAAAAAAAAAvAQAAX3JlbHMvLnJlbHNQSwECLQAUAAYACAAA&#10;ACEA7i01+IgCAAAjBQAADgAAAAAAAAAAAAAAAAAuAgAAZHJzL2Uyb0RvYy54bWxQSwECLQAUAAYA&#10;CAAAACEAnTqA9t8AAAAKAQAADwAAAAAAAAAAAAAAAADiBAAAZHJzL2Rvd25yZXYueG1sUEsFBgAA&#10;AAAEAAQA8wAAAO4FAAAAAA==&#10;" filled="f" strokecolor="#2f5597" strokeweight="2.5pt">
                <v:textbox>
                  <w:txbxContent>
                    <w:p w14:paraId="10C85AC7" w14:textId="77777777" w:rsidR="000038F1" w:rsidRPr="000038F1" w:rsidRDefault="000038F1" w:rsidP="000038F1">
                      <w:pPr>
                        <w:jc w:val="center"/>
                        <w:rPr>
                          <w:color w:val="000000"/>
                        </w:rPr>
                      </w:pPr>
                      <w:r w:rsidRPr="000038F1">
                        <w:rPr>
                          <w:color w:val="000000"/>
                        </w:rPr>
                        <w:t>Определения задач исследования</w:t>
                      </w:r>
                    </w:p>
                  </w:txbxContent>
                </v:textbox>
                <w10:wrap anchorx="page"/>
              </v:roundrect>
            </w:pict>
          </mc:Fallback>
        </mc:AlternateContent>
      </w:r>
      <w:r w:rsidRPr="000038F1">
        <w:rPr>
          <w:rFonts w:ascii="Calibri" w:eastAsia="Calibri" w:hAnsi="Calibri" w:cs="Calibri"/>
          <w:noProof/>
          <w:sz w:val="22"/>
          <w:szCs w:val="22"/>
        </w:rPr>
        <mc:AlternateContent>
          <mc:Choice Requires="wps">
            <w:drawing>
              <wp:anchor distT="0" distB="0" distL="114300" distR="114300" simplePos="0" relativeHeight="251727360" behindDoc="0" locked="0" layoutInCell="1" allowOverlap="1" wp14:anchorId="4684A182" wp14:editId="6934BFDB">
                <wp:simplePos x="0" y="0"/>
                <wp:positionH relativeFrom="column">
                  <wp:posOffset>701040</wp:posOffset>
                </wp:positionH>
                <wp:positionV relativeFrom="paragraph">
                  <wp:posOffset>156210</wp:posOffset>
                </wp:positionV>
                <wp:extent cx="4381500" cy="342900"/>
                <wp:effectExtent l="19050" t="19050" r="19050" b="19050"/>
                <wp:wrapNone/>
                <wp:docPr id="1638418924"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714F4A93" w14:textId="77777777" w:rsidR="000038F1" w:rsidRPr="000038F1" w:rsidRDefault="000038F1" w:rsidP="000038F1">
                            <w:pPr>
                              <w:jc w:val="center"/>
                              <w:rPr>
                                <w:color w:val="000000"/>
                              </w:rPr>
                            </w:pPr>
                            <w:r w:rsidRPr="000038F1">
                              <w:rPr>
                                <w:color w:val="000000"/>
                              </w:rPr>
                              <w:t>Ретроспективный анализ литературы</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4684A182" id="_x0000_s1038" style="position:absolute;left:0;text-align:left;margin-left:55.2pt;margin-top:12.3pt;width:345pt;height:27pt;z-index:251727360;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jBy1iAIAACMFAAAOAAAAZHJzL2Uyb0RvYy54bWysVMFu2zAMvQ/YPwi6L45Td22DOkWQrMOA&#10;ri3WDj0zshwbkERNUhJnX19KdpOu22EYdpEpkX4iHx91edVpxbbS+RZNyfPRmDNpBFatWZf8++P1&#10;h3POfABTgUIjS76Xnl/N3r+73NmpnGCDqpKOEYjx050teROCnWaZF43U4EdopSFnjU5DoK1bZ5WD&#10;HaFrlU3G44/ZDl1lHQrpPZ0ueyefJfy6liLc1bWXgamSU24hrS6tq7hms0uYrh3YphVDGvAPWWho&#10;DV16gFpCALZx7W9QuhUOPdZhJFBnWNetkKkGqiYfv6nmoQErUy1EjrcHmvz/gxW32wd774iGnfVT&#10;T2asoqudjl/Kj3WJrP2BLNkFJuiwODnPT8fEqSDfSTG5IJtgsuPf1vnwWaJm0Si5w42pvlFHElGw&#10;vfGhj3+JizcavG6VSl1Rhu0IOT87jZcAiaNWEMjUtiq5N2vOQK1JdSK4BOlRtVX8PQJ5t14tlGNb&#10;oM4XxdlkUaQgtdFfseqPCfmQ9BCfCvgFKGa3BN/0vyRXr5pUT8q0kVB9MhULe0sSNyR0HlPXsuJM&#10;ScowWikyQKv+JpJYVCaWIZOGB6qOLYpW6FYda4mKfBLB49EKq/29Yw57nXsrrltK/wZ8uAdHwiYm&#10;aVjDHS21QsoRB4uzBt3PP53HeNIbeakoGhSi/scGHJWovhhS4kVeFHGy0qY4PZvQxr32rF57zEYv&#10;kDqS07NgRTJjfFAvZu1QP9FMz+Ot5AIj6O6+ycNmEfoBpldByPk8hdE0WQg35sGKCB6pi4177J7A&#10;2UGAgaR7iy9DBdM3EuxjexHONwHrNunzyCtpI25oEpNKhlcjjvrrfYo6vm2zZwAAAP//AwBQSwME&#10;FAAGAAgAAAAhAOf3YKXdAAAACQEAAA8AAABkcnMvZG93bnJldi54bWxMj8FOwzAMhu9IvENkJG4s&#10;aTWVqjSdEGgHNCTEmDhnjWkLiVOabCtvj3eC429/+v25Xs3eiSNOcQikIVsoEEhtsAN1GnZv65sS&#10;REyGrHGBUMMPRlg1lxe1qWw40Sset6kTXEKxMhr6lMZKytj26E1chBGJdx9h8iZxnDppJ3Picu9k&#10;rlQhvRmIL/RmxIce26/twWvA90fXfc7fQ5a9bHbxeTP6fP2k9fXVfH8HIuGc/mA467M6NOy0Dwey&#10;UTjOmVoyqiFfFiAYKNV5sNdwWxYgm1r+/6D5BQAA//8DAFBLAQItABQABgAIAAAAIQC2gziS/gAA&#10;AOEBAAATAAAAAAAAAAAAAAAAAAAAAABbQ29udGVudF9UeXBlc10ueG1sUEsBAi0AFAAGAAgAAAAh&#10;ADj9If/WAAAAlAEAAAsAAAAAAAAAAAAAAAAALwEAAF9yZWxzLy5yZWxzUEsBAi0AFAAGAAgAAAAh&#10;ANWMHLWIAgAAIwUAAA4AAAAAAAAAAAAAAAAALgIAAGRycy9lMm9Eb2MueG1sUEsBAi0AFAAGAAgA&#10;AAAhAOf3YKXdAAAACQEAAA8AAAAAAAAAAAAAAAAA4gQAAGRycy9kb3ducmV2LnhtbFBLBQYAAAAA&#10;BAAEAPMAAADsBQAAAAA=&#10;" filled="f" strokecolor="#2f5597" strokeweight="2.5pt">
                <v:textbox>
                  <w:txbxContent>
                    <w:p w14:paraId="714F4A93" w14:textId="77777777" w:rsidR="000038F1" w:rsidRPr="000038F1" w:rsidRDefault="000038F1" w:rsidP="000038F1">
                      <w:pPr>
                        <w:jc w:val="center"/>
                        <w:rPr>
                          <w:color w:val="000000"/>
                        </w:rPr>
                      </w:pPr>
                      <w:r w:rsidRPr="000038F1">
                        <w:rPr>
                          <w:color w:val="000000"/>
                        </w:rPr>
                        <w:t>Ретроспективный анализ литературы</w:t>
                      </w:r>
                    </w:p>
                  </w:txbxContent>
                </v:textbox>
              </v:roundrect>
            </w:pict>
          </mc:Fallback>
        </mc:AlternateContent>
      </w:r>
    </w:p>
    <w:p w14:paraId="0A4FED5A" w14:textId="77777777" w:rsidR="000038F1" w:rsidRPr="000038F1" w:rsidRDefault="000038F1" w:rsidP="000038F1">
      <w:pPr>
        <w:spacing w:after="200" w:line="276" w:lineRule="auto"/>
        <w:rPr>
          <w:rFonts w:ascii="Calibri" w:eastAsia="Calibri" w:hAnsi="Calibri" w:cs="Calibri"/>
          <w:sz w:val="22"/>
          <w:szCs w:val="22"/>
          <w:lang w:eastAsia="uk-UA"/>
        </w:rPr>
      </w:pPr>
    </w:p>
    <w:p w14:paraId="37514BF2" w14:textId="77777777" w:rsidR="000038F1" w:rsidRPr="000038F1" w:rsidRDefault="000038F1" w:rsidP="000038F1">
      <w:pPr>
        <w:spacing w:after="200" w:line="276" w:lineRule="auto"/>
        <w:rPr>
          <w:rFonts w:ascii="Calibri" w:eastAsia="Calibri" w:hAnsi="Calibri" w:cs="Calibri"/>
          <w:sz w:val="22"/>
          <w:szCs w:val="22"/>
          <w:lang w:eastAsia="uk-UA"/>
        </w:rPr>
      </w:pPr>
    </w:p>
    <w:p w14:paraId="44DB49DF" w14:textId="77777777" w:rsidR="000038F1" w:rsidRPr="000038F1" w:rsidRDefault="000038F1" w:rsidP="000038F1">
      <w:pPr>
        <w:spacing w:after="200" w:line="276" w:lineRule="auto"/>
        <w:rPr>
          <w:rFonts w:ascii="Calibri" w:eastAsia="Calibri" w:hAnsi="Calibri" w:cs="Calibri"/>
          <w:sz w:val="22"/>
          <w:szCs w:val="22"/>
          <w:lang w:eastAsia="uk-UA"/>
        </w:rPr>
      </w:pPr>
    </w:p>
    <w:p w14:paraId="2BADCA60" w14:textId="77777777" w:rsidR="000038F1" w:rsidRPr="000038F1" w:rsidRDefault="000038F1" w:rsidP="000038F1">
      <w:pPr>
        <w:spacing w:after="200" w:line="276" w:lineRule="auto"/>
        <w:rPr>
          <w:rFonts w:ascii="Calibri" w:eastAsia="Calibri" w:hAnsi="Calibri" w:cs="Calibri"/>
          <w:sz w:val="22"/>
          <w:szCs w:val="22"/>
          <w:lang w:eastAsia="uk-UA"/>
        </w:rPr>
      </w:pPr>
    </w:p>
    <w:p w14:paraId="4539A0F6" w14:textId="77777777" w:rsidR="000038F1" w:rsidRPr="000038F1" w:rsidRDefault="000038F1" w:rsidP="000038F1">
      <w:pPr>
        <w:spacing w:after="200" w:line="276" w:lineRule="auto"/>
        <w:rPr>
          <w:rFonts w:ascii="Calibri" w:eastAsia="Calibri" w:hAnsi="Calibri" w:cs="Calibri"/>
          <w:sz w:val="22"/>
          <w:szCs w:val="22"/>
          <w:lang w:eastAsia="uk-UA"/>
        </w:rPr>
      </w:pPr>
    </w:p>
    <w:p w14:paraId="4EE0E046" w14:textId="77777777" w:rsidR="000038F1" w:rsidRPr="000038F1" w:rsidRDefault="000038F1" w:rsidP="000038F1">
      <w:pPr>
        <w:spacing w:after="200" w:line="276" w:lineRule="auto"/>
        <w:rPr>
          <w:rFonts w:ascii="Calibri" w:eastAsia="Calibri" w:hAnsi="Calibri" w:cs="Calibri"/>
          <w:sz w:val="22"/>
          <w:szCs w:val="22"/>
          <w:lang w:eastAsia="uk-UA"/>
        </w:rPr>
      </w:pPr>
    </w:p>
    <w:p w14:paraId="2408AE48" w14:textId="77777777" w:rsidR="000038F1" w:rsidRPr="000038F1" w:rsidRDefault="000038F1" w:rsidP="000038F1">
      <w:pPr>
        <w:spacing w:after="200" w:line="276" w:lineRule="auto"/>
        <w:rPr>
          <w:rFonts w:ascii="Calibri" w:eastAsia="Calibri" w:hAnsi="Calibri" w:cs="Calibri"/>
          <w:sz w:val="22"/>
          <w:szCs w:val="22"/>
          <w:lang w:eastAsia="uk-UA"/>
        </w:rPr>
      </w:pPr>
    </w:p>
    <w:p w14:paraId="7C12B341" w14:textId="77777777" w:rsidR="000038F1" w:rsidRPr="000038F1" w:rsidRDefault="000038F1" w:rsidP="000038F1">
      <w:pPr>
        <w:spacing w:after="200" w:line="276" w:lineRule="auto"/>
        <w:rPr>
          <w:rFonts w:ascii="Calibri" w:eastAsia="Calibri" w:hAnsi="Calibri" w:cs="Calibri"/>
          <w:sz w:val="22"/>
          <w:szCs w:val="22"/>
          <w:lang w:eastAsia="uk-UA"/>
        </w:rPr>
      </w:pPr>
    </w:p>
    <w:p w14:paraId="7473C02B" w14:textId="77777777" w:rsidR="000038F1" w:rsidRPr="000038F1" w:rsidRDefault="000038F1" w:rsidP="000038F1">
      <w:pPr>
        <w:spacing w:after="200" w:line="276" w:lineRule="auto"/>
        <w:rPr>
          <w:rFonts w:ascii="Calibri" w:eastAsia="Calibri" w:hAnsi="Calibri" w:cs="Calibri"/>
          <w:sz w:val="22"/>
          <w:szCs w:val="22"/>
          <w:lang w:eastAsia="uk-UA"/>
        </w:rPr>
      </w:pPr>
    </w:p>
    <w:p w14:paraId="17A01FB2" w14:textId="77777777" w:rsidR="000038F1" w:rsidRPr="000038F1" w:rsidRDefault="000038F1" w:rsidP="000038F1">
      <w:pPr>
        <w:spacing w:after="200" w:line="276" w:lineRule="auto"/>
        <w:rPr>
          <w:rFonts w:ascii="Calibri" w:eastAsia="Calibri" w:hAnsi="Calibri" w:cs="Calibri"/>
          <w:sz w:val="22"/>
          <w:szCs w:val="22"/>
          <w:lang w:eastAsia="uk-UA"/>
        </w:rPr>
      </w:pPr>
    </w:p>
    <w:p w14:paraId="74EC9CB1" w14:textId="77777777" w:rsidR="000038F1" w:rsidRPr="000038F1" w:rsidRDefault="000038F1" w:rsidP="000038F1">
      <w:pPr>
        <w:spacing w:after="200" w:line="276" w:lineRule="auto"/>
        <w:rPr>
          <w:rFonts w:ascii="Calibri" w:eastAsia="Calibri" w:hAnsi="Calibri" w:cs="Calibri"/>
          <w:sz w:val="22"/>
          <w:szCs w:val="22"/>
          <w:lang w:eastAsia="uk-UA"/>
        </w:rPr>
      </w:pPr>
    </w:p>
    <w:p w14:paraId="344438DF" w14:textId="77777777" w:rsidR="000038F1" w:rsidRPr="000038F1" w:rsidRDefault="000038F1" w:rsidP="000038F1">
      <w:pPr>
        <w:spacing w:after="200" w:line="276" w:lineRule="auto"/>
        <w:rPr>
          <w:rFonts w:ascii="Calibri" w:eastAsia="Calibri" w:hAnsi="Calibri" w:cs="Calibri"/>
          <w:sz w:val="22"/>
          <w:szCs w:val="22"/>
          <w:lang w:eastAsia="uk-UA"/>
        </w:rPr>
      </w:pPr>
    </w:p>
    <w:p w14:paraId="3846A58B" w14:textId="77777777" w:rsidR="000038F1" w:rsidRPr="000038F1" w:rsidRDefault="000038F1" w:rsidP="000038F1">
      <w:pPr>
        <w:spacing w:after="200" w:line="276" w:lineRule="auto"/>
        <w:rPr>
          <w:rFonts w:ascii="Calibri" w:eastAsia="Calibri" w:hAnsi="Calibri" w:cs="Calibri"/>
          <w:sz w:val="22"/>
          <w:szCs w:val="22"/>
          <w:lang w:eastAsia="uk-UA"/>
        </w:rPr>
      </w:pPr>
    </w:p>
    <w:p w14:paraId="094999DE" w14:textId="77777777" w:rsidR="000038F1" w:rsidRPr="000038F1" w:rsidRDefault="000038F1" w:rsidP="000038F1">
      <w:pPr>
        <w:spacing w:after="200" w:line="276" w:lineRule="auto"/>
        <w:rPr>
          <w:rFonts w:ascii="Calibri" w:eastAsia="Calibri" w:hAnsi="Calibri" w:cs="Calibri"/>
          <w:sz w:val="22"/>
          <w:szCs w:val="22"/>
          <w:lang w:eastAsia="uk-UA"/>
        </w:rPr>
      </w:pPr>
    </w:p>
    <w:p w14:paraId="67A0A15A" w14:textId="77777777" w:rsidR="000038F1" w:rsidRPr="000038F1" w:rsidRDefault="000038F1" w:rsidP="000038F1">
      <w:pPr>
        <w:spacing w:after="200" w:line="276" w:lineRule="auto"/>
        <w:rPr>
          <w:rFonts w:ascii="Calibri" w:eastAsia="Calibri" w:hAnsi="Calibri" w:cs="Calibri"/>
          <w:sz w:val="22"/>
          <w:szCs w:val="22"/>
          <w:lang w:eastAsia="uk-UA"/>
        </w:rPr>
      </w:pPr>
    </w:p>
    <w:p w14:paraId="185AF362" w14:textId="761E6162" w:rsidR="000038F1" w:rsidRPr="000038F1" w:rsidRDefault="00233C5C" w:rsidP="000038F1">
      <w:pPr>
        <w:spacing w:after="200" w:line="276" w:lineRule="auto"/>
        <w:rPr>
          <w:rFonts w:ascii="Calibri" w:eastAsia="Calibri" w:hAnsi="Calibri" w:cs="Calibri"/>
          <w:sz w:val="22"/>
          <w:szCs w:val="22"/>
          <w:lang w:eastAsia="uk-UA"/>
        </w:rPr>
      </w:pPr>
      <w:r w:rsidRPr="000038F1">
        <w:rPr>
          <w:rFonts w:ascii="Calibri" w:eastAsia="Calibri" w:hAnsi="Calibri" w:cs="Calibri"/>
          <w:noProof/>
          <w:sz w:val="22"/>
          <w:szCs w:val="22"/>
        </w:rPr>
        <mc:AlternateContent>
          <mc:Choice Requires="wps">
            <w:drawing>
              <wp:anchor distT="0" distB="0" distL="114300" distR="114300" simplePos="0" relativeHeight="251740672" behindDoc="0" locked="0" layoutInCell="1" allowOverlap="1" wp14:anchorId="27B12747" wp14:editId="4E815974">
                <wp:simplePos x="0" y="0"/>
                <wp:positionH relativeFrom="column">
                  <wp:posOffset>700405</wp:posOffset>
                </wp:positionH>
                <wp:positionV relativeFrom="paragraph">
                  <wp:posOffset>323850</wp:posOffset>
                </wp:positionV>
                <wp:extent cx="4381500" cy="505460"/>
                <wp:effectExtent l="12700" t="12700" r="25400" b="27940"/>
                <wp:wrapNone/>
                <wp:docPr id="1962684181"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50546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09ECD1C8" w14:textId="36630628" w:rsidR="000038F1" w:rsidRPr="00233C5C" w:rsidRDefault="00233C5C" w:rsidP="000038F1">
                            <w:pPr>
                              <w:jc w:val="center"/>
                              <w:rPr>
                                <w:color w:val="000000"/>
                              </w:rPr>
                            </w:pPr>
                            <w:r>
                              <w:rPr>
                                <w:color w:val="000000"/>
                              </w:rPr>
                              <w:t>Апробация Единого регистра доноров половых гамет на базе КАРМ</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27B12747" id="_x0000_s1039" style="position:absolute;margin-left:55.15pt;margin-top:25.5pt;width:345pt;height:39.8pt;z-index:25174067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qJJljAIAACMFAAAOAAAAZHJzL2Uyb0RvYy54bWysVE1v2zAMvQ/YfxB0Xx0nTtsFdYogXYcB&#10;XVusHXpmZDk2IImapCTOfn0p2Wm6bodh2EUmRZofj4+6uOy0YlvpfIum5PnJiDNpBFatWZf8++P1&#10;h3POfABTgUIjS76Xnl/O37+72NmZHGODqpKOURDjZztb8iYEO8syLxqpwZ+glYaMNToNgVS3zioH&#10;O4quVTYejU6zHbrKOhTSe7q96o18nuLXtRThrq69DEyVnGoL6XTpXMUzm1/AbO3ANq0YyoB/qEJD&#10;ayjpS6grCMA2rv0tlG6FQ491OBGoM6zrVsjUA3WTj95089CAlakXAsfbF5j8/wsrbrcP9t4RDDvr&#10;Z57E2EVXOx2/VB/rElj7F7BkF5igy2Jynk9HhKkg23Q0LU4Tmtnxb+t8+CxRsyiU3OHGVN9oIgko&#10;2N74QGnJ/+AXMxq8bpVKU1GG7Uo+yc+mMQkQOWoFgURtq5J7s+YM1JpYJ4JLIT2qtoq/x0DerVdL&#10;5dgWaPJFcTZeFslJbfRXrPprikwN9EUM/qmgXwLF6q7AN/0vydSzJvWTKm0kVJ9MxcLeEsUNEZ3H&#10;0rWsOFOSKoxS8gzQqr/xJFSUiW3IxOEBquOIohS6VcdagiKfxODxaoXV/t4xhz3PvRXXLZV/Az7c&#10;gyNiE5K0rOGOjloh1YiDxFmD7uef7qM/8Y2s1BQtCkH/YwOOWlRfDDHxY14UcbOSUkzPxqS415bV&#10;a4vZ6CXSRHJ6FqxIYvQP6iDWDvUT7fQiZiUTGEG5+yEPyjL0C0yvgpCLRXKjbbIQbsyDFTF4hC4O&#10;7rF7AmcHAgai7i0elgpmbyjY+/YkXGwC1m3i5xFX4kZUaBMTS4ZXI676az15Hd+2+TMAAAD//wMA&#10;UEsDBBQABgAIAAAAIQA/zkub3QAAAAoBAAAPAAAAZHJzL2Rvd25yZXYueG1sTI/BTsMwEETvSPyD&#10;tUjcqO1WVFWIUyFQD6hIiFJxduNtkmKvQ+y24e/ZnuA4O6PZN+VyDF6ccEhdJAN6okAg1dF11BjY&#10;fqzuFiBStuSsj4QGfjDBsrq+Km3h4pne8bTJjeASSoU10ObcF1KmusVg0yT2SOzt4xBsZjk00g32&#10;zOXBy6lScxlsR/yhtT0+tVh/bY7BAH4+++Ywfndav6236XXdh+nqxZjbm/HxAUTGMf+F4YLP6FAx&#10;0y4eySXhWWs146iBe82bOLBQl8OOnZmag6xK+X9C9QsAAP//AwBQSwECLQAUAAYACAAAACEAtoM4&#10;kv4AAADhAQAAEwAAAAAAAAAAAAAAAAAAAAAAW0NvbnRlbnRfVHlwZXNdLnhtbFBLAQItABQABgAI&#10;AAAAIQA4/SH/1gAAAJQBAAALAAAAAAAAAAAAAAAAAC8BAABfcmVscy8ucmVsc1BLAQItABQABgAI&#10;AAAAIQCkqJJljAIAACMFAAAOAAAAAAAAAAAAAAAAAC4CAABkcnMvZTJvRG9jLnhtbFBLAQItABQA&#10;BgAIAAAAIQA/zkub3QAAAAoBAAAPAAAAAAAAAAAAAAAAAOYEAABkcnMvZG93bnJldi54bWxQSwUG&#10;AAAAAAQABADzAAAA8AUAAAAA&#10;" filled="f" strokecolor="#2f5597" strokeweight="2.5pt">
                <v:textbox>
                  <w:txbxContent>
                    <w:p w14:paraId="09ECD1C8" w14:textId="36630628" w:rsidR="000038F1" w:rsidRPr="00233C5C" w:rsidRDefault="00233C5C" w:rsidP="000038F1">
                      <w:pPr>
                        <w:jc w:val="center"/>
                        <w:rPr>
                          <w:color w:val="000000"/>
                        </w:rPr>
                      </w:pPr>
                      <w:r>
                        <w:rPr>
                          <w:color w:val="000000"/>
                        </w:rPr>
                        <w:t>Апробация Единого регистра доноров половых гамет на базе КАРМ</w:t>
                      </w:r>
                    </w:p>
                  </w:txbxContent>
                </v:textbox>
              </v:roundrect>
            </w:pict>
          </mc:Fallback>
        </mc:AlternateContent>
      </w:r>
    </w:p>
    <w:p w14:paraId="7437A97A" w14:textId="0FA989F6" w:rsidR="000038F1" w:rsidRPr="000038F1" w:rsidRDefault="000038F1" w:rsidP="000038F1">
      <w:pPr>
        <w:spacing w:after="200" w:line="276" w:lineRule="auto"/>
        <w:rPr>
          <w:rFonts w:ascii="Calibri" w:eastAsia="Calibri" w:hAnsi="Calibri" w:cs="Calibri"/>
          <w:sz w:val="22"/>
          <w:szCs w:val="22"/>
          <w:lang w:eastAsia="uk-UA"/>
        </w:rPr>
      </w:pPr>
    </w:p>
    <w:p w14:paraId="166D93FA" w14:textId="77777777" w:rsidR="000038F1" w:rsidRPr="000038F1" w:rsidRDefault="000038F1" w:rsidP="000038F1">
      <w:pPr>
        <w:spacing w:after="200" w:line="276" w:lineRule="auto"/>
        <w:rPr>
          <w:rFonts w:ascii="Calibri" w:eastAsia="Calibri" w:hAnsi="Calibri" w:cs="Calibri"/>
          <w:sz w:val="22"/>
          <w:szCs w:val="22"/>
          <w:lang w:eastAsia="uk-UA"/>
        </w:rPr>
      </w:pPr>
      <w:r w:rsidRPr="000038F1">
        <w:rPr>
          <w:rFonts w:ascii="Calibri" w:eastAsia="Calibri" w:hAnsi="Calibri" w:cs="Calibri"/>
          <w:noProof/>
          <w:sz w:val="22"/>
          <w:szCs w:val="22"/>
        </w:rPr>
        <mc:AlternateContent>
          <mc:Choice Requires="wps">
            <w:drawing>
              <wp:anchor distT="0" distB="0" distL="114300" distR="114300" simplePos="0" relativeHeight="251741696" behindDoc="0" locked="0" layoutInCell="1" allowOverlap="1" wp14:anchorId="76E57CA8" wp14:editId="321B3229">
                <wp:simplePos x="0" y="0"/>
                <wp:positionH relativeFrom="margin">
                  <wp:posOffset>701040</wp:posOffset>
                </wp:positionH>
                <wp:positionV relativeFrom="paragraph">
                  <wp:posOffset>257810</wp:posOffset>
                </wp:positionV>
                <wp:extent cx="4381500" cy="342900"/>
                <wp:effectExtent l="19050" t="19050" r="19050" b="19050"/>
                <wp:wrapNone/>
                <wp:docPr id="1956355254"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5D389A2E" w14:textId="42A218C6" w:rsidR="000038F1" w:rsidRPr="000038F1" w:rsidRDefault="000038F1" w:rsidP="000038F1">
                            <w:pPr>
                              <w:jc w:val="center"/>
                              <w:rPr>
                                <w:color w:val="000000"/>
                              </w:rPr>
                            </w:pPr>
                            <w:r w:rsidRPr="000038F1">
                              <w:rPr>
                                <w:color w:val="000000"/>
                              </w:rPr>
                              <w:t>Разработка анкет для  респондентов</w:t>
                            </w:r>
                            <w:r w:rsidR="00233C5C">
                              <w:rPr>
                                <w:color w:val="000000"/>
                              </w:rPr>
                              <w:t xml:space="preserve"> клиник ВРТ</w:t>
                            </w:r>
                            <w:r w:rsidRPr="000038F1">
                              <w:rPr>
                                <w:color w:val="000000"/>
                              </w:rPr>
                              <w:t xml:space="preserve"> </w:t>
                            </w:r>
                          </w:p>
                          <w:p w14:paraId="5F7FBD36" w14:textId="77777777" w:rsidR="000038F1" w:rsidRPr="000038F1" w:rsidRDefault="000038F1" w:rsidP="000038F1">
                            <w:pPr>
                              <w:jc w:val="center"/>
                              <w:rPr>
                                <w:color w:val="00000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76E57CA8" id="_x0000_s1040" style="position:absolute;margin-left:55.2pt;margin-top:20.3pt;width:345pt;height:27pt;z-index:251741696;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zk8viAIAACMFAAAOAAAAZHJzL2Uyb0RvYy54bWysVMFu2zAMvQ/YPwi6L45Td22DOkWQrMOA&#10;ri3WDj0zshwbkERNUhJnX19KdpOu22EYdpEpkX4iHx91edVpxbbS+RZNyfPRmDNpBFatWZf8++P1&#10;h3POfABTgUIjS76Xnl/N3r+73NmpnGCDqpKOEYjx050teROCnWaZF43U4EdopSFnjU5DoK1bZ5WD&#10;HaFrlU3G44/ZDl1lHQrpPZ0ueyefJfy6liLc1bWXgamSU24hrS6tq7hms0uYrh3YphVDGvAPWWho&#10;DV16gFpCALZx7W9QuhUOPdZhJFBnWNetkKkGqiYfv6nmoQErUy1EjrcHmvz/gxW32wd774iGnfVT&#10;T2asoqudjl/Kj3WJrP2BLNkFJuiwODnPT8fEqSDfSTG5IJtgsuPf1vnwWaJm0Si5w42pvlFHElGw&#10;vfGhj3+JizcavG6VSl1Rhu0IOT87jZcAiaNWEMjUtiq5N2vOQK1JdSK4BOlRtVX8PQJ5t14tlGNb&#10;oM4XxdlkUaQgtdFfseqPCfmQ9BCfCvgFKGa3BN/0vyRXr5pUT8q0kVB9MhULe0sSNyR0HlPXsuJM&#10;ScowWikyQKv+JpJYVCaWIZOGB6qOLYpW6FYda4mKvIjg8WiF1f7eMYe9zr0V1y2lfwM+3IMjYROT&#10;NKzhjpZaIeWIg8VZg+7nn85jPOmNvFQUDQpR/2MDjkpUXwwp8SIvijhZaVOcnk1o4157Vq89ZqMX&#10;SB3J6VmwIpkxPqgXs3aon2im5/FWcoERdHff5GGzCP0A06sg5HyewmiaLIQb82BFBI/UxcY9dk/g&#10;7CDAQNK9xZehgukbCfaxvQjnm4B1m/R55JW0ETc0iUklw6sRR/31PkUd37bZMwAAAP//AwBQSwME&#10;FAAGAAgAAAAhAM2QGlDdAAAACQEAAA8AAABkcnMvZG93bnJldi54bWxMj8FOwzAMhu9IvENkJG4s&#10;6VRVo2s6IdAOaEiIMXHOGq8tJE5psq28Pd4Jjr/96ffnajV5J044xj6QhmymQCA1wfbUati9r+8W&#10;IGIyZI0LhBp+MMKqvr6qTGnDmd7wtE2t4BKKpdHQpTSUUsamQ2/iLAxIvDuE0ZvEcWylHc2Zy72T&#10;c6UK6U1PfKEzAz522Hxtj14Dfjy59nP67rPsdbOLL5vBz9fPWt/eTA9LEAmn9AfDRZ/VoWanfTiS&#10;jcJxzlTOqIZcFSAYWKjLYK/hPi9A1pX8/0H9CwAA//8DAFBLAQItABQABgAIAAAAIQC2gziS/gAA&#10;AOEBAAATAAAAAAAAAAAAAAAAAAAAAABbQ29udGVudF9UeXBlc10ueG1sUEsBAi0AFAAGAAgAAAAh&#10;ADj9If/WAAAAlAEAAAsAAAAAAAAAAAAAAAAALwEAAF9yZWxzLy5yZWxzUEsBAi0AFAAGAAgAAAAh&#10;AKPOTy+IAgAAIwUAAA4AAAAAAAAAAAAAAAAALgIAAGRycy9lMm9Eb2MueG1sUEsBAi0AFAAGAAgA&#10;AAAhAM2QGlDdAAAACQEAAA8AAAAAAAAAAAAAAAAA4gQAAGRycy9kb3ducmV2LnhtbFBLBQYAAAAA&#10;BAAEAPMAAADsBQAAAAA=&#10;" filled="f" strokecolor="#2f5597" strokeweight="2.5pt">
                <v:textbox>
                  <w:txbxContent>
                    <w:p w14:paraId="5D389A2E" w14:textId="42A218C6" w:rsidR="000038F1" w:rsidRPr="000038F1" w:rsidRDefault="000038F1" w:rsidP="000038F1">
                      <w:pPr>
                        <w:jc w:val="center"/>
                        <w:rPr>
                          <w:color w:val="000000"/>
                        </w:rPr>
                      </w:pPr>
                      <w:r w:rsidRPr="000038F1">
                        <w:rPr>
                          <w:color w:val="000000"/>
                        </w:rPr>
                        <w:t>Разработка анкет для  респондентов</w:t>
                      </w:r>
                      <w:r w:rsidR="00233C5C">
                        <w:rPr>
                          <w:color w:val="000000"/>
                        </w:rPr>
                        <w:t xml:space="preserve"> клиник ВРТ</w:t>
                      </w:r>
                      <w:r w:rsidRPr="000038F1">
                        <w:rPr>
                          <w:color w:val="000000"/>
                        </w:rPr>
                        <w:t xml:space="preserve"> </w:t>
                      </w:r>
                    </w:p>
                    <w:p w14:paraId="5F7FBD36" w14:textId="77777777" w:rsidR="000038F1" w:rsidRPr="000038F1" w:rsidRDefault="000038F1" w:rsidP="000038F1">
                      <w:pPr>
                        <w:jc w:val="center"/>
                        <w:rPr>
                          <w:color w:val="000000"/>
                        </w:rPr>
                      </w:pPr>
                    </w:p>
                  </w:txbxContent>
                </v:textbox>
                <w10:wrap anchorx="margin"/>
              </v:roundrect>
            </w:pict>
          </mc:Fallback>
        </mc:AlternateContent>
      </w:r>
    </w:p>
    <w:p w14:paraId="04D28B75" w14:textId="18CC1AF7" w:rsidR="000038F1" w:rsidRPr="000038F1" w:rsidRDefault="000038F1" w:rsidP="000038F1">
      <w:pPr>
        <w:spacing w:after="200" w:line="276" w:lineRule="auto"/>
        <w:rPr>
          <w:rFonts w:ascii="Calibri" w:eastAsia="Calibri" w:hAnsi="Calibri" w:cs="Calibri"/>
          <w:sz w:val="22"/>
          <w:szCs w:val="22"/>
          <w:lang w:eastAsia="uk-UA"/>
        </w:rPr>
      </w:pPr>
    </w:p>
    <w:p w14:paraId="1C3CAC5F" w14:textId="693344ED" w:rsidR="000038F1" w:rsidRPr="000038F1" w:rsidRDefault="00233C5C" w:rsidP="000038F1">
      <w:pPr>
        <w:spacing w:after="200" w:line="276" w:lineRule="auto"/>
        <w:rPr>
          <w:rFonts w:ascii="Calibri" w:eastAsia="Calibri" w:hAnsi="Calibri" w:cs="Calibri"/>
          <w:sz w:val="22"/>
          <w:szCs w:val="22"/>
          <w:lang w:eastAsia="uk-UA"/>
        </w:rPr>
      </w:pPr>
      <w:r w:rsidRPr="000038F1">
        <w:rPr>
          <w:rFonts w:ascii="Calibri" w:eastAsia="Calibri" w:hAnsi="Calibri" w:cs="Calibri"/>
          <w:noProof/>
          <w:sz w:val="22"/>
          <w:szCs w:val="22"/>
        </w:rPr>
        <mc:AlternateContent>
          <mc:Choice Requires="wps">
            <w:drawing>
              <wp:anchor distT="0" distB="0" distL="114300" distR="114300" simplePos="0" relativeHeight="251742720" behindDoc="0" locked="0" layoutInCell="1" allowOverlap="1" wp14:anchorId="6D03687A" wp14:editId="648B9D9A">
                <wp:simplePos x="0" y="0"/>
                <wp:positionH relativeFrom="margin">
                  <wp:posOffset>701040</wp:posOffset>
                </wp:positionH>
                <wp:positionV relativeFrom="paragraph">
                  <wp:posOffset>24765</wp:posOffset>
                </wp:positionV>
                <wp:extent cx="4381500" cy="361950"/>
                <wp:effectExtent l="19050" t="19050" r="19050" b="19050"/>
                <wp:wrapNone/>
                <wp:docPr id="1155126397"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36195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428AAD0A" w14:textId="7EB47995" w:rsidR="000038F1" w:rsidRPr="00932589" w:rsidRDefault="000038F1" w:rsidP="000038F1">
                            <w:pPr>
                              <w:jc w:val="center"/>
                              <w:rPr>
                                <w:color w:val="000000"/>
                              </w:rPr>
                            </w:pPr>
                            <w:r w:rsidRPr="000038F1">
                              <w:rPr>
                                <w:color w:val="000000"/>
                              </w:rPr>
                              <w:t>Опрос респондентов</w:t>
                            </w:r>
                            <w:r w:rsidR="00932589">
                              <w:rPr>
                                <w:color w:val="000000"/>
                              </w:rPr>
                              <w:t>(16 клиник ВРТ)</w:t>
                            </w:r>
                          </w:p>
                          <w:p w14:paraId="5D1D2C1A" w14:textId="77777777" w:rsidR="000038F1" w:rsidRPr="000038F1" w:rsidRDefault="000038F1" w:rsidP="000038F1">
                            <w:pPr>
                              <w:jc w:val="center"/>
                              <w:rPr>
                                <w:color w:val="00000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6D03687A" id="_x0000_s1041" style="position:absolute;margin-left:55.2pt;margin-top:1.95pt;width:345pt;height:28.5pt;z-index:251742720;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MP+niwIAACMFAAAOAAAAZHJzL2Uyb0RvYy54bWysVMtu2zAQvBfoPxC817IcOQ8jcmA4dVEg&#10;TYImRc40RVkC+CpJ23K/vkNKidO0h6LohVpyV8Pd2VleXnVKkp1wvjW6pPloTInQ3FSt3pT02+Pq&#10;wzklPjBdMWm0KOlBeHo1f//ucm9nYmIaIyvhCEC0n+1tSZsQ7CzLPG+EYn5krNBw1sYpFrB1m6xy&#10;bA90JbPJeHya7Y2rrDNceI/T695J5wm/rgUPd3XtRSCypMgtpNWldR3XbH7JZhvHbNPyIQ32D1ko&#10;1mpc+gJ1zQIjW9f+BqVa7ow3dRhxozJT1y0XqQZUk4/fVPPQMCtSLSDH2xea/P+D5be7B3vvQMPe&#10;+pmHGavoaqfiF/mRLpF1eCFLdIFwHBYn5/l0DE45fCen+cU0sZkd/7bOh0/CKBKNkjqz1dVXdCQR&#10;xXY3PuBaxD/HxRu1WbVSpq5ITfZAzs8ATDiDOGrJAkxlq5J6vaGEyQ1Ux4NLkN7Itoq/RyDvNuul&#10;dGTH0PmiOJssixQkt+qLqfpjIKOAPokhPiX0C1DM7pr5pv8luXrVpHpSpo1g1UddkXCwkLiG0GlM&#10;XYmKEimQYbRSZGCt/JtIsCJ1LEMkDQ9UHVsUrdCtO9KCinwawePR2lSHe0ec6XXuLV+1SP+G+XDP&#10;HIQNJjGs4Q5LLQ1yNINFSWPcjz+dx3joDV4UhUEB9d+3zKFE+VlDiRd5UcTJSptiejbBxr32rF97&#10;9FYtDTqS41mwPJkxPshns3ZGPWGmF/FWuJjmuLtv8rBZhn6A8SpwsVikMEyTZeFGP1gewSN1sXGP&#10;3RNzdhBggHRvzfNQsdkbCfaxvQgX22DqNunzyCu0ETeYxKSS4dWIo/56n6KOb9v8JwAAAP//AwBQ&#10;SwMEFAAGAAgAAAAhAKRMyMjdAAAACAEAAA8AAABkcnMvZG93bnJldi54bWxMj8tOwzAQRfdI/IM1&#10;SOyonYKqNsSpEKgL1EqoD7F24yEJ2OMQu234+05XdHl0r+6cKeaDd+KIfWwDachGCgRSFWxLtYbd&#10;dvEwBRGTIWtcINTwhxHm5e1NYXIbTrTG4ybVgkco5kZDk1KXSxmrBr2Jo9AhcfYVem8SY19L25sT&#10;j3snx0pNpDct8YXGdPjaYPWzOXgN+Pnm6u/ht82yj+UurpadHy/etb6/G16eQSQc0n8ZLvqsDiU7&#10;7cOBbBSOOVNPXNXwOAPB+VRdeK9homYgy0JeP1CeAQAA//8DAFBLAQItABQABgAIAAAAIQC2gziS&#10;/gAAAOEBAAATAAAAAAAAAAAAAAAAAAAAAABbQ29udGVudF9UeXBlc10ueG1sUEsBAi0AFAAGAAgA&#10;AAAhADj9If/WAAAAlAEAAAsAAAAAAAAAAAAAAAAALwEAAF9yZWxzLy5yZWxzUEsBAi0AFAAGAAgA&#10;AAAhAMww/6eLAgAAIwUAAA4AAAAAAAAAAAAAAAAALgIAAGRycy9lMm9Eb2MueG1sUEsBAi0AFAAG&#10;AAgAAAAhAKRMyMjdAAAACAEAAA8AAAAAAAAAAAAAAAAA5QQAAGRycy9kb3ducmV2LnhtbFBLBQYA&#10;AAAABAAEAPMAAADvBQAAAAA=&#10;" filled="f" strokecolor="#2f5597" strokeweight="2.5pt">
                <v:textbox>
                  <w:txbxContent>
                    <w:p w14:paraId="428AAD0A" w14:textId="7EB47995" w:rsidR="000038F1" w:rsidRPr="00932589" w:rsidRDefault="000038F1" w:rsidP="000038F1">
                      <w:pPr>
                        <w:jc w:val="center"/>
                        <w:rPr>
                          <w:color w:val="000000"/>
                        </w:rPr>
                      </w:pPr>
                      <w:r w:rsidRPr="000038F1">
                        <w:rPr>
                          <w:color w:val="000000"/>
                        </w:rPr>
                        <w:t>Опрос респондентов</w:t>
                      </w:r>
                      <w:r w:rsidR="00932589">
                        <w:rPr>
                          <w:color w:val="000000"/>
                        </w:rPr>
                        <w:t>(16 клиник ВРТ)</w:t>
                      </w:r>
                    </w:p>
                    <w:p w14:paraId="5D1D2C1A" w14:textId="77777777" w:rsidR="000038F1" w:rsidRPr="000038F1" w:rsidRDefault="000038F1" w:rsidP="000038F1">
                      <w:pPr>
                        <w:jc w:val="center"/>
                        <w:rPr>
                          <w:color w:val="000000"/>
                        </w:rPr>
                      </w:pPr>
                    </w:p>
                  </w:txbxContent>
                </v:textbox>
                <w10:wrap anchorx="margin"/>
              </v:roundrect>
            </w:pict>
          </mc:Fallback>
        </mc:AlternateContent>
      </w:r>
      <w:r w:rsidR="000038F1" w:rsidRPr="000038F1">
        <w:rPr>
          <w:rFonts w:ascii="Calibri" w:eastAsia="Calibri" w:hAnsi="Calibri" w:cs="Calibri"/>
          <w:noProof/>
          <w:sz w:val="22"/>
          <w:szCs w:val="22"/>
        </w:rPr>
        <mc:AlternateContent>
          <mc:Choice Requires="wps">
            <w:drawing>
              <wp:anchor distT="0" distB="0" distL="114300" distR="114300" simplePos="0" relativeHeight="251739648" behindDoc="0" locked="0" layoutInCell="1" allowOverlap="1" wp14:anchorId="49B7837C" wp14:editId="203C183F">
                <wp:simplePos x="0" y="0"/>
                <wp:positionH relativeFrom="column">
                  <wp:posOffset>4178300</wp:posOffset>
                </wp:positionH>
                <wp:positionV relativeFrom="paragraph">
                  <wp:posOffset>69850</wp:posOffset>
                </wp:positionV>
                <wp:extent cx="2344420" cy="342900"/>
                <wp:effectExtent l="10160" t="27940" r="27940" b="27940"/>
                <wp:wrapNone/>
                <wp:docPr id="932090689" name="Прямоугольник: скругленные углы 1"/>
                <wp:cNvGraphicFramePr/>
                <a:graphic xmlns:a="http://schemas.openxmlformats.org/drawingml/2006/main">
                  <a:graphicData uri="http://schemas.microsoft.com/office/word/2010/wordprocessingShape">
                    <wps:wsp>
                      <wps:cNvSpPr/>
                      <wps:spPr>
                        <a:xfrm rot="5400000">
                          <a:off x="0" y="0"/>
                          <a:ext cx="2344420" cy="34290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4331C89F" w14:textId="77777777" w:rsidR="000038F1" w:rsidRPr="000038F1" w:rsidRDefault="000038F1" w:rsidP="000038F1">
                            <w:pPr>
                              <w:jc w:val="center"/>
                              <w:rPr>
                                <w:color w:val="000000"/>
                              </w:rPr>
                            </w:pPr>
                            <w:r w:rsidRPr="000038F1">
                              <w:rPr>
                                <w:color w:val="000000"/>
                              </w:rPr>
                              <w:t>3 этап исследования</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49B7837C" id="_x0000_s1042" style="position:absolute;margin-left:329pt;margin-top:5.5pt;width:184.6pt;height:27pt;rotation:90;z-index:25173964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EbgJjQIAADEFAAAOAAAAZHJzL2Uyb0RvYy54bWysVFFP2zAQfp+0/2D5faQtAUZFiqoypkkM&#10;0GDi+Wo7TSTb59lum+7Xc3bSwtgepml5sM535893n7/LxWVnNNsoH1q0FR8fjThTVqBs7ari3x+v&#10;P3zkLESwEjRaVfGdCvxy9v7dxdZN1QQb1FJ5RiA2TLeu4k2MbloUQTTKQDhCpywFa/QGIm39qpAe&#10;toRudDEZjU6LLXrpPAoVAnmv+iCfZfy6ViLe1XVQkemKU20xrz6vy7QWswuYrjy4phVDGfAPVRho&#10;LV16gLqCCGzt29+gTCs8BqzjkUBTYF23QuUeqJvx6E03Dw04lXshcoI70BT+H6y43Ty4e080bF2Y&#10;BjJTF13tDfNIbJ2Uo/Tl3qha1mXqdgfqVBeZIOfkuCzLCTEsKHZcTs7pDIEWPVbCdD7EzwoNS0bF&#10;Pa6t/Ebvk6FhcxNin7/PS2csXrda5zfSlm0JeXx2ki4BkkqtIZJpnKx4sCvOQK9IgyL6DBlQtzId&#10;T0DBr5YL7dkGSAdleTZZlDlJr81XlL2bkA9FD/m5gV+AUnVXEJr+SA71Gsr95EobBfKTlSzuHAne&#10;kux5Kt0oyZlWVGGycmaEVv9NJrGobWpDZUUPVL08WLJit+xYS1SMTxN4ci1R7u59/45EWnDiuqXy&#10;byDEe/Akc3LS6MY7WmqNVCMOFmcN+p9/8qd8Uh9FqSkaG6L+xxo8tai/WNLl+bgsCTbmTXlyliTh&#10;X0eWryN2bRZILzLO1WUz5Ue9N2uP5okmfJ5upRBYQXf3jzxsFrEfZ/pHCDWf5zSaLQfxxj44kcD3&#10;8nvsnsC7QYCRpHuL+xGD6RsJ9rm9COfriHWb9fnCK2kjbWgus0qGf0ga/Nf7nPXyp5s9AwAA//8D&#10;AFBLAwQUAAYACAAAACEAUe6Gut8AAAAMAQAADwAAAGRycy9kb3ducmV2LnhtbEyPQU7DMBBF90jc&#10;wRokdq2TAFYa4lQVlA0blKYHcGM3sYjHUew26e0ZVrD7o/l686bcLm5gVzMF61FCuk6AGWy9tthJ&#10;ODYfqxxYiAq1GjwaCTcTYFvd35Wq0H7G2lwPsWMEwVAoCX2MY8F5aHvjVFj70SDtzn5yKtI4dVxP&#10;aia4G3iWJII7ZZEu9Go0b71pvw8XR5TwtNvX9bt3n1+NnW2TRHvbS/n4sOxegUWzxL8y/OqTOlTk&#10;dPIX1IENEvL0RVBVwip9FpSokosNhZOELMsE8Krk/5+ofgAAAP//AwBQSwECLQAUAAYACAAAACEA&#10;toM4kv4AAADhAQAAEwAAAAAAAAAAAAAAAAAAAAAAW0NvbnRlbnRfVHlwZXNdLnhtbFBLAQItABQA&#10;BgAIAAAAIQA4/SH/1gAAAJQBAAALAAAAAAAAAAAAAAAAAC8BAABfcmVscy8ucmVsc1BLAQItABQA&#10;BgAIAAAAIQDSEbgJjQIAADEFAAAOAAAAAAAAAAAAAAAAAC4CAABkcnMvZTJvRG9jLnhtbFBLAQIt&#10;ABQABgAIAAAAIQBR7oa63wAAAAwBAAAPAAAAAAAAAAAAAAAAAOcEAABkcnMvZG93bnJldi54bWxQ&#10;SwUGAAAAAAQABADzAAAA8wUAAAAA&#10;" filled="f" strokecolor="#2f5597" strokeweight="2.5pt">
                <v:textbox>
                  <w:txbxContent>
                    <w:p w14:paraId="4331C89F" w14:textId="77777777" w:rsidR="000038F1" w:rsidRPr="000038F1" w:rsidRDefault="000038F1" w:rsidP="000038F1">
                      <w:pPr>
                        <w:jc w:val="center"/>
                        <w:rPr>
                          <w:color w:val="000000"/>
                        </w:rPr>
                      </w:pPr>
                      <w:r w:rsidRPr="000038F1">
                        <w:rPr>
                          <w:color w:val="000000"/>
                        </w:rPr>
                        <w:t>3 этап исследования</w:t>
                      </w:r>
                    </w:p>
                  </w:txbxContent>
                </v:textbox>
              </v:roundrect>
            </w:pict>
          </mc:Fallback>
        </mc:AlternateContent>
      </w:r>
    </w:p>
    <w:p w14:paraId="5EAD7A13" w14:textId="77777777" w:rsidR="000038F1" w:rsidRPr="000038F1" w:rsidRDefault="000038F1" w:rsidP="000038F1">
      <w:pPr>
        <w:spacing w:after="200" w:line="276" w:lineRule="auto"/>
        <w:rPr>
          <w:rFonts w:ascii="Calibri" w:eastAsia="Calibri" w:hAnsi="Calibri" w:cs="Calibri"/>
          <w:sz w:val="22"/>
          <w:szCs w:val="22"/>
          <w:lang w:eastAsia="uk-UA"/>
        </w:rPr>
      </w:pPr>
      <w:r w:rsidRPr="000038F1">
        <w:rPr>
          <w:rFonts w:ascii="Calibri" w:eastAsia="Calibri" w:hAnsi="Calibri" w:cs="Calibri"/>
          <w:noProof/>
          <w:sz w:val="22"/>
          <w:szCs w:val="22"/>
        </w:rPr>
        <mc:AlternateContent>
          <mc:Choice Requires="wps">
            <w:drawing>
              <wp:anchor distT="0" distB="0" distL="114300" distR="114300" simplePos="0" relativeHeight="251743744" behindDoc="0" locked="0" layoutInCell="1" allowOverlap="1" wp14:anchorId="3C7AE774" wp14:editId="13566E53">
                <wp:simplePos x="0" y="0"/>
                <wp:positionH relativeFrom="page">
                  <wp:posOffset>1774190</wp:posOffset>
                </wp:positionH>
                <wp:positionV relativeFrom="paragraph">
                  <wp:posOffset>172720</wp:posOffset>
                </wp:positionV>
                <wp:extent cx="4381500" cy="361950"/>
                <wp:effectExtent l="19050" t="19050" r="19050" b="19050"/>
                <wp:wrapNone/>
                <wp:docPr id="449048125"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361950"/>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67EA5A2B" w14:textId="77777777" w:rsidR="000038F1" w:rsidRPr="000038F1" w:rsidRDefault="000038F1" w:rsidP="000038F1">
                            <w:pPr>
                              <w:jc w:val="center"/>
                              <w:rPr>
                                <w:color w:val="000000"/>
                              </w:rPr>
                            </w:pPr>
                            <w:r w:rsidRPr="000038F1">
                              <w:rPr>
                                <w:color w:val="000000"/>
                              </w:rPr>
                              <w:t>Анализ и выводы на основании полученных данных</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3C7AE774" id="_x0000_s1043" style="position:absolute;margin-left:139.7pt;margin-top:13.6pt;width:345pt;height:28.5pt;z-index:251743744;visibility:visible;mso-wrap-style:square;mso-height-percent:0;mso-wrap-distance-left:9pt;mso-wrap-distance-top:0;mso-wrap-distance-right:9pt;mso-wrap-distance-bottom:0;mso-position-horizontal:absolute;mso-position-horizontal-relative:page;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8x5niwIAACMFAAAOAAAAZHJzL2Uyb0RvYy54bWysVMtu2zAQvBfoPxC8N7IcJU6MyIFhN0WB&#10;NAmaFDnTFGUJ4Kskbcv9+g4pOU7THoqiF2rJXQ13Z2d5dd0pSbbC+dbokuYnI0qE5qZq9bqk355u&#10;PlxQ4gPTFZNGi5LuhafXs/fvrnZ2KsamMbISjgBE++nOlrQJwU6zzPNGKOZPjBUazto4xQK2bp1V&#10;ju2ArmQ2Ho3Os51xlXWGC+9xuuyddJbw61rwcF/XXgQiS4rcQlpdWldxzWZXbLp2zDYtH9Jg/5CF&#10;Yq3GpS9QSxYY2bj2NyjVcme8qcMJNyozdd1ykWpANfnoTTWPDbMi1QJyvH2hyf8/WH63fbQPDjTs&#10;rJ96mLGKrnYqfpEf6RJZ+xeyRBcIx2FxepGfjcAph+/0PL88S2xmx7+t8+GTMIpEo6TObHT1FR1J&#10;RLHtrQ+4FvGHuHijNjetlKkrUpMdkPMJgAlnEEctWYCpbFVSr9eUMLmG6nhwCdIb2Vbx9wjk3Xq1&#10;kI5sGTpfFJPxokhBcqO+mKo/BjIK6JMY4lNCvwDF7JbMN/0vydWrJtWTMm0Eqz7qioS9hcQ1hE5j&#10;6kpUlEiBDKOVIgNr5d9EghWpYxkiaXig6tiiaIVu1ZEWVOSTCB6PVqbaPzjiTK9zb/lNi/RvmQ8P&#10;zEHYYBLDGu6x1NIgRzNYlDTG/fjTeYyH3uBFURgUUP99wxxKlJ81lHiZF0WcrLQpziZjbNxrz+q1&#10;R2/UwqAjOZ4Fy5MZ44M8mLUz6hkzPY+3wsU0x919k4fNIvQDjFeBi/k8hWGaLAu3+tHyCB6pi417&#10;6p6Zs4MAA6R7Zw5DxaZvJNjH9iKcb4Kp26TPI6/QRtxgEpNKhlcjjvrrfYo6vm2znwAAAP//AwBQ&#10;SwMEFAAGAAgAAAAhADwyPs/eAAAACQEAAA8AAABkcnMvZG93bnJldi54bWxMj01PwzAMhu9I/IfI&#10;SNxY2mgaW6k7IdAOaEiIMXHOGtMWEqc02Vb+PekJbv549PpxuR6dFScaQucZIZ9lIIhrbzpuEPZv&#10;m5sliBA1G209E8IPBVhXlxelLow/8yuddrERKYRDoRHaGPtCylC35HSY+Z447T784HRM7dBIM+hz&#10;CndWqixbSKc7Thda3dNDS/XX7ugQ6P3RNp/jd5fnL9t9eN72Tm2eEK+vxvs7EJHG+AfDpJ/UoUpO&#10;B39kE4RFULereUKnQoFIwGoxDQ4Iy7kCWZXy/wfVLwAAAP//AwBQSwECLQAUAAYACAAAACEAtoM4&#10;kv4AAADhAQAAEwAAAAAAAAAAAAAAAAAAAAAAW0NvbnRlbnRfVHlwZXNdLnhtbFBLAQItABQABgAI&#10;AAAAIQA4/SH/1gAAAJQBAAALAAAAAAAAAAAAAAAAAC8BAABfcmVscy8ucmVsc1BLAQItABQABgAI&#10;AAAAIQAh8x5niwIAACMFAAAOAAAAAAAAAAAAAAAAAC4CAABkcnMvZTJvRG9jLnhtbFBLAQItABQA&#10;BgAIAAAAIQA8Mj7P3gAAAAkBAAAPAAAAAAAAAAAAAAAAAOUEAABkcnMvZG93bnJldi54bWxQSwUG&#10;AAAAAAQABADzAAAA8AUAAAAA&#10;" filled="f" strokecolor="#2f5597" strokeweight="2.5pt">
                <v:textbox>
                  <w:txbxContent>
                    <w:p w14:paraId="67EA5A2B" w14:textId="77777777" w:rsidR="000038F1" w:rsidRPr="000038F1" w:rsidRDefault="000038F1" w:rsidP="000038F1">
                      <w:pPr>
                        <w:jc w:val="center"/>
                        <w:rPr>
                          <w:color w:val="000000"/>
                        </w:rPr>
                      </w:pPr>
                      <w:r w:rsidRPr="000038F1">
                        <w:rPr>
                          <w:color w:val="000000"/>
                        </w:rPr>
                        <w:t>Анализ и выводы на основании полученных данных</w:t>
                      </w:r>
                    </w:p>
                  </w:txbxContent>
                </v:textbox>
                <w10:wrap anchorx="page"/>
              </v:roundrect>
            </w:pict>
          </mc:Fallback>
        </mc:AlternateContent>
      </w:r>
    </w:p>
    <w:p w14:paraId="40310245" w14:textId="732B4CCF" w:rsidR="000038F1" w:rsidRPr="000038F1" w:rsidRDefault="000038F1" w:rsidP="000038F1">
      <w:pPr>
        <w:spacing w:after="200" w:line="276" w:lineRule="auto"/>
        <w:rPr>
          <w:rFonts w:ascii="Calibri" w:eastAsia="Calibri" w:hAnsi="Calibri" w:cs="Calibri"/>
          <w:sz w:val="22"/>
          <w:szCs w:val="22"/>
          <w:lang w:eastAsia="uk-UA"/>
        </w:rPr>
      </w:pPr>
    </w:p>
    <w:p w14:paraId="3330E2F7" w14:textId="5F2E9A35" w:rsidR="000038F1" w:rsidRPr="000038F1" w:rsidRDefault="00233C5C" w:rsidP="000038F1">
      <w:pPr>
        <w:tabs>
          <w:tab w:val="left" w:pos="4080"/>
        </w:tabs>
        <w:spacing w:after="200" w:line="276" w:lineRule="auto"/>
        <w:rPr>
          <w:rFonts w:ascii="Calibri" w:eastAsia="Calibri" w:hAnsi="Calibri" w:cs="Calibri"/>
          <w:sz w:val="22"/>
          <w:szCs w:val="22"/>
          <w:lang w:eastAsia="uk-UA"/>
        </w:rPr>
      </w:pPr>
      <w:r w:rsidRPr="000038F1">
        <w:rPr>
          <w:rFonts w:ascii="Calibri" w:eastAsia="Calibri" w:hAnsi="Calibri" w:cs="Calibri"/>
          <w:noProof/>
          <w:sz w:val="22"/>
          <w:szCs w:val="22"/>
        </w:rPr>
        <mc:AlternateContent>
          <mc:Choice Requires="wps">
            <w:drawing>
              <wp:anchor distT="0" distB="0" distL="114300" distR="114300" simplePos="0" relativeHeight="251744768" behindDoc="0" locked="0" layoutInCell="1" allowOverlap="1" wp14:anchorId="021472B7" wp14:editId="37F1C198">
                <wp:simplePos x="0" y="0"/>
                <wp:positionH relativeFrom="margin">
                  <wp:posOffset>701040</wp:posOffset>
                </wp:positionH>
                <wp:positionV relativeFrom="paragraph">
                  <wp:posOffset>6350</wp:posOffset>
                </wp:positionV>
                <wp:extent cx="4381500" cy="514985"/>
                <wp:effectExtent l="19050" t="19050" r="19050" b="18415"/>
                <wp:wrapNone/>
                <wp:docPr id="370897668" name="Прямоугольник: скругленные углы 1"/>
                <wp:cNvGraphicFramePr/>
                <a:graphic xmlns:a="http://schemas.openxmlformats.org/drawingml/2006/main">
                  <a:graphicData uri="http://schemas.microsoft.com/office/word/2010/wordprocessingShape">
                    <wps:wsp>
                      <wps:cNvSpPr/>
                      <wps:spPr>
                        <a:xfrm>
                          <a:off x="0" y="0"/>
                          <a:ext cx="4381500" cy="514985"/>
                        </a:xfrm>
                        <a:prstGeom prst="roundRect">
                          <a:avLst/>
                        </a:prstGeom>
                        <a:noFill/>
                        <a:ln w="31750" cap="flat" cmpd="sng" algn="ctr">
                          <a:solidFill>
                            <a:srgbClr val="4472C4">
                              <a:lumMod val="75000"/>
                            </a:srgbClr>
                          </a:solidFill>
                          <a:prstDash val="solid"/>
                          <a:round/>
                          <a:headEnd type="none" w="med" len="med"/>
                          <a:tailEnd type="none" w="med" len="med"/>
                        </a:ln>
                        <a:effectLst/>
                      </wps:spPr>
                      <wps:txbx>
                        <w:txbxContent>
                          <w:p w14:paraId="24921EBB" w14:textId="23B5BCEC" w:rsidR="000038F1" w:rsidRPr="00932589" w:rsidRDefault="000038F1" w:rsidP="000038F1">
                            <w:pPr>
                              <w:jc w:val="center"/>
                              <w:rPr>
                                <w:color w:val="000000"/>
                              </w:rPr>
                            </w:pPr>
                            <w:r w:rsidRPr="000038F1">
                              <w:rPr>
                                <w:color w:val="000000"/>
                              </w:rPr>
                              <w:t xml:space="preserve">Разработка предложений по созданию </w:t>
                            </w:r>
                            <w:r w:rsidR="00932589">
                              <w:rPr>
                                <w:color w:val="000000"/>
                              </w:rPr>
                              <w:t>Единого электронного</w:t>
                            </w:r>
                            <w:r w:rsidRPr="000038F1">
                              <w:rPr>
                                <w:color w:val="000000"/>
                              </w:rPr>
                              <w:t xml:space="preserve"> </w:t>
                            </w:r>
                            <w:r w:rsidR="00932589">
                              <w:rPr>
                                <w:color w:val="000000"/>
                              </w:rPr>
                              <w:t>регистра</w:t>
                            </w:r>
                            <w:r w:rsidRPr="000038F1">
                              <w:rPr>
                                <w:color w:val="000000"/>
                              </w:rPr>
                              <w:t xml:space="preserve">  донор</w:t>
                            </w:r>
                            <w:r w:rsidR="00932589">
                              <w:rPr>
                                <w:color w:val="000000"/>
                              </w:rPr>
                              <w:t>ов</w:t>
                            </w:r>
                            <w:r w:rsidRPr="000038F1">
                              <w:rPr>
                                <w:color w:val="000000"/>
                              </w:rPr>
                              <w:t xml:space="preserve"> половых гамет</w:t>
                            </w:r>
                            <w:r w:rsidR="00932589">
                              <w:rPr>
                                <w:color w:val="000000"/>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oundrect w14:anchorId="021472B7" id="_x0000_s1044" style="position:absolute;margin-left:55.2pt;margin-top:.5pt;width:345pt;height:40.55pt;z-index:25174476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HjYsiwIAACMFAAAOAAAAZHJzL2Uyb0RvYy54bWysVMFu2zAMvQ/YPwi6r45TZ02DOkWQrsOA&#10;ri3WDj0zshwbkERNUhJnX19Kdpus22EYdpEpkX4iHx91cdlpxbbS+RZNyfOTEWfSCKxasy7598fr&#10;D1POfABTgUIjS76Xnl/O37+72NmZHGODqpKOEYjxs50teROCnWWZF43U4E/QSkPOGp2GQFu3zioH&#10;O0LXKhuPRh+zHbrKOhTSezq96p18nvDrWopwV9deBqZKTrmFtLq0ruKazS9gtnZgm1YMacA/ZKGh&#10;NXTpK9QVBGAb1/4GpVvh0GMdTgTqDOu6FTLVQNXkozfVPDRgZaqFyPH2lSb//2DF7fbB3juiYWf9&#10;zJMZq+hqp+OX8mNdImv/SpbsAhN0WJxO88mIOBXkm+TF+XQS2cwOf1vnw2eJmkWj5A43pvpGHUlE&#10;wfbGhz7+JS7eaPC6VSp1RRm2K/lpfjaJlwCJo1YQyNS2Krk3a85ArUl1IrgE6VG1Vfw9Anm3Xi2V&#10;Y1ugzhfF2XhZpCC10V+x6o8JmQrokxjiUwG/AMXsrsA3/S/J1asm1ZMybSRUn0zFwt6SxA0JncfU&#10;taw4U5IyjFaKDNCqv4kkFpWJZcik4YGqQ4uiFbpVx1qiIp9G8Hi0wmp/75jDXufeiuuW0r8BH+7B&#10;kbCJSRrWcEdLrZByxMHirEH380/nMZ70Rl4qigaFqP+xAUclqi+GlHieF0WcrLQpJmdj2rhjz+rY&#10;YzZ6idSRnJ4FK5IZ44N6MWuH+olmehFvJRcYQXf3TR42y9APML0KQi4WKYymyUK4MQ9WRPBIXWzc&#10;Y/cEzg4CDCTdW3wZKpi9kWAf24twsQlYt0mfB15JG3FDk5hUMrwacdSP9ynq8LbNnwEAAP//AwBQ&#10;SwMEFAAGAAgAAAAhANlmKefZAAAACAEAAA8AAABkcnMvZG93bnJldi54bWxMT01LAzEUvAv+h/AE&#10;bzbJIlLWzRZRepAKYi2e081zd9vkZd2k7frvfT3Z2wwzzEe1mIIXRxxTH8mAnikQSE10PbUGNp/L&#10;uzmIlC056yOhgV9MsKivrypbuniiDzyucys4hFJpDXQ5D6WUqekw2DSLAxJr33EMNjMdW+lGe+Lw&#10;4GWh1IMMtidu6OyAzx02+/UhGMCvF9/upp9e6/fVJr2thlAsX425vZmeHkFknPK/Gc7zeTrUvGkb&#10;D+SS8My1umcrA77E+lyd+ZZBoUHWlbw8UP8BAAD//wMAUEsBAi0AFAAGAAgAAAAhALaDOJL+AAAA&#10;4QEAABMAAAAAAAAAAAAAAAAAAAAAAFtDb250ZW50X1R5cGVzXS54bWxQSwECLQAUAAYACAAAACEA&#10;OP0h/9YAAACUAQAACwAAAAAAAAAAAAAAAAAvAQAAX3JlbHMvLnJlbHNQSwECLQAUAAYACAAAACEA&#10;oR42LIsCAAAjBQAADgAAAAAAAAAAAAAAAAAuAgAAZHJzL2Uyb0RvYy54bWxQSwECLQAUAAYACAAA&#10;ACEA2WYp59kAAAAIAQAADwAAAAAAAAAAAAAAAADlBAAAZHJzL2Rvd25yZXYueG1sUEsFBgAAAAAE&#10;AAQA8wAAAOsFAAAAAA==&#10;" filled="f" strokecolor="#2f5597" strokeweight="2.5pt">
                <v:textbox>
                  <w:txbxContent>
                    <w:p w14:paraId="24921EBB" w14:textId="23B5BCEC" w:rsidR="000038F1" w:rsidRPr="00932589" w:rsidRDefault="000038F1" w:rsidP="000038F1">
                      <w:pPr>
                        <w:jc w:val="center"/>
                        <w:rPr>
                          <w:color w:val="000000"/>
                        </w:rPr>
                      </w:pPr>
                      <w:r w:rsidRPr="000038F1">
                        <w:rPr>
                          <w:color w:val="000000"/>
                        </w:rPr>
                        <w:t xml:space="preserve">Разработка предложений по созданию </w:t>
                      </w:r>
                      <w:r w:rsidR="00932589">
                        <w:rPr>
                          <w:color w:val="000000"/>
                        </w:rPr>
                        <w:t>Единого электронного</w:t>
                      </w:r>
                      <w:r w:rsidRPr="000038F1">
                        <w:rPr>
                          <w:color w:val="000000"/>
                        </w:rPr>
                        <w:t xml:space="preserve"> </w:t>
                      </w:r>
                      <w:r w:rsidR="00932589">
                        <w:rPr>
                          <w:color w:val="000000"/>
                        </w:rPr>
                        <w:t>регистра</w:t>
                      </w:r>
                      <w:r w:rsidRPr="000038F1">
                        <w:rPr>
                          <w:color w:val="000000"/>
                        </w:rPr>
                        <w:t xml:space="preserve">  донор</w:t>
                      </w:r>
                      <w:r w:rsidR="00932589">
                        <w:rPr>
                          <w:color w:val="000000"/>
                        </w:rPr>
                        <w:t>ов</w:t>
                      </w:r>
                      <w:r w:rsidRPr="000038F1">
                        <w:rPr>
                          <w:color w:val="000000"/>
                        </w:rPr>
                        <w:t xml:space="preserve"> половых гамет</w:t>
                      </w:r>
                      <w:r w:rsidR="00932589">
                        <w:rPr>
                          <w:color w:val="000000"/>
                        </w:rPr>
                        <w:t>.</w:t>
                      </w:r>
                    </w:p>
                  </w:txbxContent>
                </v:textbox>
                <w10:wrap anchorx="margin"/>
              </v:roundrect>
            </w:pict>
          </mc:Fallback>
        </mc:AlternateContent>
      </w:r>
      <w:r w:rsidR="000038F1" w:rsidRPr="000038F1">
        <w:rPr>
          <w:rFonts w:ascii="Calibri" w:eastAsia="Calibri" w:hAnsi="Calibri" w:cs="Calibri"/>
          <w:sz w:val="22"/>
          <w:szCs w:val="22"/>
          <w:lang w:eastAsia="uk-UA"/>
        </w:rPr>
        <w:tab/>
      </w:r>
    </w:p>
    <w:p w14:paraId="757FE5A9" w14:textId="77777777" w:rsidR="000038F1" w:rsidRPr="000038F1" w:rsidRDefault="000038F1" w:rsidP="000038F1">
      <w:pPr>
        <w:jc w:val="center"/>
        <w:rPr>
          <w:b/>
          <w:sz w:val="28"/>
          <w:szCs w:val="28"/>
          <w:lang w:eastAsia="uk-UA"/>
        </w:rPr>
      </w:pPr>
    </w:p>
    <w:p w14:paraId="469A6C9F" w14:textId="77777777" w:rsidR="000038F1" w:rsidRPr="000038F1" w:rsidRDefault="000038F1" w:rsidP="000038F1">
      <w:pPr>
        <w:jc w:val="center"/>
        <w:rPr>
          <w:b/>
          <w:sz w:val="28"/>
          <w:szCs w:val="28"/>
          <w:lang w:eastAsia="uk-UA"/>
        </w:rPr>
      </w:pPr>
    </w:p>
    <w:p w14:paraId="60B0D436" w14:textId="3ACD91FE" w:rsidR="000038F1" w:rsidRDefault="000038F1" w:rsidP="000038F1">
      <w:pPr>
        <w:jc w:val="center"/>
      </w:pPr>
      <w:r w:rsidRPr="007A5AEE">
        <w:rPr>
          <w:bCs/>
          <w:sz w:val="28"/>
          <w:szCs w:val="28"/>
          <w:lang w:eastAsia="uk-UA"/>
        </w:rPr>
        <w:t>Рисунок 1</w:t>
      </w:r>
      <w:r w:rsidR="007A5AEE">
        <w:rPr>
          <w:bCs/>
          <w:sz w:val="28"/>
          <w:szCs w:val="28"/>
          <w:lang w:eastAsia="uk-UA"/>
        </w:rPr>
        <w:t xml:space="preserve"> </w:t>
      </w:r>
      <w:r w:rsidR="007A5AEE" w:rsidRPr="00B55D73">
        <w:rPr>
          <w:sz w:val="28"/>
          <w:szCs w:val="28"/>
          <w:shd w:val="clear" w:color="auto" w:fill="FFFFFF"/>
        </w:rPr>
        <w:t>–</w:t>
      </w:r>
      <w:r w:rsidRPr="000038F1">
        <w:rPr>
          <w:sz w:val="28"/>
          <w:szCs w:val="28"/>
          <w:lang w:eastAsia="uk-UA"/>
        </w:rPr>
        <w:t xml:space="preserve"> Дизайн исследовани</w:t>
      </w:r>
      <w:r>
        <w:rPr>
          <w:sz w:val="28"/>
          <w:szCs w:val="28"/>
          <w:lang w:eastAsia="uk-UA"/>
        </w:rPr>
        <w:t>я</w:t>
      </w:r>
    </w:p>
    <w:p w14:paraId="5815E5D4" w14:textId="77777777" w:rsidR="00A87F88" w:rsidRDefault="00A87F88" w:rsidP="007A5AEE">
      <w:pPr>
        <w:ind w:firstLine="709"/>
        <w:jc w:val="both"/>
        <w:rPr>
          <w:b/>
          <w:sz w:val="28"/>
          <w:szCs w:val="28"/>
          <w:lang w:val="kk-KZ"/>
        </w:rPr>
      </w:pPr>
    </w:p>
    <w:p w14:paraId="1C3711E9" w14:textId="77777777" w:rsidR="006E1408" w:rsidRDefault="00856067" w:rsidP="006E1408">
      <w:pPr>
        <w:ind w:firstLine="709"/>
        <w:jc w:val="both"/>
        <w:rPr>
          <w:sz w:val="28"/>
          <w:szCs w:val="28"/>
          <w:lang w:eastAsia="uk-UA"/>
        </w:rPr>
      </w:pPr>
      <w:r>
        <w:rPr>
          <w:b/>
          <w:sz w:val="28"/>
          <w:szCs w:val="28"/>
          <w:lang w:val="kk-KZ"/>
        </w:rPr>
        <w:tab/>
      </w:r>
      <w:r w:rsidR="006772E6" w:rsidRPr="003701A1">
        <w:rPr>
          <w:b/>
          <w:sz w:val="28"/>
          <w:szCs w:val="28"/>
        </w:rPr>
        <w:t xml:space="preserve">2.2 Характеристика групп респондентов </w:t>
      </w:r>
    </w:p>
    <w:p w14:paraId="6440A266" w14:textId="391CAD74" w:rsidR="006E1408" w:rsidRDefault="006E1408" w:rsidP="006E1408">
      <w:pPr>
        <w:ind w:firstLine="709"/>
        <w:jc w:val="both"/>
        <w:rPr>
          <w:sz w:val="28"/>
          <w:szCs w:val="28"/>
          <w:lang w:eastAsia="uk-UA"/>
        </w:rPr>
      </w:pPr>
      <w:r w:rsidRPr="003701A1">
        <w:rPr>
          <w:sz w:val="28"/>
          <w:szCs w:val="28"/>
        </w:rPr>
        <w:t>На этапе проведения первого исследования</w:t>
      </w:r>
      <w:r>
        <w:rPr>
          <w:sz w:val="28"/>
          <w:szCs w:val="28"/>
        </w:rPr>
        <w:t>, д</w:t>
      </w:r>
      <w:r w:rsidRPr="003701A1">
        <w:rPr>
          <w:sz w:val="28"/>
          <w:szCs w:val="28"/>
        </w:rPr>
        <w:t>ля достижения сформулированных целей</w:t>
      </w:r>
      <w:r>
        <w:rPr>
          <w:sz w:val="28"/>
          <w:szCs w:val="28"/>
        </w:rPr>
        <w:t>, получения более расширенной и полной информации,</w:t>
      </w:r>
      <w:r w:rsidRPr="003701A1">
        <w:rPr>
          <w:sz w:val="28"/>
          <w:szCs w:val="28"/>
        </w:rPr>
        <w:t xml:space="preserve"> и решения поставленных задач диссертационного исследования нами было проведено</w:t>
      </w:r>
      <w:r>
        <w:rPr>
          <w:sz w:val="28"/>
          <w:szCs w:val="28"/>
        </w:rPr>
        <w:t xml:space="preserve"> исследование в области использования донорских ооцитов.</w:t>
      </w:r>
      <w:r w:rsidRPr="003701A1">
        <w:rPr>
          <w:sz w:val="28"/>
          <w:szCs w:val="28"/>
        </w:rPr>
        <w:t xml:space="preserve"> </w:t>
      </w:r>
      <w:r>
        <w:rPr>
          <w:sz w:val="28"/>
          <w:szCs w:val="28"/>
        </w:rPr>
        <w:t xml:space="preserve">В </w:t>
      </w:r>
      <w:r w:rsidRPr="003701A1">
        <w:rPr>
          <w:sz w:val="28"/>
          <w:szCs w:val="28"/>
        </w:rPr>
        <w:t xml:space="preserve">анкетировании приняли участие три группы респондентов. </w:t>
      </w:r>
    </w:p>
    <w:p w14:paraId="1EA31FBD" w14:textId="77777777" w:rsidR="006E1408" w:rsidRDefault="006E1408" w:rsidP="006E1408">
      <w:pPr>
        <w:ind w:firstLine="709"/>
        <w:jc w:val="both"/>
        <w:rPr>
          <w:sz w:val="28"/>
          <w:szCs w:val="28"/>
        </w:rPr>
      </w:pPr>
      <w:r w:rsidRPr="003701A1">
        <w:rPr>
          <w:sz w:val="28"/>
          <w:szCs w:val="28"/>
        </w:rPr>
        <w:t>Группа 1 – медицинские работники клиник ВРТ из разных стран, так или иначе связанные с репродуктивной медициной (n = 190)</w:t>
      </w:r>
    </w:p>
    <w:p w14:paraId="730552B9" w14:textId="6DB642B0" w:rsidR="006E1408" w:rsidRDefault="006E1408" w:rsidP="006E1408">
      <w:pPr>
        <w:ind w:firstLine="709"/>
        <w:jc w:val="both"/>
        <w:rPr>
          <w:sz w:val="28"/>
          <w:szCs w:val="28"/>
        </w:rPr>
      </w:pPr>
      <w:r w:rsidRPr="003701A1">
        <w:rPr>
          <w:sz w:val="28"/>
          <w:szCs w:val="28"/>
        </w:rPr>
        <w:t>Групп</w:t>
      </w:r>
      <w:r w:rsidR="00B72932">
        <w:rPr>
          <w:sz w:val="28"/>
          <w:szCs w:val="28"/>
        </w:rPr>
        <w:t>а</w:t>
      </w:r>
      <w:r w:rsidRPr="003701A1">
        <w:rPr>
          <w:sz w:val="28"/>
          <w:szCs w:val="28"/>
        </w:rPr>
        <w:t xml:space="preserve"> 2 </w:t>
      </w:r>
      <w:r w:rsidR="00B72932">
        <w:rPr>
          <w:sz w:val="28"/>
          <w:szCs w:val="28"/>
        </w:rPr>
        <w:t>-</w:t>
      </w:r>
      <w:r w:rsidRPr="003701A1">
        <w:rPr>
          <w:sz w:val="28"/>
          <w:szCs w:val="28"/>
        </w:rPr>
        <w:t xml:space="preserve"> </w:t>
      </w:r>
      <w:r>
        <w:rPr>
          <w:sz w:val="28"/>
          <w:szCs w:val="28"/>
        </w:rPr>
        <w:t>реципиенты</w:t>
      </w:r>
      <w:r w:rsidRPr="003701A1">
        <w:rPr>
          <w:sz w:val="28"/>
          <w:szCs w:val="28"/>
        </w:rPr>
        <w:t xml:space="preserve">, которым предложено лечение бесплодия методом ЭКО, с использованием донорских ооцитов (n = 32). </w:t>
      </w:r>
    </w:p>
    <w:p w14:paraId="2E4384D6" w14:textId="77777777" w:rsidR="006E1408" w:rsidRDefault="006E1408" w:rsidP="006E1408">
      <w:pPr>
        <w:ind w:firstLine="709"/>
        <w:jc w:val="both"/>
        <w:rPr>
          <w:sz w:val="28"/>
          <w:szCs w:val="28"/>
        </w:rPr>
      </w:pPr>
      <w:r w:rsidRPr="003701A1">
        <w:rPr>
          <w:sz w:val="28"/>
          <w:szCs w:val="28"/>
        </w:rPr>
        <w:t>Группа 3 – доноры ооцитов (n = 35).</w:t>
      </w:r>
    </w:p>
    <w:p w14:paraId="6F4BC282" w14:textId="77777777" w:rsidR="006E1408" w:rsidRDefault="006E1408" w:rsidP="006E1408">
      <w:pPr>
        <w:ind w:firstLine="709"/>
        <w:jc w:val="both"/>
        <w:rPr>
          <w:sz w:val="28"/>
          <w:szCs w:val="28"/>
        </w:rPr>
      </w:pPr>
      <w:r>
        <w:rPr>
          <w:sz w:val="28"/>
          <w:szCs w:val="28"/>
        </w:rPr>
        <w:t>На втором этапе исследования, для</w:t>
      </w:r>
      <w:r w:rsidRPr="003701A1">
        <w:rPr>
          <w:sz w:val="28"/>
          <w:szCs w:val="28"/>
        </w:rPr>
        <w:t xml:space="preserve"> достижения сформулированных целей</w:t>
      </w:r>
      <w:r>
        <w:rPr>
          <w:sz w:val="28"/>
          <w:szCs w:val="28"/>
        </w:rPr>
        <w:t>, получения более расширенной и полной информации,</w:t>
      </w:r>
      <w:r w:rsidRPr="003701A1">
        <w:rPr>
          <w:sz w:val="28"/>
          <w:szCs w:val="28"/>
        </w:rPr>
        <w:t xml:space="preserve"> и решения поставленных задач диссертационного исследования нами было проведено анкетирование </w:t>
      </w:r>
      <w:r>
        <w:rPr>
          <w:sz w:val="28"/>
          <w:szCs w:val="28"/>
        </w:rPr>
        <w:t>медицинских работников</w:t>
      </w:r>
      <w:r w:rsidRPr="003701A1">
        <w:rPr>
          <w:sz w:val="28"/>
          <w:szCs w:val="28"/>
        </w:rPr>
        <w:t>, работающих в клиниках репродуктивной медицины Республики Казахстан</w:t>
      </w:r>
      <w:r>
        <w:rPr>
          <w:sz w:val="28"/>
          <w:szCs w:val="28"/>
        </w:rPr>
        <w:t>, с целью определения их отношения к применению донорской спермы. В анкетировании приняли участие 69 респондентов.</w:t>
      </w:r>
    </w:p>
    <w:p w14:paraId="4871DAFB" w14:textId="77777777" w:rsidR="006E1408" w:rsidRPr="003701A1" w:rsidRDefault="006E1408" w:rsidP="006E1408">
      <w:pPr>
        <w:ind w:firstLine="709"/>
        <w:jc w:val="both"/>
        <w:rPr>
          <w:sz w:val="28"/>
          <w:szCs w:val="28"/>
        </w:rPr>
      </w:pPr>
    </w:p>
    <w:p w14:paraId="52EA9C6F" w14:textId="77777777" w:rsidR="006E1408" w:rsidRPr="003701A1" w:rsidRDefault="006E1408" w:rsidP="006E1408">
      <w:pPr>
        <w:ind w:firstLine="709"/>
        <w:jc w:val="both"/>
        <w:rPr>
          <w:b/>
          <w:sz w:val="28"/>
          <w:szCs w:val="28"/>
        </w:rPr>
      </w:pPr>
      <w:r w:rsidRPr="003701A1">
        <w:rPr>
          <w:b/>
          <w:sz w:val="28"/>
          <w:szCs w:val="28"/>
        </w:rPr>
        <w:t>Критерии включения в I исследование:</w:t>
      </w:r>
    </w:p>
    <w:p w14:paraId="0D803295" w14:textId="77777777" w:rsidR="006E1408" w:rsidRDefault="006E1408" w:rsidP="006E1408">
      <w:pPr>
        <w:ind w:firstLine="709"/>
        <w:jc w:val="both"/>
        <w:rPr>
          <w:sz w:val="28"/>
          <w:szCs w:val="28"/>
        </w:rPr>
      </w:pPr>
      <w:r>
        <w:rPr>
          <w:sz w:val="28"/>
          <w:szCs w:val="28"/>
          <w:lang w:val="en-US"/>
        </w:rPr>
        <w:t>I</w:t>
      </w:r>
      <w:r>
        <w:rPr>
          <w:sz w:val="28"/>
          <w:szCs w:val="28"/>
        </w:rPr>
        <w:t xml:space="preserve"> группа. М</w:t>
      </w:r>
      <w:r w:rsidRPr="003701A1">
        <w:rPr>
          <w:sz w:val="28"/>
          <w:szCs w:val="28"/>
        </w:rPr>
        <w:t>едицинские работники клиник ВРТ</w:t>
      </w:r>
    </w:p>
    <w:p w14:paraId="0A2132F5" w14:textId="67E5E6DF" w:rsidR="006E1408" w:rsidRDefault="006E1408" w:rsidP="006E1408">
      <w:pPr>
        <w:ind w:firstLine="709"/>
        <w:jc w:val="both"/>
        <w:rPr>
          <w:sz w:val="28"/>
          <w:szCs w:val="28"/>
        </w:rPr>
      </w:pPr>
      <w:r>
        <w:rPr>
          <w:sz w:val="28"/>
          <w:szCs w:val="28"/>
        </w:rPr>
        <w:t>- сотрудники клиник ВРТ,</w:t>
      </w:r>
      <w:r w:rsidRPr="00DE69A4">
        <w:rPr>
          <w:sz w:val="28"/>
          <w:szCs w:val="28"/>
        </w:rPr>
        <w:t xml:space="preserve"> </w:t>
      </w:r>
      <w:r w:rsidRPr="003701A1">
        <w:rPr>
          <w:sz w:val="28"/>
          <w:szCs w:val="28"/>
        </w:rPr>
        <w:t>связанные с репродуктивной медициной</w:t>
      </w:r>
    </w:p>
    <w:p w14:paraId="36AC96A7" w14:textId="77777777" w:rsidR="006E1408" w:rsidRDefault="006E1408" w:rsidP="006E1408">
      <w:pPr>
        <w:ind w:firstLine="709"/>
        <w:jc w:val="both"/>
        <w:rPr>
          <w:sz w:val="28"/>
          <w:szCs w:val="28"/>
        </w:rPr>
      </w:pPr>
      <w:r w:rsidRPr="003701A1">
        <w:rPr>
          <w:sz w:val="28"/>
          <w:szCs w:val="28"/>
        </w:rPr>
        <w:t xml:space="preserve">- наличие стажа </w:t>
      </w:r>
      <w:r>
        <w:rPr>
          <w:sz w:val="28"/>
          <w:szCs w:val="28"/>
        </w:rPr>
        <w:t xml:space="preserve">и опыта </w:t>
      </w:r>
      <w:r w:rsidRPr="003701A1">
        <w:rPr>
          <w:sz w:val="28"/>
          <w:szCs w:val="28"/>
        </w:rPr>
        <w:t xml:space="preserve">работы в клиниках репродуктивной медицины в сфере </w:t>
      </w:r>
      <w:r>
        <w:rPr>
          <w:sz w:val="28"/>
          <w:szCs w:val="28"/>
        </w:rPr>
        <w:t xml:space="preserve">   </w:t>
      </w:r>
      <w:r w:rsidRPr="003701A1">
        <w:rPr>
          <w:sz w:val="28"/>
          <w:szCs w:val="28"/>
        </w:rPr>
        <w:t>ВРТ</w:t>
      </w:r>
    </w:p>
    <w:p w14:paraId="161C609C" w14:textId="79D6F4A4" w:rsidR="006E1408" w:rsidRPr="009060A0" w:rsidRDefault="006E1408" w:rsidP="006E1408">
      <w:pPr>
        <w:ind w:firstLine="709"/>
        <w:jc w:val="both"/>
        <w:rPr>
          <w:sz w:val="28"/>
          <w:szCs w:val="28"/>
        </w:rPr>
      </w:pPr>
      <w:r>
        <w:rPr>
          <w:sz w:val="28"/>
          <w:szCs w:val="28"/>
        </w:rPr>
        <w:t>- наличие высшего образования</w:t>
      </w:r>
    </w:p>
    <w:p w14:paraId="7B1E6542" w14:textId="77777777" w:rsidR="00B72932" w:rsidRDefault="006E1408" w:rsidP="00B72932">
      <w:pPr>
        <w:ind w:firstLine="709"/>
        <w:jc w:val="both"/>
        <w:rPr>
          <w:sz w:val="28"/>
          <w:szCs w:val="28"/>
        </w:rPr>
      </w:pPr>
      <w:r>
        <w:rPr>
          <w:sz w:val="28"/>
          <w:szCs w:val="28"/>
          <w:lang w:val="en-US"/>
        </w:rPr>
        <w:t>II</w:t>
      </w:r>
      <w:r w:rsidRPr="00DE69A4">
        <w:rPr>
          <w:sz w:val="28"/>
          <w:szCs w:val="28"/>
        </w:rPr>
        <w:t xml:space="preserve"> </w:t>
      </w:r>
      <w:r>
        <w:rPr>
          <w:sz w:val="28"/>
          <w:szCs w:val="28"/>
        </w:rPr>
        <w:t xml:space="preserve">группа. </w:t>
      </w:r>
      <w:r w:rsidR="00B72932">
        <w:rPr>
          <w:sz w:val="28"/>
          <w:szCs w:val="28"/>
        </w:rPr>
        <w:t xml:space="preserve">Реципиенты </w:t>
      </w:r>
      <w:r w:rsidR="00B72932" w:rsidRPr="003701A1">
        <w:rPr>
          <w:sz w:val="28"/>
          <w:szCs w:val="28"/>
        </w:rPr>
        <w:t>донорски</w:t>
      </w:r>
      <w:r w:rsidR="00B72932">
        <w:rPr>
          <w:sz w:val="28"/>
          <w:szCs w:val="28"/>
        </w:rPr>
        <w:t>х</w:t>
      </w:r>
      <w:r w:rsidR="00B72932" w:rsidRPr="003701A1">
        <w:rPr>
          <w:sz w:val="28"/>
          <w:szCs w:val="28"/>
        </w:rPr>
        <w:t xml:space="preserve"> ооцит</w:t>
      </w:r>
      <w:r w:rsidR="00B72932">
        <w:rPr>
          <w:sz w:val="28"/>
          <w:szCs w:val="28"/>
        </w:rPr>
        <w:t>ов</w:t>
      </w:r>
    </w:p>
    <w:p w14:paraId="581F8B70" w14:textId="77777777" w:rsidR="00B72932" w:rsidRPr="005F7811" w:rsidRDefault="00B72932" w:rsidP="00B72932">
      <w:pPr>
        <w:ind w:firstLine="709"/>
        <w:jc w:val="both"/>
        <w:rPr>
          <w:sz w:val="28"/>
          <w:szCs w:val="28"/>
        </w:rPr>
      </w:pPr>
      <w:r>
        <w:rPr>
          <w:sz w:val="28"/>
          <w:szCs w:val="28"/>
        </w:rPr>
        <w:t>- реципиенты, использовавшие донорские ооциты или планирующие использовать донорские ооциты</w:t>
      </w:r>
    </w:p>
    <w:p w14:paraId="7A1DB61E" w14:textId="77777777" w:rsidR="00B72932" w:rsidRDefault="006E1408" w:rsidP="00B72932">
      <w:pPr>
        <w:ind w:firstLine="709"/>
        <w:jc w:val="both"/>
        <w:rPr>
          <w:sz w:val="28"/>
          <w:szCs w:val="28"/>
        </w:rPr>
      </w:pPr>
      <w:r>
        <w:rPr>
          <w:sz w:val="28"/>
          <w:szCs w:val="28"/>
          <w:lang w:val="en-US"/>
        </w:rPr>
        <w:t>III</w:t>
      </w:r>
      <w:r>
        <w:rPr>
          <w:sz w:val="28"/>
          <w:szCs w:val="28"/>
        </w:rPr>
        <w:t xml:space="preserve"> группа. </w:t>
      </w:r>
      <w:r w:rsidR="00B72932" w:rsidRPr="003701A1">
        <w:rPr>
          <w:sz w:val="28"/>
          <w:szCs w:val="28"/>
        </w:rPr>
        <w:t>Доноры ооцитов</w:t>
      </w:r>
    </w:p>
    <w:p w14:paraId="60E0A8A3" w14:textId="77777777" w:rsidR="00B72932" w:rsidRDefault="00B72932" w:rsidP="00B72932">
      <w:pPr>
        <w:ind w:firstLine="709"/>
        <w:jc w:val="both"/>
        <w:rPr>
          <w:sz w:val="28"/>
          <w:szCs w:val="28"/>
        </w:rPr>
      </w:pPr>
      <w:r w:rsidRPr="003701A1">
        <w:rPr>
          <w:sz w:val="28"/>
          <w:szCs w:val="28"/>
        </w:rPr>
        <w:t>- возраст старше 18 лет;</w:t>
      </w:r>
    </w:p>
    <w:p w14:paraId="25B26C47" w14:textId="77777777" w:rsidR="00B72932" w:rsidRPr="005F7811" w:rsidRDefault="00B72932" w:rsidP="00B72932">
      <w:pPr>
        <w:ind w:firstLine="709"/>
        <w:jc w:val="both"/>
        <w:rPr>
          <w:sz w:val="28"/>
          <w:szCs w:val="28"/>
        </w:rPr>
      </w:pPr>
      <w:r>
        <w:rPr>
          <w:sz w:val="28"/>
          <w:szCs w:val="28"/>
        </w:rPr>
        <w:t>- д</w:t>
      </w:r>
      <w:r w:rsidRPr="003701A1">
        <w:rPr>
          <w:sz w:val="28"/>
          <w:szCs w:val="28"/>
        </w:rPr>
        <w:t>оноры ооцитов, про</w:t>
      </w:r>
      <w:r>
        <w:rPr>
          <w:sz w:val="28"/>
          <w:szCs w:val="28"/>
        </w:rPr>
        <w:t>шедшие</w:t>
      </w:r>
      <w:r w:rsidRPr="003701A1">
        <w:rPr>
          <w:sz w:val="28"/>
          <w:szCs w:val="28"/>
        </w:rPr>
        <w:t xml:space="preserve"> программу донации</w:t>
      </w:r>
    </w:p>
    <w:p w14:paraId="3424F5EB" w14:textId="77777777" w:rsidR="006E1408" w:rsidRPr="003701A1" w:rsidRDefault="006E1408" w:rsidP="006E1408">
      <w:pPr>
        <w:ind w:firstLine="709"/>
        <w:jc w:val="both"/>
        <w:rPr>
          <w:b/>
          <w:sz w:val="28"/>
          <w:szCs w:val="28"/>
        </w:rPr>
      </w:pPr>
      <w:r w:rsidRPr="003701A1">
        <w:rPr>
          <w:b/>
          <w:sz w:val="28"/>
          <w:szCs w:val="28"/>
        </w:rPr>
        <w:t>Критерии исключения</w:t>
      </w:r>
      <w:r>
        <w:rPr>
          <w:b/>
          <w:sz w:val="28"/>
          <w:szCs w:val="28"/>
        </w:rPr>
        <w:t xml:space="preserve"> для всех трех групп</w:t>
      </w:r>
      <w:r w:rsidRPr="003701A1">
        <w:rPr>
          <w:b/>
          <w:sz w:val="28"/>
          <w:szCs w:val="28"/>
        </w:rPr>
        <w:t>:</w:t>
      </w:r>
    </w:p>
    <w:p w14:paraId="08FB0686" w14:textId="77777777" w:rsidR="006E1408" w:rsidRPr="003701A1" w:rsidRDefault="006E1408" w:rsidP="006E1408">
      <w:pPr>
        <w:ind w:firstLine="709"/>
        <w:jc w:val="both"/>
        <w:rPr>
          <w:sz w:val="28"/>
          <w:szCs w:val="28"/>
        </w:rPr>
      </w:pPr>
      <w:r w:rsidRPr="003701A1">
        <w:rPr>
          <w:sz w:val="28"/>
          <w:szCs w:val="28"/>
        </w:rPr>
        <w:t>- Отказ от анкетирования</w:t>
      </w:r>
    </w:p>
    <w:p w14:paraId="21360777" w14:textId="77777777" w:rsidR="006E1408" w:rsidRPr="003701A1" w:rsidRDefault="006E1408" w:rsidP="006E1408">
      <w:pPr>
        <w:ind w:firstLine="709"/>
        <w:jc w:val="both"/>
        <w:rPr>
          <w:sz w:val="28"/>
          <w:szCs w:val="28"/>
        </w:rPr>
      </w:pPr>
      <w:r w:rsidRPr="003701A1">
        <w:rPr>
          <w:sz w:val="28"/>
          <w:szCs w:val="28"/>
        </w:rPr>
        <w:t xml:space="preserve"> </w:t>
      </w:r>
    </w:p>
    <w:p w14:paraId="30C93054" w14:textId="77777777" w:rsidR="006E1408" w:rsidRPr="003701A1" w:rsidRDefault="006E1408" w:rsidP="006E1408">
      <w:pPr>
        <w:ind w:firstLine="709"/>
        <w:jc w:val="both"/>
        <w:rPr>
          <w:b/>
          <w:sz w:val="28"/>
          <w:szCs w:val="28"/>
        </w:rPr>
      </w:pPr>
      <w:r w:rsidRPr="003701A1">
        <w:rPr>
          <w:b/>
          <w:sz w:val="28"/>
          <w:szCs w:val="28"/>
        </w:rPr>
        <w:t>Критерии включения во II исследование:</w:t>
      </w:r>
    </w:p>
    <w:p w14:paraId="314FE706" w14:textId="77777777" w:rsidR="006E1408" w:rsidRPr="003701A1" w:rsidRDefault="006E1408" w:rsidP="006E1408">
      <w:pPr>
        <w:ind w:firstLine="709"/>
        <w:jc w:val="both"/>
        <w:rPr>
          <w:sz w:val="28"/>
          <w:szCs w:val="28"/>
        </w:rPr>
      </w:pPr>
      <w:r w:rsidRPr="003701A1">
        <w:rPr>
          <w:sz w:val="28"/>
          <w:szCs w:val="28"/>
        </w:rPr>
        <w:t>- медицинские работники клиник ВРТ, связанные с репродуктивной медициной</w:t>
      </w:r>
    </w:p>
    <w:p w14:paraId="615EA938" w14:textId="77777777" w:rsidR="006E1408" w:rsidRDefault="006E1408" w:rsidP="006E1408">
      <w:pPr>
        <w:ind w:firstLine="709"/>
        <w:jc w:val="both"/>
        <w:rPr>
          <w:sz w:val="28"/>
          <w:szCs w:val="28"/>
        </w:rPr>
      </w:pPr>
      <w:r w:rsidRPr="003701A1">
        <w:rPr>
          <w:sz w:val="28"/>
          <w:szCs w:val="28"/>
        </w:rPr>
        <w:t>- наличие стажа</w:t>
      </w:r>
      <w:r>
        <w:rPr>
          <w:sz w:val="28"/>
          <w:szCs w:val="28"/>
        </w:rPr>
        <w:t xml:space="preserve"> и опыта</w:t>
      </w:r>
      <w:r w:rsidRPr="003701A1">
        <w:rPr>
          <w:sz w:val="28"/>
          <w:szCs w:val="28"/>
        </w:rPr>
        <w:t xml:space="preserve"> работы в клиниках репродуктивной медицины в сфере ВРТ</w:t>
      </w:r>
    </w:p>
    <w:p w14:paraId="078EB399" w14:textId="46742C8B" w:rsidR="006E1408" w:rsidRPr="00813441" w:rsidRDefault="006E1408" w:rsidP="006E1408">
      <w:pPr>
        <w:ind w:firstLine="709"/>
        <w:jc w:val="both"/>
        <w:rPr>
          <w:sz w:val="28"/>
          <w:szCs w:val="28"/>
        </w:rPr>
      </w:pPr>
      <w:r>
        <w:rPr>
          <w:sz w:val="28"/>
          <w:szCs w:val="28"/>
        </w:rPr>
        <w:t>- наличие высшего образования.</w:t>
      </w:r>
      <w:r w:rsidRPr="008E7FE3">
        <w:rPr>
          <w:sz w:val="28"/>
          <w:szCs w:val="28"/>
          <w:highlight w:val="yellow"/>
        </w:rPr>
        <w:t xml:space="preserve"> </w:t>
      </w:r>
    </w:p>
    <w:p w14:paraId="088C976D" w14:textId="77777777" w:rsidR="006E1408" w:rsidRPr="003701A1" w:rsidRDefault="006E1408" w:rsidP="006E1408">
      <w:pPr>
        <w:ind w:firstLine="709"/>
        <w:jc w:val="both"/>
        <w:rPr>
          <w:sz w:val="28"/>
          <w:szCs w:val="28"/>
        </w:rPr>
      </w:pPr>
    </w:p>
    <w:p w14:paraId="1499F5D6" w14:textId="77777777" w:rsidR="006E1408" w:rsidRPr="002A1C59" w:rsidRDefault="006E1408" w:rsidP="006E1408">
      <w:pPr>
        <w:ind w:firstLine="709"/>
        <w:jc w:val="both"/>
        <w:rPr>
          <w:b/>
          <w:bCs/>
          <w:sz w:val="28"/>
          <w:szCs w:val="28"/>
        </w:rPr>
      </w:pPr>
      <w:r w:rsidRPr="002A1C59">
        <w:rPr>
          <w:b/>
          <w:bCs/>
          <w:sz w:val="28"/>
          <w:szCs w:val="28"/>
        </w:rPr>
        <w:t>Критерии исключения:</w:t>
      </w:r>
    </w:p>
    <w:p w14:paraId="7178BFEC" w14:textId="77777777" w:rsidR="006E1408" w:rsidRPr="003701A1" w:rsidRDefault="006E1408" w:rsidP="006E1408">
      <w:pPr>
        <w:ind w:firstLine="709"/>
        <w:jc w:val="both"/>
        <w:rPr>
          <w:sz w:val="28"/>
          <w:szCs w:val="28"/>
        </w:rPr>
      </w:pPr>
      <w:r w:rsidRPr="003701A1">
        <w:rPr>
          <w:sz w:val="28"/>
          <w:szCs w:val="28"/>
        </w:rPr>
        <w:t>- Отказ от анкетирования</w:t>
      </w:r>
    </w:p>
    <w:p w14:paraId="7A901AE1" w14:textId="77777777" w:rsidR="007A5AEE" w:rsidRPr="009060A0" w:rsidRDefault="007A5AEE" w:rsidP="007A5AEE">
      <w:pPr>
        <w:ind w:firstLine="709"/>
        <w:jc w:val="both"/>
        <w:rPr>
          <w:sz w:val="28"/>
          <w:szCs w:val="28"/>
        </w:rPr>
      </w:pPr>
    </w:p>
    <w:p w14:paraId="3C901C90" w14:textId="1B3D0D21" w:rsidR="006E1408" w:rsidRDefault="006E1408" w:rsidP="006E1408">
      <w:pPr>
        <w:pBdr>
          <w:top w:val="nil"/>
          <w:left w:val="nil"/>
          <w:bottom w:val="nil"/>
          <w:right w:val="nil"/>
          <w:between w:val="nil"/>
        </w:pBdr>
        <w:ind w:firstLine="709"/>
        <w:jc w:val="both"/>
        <w:rPr>
          <w:sz w:val="28"/>
          <w:szCs w:val="28"/>
        </w:rPr>
      </w:pPr>
      <w:r w:rsidRPr="003701A1">
        <w:rPr>
          <w:sz w:val="28"/>
          <w:szCs w:val="28"/>
        </w:rPr>
        <w:t xml:space="preserve">Диссертационная работа включала проведение двух исследований в области ВРТ, которые позволили раскрыть проблемы </w:t>
      </w:r>
      <w:r>
        <w:rPr>
          <w:sz w:val="28"/>
          <w:szCs w:val="28"/>
        </w:rPr>
        <w:t xml:space="preserve">донорских половых гамет в </w:t>
      </w:r>
      <w:r w:rsidRPr="003701A1">
        <w:rPr>
          <w:sz w:val="28"/>
          <w:szCs w:val="28"/>
        </w:rPr>
        <w:t>РК с разных сторон</w:t>
      </w:r>
      <w:r>
        <w:rPr>
          <w:sz w:val="28"/>
          <w:szCs w:val="28"/>
        </w:rPr>
        <w:t xml:space="preserve"> и апробацию предложенного проекта единого регистра доноров половых гамет на базе Казахстанской ассоциации репродуктивной медицины (КАРМ).</w:t>
      </w:r>
      <w:r w:rsidRPr="003701A1">
        <w:rPr>
          <w:sz w:val="28"/>
          <w:szCs w:val="28"/>
        </w:rPr>
        <w:t xml:space="preserve"> </w:t>
      </w:r>
    </w:p>
    <w:p w14:paraId="7FA4A683" w14:textId="77777777" w:rsidR="006E1408" w:rsidRDefault="006E1408" w:rsidP="006E1408">
      <w:pPr>
        <w:ind w:firstLine="709"/>
        <w:jc w:val="both"/>
        <w:rPr>
          <w:sz w:val="28"/>
          <w:szCs w:val="28"/>
        </w:rPr>
      </w:pPr>
      <w:r w:rsidRPr="003701A1">
        <w:rPr>
          <w:sz w:val="28"/>
          <w:szCs w:val="28"/>
        </w:rPr>
        <w:t xml:space="preserve">На этапе проведения первого исследования в анкетировании приняли участие три группы респондентов. </w:t>
      </w:r>
    </w:p>
    <w:p w14:paraId="6A94E680" w14:textId="77777777" w:rsidR="006E1408" w:rsidRDefault="006E1408" w:rsidP="006E1408">
      <w:pPr>
        <w:ind w:firstLine="709"/>
        <w:jc w:val="both"/>
        <w:rPr>
          <w:sz w:val="28"/>
          <w:szCs w:val="28"/>
        </w:rPr>
      </w:pPr>
      <w:r w:rsidRPr="003701A1">
        <w:rPr>
          <w:sz w:val="28"/>
          <w:szCs w:val="28"/>
        </w:rPr>
        <w:t>Группа 1 – медицинские работники клиник ВРТ из разных стран, так или иначе связанные с репродуктивной медициной (n = 190). Основные характеристики респондентов гр</w:t>
      </w:r>
      <w:r>
        <w:rPr>
          <w:sz w:val="28"/>
          <w:szCs w:val="28"/>
        </w:rPr>
        <w:t>уппы 1 приведены на рисунках 2,3</w:t>
      </w:r>
      <w:r w:rsidRPr="003701A1">
        <w:rPr>
          <w:sz w:val="28"/>
          <w:szCs w:val="28"/>
        </w:rPr>
        <w:t>.</w:t>
      </w:r>
    </w:p>
    <w:p w14:paraId="6D5BA087" w14:textId="77777777" w:rsidR="006E1408" w:rsidRDefault="006E1408" w:rsidP="006E1408">
      <w:pPr>
        <w:ind w:firstLine="709"/>
        <w:jc w:val="both"/>
        <w:rPr>
          <w:sz w:val="28"/>
          <w:szCs w:val="28"/>
        </w:rPr>
      </w:pPr>
      <w:r w:rsidRPr="003701A1">
        <w:rPr>
          <w:sz w:val="28"/>
          <w:szCs w:val="28"/>
        </w:rPr>
        <w:t>Согласно полученным результатам среди опрошенных медицинских работников</w:t>
      </w:r>
      <w:r>
        <w:rPr>
          <w:sz w:val="28"/>
          <w:szCs w:val="28"/>
        </w:rPr>
        <w:t>, преобладали женщины (рисунок 2</w:t>
      </w:r>
      <w:r w:rsidRPr="003701A1">
        <w:rPr>
          <w:sz w:val="28"/>
          <w:szCs w:val="28"/>
        </w:rPr>
        <w:t>). При анализе специальности медицинских работников, работающих в сфере ВРТ, было установлено, что наибольшее количество опрошенных были репродуктологами 80 (42,1 %) и эмбриологами 49 (25, 8 %).</w:t>
      </w:r>
    </w:p>
    <w:p w14:paraId="6DF13E7C" w14:textId="77777777" w:rsidR="00233A91" w:rsidRPr="003701A1" w:rsidRDefault="00233A91">
      <w:pPr>
        <w:ind w:firstLine="567"/>
        <w:jc w:val="both"/>
        <w:rPr>
          <w:sz w:val="28"/>
          <w:szCs w:val="28"/>
        </w:rPr>
      </w:pPr>
    </w:p>
    <w:p w14:paraId="6906046D" w14:textId="36CE12A7" w:rsidR="001A294D" w:rsidRDefault="00233A91" w:rsidP="00233A91">
      <w:pPr>
        <w:jc w:val="center"/>
        <w:rPr>
          <w:i/>
          <w:sz w:val="28"/>
          <w:szCs w:val="28"/>
        </w:rPr>
      </w:pPr>
      <w:r>
        <w:rPr>
          <w:i/>
          <w:noProof/>
          <w:sz w:val="28"/>
          <w:szCs w:val="28"/>
        </w:rPr>
        <w:drawing>
          <wp:inline distT="0" distB="0" distL="0" distR="0" wp14:anchorId="7821A89E" wp14:editId="0796FFEB">
            <wp:extent cx="4838700" cy="2324100"/>
            <wp:effectExtent l="0" t="0" r="0" b="0"/>
            <wp:docPr id="3"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20C07C09" w14:textId="77777777" w:rsidR="007A5AEE" w:rsidRDefault="007A5AEE" w:rsidP="00233A91">
      <w:pPr>
        <w:jc w:val="center"/>
        <w:rPr>
          <w:sz w:val="28"/>
          <w:szCs w:val="28"/>
        </w:rPr>
      </w:pPr>
    </w:p>
    <w:p w14:paraId="2D4E258E" w14:textId="7E97CDD6" w:rsidR="006772E6" w:rsidRPr="003701A1" w:rsidRDefault="001A294D" w:rsidP="00233A91">
      <w:pPr>
        <w:jc w:val="center"/>
        <w:rPr>
          <w:sz w:val="28"/>
          <w:szCs w:val="28"/>
        </w:rPr>
      </w:pPr>
      <w:r w:rsidRPr="001A294D">
        <w:rPr>
          <w:sz w:val="28"/>
          <w:szCs w:val="28"/>
        </w:rPr>
        <w:t xml:space="preserve">Рисунок 2 </w:t>
      </w:r>
      <w:r w:rsidR="007A5AEE" w:rsidRPr="00B55D73">
        <w:rPr>
          <w:sz w:val="28"/>
          <w:szCs w:val="28"/>
          <w:shd w:val="clear" w:color="auto" w:fill="FFFFFF"/>
        </w:rPr>
        <w:t>–</w:t>
      </w:r>
      <w:r w:rsidRPr="001A294D">
        <w:rPr>
          <w:sz w:val="28"/>
          <w:szCs w:val="28"/>
        </w:rPr>
        <w:t xml:space="preserve"> </w:t>
      </w:r>
      <w:r w:rsidR="006772E6" w:rsidRPr="001A294D">
        <w:rPr>
          <w:sz w:val="28"/>
          <w:szCs w:val="28"/>
        </w:rPr>
        <w:t>Пол медицинских работн</w:t>
      </w:r>
      <w:r w:rsidR="00233A91">
        <w:rPr>
          <w:sz w:val="28"/>
          <w:szCs w:val="28"/>
        </w:rPr>
        <w:t>иков клиник ВРТ из разных стран</w:t>
      </w:r>
    </w:p>
    <w:p w14:paraId="2A039041" w14:textId="5B19D3B4" w:rsidR="006772E6" w:rsidRDefault="006772E6">
      <w:pPr>
        <w:ind w:firstLine="567"/>
        <w:jc w:val="both"/>
        <w:rPr>
          <w:sz w:val="28"/>
          <w:szCs w:val="28"/>
        </w:rPr>
      </w:pPr>
    </w:p>
    <w:p w14:paraId="06CA086F" w14:textId="0FB22D78" w:rsidR="005F7811" w:rsidRDefault="005F7811" w:rsidP="007A5AEE">
      <w:pPr>
        <w:ind w:firstLine="709"/>
        <w:jc w:val="both"/>
        <w:rPr>
          <w:sz w:val="28"/>
          <w:szCs w:val="28"/>
        </w:rPr>
      </w:pPr>
      <w:r w:rsidRPr="003701A1">
        <w:rPr>
          <w:sz w:val="28"/>
          <w:szCs w:val="28"/>
        </w:rPr>
        <w:t xml:space="preserve">Наибольшее количество опрощенных медицинских работников имело стаж работы в сфере репродуктивной </w:t>
      </w:r>
      <w:r>
        <w:rPr>
          <w:sz w:val="28"/>
          <w:szCs w:val="28"/>
        </w:rPr>
        <w:t>медицины более 10 лет (рисунок 3</w:t>
      </w:r>
      <w:r w:rsidRPr="003701A1">
        <w:rPr>
          <w:sz w:val="28"/>
          <w:szCs w:val="28"/>
        </w:rPr>
        <w:t>).</w:t>
      </w:r>
    </w:p>
    <w:p w14:paraId="092E9433" w14:textId="77777777" w:rsidR="007A5AEE" w:rsidRPr="003701A1" w:rsidRDefault="007A5AEE" w:rsidP="007A5AEE">
      <w:pPr>
        <w:ind w:firstLine="709"/>
        <w:jc w:val="both"/>
        <w:rPr>
          <w:sz w:val="28"/>
          <w:szCs w:val="28"/>
        </w:rPr>
      </w:pPr>
    </w:p>
    <w:p w14:paraId="65C1D505" w14:textId="4D194253" w:rsidR="006772E6" w:rsidRPr="003701A1" w:rsidRDefault="00233A91">
      <w:pPr>
        <w:ind w:firstLine="567"/>
        <w:rPr>
          <w:b/>
          <w:sz w:val="28"/>
          <w:szCs w:val="28"/>
        </w:rPr>
      </w:pPr>
      <w:r>
        <w:rPr>
          <w:b/>
          <w:noProof/>
          <w:sz w:val="28"/>
          <w:szCs w:val="28"/>
        </w:rPr>
        <w:drawing>
          <wp:inline distT="0" distB="0" distL="0" distR="0" wp14:anchorId="5D125A52" wp14:editId="7043B962">
            <wp:extent cx="5410200" cy="1771650"/>
            <wp:effectExtent l="0" t="0" r="0" b="0"/>
            <wp:docPr id="6" name="Диаграмма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AFEF46A" w14:textId="77777777" w:rsidR="007A5AEE" w:rsidRDefault="007A5AEE">
      <w:pPr>
        <w:ind w:firstLine="567"/>
        <w:jc w:val="center"/>
        <w:rPr>
          <w:sz w:val="28"/>
          <w:szCs w:val="28"/>
        </w:rPr>
      </w:pPr>
    </w:p>
    <w:p w14:paraId="47EFBECC" w14:textId="51F36764" w:rsidR="006772E6" w:rsidRPr="003701A1" w:rsidRDefault="00233A91" w:rsidP="007A5AEE">
      <w:pPr>
        <w:ind w:firstLine="567"/>
        <w:jc w:val="center"/>
        <w:rPr>
          <w:sz w:val="28"/>
          <w:szCs w:val="28"/>
        </w:rPr>
      </w:pPr>
      <w:r w:rsidRPr="00233A91">
        <w:rPr>
          <w:sz w:val="28"/>
          <w:szCs w:val="28"/>
        </w:rPr>
        <w:t>Рисунок 3</w:t>
      </w:r>
      <w:r w:rsidR="007A5AEE">
        <w:rPr>
          <w:sz w:val="28"/>
          <w:szCs w:val="28"/>
        </w:rPr>
        <w:t xml:space="preserve"> </w:t>
      </w:r>
      <w:r w:rsidR="007A5AEE" w:rsidRPr="00B55D73">
        <w:rPr>
          <w:sz w:val="28"/>
          <w:szCs w:val="28"/>
          <w:shd w:val="clear" w:color="auto" w:fill="FFFFFF"/>
        </w:rPr>
        <w:t>–</w:t>
      </w:r>
      <w:r w:rsidRPr="00233A91">
        <w:rPr>
          <w:sz w:val="28"/>
          <w:szCs w:val="28"/>
        </w:rPr>
        <w:t xml:space="preserve"> </w:t>
      </w:r>
      <w:r w:rsidR="006772E6" w:rsidRPr="00233A91">
        <w:rPr>
          <w:sz w:val="28"/>
          <w:szCs w:val="28"/>
        </w:rPr>
        <w:t>Стаж работы в сфере репродуктивной медицины</w:t>
      </w:r>
    </w:p>
    <w:p w14:paraId="53778009" w14:textId="21EB4C67" w:rsidR="006772E6" w:rsidRPr="003701A1" w:rsidRDefault="006772E6" w:rsidP="007A5AEE">
      <w:pPr>
        <w:ind w:firstLine="709"/>
        <w:jc w:val="both"/>
        <w:rPr>
          <w:sz w:val="28"/>
          <w:szCs w:val="28"/>
        </w:rPr>
      </w:pPr>
      <w:r w:rsidRPr="003701A1">
        <w:rPr>
          <w:sz w:val="28"/>
          <w:szCs w:val="28"/>
        </w:rPr>
        <w:t xml:space="preserve">Большинство </w:t>
      </w:r>
      <w:r w:rsidR="00D7560C" w:rsidRPr="003701A1">
        <w:rPr>
          <w:sz w:val="28"/>
          <w:szCs w:val="28"/>
        </w:rPr>
        <w:t>медицинских работников,</w:t>
      </w:r>
      <w:r w:rsidRPr="003701A1">
        <w:rPr>
          <w:sz w:val="28"/>
          <w:szCs w:val="28"/>
        </w:rPr>
        <w:t xml:space="preserve"> включенных </w:t>
      </w:r>
      <w:r w:rsidR="004000D0" w:rsidRPr="003701A1">
        <w:rPr>
          <w:sz w:val="28"/>
          <w:szCs w:val="28"/>
        </w:rPr>
        <w:t>в исследование,</w:t>
      </w:r>
      <w:r w:rsidRPr="003701A1">
        <w:rPr>
          <w:sz w:val="28"/>
          <w:szCs w:val="28"/>
        </w:rPr>
        <w:t xml:space="preserve"> проживали и работали в Республике Казахстан и России 81 (42,6 %) и 84 (4</w:t>
      </w:r>
      <w:r w:rsidR="00233A91">
        <w:rPr>
          <w:sz w:val="28"/>
          <w:szCs w:val="28"/>
        </w:rPr>
        <w:t>4,2 %) соответственно (рисунок 4</w:t>
      </w:r>
      <w:r w:rsidRPr="003701A1">
        <w:rPr>
          <w:sz w:val="28"/>
          <w:szCs w:val="28"/>
        </w:rPr>
        <w:t>).</w:t>
      </w:r>
    </w:p>
    <w:p w14:paraId="2A77B0A3" w14:textId="77777777" w:rsidR="006772E6" w:rsidRPr="003701A1" w:rsidRDefault="006772E6">
      <w:pPr>
        <w:rPr>
          <w:sz w:val="28"/>
          <w:szCs w:val="28"/>
        </w:rPr>
      </w:pPr>
    </w:p>
    <w:p w14:paraId="4CC02F1C" w14:textId="77777777" w:rsidR="006772E6" w:rsidRPr="003701A1" w:rsidRDefault="006772E6" w:rsidP="007F3396">
      <w:pPr>
        <w:jc w:val="center"/>
        <w:rPr>
          <w:sz w:val="28"/>
          <w:szCs w:val="28"/>
        </w:rPr>
      </w:pPr>
      <w:r w:rsidRPr="003701A1">
        <w:rPr>
          <w:noProof/>
          <w:sz w:val="28"/>
          <w:szCs w:val="28"/>
        </w:rPr>
        <w:drawing>
          <wp:inline distT="0" distB="0" distL="0" distR="0" wp14:anchorId="2BB2AF47" wp14:editId="1336F197">
            <wp:extent cx="4572000" cy="2743200"/>
            <wp:effectExtent l="0" t="0" r="0" b="0"/>
            <wp:docPr id="2" name="Диаграмма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0E6CEE30" w14:textId="77777777" w:rsidR="007A5AEE" w:rsidRDefault="007A5AEE">
      <w:pPr>
        <w:ind w:firstLine="567"/>
        <w:contextualSpacing/>
        <w:jc w:val="both"/>
        <w:rPr>
          <w:sz w:val="28"/>
          <w:szCs w:val="28"/>
        </w:rPr>
      </w:pPr>
    </w:p>
    <w:p w14:paraId="03DC3378" w14:textId="379B27E1" w:rsidR="006772E6" w:rsidRPr="003701A1" w:rsidRDefault="00233A91" w:rsidP="007A5AEE">
      <w:pPr>
        <w:ind w:firstLine="567"/>
        <w:contextualSpacing/>
        <w:jc w:val="center"/>
        <w:rPr>
          <w:sz w:val="28"/>
          <w:szCs w:val="28"/>
        </w:rPr>
      </w:pPr>
      <w:r w:rsidRPr="00233A91">
        <w:rPr>
          <w:sz w:val="28"/>
          <w:szCs w:val="28"/>
        </w:rPr>
        <w:t>Рисунок 4</w:t>
      </w:r>
      <w:r>
        <w:rPr>
          <w:b/>
          <w:sz w:val="28"/>
          <w:szCs w:val="28"/>
        </w:rPr>
        <w:t xml:space="preserve"> </w:t>
      </w:r>
      <w:r w:rsidR="007A5AEE" w:rsidRPr="00B55D73">
        <w:rPr>
          <w:sz w:val="28"/>
          <w:szCs w:val="28"/>
          <w:shd w:val="clear" w:color="auto" w:fill="FFFFFF"/>
        </w:rPr>
        <w:t>–</w:t>
      </w:r>
      <w:r>
        <w:rPr>
          <w:b/>
          <w:sz w:val="28"/>
          <w:szCs w:val="28"/>
        </w:rPr>
        <w:t xml:space="preserve"> </w:t>
      </w:r>
      <w:r w:rsidR="006772E6" w:rsidRPr="003701A1">
        <w:rPr>
          <w:sz w:val="28"/>
          <w:szCs w:val="28"/>
        </w:rPr>
        <w:t>Страна проживания и работы опрошенных медицинских работников (группа 1, n=190).</w:t>
      </w:r>
    </w:p>
    <w:p w14:paraId="31AF4475" w14:textId="77777777" w:rsidR="006772E6" w:rsidRPr="003701A1" w:rsidRDefault="006772E6">
      <w:pPr>
        <w:ind w:firstLine="567"/>
        <w:contextualSpacing/>
        <w:jc w:val="both"/>
        <w:rPr>
          <w:sz w:val="28"/>
          <w:szCs w:val="28"/>
        </w:rPr>
      </w:pPr>
    </w:p>
    <w:p w14:paraId="2BE20962" w14:textId="24437928" w:rsidR="006772E6" w:rsidRPr="003701A1" w:rsidRDefault="006772E6" w:rsidP="007A5AEE">
      <w:pPr>
        <w:ind w:firstLine="709"/>
        <w:contextualSpacing/>
        <w:jc w:val="both"/>
        <w:rPr>
          <w:sz w:val="28"/>
          <w:szCs w:val="28"/>
        </w:rPr>
      </w:pPr>
      <w:r w:rsidRPr="003701A1">
        <w:rPr>
          <w:sz w:val="28"/>
          <w:szCs w:val="28"/>
        </w:rPr>
        <w:t xml:space="preserve">Группу 2 составили </w:t>
      </w:r>
      <w:r w:rsidR="009060A0">
        <w:rPr>
          <w:sz w:val="28"/>
          <w:szCs w:val="28"/>
        </w:rPr>
        <w:t>реципиенты</w:t>
      </w:r>
      <w:r w:rsidRPr="003701A1">
        <w:rPr>
          <w:sz w:val="28"/>
          <w:szCs w:val="28"/>
        </w:rPr>
        <w:t xml:space="preserve">, которым предложено лечение бесплодия методом ЭКО, с использованием донорских ооцитов (n = 32). </w:t>
      </w:r>
    </w:p>
    <w:p w14:paraId="198EB604" w14:textId="1683D726" w:rsidR="006772E6" w:rsidRDefault="006772E6" w:rsidP="007A5AEE">
      <w:pPr>
        <w:ind w:firstLine="709"/>
        <w:jc w:val="both"/>
        <w:rPr>
          <w:sz w:val="28"/>
          <w:szCs w:val="28"/>
        </w:rPr>
      </w:pPr>
      <w:r w:rsidRPr="003701A1">
        <w:rPr>
          <w:sz w:val="28"/>
          <w:szCs w:val="28"/>
        </w:rPr>
        <w:t xml:space="preserve">Больше половины заказчиц были возраста 42 </w:t>
      </w:r>
      <w:r w:rsidR="00035CFD">
        <w:rPr>
          <w:sz w:val="28"/>
          <w:szCs w:val="28"/>
        </w:rPr>
        <w:t>года и старше 20 (63 %) (рисунок</w:t>
      </w:r>
      <w:r w:rsidRPr="003701A1">
        <w:rPr>
          <w:sz w:val="28"/>
          <w:szCs w:val="28"/>
        </w:rPr>
        <w:t xml:space="preserve"> 5). Среди опрошенных не было женщин моложе 37 лет.</w:t>
      </w:r>
    </w:p>
    <w:p w14:paraId="4C99500D" w14:textId="5E952B07" w:rsidR="00233A91" w:rsidRDefault="00233A91">
      <w:pPr>
        <w:ind w:firstLine="567"/>
        <w:jc w:val="both"/>
        <w:rPr>
          <w:sz w:val="28"/>
          <w:szCs w:val="28"/>
        </w:rPr>
      </w:pPr>
    </w:p>
    <w:p w14:paraId="12E980E3" w14:textId="4B8A684F" w:rsidR="006772E6" w:rsidRPr="00035CFD" w:rsidRDefault="00233A91" w:rsidP="00035CFD">
      <w:pPr>
        <w:ind w:firstLine="567"/>
        <w:jc w:val="both"/>
        <w:rPr>
          <w:sz w:val="28"/>
          <w:szCs w:val="28"/>
        </w:rPr>
      </w:pPr>
      <w:r>
        <w:rPr>
          <w:b/>
          <w:noProof/>
          <w:sz w:val="28"/>
          <w:szCs w:val="28"/>
        </w:rPr>
        <w:drawing>
          <wp:inline distT="0" distB="0" distL="0" distR="0" wp14:anchorId="36241A6E" wp14:editId="5497EA64">
            <wp:extent cx="5457825" cy="1285875"/>
            <wp:effectExtent l="0" t="0" r="9525" b="9525"/>
            <wp:docPr id="8" name="Диаграмма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4CDBD157" w14:textId="77777777" w:rsidR="00035CFD" w:rsidRDefault="00035CFD">
      <w:pPr>
        <w:jc w:val="center"/>
        <w:rPr>
          <w:sz w:val="28"/>
          <w:szCs w:val="28"/>
        </w:rPr>
      </w:pPr>
    </w:p>
    <w:p w14:paraId="273469B5" w14:textId="502354B6" w:rsidR="006772E6" w:rsidRPr="00035CFD" w:rsidRDefault="00035CFD">
      <w:pPr>
        <w:jc w:val="center"/>
        <w:rPr>
          <w:sz w:val="28"/>
          <w:szCs w:val="28"/>
        </w:rPr>
      </w:pPr>
      <w:r w:rsidRPr="00035CFD">
        <w:rPr>
          <w:sz w:val="28"/>
          <w:szCs w:val="28"/>
        </w:rPr>
        <w:t xml:space="preserve">Рисунок 5 </w:t>
      </w:r>
      <w:r w:rsidR="007A5AEE" w:rsidRPr="00B55D73">
        <w:rPr>
          <w:sz w:val="28"/>
          <w:szCs w:val="28"/>
          <w:shd w:val="clear" w:color="auto" w:fill="FFFFFF"/>
        </w:rPr>
        <w:t>–</w:t>
      </w:r>
      <w:r w:rsidRPr="00035CFD">
        <w:rPr>
          <w:sz w:val="28"/>
          <w:szCs w:val="28"/>
        </w:rPr>
        <w:t xml:space="preserve"> </w:t>
      </w:r>
      <w:r w:rsidR="006772E6" w:rsidRPr="00035CFD">
        <w:rPr>
          <w:sz w:val="28"/>
          <w:szCs w:val="28"/>
        </w:rPr>
        <w:t>Возраст реципиентов ооцитов</w:t>
      </w:r>
    </w:p>
    <w:p w14:paraId="1AD7D964" w14:textId="77777777" w:rsidR="00493E40" w:rsidRDefault="00493E40">
      <w:pPr>
        <w:ind w:firstLine="566"/>
        <w:jc w:val="both"/>
        <w:rPr>
          <w:sz w:val="28"/>
          <w:szCs w:val="28"/>
        </w:rPr>
      </w:pPr>
    </w:p>
    <w:p w14:paraId="1124CE71" w14:textId="19061ECA" w:rsidR="006772E6" w:rsidRDefault="006772E6" w:rsidP="007A5AEE">
      <w:pPr>
        <w:ind w:firstLine="709"/>
        <w:jc w:val="both"/>
        <w:rPr>
          <w:sz w:val="28"/>
          <w:szCs w:val="28"/>
        </w:rPr>
      </w:pPr>
      <w:r w:rsidRPr="003701A1">
        <w:rPr>
          <w:sz w:val="28"/>
          <w:szCs w:val="28"/>
        </w:rPr>
        <w:t>Среди реципиентов у большинства 18 (56 %) не было ген</w:t>
      </w:r>
      <w:r w:rsidR="00B223B7">
        <w:rPr>
          <w:sz w:val="28"/>
          <w:szCs w:val="28"/>
        </w:rPr>
        <w:t>е</w:t>
      </w:r>
      <w:r w:rsidR="00035CFD">
        <w:rPr>
          <w:sz w:val="28"/>
          <w:szCs w:val="28"/>
        </w:rPr>
        <w:t>тически родных детей (рисунок</w:t>
      </w:r>
      <w:r w:rsidRPr="003701A1">
        <w:rPr>
          <w:sz w:val="28"/>
          <w:szCs w:val="28"/>
        </w:rPr>
        <w:t xml:space="preserve"> 6).</w:t>
      </w:r>
    </w:p>
    <w:p w14:paraId="250A00DD" w14:textId="77777777" w:rsidR="00F20904" w:rsidRPr="003701A1" w:rsidRDefault="00F20904">
      <w:pPr>
        <w:ind w:firstLine="566"/>
        <w:jc w:val="both"/>
        <w:rPr>
          <w:sz w:val="28"/>
          <w:szCs w:val="28"/>
        </w:rPr>
      </w:pPr>
    </w:p>
    <w:p w14:paraId="50ED3BE7" w14:textId="77777777" w:rsidR="00035CFD" w:rsidRDefault="00035CFD">
      <w:pPr>
        <w:jc w:val="center"/>
        <w:rPr>
          <w:sz w:val="28"/>
          <w:szCs w:val="28"/>
        </w:rPr>
      </w:pPr>
      <w:r>
        <w:rPr>
          <w:b/>
          <w:noProof/>
          <w:sz w:val="28"/>
          <w:szCs w:val="28"/>
        </w:rPr>
        <w:drawing>
          <wp:inline distT="0" distB="0" distL="0" distR="0" wp14:anchorId="40FF63DE" wp14:editId="5A221E59">
            <wp:extent cx="5457825" cy="1285875"/>
            <wp:effectExtent l="0" t="0" r="9525" b="9525"/>
            <wp:docPr id="10" name="Диаграмма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5FCBEC76" w14:textId="77777777" w:rsidR="00035CFD" w:rsidRDefault="00035CFD">
      <w:pPr>
        <w:jc w:val="center"/>
        <w:rPr>
          <w:sz w:val="28"/>
          <w:szCs w:val="28"/>
        </w:rPr>
      </w:pPr>
    </w:p>
    <w:p w14:paraId="5D1E5536" w14:textId="5B8C2007" w:rsidR="006772E6" w:rsidRDefault="00035CFD">
      <w:pPr>
        <w:jc w:val="center"/>
        <w:rPr>
          <w:sz w:val="28"/>
          <w:szCs w:val="28"/>
        </w:rPr>
      </w:pPr>
      <w:r w:rsidRPr="00035CFD">
        <w:rPr>
          <w:sz w:val="28"/>
          <w:szCs w:val="28"/>
        </w:rPr>
        <w:t xml:space="preserve">Рисунок 6 </w:t>
      </w:r>
      <w:r w:rsidR="007A5AEE" w:rsidRPr="00B55D73">
        <w:rPr>
          <w:sz w:val="28"/>
          <w:szCs w:val="28"/>
          <w:shd w:val="clear" w:color="auto" w:fill="FFFFFF"/>
        </w:rPr>
        <w:t>–</w:t>
      </w:r>
      <w:r w:rsidRPr="00035CFD">
        <w:rPr>
          <w:sz w:val="28"/>
          <w:szCs w:val="28"/>
        </w:rPr>
        <w:t xml:space="preserve"> </w:t>
      </w:r>
      <w:r w:rsidR="006772E6" w:rsidRPr="00035CFD">
        <w:rPr>
          <w:sz w:val="28"/>
          <w:szCs w:val="28"/>
        </w:rPr>
        <w:t>Наличие генетически родных детей у реципиентов</w:t>
      </w:r>
    </w:p>
    <w:p w14:paraId="4AF201CF" w14:textId="77777777" w:rsidR="00E82CAA" w:rsidRDefault="00E82CAA" w:rsidP="007A5AEE">
      <w:pPr>
        <w:rPr>
          <w:sz w:val="28"/>
          <w:szCs w:val="28"/>
        </w:rPr>
      </w:pPr>
    </w:p>
    <w:p w14:paraId="7D9B139C" w14:textId="04BBAC38" w:rsidR="005F7811" w:rsidRPr="00E051AB" w:rsidRDefault="005F7811" w:rsidP="007A5AEE">
      <w:pPr>
        <w:ind w:firstLine="709"/>
        <w:jc w:val="both"/>
        <w:rPr>
          <w:sz w:val="28"/>
          <w:szCs w:val="28"/>
          <w:lang w:val="kk-KZ"/>
        </w:rPr>
      </w:pPr>
      <w:r w:rsidRPr="00E82CAA">
        <w:rPr>
          <w:sz w:val="28"/>
          <w:szCs w:val="28"/>
        </w:rPr>
        <w:t>Третья группа респондентов были донорами ооцитов</w:t>
      </w:r>
      <w:r w:rsidR="00E82CAA">
        <w:rPr>
          <w:sz w:val="28"/>
          <w:szCs w:val="28"/>
        </w:rPr>
        <w:t xml:space="preserve"> </w:t>
      </w:r>
      <w:r w:rsidR="00E82CAA">
        <w:rPr>
          <w:sz w:val="28"/>
          <w:szCs w:val="28"/>
          <w:lang w:val="en-US"/>
        </w:rPr>
        <w:t>N</w:t>
      </w:r>
      <w:r w:rsidR="00E82CAA" w:rsidRPr="00E82CAA">
        <w:rPr>
          <w:sz w:val="28"/>
          <w:szCs w:val="28"/>
        </w:rPr>
        <w:t>35</w:t>
      </w:r>
      <w:r w:rsidRPr="00E82CAA">
        <w:rPr>
          <w:sz w:val="28"/>
          <w:szCs w:val="28"/>
        </w:rPr>
        <w:t>. Из ни</w:t>
      </w:r>
      <w:r w:rsidR="00E82CAA" w:rsidRPr="00E82CAA">
        <w:rPr>
          <w:sz w:val="28"/>
          <w:szCs w:val="28"/>
        </w:rPr>
        <w:t xml:space="preserve">х </w:t>
      </w:r>
      <w:r w:rsidRPr="00E82CAA">
        <w:rPr>
          <w:sz w:val="28"/>
          <w:szCs w:val="28"/>
        </w:rPr>
        <w:t xml:space="preserve">83% </w:t>
      </w:r>
      <w:r w:rsidR="00493E40" w:rsidRPr="00E82CAA">
        <w:rPr>
          <w:sz w:val="28"/>
          <w:szCs w:val="28"/>
        </w:rPr>
        <w:t>респондентов составили</w:t>
      </w:r>
      <w:r w:rsidR="00E82CAA" w:rsidRPr="00E82CAA">
        <w:rPr>
          <w:sz w:val="28"/>
          <w:szCs w:val="28"/>
        </w:rPr>
        <w:t xml:space="preserve"> </w:t>
      </w:r>
      <w:r w:rsidR="00493E40" w:rsidRPr="00E82CAA">
        <w:rPr>
          <w:sz w:val="28"/>
          <w:szCs w:val="28"/>
        </w:rPr>
        <w:t>доноры в</w:t>
      </w:r>
      <w:r w:rsidRPr="00E82CAA">
        <w:rPr>
          <w:sz w:val="28"/>
          <w:szCs w:val="28"/>
        </w:rPr>
        <w:t xml:space="preserve"> возрасте 26-</w:t>
      </w:r>
      <w:r w:rsidR="00493E40" w:rsidRPr="00E82CAA">
        <w:rPr>
          <w:sz w:val="28"/>
          <w:szCs w:val="28"/>
        </w:rPr>
        <w:t>35, остальные</w:t>
      </w:r>
      <w:r w:rsidR="00E82CAA" w:rsidRPr="00E82CAA">
        <w:rPr>
          <w:sz w:val="28"/>
          <w:szCs w:val="28"/>
        </w:rPr>
        <w:t xml:space="preserve"> </w:t>
      </w:r>
      <w:r w:rsidRPr="00E82CAA">
        <w:rPr>
          <w:sz w:val="28"/>
          <w:szCs w:val="28"/>
        </w:rPr>
        <w:t>17%</w:t>
      </w:r>
      <w:r w:rsidR="007A5AEE">
        <w:rPr>
          <w:sz w:val="28"/>
          <w:szCs w:val="28"/>
        </w:rPr>
        <w:t xml:space="preserve"> </w:t>
      </w:r>
      <w:r w:rsidR="00E82CAA" w:rsidRPr="00E82CAA">
        <w:rPr>
          <w:sz w:val="28"/>
          <w:szCs w:val="28"/>
        </w:rPr>
        <w:t xml:space="preserve">были </w:t>
      </w:r>
      <w:r w:rsidRPr="00E82CAA">
        <w:rPr>
          <w:sz w:val="28"/>
          <w:szCs w:val="28"/>
        </w:rPr>
        <w:t>в возрасте 18-25</w:t>
      </w:r>
      <w:r w:rsidR="007A5AEE">
        <w:rPr>
          <w:sz w:val="28"/>
          <w:szCs w:val="28"/>
        </w:rPr>
        <w:t xml:space="preserve"> </w:t>
      </w:r>
      <w:r w:rsidR="00493E40" w:rsidRPr="00493E40">
        <w:rPr>
          <w:sz w:val="28"/>
          <w:szCs w:val="28"/>
        </w:rPr>
        <w:t>(</w:t>
      </w:r>
      <w:r w:rsidR="00493E40">
        <w:rPr>
          <w:sz w:val="28"/>
          <w:szCs w:val="28"/>
        </w:rPr>
        <w:t>таблица 3)</w:t>
      </w:r>
      <w:r w:rsidR="00E051AB">
        <w:rPr>
          <w:sz w:val="28"/>
          <w:szCs w:val="28"/>
          <w:lang w:val="kk-KZ"/>
        </w:rPr>
        <w:t>.</w:t>
      </w:r>
    </w:p>
    <w:p w14:paraId="248863E8" w14:textId="263E6DC4" w:rsidR="005F7811" w:rsidRDefault="005F7811" w:rsidP="005F7811">
      <w:pPr>
        <w:jc w:val="both"/>
        <w:rPr>
          <w:sz w:val="28"/>
          <w:szCs w:val="28"/>
          <w:lang w:val="kk-KZ"/>
        </w:rPr>
      </w:pPr>
    </w:p>
    <w:p w14:paraId="6BE6D012" w14:textId="326FAA49" w:rsidR="007A5AEE" w:rsidRDefault="007A5AEE" w:rsidP="007A5AEE">
      <w:pPr>
        <w:jc w:val="both"/>
        <w:rPr>
          <w:sz w:val="28"/>
          <w:szCs w:val="28"/>
        </w:rPr>
      </w:pPr>
      <w:r>
        <w:rPr>
          <w:sz w:val="28"/>
          <w:szCs w:val="28"/>
        </w:rPr>
        <w:t xml:space="preserve">Таблица 3 </w:t>
      </w:r>
      <w:r w:rsidRPr="00B55D73">
        <w:rPr>
          <w:sz w:val="28"/>
          <w:szCs w:val="28"/>
          <w:shd w:val="clear" w:color="auto" w:fill="FFFFFF"/>
        </w:rPr>
        <w:t>–</w:t>
      </w:r>
      <w:r>
        <w:rPr>
          <w:sz w:val="28"/>
          <w:szCs w:val="28"/>
        </w:rPr>
        <w:t xml:space="preserve"> Характеристика респондентов-доноров ооцитов</w:t>
      </w:r>
    </w:p>
    <w:p w14:paraId="32F6E605" w14:textId="77777777" w:rsidR="007A5AEE" w:rsidRPr="00E82CAA" w:rsidRDefault="007A5AEE" w:rsidP="005F7811">
      <w:pPr>
        <w:jc w:val="both"/>
        <w:rPr>
          <w:sz w:val="28"/>
          <w:szCs w:val="28"/>
          <w:lang w:val="kk-KZ"/>
        </w:rPr>
      </w:pPr>
    </w:p>
    <w:tbl>
      <w:tblPr>
        <w:tblW w:w="9494" w:type="dxa"/>
        <w:tblInd w:w="103" w:type="dxa"/>
        <w:tblLook w:val="04A0" w:firstRow="1" w:lastRow="0" w:firstColumn="1" w:lastColumn="0" w:noHBand="0" w:noVBand="1"/>
      </w:tblPr>
      <w:tblGrid>
        <w:gridCol w:w="3192"/>
        <w:gridCol w:w="2283"/>
        <w:gridCol w:w="2283"/>
        <w:gridCol w:w="1736"/>
      </w:tblGrid>
      <w:tr w:rsidR="005F7811" w:rsidRPr="00E82CAA" w14:paraId="1D593305" w14:textId="77777777" w:rsidTr="00E82CAA">
        <w:trPr>
          <w:trHeight w:val="261"/>
        </w:trPr>
        <w:tc>
          <w:tcPr>
            <w:tcW w:w="3192" w:type="dxa"/>
            <w:tcBorders>
              <w:top w:val="single" w:sz="4" w:space="0" w:color="auto"/>
              <w:left w:val="single" w:sz="4" w:space="0" w:color="auto"/>
              <w:bottom w:val="single" w:sz="4" w:space="0" w:color="auto"/>
              <w:right w:val="single" w:sz="4" w:space="0" w:color="auto"/>
            </w:tcBorders>
          </w:tcPr>
          <w:p w14:paraId="1F6D743B" w14:textId="77777777" w:rsidR="005F7811" w:rsidRPr="00E82CAA" w:rsidRDefault="005F7811" w:rsidP="00D27955">
            <w:pPr>
              <w:rPr>
                <w:color w:val="000000"/>
                <w:sz w:val="28"/>
                <w:szCs w:val="28"/>
              </w:rPr>
            </w:pPr>
            <w:r w:rsidRPr="00E82CAA">
              <w:rPr>
                <w:color w:val="000000"/>
                <w:sz w:val="28"/>
                <w:szCs w:val="28"/>
              </w:rPr>
              <w:t>возраст</w:t>
            </w:r>
          </w:p>
        </w:tc>
        <w:tc>
          <w:tcPr>
            <w:tcW w:w="2283" w:type="dxa"/>
            <w:tcBorders>
              <w:top w:val="single" w:sz="4" w:space="0" w:color="auto"/>
              <w:left w:val="single" w:sz="4" w:space="0" w:color="auto"/>
              <w:bottom w:val="single" w:sz="4" w:space="0" w:color="auto"/>
              <w:right w:val="single" w:sz="4" w:space="0" w:color="auto"/>
            </w:tcBorders>
            <w:noWrap/>
            <w:vAlign w:val="bottom"/>
            <w:hideMark/>
          </w:tcPr>
          <w:p w14:paraId="4510B0B5" w14:textId="77777777" w:rsidR="005F7811" w:rsidRPr="00E82CAA" w:rsidRDefault="005F7811" w:rsidP="00D27955">
            <w:pPr>
              <w:rPr>
                <w:color w:val="000000"/>
                <w:sz w:val="28"/>
                <w:szCs w:val="28"/>
              </w:rPr>
            </w:pPr>
            <w:r w:rsidRPr="00E82CAA">
              <w:rPr>
                <w:color w:val="000000"/>
                <w:sz w:val="28"/>
                <w:szCs w:val="28"/>
              </w:rPr>
              <w:t>18-25</w:t>
            </w:r>
          </w:p>
        </w:tc>
        <w:tc>
          <w:tcPr>
            <w:tcW w:w="2283" w:type="dxa"/>
            <w:tcBorders>
              <w:top w:val="single" w:sz="4" w:space="0" w:color="auto"/>
              <w:left w:val="nil"/>
              <w:bottom w:val="single" w:sz="4" w:space="0" w:color="auto"/>
              <w:right w:val="single" w:sz="4" w:space="0" w:color="auto"/>
            </w:tcBorders>
            <w:noWrap/>
            <w:vAlign w:val="bottom"/>
            <w:hideMark/>
          </w:tcPr>
          <w:p w14:paraId="2C57EF37" w14:textId="77777777" w:rsidR="005F7811" w:rsidRPr="00E82CAA" w:rsidRDefault="005F7811" w:rsidP="00D27955">
            <w:pPr>
              <w:rPr>
                <w:color w:val="000000"/>
                <w:sz w:val="28"/>
                <w:szCs w:val="28"/>
              </w:rPr>
            </w:pPr>
            <w:r w:rsidRPr="00E82CAA">
              <w:rPr>
                <w:color w:val="000000"/>
                <w:sz w:val="28"/>
                <w:szCs w:val="28"/>
              </w:rPr>
              <w:t>26-35</w:t>
            </w:r>
          </w:p>
        </w:tc>
        <w:tc>
          <w:tcPr>
            <w:tcW w:w="1736" w:type="dxa"/>
            <w:tcBorders>
              <w:top w:val="single" w:sz="4" w:space="0" w:color="auto"/>
              <w:left w:val="nil"/>
              <w:bottom w:val="single" w:sz="4" w:space="0" w:color="auto"/>
              <w:right w:val="single" w:sz="4" w:space="0" w:color="auto"/>
            </w:tcBorders>
          </w:tcPr>
          <w:p w14:paraId="4480D431" w14:textId="77777777" w:rsidR="005F7811" w:rsidRPr="00E82CAA" w:rsidRDefault="005F7811" w:rsidP="00D27955">
            <w:pPr>
              <w:rPr>
                <w:color w:val="000000"/>
                <w:sz w:val="28"/>
                <w:szCs w:val="28"/>
              </w:rPr>
            </w:pPr>
            <w:r w:rsidRPr="00E82CAA">
              <w:rPr>
                <w:color w:val="000000"/>
                <w:sz w:val="28"/>
                <w:szCs w:val="28"/>
              </w:rPr>
              <w:t>всего</w:t>
            </w:r>
          </w:p>
        </w:tc>
      </w:tr>
      <w:tr w:rsidR="005F7811" w:rsidRPr="00E82CAA" w14:paraId="43466068" w14:textId="77777777" w:rsidTr="00E82CAA">
        <w:trPr>
          <w:trHeight w:val="261"/>
        </w:trPr>
        <w:tc>
          <w:tcPr>
            <w:tcW w:w="3192" w:type="dxa"/>
            <w:tcBorders>
              <w:top w:val="nil"/>
              <w:left w:val="single" w:sz="4" w:space="0" w:color="auto"/>
              <w:bottom w:val="single" w:sz="4" w:space="0" w:color="auto"/>
              <w:right w:val="single" w:sz="4" w:space="0" w:color="auto"/>
            </w:tcBorders>
          </w:tcPr>
          <w:p w14:paraId="02070AC8" w14:textId="77777777" w:rsidR="005F7811" w:rsidRPr="00E82CAA" w:rsidRDefault="005F7811" w:rsidP="00E82CAA">
            <w:pPr>
              <w:rPr>
                <w:color w:val="000000"/>
                <w:sz w:val="28"/>
                <w:szCs w:val="28"/>
              </w:rPr>
            </w:pPr>
            <w:r w:rsidRPr="00E82CAA">
              <w:rPr>
                <w:color w:val="000000"/>
                <w:sz w:val="28"/>
                <w:szCs w:val="28"/>
              </w:rPr>
              <w:t>количество</w:t>
            </w:r>
          </w:p>
        </w:tc>
        <w:tc>
          <w:tcPr>
            <w:tcW w:w="2283" w:type="dxa"/>
            <w:tcBorders>
              <w:top w:val="nil"/>
              <w:left w:val="single" w:sz="4" w:space="0" w:color="auto"/>
              <w:bottom w:val="single" w:sz="4" w:space="0" w:color="auto"/>
              <w:right w:val="single" w:sz="4" w:space="0" w:color="auto"/>
            </w:tcBorders>
            <w:noWrap/>
            <w:vAlign w:val="bottom"/>
            <w:hideMark/>
          </w:tcPr>
          <w:p w14:paraId="63354477" w14:textId="77777777" w:rsidR="005F7811" w:rsidRPr="00E82CAA" w:rsidRDefault="005F7811" w:rsidP="00E82CAA">
            <w:pPr>
              <w:rPr>
                <w:color w:val="000000"/>
                <w:sz w:val="28"/>
                <w:szCs w:val="28"/>
              </w:rPr>
            </w:pPr>
            <w:r w:rsidRPr="00E82CAA">
              <w:rPr>
                <w:color w:val="000000"/>
                <w:sz w:val="28"/>
                <w:szCs w:val="28"/>
              </w:rPr>
              <w:t>6</w:t>
            </w:r>
          </w:p>
        </w:tc>
        <w:tc>
          <w:tcPr>
            <w:tcW w:w="2283" w:type="dxa"/>
            <w:tcBorders>
              <w:top w:val="nil"/>
              <w:left w:val="nil"/>
              <w:bottom w:val="single" w:sz="4" w:space="0" w:color="auto"/>
              <w:right w:val="single" w:sz="4" w:space="0" w:color="auto"/>
            </w:tcBorders>
            <w:noWrap/>
            <w:vAlign w:val="bottom"/>
            <w:hideMark/>
          </w:tcPr>
          <w:p w14:paraId="0D9070B6" w14:textId="77777777" w:rsidR="005F7811" w:rsidRPr="00E82CAA" w:rsidRDefault="005F7811" w:rsidP="00E82CAA">
            <w:pPr>
              <w:rPr>
                <w:color w:val="000000"/>
                <w:sz w:val="28"/>
                <w:szCs w:val="28"/>
              </w:rPr>
            </w:pPr>
            <w:r w:rsidRPr="00E82CAA">
              <w:rPr>
                <w:color w:val="000000"/>
                <w:sz w:val="28"/>
                <w:szCs w:val="28"/>
              </w:rPr>
              <w:t>29</w:t>
            </w:r>
          </w:p>
        </w:tc>
        <w:tc>
          <w:tcPr>
            <w:tcW w:w="1736" w:type="dxa"/>
            <w:tcBorders>
              <w:top w:val="nil"/>
              <w:left w:val="nil"/>
              <w:bottom w:val="single" w:sz="4" w:space="0" w:color="auto"/>
              <w:right w:val="single" w:sz="4" w:space="0" w:color="auto"/>
            </w:tcBorders>
          </w:tcPr>
          <w:p w14:paraId="7940BAAC" w14:textId="77777777" w:rsidR="005F7811" w:rsidRPr="00E82CAA" w:rsidRDefault="005F7811" w:rsidP="00E82CAA">
            <w:pPr>
              <w:rPr>
                <w:color w:val="000000"/>
                <w:sz w:val="28"/>
                <w:szCs w:val="28"/>
              </w:rPr>
            </w:pPr>
            <w:r w:rsidRPr="00E82CAA">
              <w:rPr>
                <w:color w:val="000000"/>
                <w:sz w:val="28"/>
                <w:szCs w:val="28"/>
              </w:rPr>
              <w:t>35</w:t>
            </w:r>
          </w:p>
        </w:tc>
      </w:tr>
      <w:tr w:rsidR="005F7811" w:rsidRPr="00E82CAA" w14:paraId="67623B4E" w14:textId="77777777" w:rsidTr="00E82CAA">
        <w:trPr>
          <w:trHeight w:val="261"/>
        </w:trPr>
        <w:tc>
          <w:tcPr>
            <w:tcW w:w="3192" w:type="dxa"/>
            <w:tcBorders>
              <w:top w:val="nil"/>
              <w:left w:val="single" w:sz="4" w:space="0" w:color="auto"/>
              <w:bottom w:val="single" w:sz="4" w:space="0" w:color="auto"/>
              <w:right w:val="single" w:sz="4" w:space="0" w:color="auto"/>
            </w:tcBorders>
          </w:tcPr>
          <w:p w14:paraId="7DED3C49" w14:textId="77777777" w:rsidR="005F7811" w:rsidRPr="00E82CAA" w:rsidRDefault="005F7811" w:rsidP="00E82CAA">
            <w:pPr>
              <w:rPr>
                <w:color w:val="000000"/>
                <w:sz w:val="28"/>
                <w:szCs w:val="28"/>
              </w:rPr>
            </w:pPr>
            <w:r w:rsidRPr="00E82CAA">
              <w:rPr>
                <w:color w:val="000000"/>
                <w:sz w:val="28"/>
                <w:szCs w:val="28"/>
              </w:rPr>
              <w:t>абс, %</w:t>
            </w:r>
          </w:p>
        </w:tc>
        <w:tc>
          <w:tcPr>
            <w:tcW w:w="2283" w:type="dxa"/>
            <w:tcBorders>
              <w:top w:val="nil"/>
              <w:left w:val="single" w:sz="4" w:space="0" w:color="auto"/>
              <w:bottom w:val="single" w:sz="4" w:space="0" w:color="auto"/>
              <w:right w:val="single" w:sz="4" w:space="0" w:color="auto"/>
            </w:tcBorders>
            <w:noWrap/>
            <w:vAlign w:val="bottom"/>
            <w:hideMark/>
          </w:tcPr>
          <w:p w14:paraId="112EB9CE" w14:textId="77777777" w:rsidR="005F7811" w:rsidRPr="00E82CAA" w:rsidRDefault="005F7811" w:rsidP="00E82CAA">
            <w:pPr>
              <w:rPr>
                <w:color w:val="000000"/>
                <w:sz w:val="28"/>
                <w:szCs w:val="28"/>
              </w:rPr>
            </w:pPr>
            <w:r w:rsidRPr="00E82CAA">
              <w:rPr>
                <w:color w:val="000000"/>
                <w:sz w:val="28"/>
                <w:szCs w:val="28"/>
              </w:rPr>
              <w:t>17</w:t>
            </w:r>
          </w:p>
        </w:tc>
        <w:tc>
          <w:tcPr>
            <w:tcW w:w="2283" w:type="dxa"/>
            <w:tcBorders>
              <w:top w:val="nil"/>
              <w:left w:val="nil"/>
              <w:bottom w:val="single" w:sz="4" w:space="0" w:color="auto"/>
              <w:right w:val="single" w:sz="4" w:space="0" w:color="auto"/>
            </w:tcBorders>
            <w:noWrap/>
            <w:vAlign w:val="bottom"/>
            <w:hideMark/>
          </w:tcPr>
          <w:p w14:paraId="489ABBEC" w14:textId="77777777" w:rsidR="005F7811" w:rsidRPr="00E82CAA" w:rsidRDefault="005F7811" w:rsidP="00E82CAA">
            <w:pPr>
              <w:rPr>
                <w:color w:val="000000"/>
                <w:sz w:val="28"/>
                <w:szCs w:val="28"/>
              </w:rPr>
            </w:pPr>
            <w:r w:rsidRPr="00E82CAA">
              <w:rPr>
                <w:color w:val="000000"/>
                <w:sz w:val="28"/>
                <w:szCs w:val="28"/>
              </w:rPr>
              <w:t>83</w:t>
            </w:r>
          </w:p>
        </w:tc>
        <w:tc>
          <w:tcPr>
            <w:tcW w:w="1736" w:type="dxa"/>
            <w:tcBorders>
              <w:top w:val="nil"/>
              <w:left w:val="nil"/>
              <w:bottom w:val="single" w:sz="4" w:space="0" w:color="auto"/>
              <w:right w:val="single" w:sz="4" w:space="0" w:color="auto"/>
            </w:tcBorders>
          </w:tcPr>
          <w:p w14:paraId="73282D64" w14:textId="77777777" w:rsidR="005F7811" w:rsidRPr="00E82CAA" w:rsidRDefault="005F7811" w:rsidP="00E82CAA">
            <w:pPr>
              <w:rPr>
                <w:color w:val="000000"/>
                <w:sz w:val="28"/>
                <w:szCs w:val="28"/>
              </w:rPr>
            </w:pPr>
            <w:r w:rsidRPr="00E82CAA">
              <w:rPr>
                <w:color w:val="000000"/>
                <w:sz w:val="28"/>
                <w:szCs w:val="28"/>
              </w:rPr>
              <w:t>100</w:t>
            </w:r>
          </w:p>
        </w:tc>
      </w:tr>
    </w:tbl>
    <w:p w14:paraId="40ABC735" w14:textId="77777777" w:rsidR="00493E40" w:rsidRPr="003701A1" w:rsidRDefault="00493E40">
      <w:pPr>
        <w:jc w:val="both"/>
        <w:rPr>
          <w:sz w:val="28"/>
          <w:szCs w:val="28"/>
        </w:rPr>
      </w:pPr>
    </w:p>
    <w:p w14:paraId="27770972" w14:textId="77777777" w:rsidR="00346333" w:rsidRDefault="00346333" w:rsidP="00346333">
      <w:pPr>
        <w:ind w:firstLine="709"/>
        <w:jc w:val="both"/>
        <w:rPr>
          <w:sz w:val="28"/>
          <w:szCs w:val="28"/>
        </w:rPr>
      </w:pPr>
      <w:r w:rsidRPr="003701A1">
        <w:rPr>
          <w:sz w:val="28"/>
          <w:szCs w:val="28"/>
        </w:rPr>
        <w:t>На этапе проведения второго исследования было проанализировано отношение медицинских сотрудников РК к донорству спермы. В исследовании были включены 69 медицинских работников РК, имеющих отношени</w:t>
      </w:r>
      <w:r>
        <w:rPr>
          <w:sz w:val="28"/>
          <w:szCs w:val="28"/>
        </w:rPr>
        <w:t>е</w:t>
      </w:r>
      <w:r w:rsidRPr="003701A1">
        <w:rPr>
          <w:sz w:val="28"/>
          <w:szCs w:val="28"/>
        </w:rPr>
        <w:t xml:space="preserve"> к</w:t>
      </w:r>
      <w:r>
        <w:rPr>
          <w:sz w:val="28"/>
          <w:szCs w:val="28"/>
        </w:rPr>
        <w:t xml:space="preserve"> программам</w:t>
      </w:r>
      <w:r w:rsidRPr="003701A1">
        <w:rPr>
          <w:sz w:val="28"/>
          <w:szCs w:val="28"/>
        </w:rPr>
        <w:t xml:space="preserve"> ВРТ. </w:t>
      </w:r>
    </w:p>
    <w:p w14:paraId="1CB229FE" w14:textId="69534DFE" w:rsidR="00346333" w:rsidRDefault="00346333" w:rsidP="00346333">
      <w:pPr>
        <w:ind w:firstLine="709"/>
        <w:jc w:val="both"/>
        <w:rPr>
          <w:sz w:val="28"/>
          <w:szCs w:val="28"/>
        </w:rPr>
      </w:pPr>
      <w:r w:rsidRPr="003701A1">
        <w:rPr>
          <w:sz w:val="28"/>
          <w:szCs w:val="28"/>
        </w:rPr>
        <w:t>Все медицинские работники РК были разделены на подгруппы согласно полу,</w:t>
      </w:r>
      <w:r>
        <w:rPr>
          <w:sz w:val="28"/>
          <w:szCs w:val="28"/>
        </w:rPr>
        <w:t xml:space="preserve"> подгруппа 1 </w:t>
      </w:r>
      <w:r w:rsidR="006A2341" w:rsidRPr="00426B39">
        <w:rPr>
          <w:sz w:val="28"/>
          <w:szCs w:val="28"/>
        </w:rPr>
        <w:t>–</w:t>
      </w:r>
      <w:r>
        <w:rPr>
          <w:sz w:val="28"/>
          <w:szCs w:val="28"/>
        </w:rPr>
        <w:t xml:space="preserve"> </w:t>
      </w:r>
      <w:r w:rsidRPr="003701A1">
        <w:rPr>
          <w:sz w:val="28"/>
          <w:szCs w:val="28"/>
        </w:rPr>
        <w:t>мужчины</w:t>
      </w:r>
      <w:r>
        <w:rPr>
          <w:sz w:val="28"/>
          <w:szCs w:val="28"/>
        </w:rPr>
        <w:t>, подгруппа 2 – женщины, группы статистически не различались между собой по возрасту.</w:t>
      </w:r>
      <w:r w:rsidRPr="00E82CAA">
        <w:rPr>
          <w:sz w:val="28"/>
          <w:szCs w:val="28"/>
        </w:rPr>
        <w:t xml:space="preserve"> </w:t>
      </w:r>
      <w:r w:rsidRPr="003701A1">
        <w:rPr>
          <w:sz w:val="28"/>
          <w:szCs w:val="28"/>
        </w:rPr>
        <w:t>Среди опрошенных преобладали женщины. Как показал анализ, средний возраст лиц в обследованных группах статистически достоверно не отличался между группами опрошенных</w:t>
      </w:r>
      <w:r>
        <w:rPr>
          <w:sz w:val="28"/>
          <w:szCs w:val="28"/>
        </w:rPr>
        <w:t xml:space="preserve"> (рисунок</w:t>
      </w:r>
      <w:r w:rsidRPr="003701A1">
        <w:rPr>
          <w:sz w:val="28"/>
          <w:szCs w:val="28"/>
        </w:rPr>
        <w:t xml:space="preserve"> 7).</w:t>
      </w:r>
    </w:p>
    <w:p w14:paraId="2FE818BC" w14:textId="60C50D7A" w:rsidR="00F20904" w:rsidRDefault="00F20904">
      <w:pPr>
        <w:ind w:firstLine="567"/>
        <w:jc w:val="both"/>
        <w:rPr>
          <w:sz w:val="28"/>
          <w:szCs w:val="28"/>
        </w:rPr>
      </w:pPr>
    </w:p>
    <w:p w14:paraId="02A2EB0C" w14:textId="2BD46850" w:rsidR="00F20904" w:rsidRPr="003701A1" w:rsidRDefault="00F20904">
      <w:pPr>
        <w:ind w:firstLine="567"/>
        <w:jc w:val="both"/>
        <w:rPr>
          <w:sz w:val="28"/>
          <w:szCs w:val="28"/>
        </w:rPr>
      </w:pPr>
      <w:r>
        <w:rPr>
          <w:b/>
          <w:noProof/>
          <w:sz w:val="28"/>
          <w:szCs w:val="28"/>
        </w:rPr>
        <w:drawing>
          <wp:inline distT="0" distB="0" distL="0" distR="0" wp14:anchorId="0EB29D08" wp14:editId="1C923F17">
            <wp:extent cx="5772150" cy="1514475"/>
            <wp:effectExtent l="0" t="0" r="0" b="9525"/>
            <wp:docPr id="12" name="Диаграмма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53147765" w14:textId="77777777" w:rsidR="006772E6" w:rsidRPr="003701A1" w:rsidRDefault="006772E6">
      <w:pPr>
        <w:ind w:firstLine="567"/>
        <w:jc w:val="both"/>
        <w:rPr>
          <w:sz w:val="28"/>
          <w:szCs w:val="28"/>
        </w:rPr>
      </w:pPr>
    </w:p>
    <w:p w14:paraId="5D74CB87" w14:textId="3BE404D5" w:rsidR="006772E6" w:rsidRDefault="00A73510" w:rsidP="00A73510">
      <w:pPr>
        <w:ind w:firstLine="567"/>
        <w:jc w:val="center"/>
        <w:rPr>
          <w:sz w:val="20"/>
          <w:szCs w:val="20"/>
        </w:rPr>
      </w:pPr>
      <w:r w:rsidRPr="00A73510">
        <w:rPr>
          <w:sz w:val="28"/>
          <w:szCs w:val="28"/>
        </w:rPr>
        <w:t>Рисунок 7</w:t>
      </w:r>
      <w:r w:rsidR="006A2341">
        <w:rPr>
          <w:sz w:val="28"/>
          <w:szCs w:val="28"/>
          <w:lang w:val="kk-KZ"/>
        </w:rPr>
        <w:t xml:space="preserve"> </w:t>
      </w:r>
      <w:r w:rsidR="007A5AEE" w:rsidRPr="00B55D73">
        <w:rPr>
          <w:sz w:val="28"/>
          <w:szCs w:val="28"/>
          <w:shd w:val="clear" w:color="auto" w:fill="FFFFFF"/>
        </w:rPr>
        <w:t>–</w:t>
      </w:r>
      <w:r w:rsidRPr="00A73510">
        <w:rPr>
          <w:sz w:val="28"/>
          <w:szCs w:val="28"/>
        </w:rPr>
        <w:t xml:space="preserve"> </w:t>
      </w:r>
      <w:r w:rsidR="006772E6" w:rsidRPr="00A73510">
        <w:rPr>
          <w:sz w:val="28"/>
          <w:szCs w:val="28"/>
        </w:rPr>
        <w:t>Демографические показатели врачей, включенных в исследование</w:t>
      </w:r>
    </w:p>
    <w:p w14:paraId="145AC2C7" w14:textId="77777777" w:rsidR="00A73510" w:rsidRPr="00A73510" w:rsidRDefault="00A73510" w:rsidP="00A73510">
      <w:pPr>
        <w:ind w:firstLine="567"/>
        <w:jc w:val="center"/>
        <w:rPr>
          <w:sz w:val="20"/>
          <w:szCs w:val="20"/>
        </w:rPr>
      </w:pPr>
    </w:p>
    <w:p w14:paraId="1FBEB53E" w14:textId="61466161" w:rsidR="00346333" w:rsidRPr="003701A1" w:rsidRDefault="00346333" w:rsidP="00346333">
      <w:pPr>
        <w:ind w:firstLine="709"/>
        <w:jc w:val="both"/>
        <w:rPr>
          <w:sz w:val="28"/>
          <w:szCs w:val="28"/>
        </w:rPr>
      </w:pPr>
      <w:r w:rsidRPr="003701A1">
        <w:rPr>
          <w:sz w:val="28"/>
          <w:szCs w:val="28"/>
        </w:rPr>
        <w:t>В подобных исследованиях учитывается наличие высшего образования. В текущем исследовании все респонденты имели высшее медицинское/ биологическое образование. Факт наличия высшего образования существенно влияет на точку зрения личности</w:t>
      </w:r>
      <w:r w:rsidR="00B72932">
        <w:rPr>
          <w:sz w:val="28"/>
          <w:szCs w:val="28"/>
        </w:rPr>
        <w:t>,</w:t>
      </w:r>
      <w:r w:rsidRPr="003701A1">
        <w:rPr>
          <w:sz w:val="28"/>
          <w:szCs w:val="28"/>
        </w:rPr>
        <w:t xml:space="preserve"> о прогрессе в сфере репродуктивных технологий. Более того, в данном исследовании все респонденты имели отношение к процедуре проведения искусственного оплодотворения донорской спермой.</w:t>
      </w:r>
    </w:p>
    <w:p w14:paraId="15E2B020" w14:textId="77777777" w:rsidR="00E051AB" w:rsidRPr="00E051AB" w:rsidRDefault="00E051AB" w:rsidP="007A5AEE">
      <w:pPr>
        <w:tabs>
          <w:tab w:val="left" w:pos="567"/>
        </w:tabs>
        <w:jc w:val="both"/>
        <w:rPr>
          <w:sz w:val="28"/>
          <w:szCs w:val="28"/>
          <w:lang w:val="kk-KZ"/>
        </w:rPr>
      </w:pPr>
    </w:p>
    <w:p w14:paraId="183C83C6" w14:textId="2B7F601B" w:rsidR="006772E6" w:rsidRPr="003701A1" w:rsidRDefault="006772E6" w:rsidP="00346333">
      <w:pPr>
        <w:tabs>
          <w:tab w:val="left" w:pos="567"/>
        </w:tabs>
        <w:ind w:firstLine="709"/>
        <w:jc w:val="both"/>
        <w:rPr>
          <w:b/>
          <w:sz w:val="28"/>
          <w:szCs w:val="28"/>
        </w:rPr>
      </w:pPr>
      <w:r w:rsidRPr="003701A1">
        <w:rPr>
          <w:b/>
          <w:sz w:val="28"/>
          <w:szCs w:val="28"/>
        </w:rPr>
        <w:t>2.</w:t>
      </w:r>
      <w:r w:rsidR="00D7560C" w:rsidRPr="003701A1">
        <w:rPr>
          <w:b/>
          <w:sz w:val="28"/>
          <w:szCs w:val="28"/>
        </w:rPr>
        <w:t>3 Характеристика</w:t>
      </w:r>
      <w:r w:rsidRPr="003701A1">
        <w:rPr>
          <w:b/>
          <w:sz w:val="28"/>
          <w:szCs w:val="28"/>
        </w:rPr>
        <w:t xml:space="preserve"> и описание методики</w:t>
      </w:r>
    </w:p>
    <w:p w14:paraId="4E83659B" w14:textId="2ECA8270" w:rsidR="00346333" w:rsidRPr="003701A1" w:rsidRDefault="00346333" w:rsidP="00346333">
      <w:pPr>
        <w:ind w:firstLine="709"/>
        <w:jc w:val="both"/>
        <w:rPr>
          <w:sz w:val="28"/>
          <w:szCs w:val="28"/>
        </w:rPr>
      </w:pPr>
      <w:r w:rsidRPr="003701A1">
        <w:rPr>
          <w:sz w:val="28"/>
          <w:szCs w:val="28"/>
        </w:rPr>
        <w:t>Влияние особенностей ВРТ при ведении клинического приема на конечный результат выполненных ятрогенных вмешательств</w:t>
      </w:r>
      <w:r>
        <w:rPr>
          <w:sz w:val="28"/>
          <w:szCs w:val="28"/>
        </w:rPr>
        <w:t>,</w:t>
      </w:r>
      <w:r w:rsidRPr="003701A1">
        <w:rPr>
          <w:sz w:val="28"/>
          <w:szCs w:val="28"/>
        </w:rPr>
        <w:t xml:space="preserve"> обусловлен наличием доказанных зависимостей между интегральным показателем качества обеспеченной репродуктологом помощи</w:t>
      </w:r>
      <w:r w:rsidR="00B72932">
        <w:rPr>
          <w:sz w:val="28"/>
          <w:szCs w:val="28"/>
        </w:rPr>
        <w:t xml:space="preserve"> и </w:t>
      </w:r>
      <w:r w:rsidRPr="003701A1">
        <w:rPr>
          <w:sz w:val="28"/>
          <w:szCs w:val="28"/>
        </w:rPr>
        <w:t>различными составляющими лечебного процесса. На сегодняшний день проблема разработки, а также совершенствование программ ВРТ является актуальной научно-практической задачей, что в свою очередь требует разработки новых подходов, одним из которых является создание регистра. Также важным моментом является учет корреляционной взаимосвязи между наличием или отсутствием дополнительных инструментов врача-репродуктолога, другими параметрами и непосредственно качеством оказаний помощи.</w:t>
      </w:r>
    </w:p>
    <w:p w14:paraId="21DDD868" w14:textId="77777777" w:rsidR="00346333" w:rsidRPr="003701A1" w:rsidRDefault="00346333" w:rsidP="00346333">
      <w:pPr>
        <w:ind w:firstLine="709"/>
        <w:jc w:val="both"/>
        <w:rPr>
          <w:sz w:val="28"/>
          <w:szCs w:val="28"/>
        </w:rPr>
      </w:pPr>
      <w:r w:rsidRPr="003701A1">
        <w:rPr>
          <w:sz w:val="28"/>
          <w:szCs w:val="28"/>
        </w:rPr>
        <w:t>Для обеспечения целостности данной диссертационной работы в ходе проведения исследований были использованы интеграционный и структурный подходы, с помощью которых была создана максимально возможная структурная оптимизация отдельных сегментов исследования. Также в ходе проведения исследований работа была разделена на ряд взаимосвязанных, последовательных, исполнительных этапов, результаты которых становились основой для расширения возможностей научного поиска в ходе выполнения задач. Таким образом, обеспечивается целостность и структурная связь каждого из элементов диссертационного исследования.</w:t>
      </w:r>
    </w:p>
    <w:p w14:paraId="56C3D33D" w14:textId="77777777" w:rsidR="00346333" w:rsidRDefault="00346333" w:rsidP="00346333">
      <w:pPr>
        <w:ind w:firstLine="709"/>
        <w:jc w:val="both"/>
        <w:rPr>
          <w:sz w:val="28"/>
          <w:szCs w:val="28"/>
        </w:rPr>
      </w:pPr>
      <w:r w:rsidRPr="003701A1">
        <w:rPr>
          <w:sz w:val="28"/>
          <w:szCs w:val="28"/>
        </w:rPr>
        <w:t xml:space="preserve">Учитывая цель исследования, его предметом стали: законодательная база ближнего и дальнего зарубежья, Республики Казахстан по вспомогательным репродуктивным технологиям, с применением донорских половых гамет; частота использования доноров половых гамет и количество рожденных детей от одного донора. </w:t>
      </w:r>
    </w:p>
    <w:p w14:paraId="318BB39D" w14:textId="77777777" w:rsidR="00346333" w:rsidRPr="003701A1" w:rsidRDefault="00346333" w:rsidP="00346333">
      <w:pPr>
        <w:ind w:firstLine="709"/>
        <w:jc w:val="both"/>
        <w:rPr>
          <w:sz w:val="28"/>
          <w:szCs w:val="28"/>
        </w:rPr>
      </w:pPr>
      <w:r w:rsidRPr="003701A1">
        <w:rPr>
          <w:sz w:val="28"/>
          <w:szCs w:val="28"/>
        </w:rPr>
        <w:t xml:space="preserve">Объектом исследования выступали данные </w:t>
      </w:r>
      <w:r>
        <w:rPr>
          <w:sz w:val="28"/>
          <w:szCs w:val="28"/>
        </w:rPr>
        <w:t xml:space="preserve">анонимного </w:t>
      </w:r>
      <w:r w:rsidRPr="003701A1">
        <w:rPr>
          <w:sz w:val="28"/>
          <w:szCs w:val="28"/>
        </w:rPr>
        <w:t>анкетирования Google форм сотрудников центров вспомогательных репродуктивных технологий по использованию донорских половых гамет, доноров ооцитов, реципиентов донорских половых гамет.</w:t>
      </w:r>
    </w:p>
    <w:p w14:paraId="57764974" w14:textId="77777777" w:rsidR="00346333" w:rsidRPr="003701A1" w:rsidRDefault="00346333" w:rsidP="00346333">
      <w:pPr>
        <w:ind w:firstLine="709"/>
        <w:jc w:val="both"/>
        <w:rPr>
          <w:sz w:val="28"/>
          <w:szCs w:val="28"/>
        </w:rPr>
      </w:pPr>
      <w:r w:rsidRPr="003701A1">
        <w:rPr>
          <w:sz w:val="28"/>
          <w:szCs w:val="28"/>
        </w:rPr>
        <w:t>Первый этап работы заключался в комплексном анализе отечественной и зарубежной литературы, посвященной аспектам ВРТ лечения и распространенности бесплодия, что позволило выделить совокупность имеющихся проблем и недостатков алгоритма проведения ВРТ в программах донации половых клеток.</w:t>
      </w:r>
    </w:p>
    <w:p w14:paraId="6FECC28D" w14:textId="7AFCFA5C" w:rsidR="00346333" w:rsidRPr="003701A1" w:rsidRDefault="00346333" w:rsidP="00346333">
      <w:pPr>
        <w:ind w:firstLine="709"/>
        <w:jc w:val="both"/>
        <w:rPr>
          <w:sz w:val="28"/>
          <w:szCs w:val="28"/>
        </w:rPr>
      </w:pPr>
      <w:r w:rsidRPr="003701A1">
        <w:rPr>
          <w:sz w:val="28"/>
          <w:szCs w:val="28"/>
        </w:rPr>
        <w:t>Результаты проведенного анализа источников научно-медицинской информации позволили нам выделить актуальность учета индивидуальных характеристик и особенностей участников программ вспомогательных репродуктивных технологий. Анализ медицинской документации осуществлялся согласно приказам МЗ РК</w:t>
      </w:r>
      <w:r w:rsidRPr="003701A1">
        <w:rPr>
          <w:sz w:val="28"/>
          <w:szCs w:val="28"/>
          <w:lang w:val="uk-UA"/>
        </w:rPr>
        <w:t xml:space="preserve"> </w:t>
      </w:r>
      <w:r w:rsidRPr="003701A1">
        <w:rPr>
          <w:sz w:val="28"/>
          <w:szCs w:val="28"/>
        </w:rPr>
        <w:t>[</w:t>
      </w:r>
      <w:r w:rsidR="00AD0CAA">
        <w:rPr>
          <w:sz w:val="28"/>
          <w:szCs w:val="28"/>
        </w:rPr>
        <w:t>8,</w:t>
      </w:r>
      <w:r w:rsidR="006A2341">
        <w:rPr>
          <w:sz w:val="28"/>
          <w:szCs w:val="28"/>
          <w:lang w:val="kk-KZ"/>
        </w:rPr>
        <w:t>с</w:t>
      </w:r>
      <w:r w:rsidR="00AD0CAA">
        <w:rPr>
          <w:sz w:val="28"/>
          <w:szCs w:val="28"/>
        </w:rPr>
        <w:t>.</w:t>
      </w:r>
      <w:r w:rsidR="006A2341">
        <w:rPr>
          <w:sz w:val="28"/>
          <w:szCs w:val="28"/>
          <w:lang w:val="kk-KZ"/>
        </w:rPr>
        <w:t xml:space="preserve"> </w:t>
      </w:r>
      <w:r w:rsidR="00AD0CAA">
        <w:rPr>
          <w:sz w:val="28"/>
          <w:szCs w:val="28"/>
        </w:rPr>
        <w:t>9;</w:t>
      </w:r>
      <w:r w:rsidR="006A2341">
        <w:rPr>
          <w:sz w:val="28"/>
          <w:szCs w:val="28"/>
          <w:lang w:val="kk-KZ"/>
        </w:rPr>
        <w:t xml:space="preserve"> </w:t>
      </w:r>
      <w:r w:rsidR="005D1B23">
        <w:rPr>
          <w:sz w:val="28"/>
          <w:szCs w:val="28"/>
        </w:rPr>
        <w:t>10,с.</w:t>
      </w:r>
      <w:r w:rsidR="006A2341">
        <w:rPr>
          <w:sz w:val="28"/>
          <w:szCs w:val="28"/>
          <w:lang w:val="kk-KZ"/>
        </w:rPr>
        <w:t xml:space="preserve"> </w:t>
      </w:r>
      <w:r w:rsidR="005D1B23">
        <w:rPr>
          <w:sz w:val="28"/>
          <w:szCs w:val="28"/>
        </w:rPr>
        <w:t>9;</w:t>
      </w:r>
      <w:r w:rsidR="006A2341">
        <w:rPr>
          <w:sz w:val="28"/>
          <w:szCs w:val="28"/>
          <w:lang w:val="kk-KZ"/>
        </w:rPr>
        <w:t xml:space="preserve"> </w:t>
      </w:r>
      <w:r w:rsidR="005D1B23">
        <w:rPr>
          <w:sz w:val="28"/>
          <w:szCs w:val="28"/>
        </w:rPr>
        <w:t>195,</w:t>
      </w:r>
      <w:r w:rsidR="006A2341">
        <w:rPr>
          <w:sz w:val="28"/>
          <w:szCs w:val="28"/>
          <w:lang w:val="kk-KZ"/>
        </w:rPr>
        <w:t>с</w:t>
      </w:r>
      <w:r w:rsidR="005D1B23">
        <w:rPr>
          <w:sz w:val="28"/>
          <w:szCs w:val="28"/>
        </w:rPr>
        <w:t>.</w:t>
      </w:r>
      <w:r w:rsidR="006A2341">
        <w:rPr>
          <w:sz w:val="28"/>
          <w:szCs w:val="28"/>
          <w:lang w:val="kk-KZ"/>
        </w:rPr>
        <w:t xml:space="preserve"> </w:t>
      </w:r>
      <w:r w:rsidR="005D1B23">
        <w:rPr>
          <w:sz w:val="28"/>
          <w:szCs w:val="28"/>
        </w:rPr>
        <w:t>50</w:t>
      </w:r>
      <w:r w:rsidRPr="003701A1">
        <w:rPr>
          <w:sz w:val="28"/>
          <w:szCs w:val="28"/>
        </w:rPr>
        <w:t xml:space="preserve">] и принципам медицинской деонтологии, с сохранением анонимности и проведением статистического группирования полученных результатов. Полученные данные позволили сформулировать вектор дальнейших исследований, направленных на разработку </w:t>
      </w:r>
      <w:r>
        <w:rPr>
          <w:sz w:val="28"/>
          <w:szCs w:val="28"/>
        </w:rPr>
        <w:t xml:space="preserve">единого регистра доноров половых гамет </w:t>
      </w:r>
      <w:r w:rsidRPr="003701A1">
        <w:rPr>
          <w:sz w:val="28"/>
          <w:szCs w:val="28"/>
        </w:rPr>
        <w:t xml:space="preserve">и совершенствование </w:t>
      </w:r>
      <w:r>
        <w:rPr>
          <w:sz w:val="28"/>
          <w:szCs w:val="28"/>
        </w:rPr>
        <w:t>учета</w:t>
      </w:r>
      <w:r w:rsidRPr="003701A1">
        <w:rPr>
          <w:sz w:val="28"/>
          <w:szCs w:val="28"/>
        </w:rPr>
        <w:t xml:space="preserve"> и </w:t>
      </w:r>
      <w:r>
        <w:rPr>
          <w:sz w:val="28"/>
          <w:szCs w:val="28"/>
        </w:rPr>
        <w:t>контроля рождаемости детей при проведении</w:t>
      </w:r>
      <w:r w:rsidRPr="003701A1">
        <w:rPr>
          <w:sz w:val="28"/>
          <w:szCs w:val="28"/>
        </w:rPr>
        <w:t xml:space="preserve"> программ ЭКО с использованием донорских половых гамет.</w:t>
      </w:r>
    </w:p>
    <w:p w14:paraId="68F08C23" w14:textId="6833B932" w:rsidR="00346333" w:rsidRPr="003701A1" w:rsidRDefault="00346333" w:rsidP="00346333">
      <w:pPr>
        <w:ind w:firstLine="709"/>
        <w:jc w:val="both"/>
        <w:rPr>
          <w:sz w:val="28"/>
          <w:szCs w:val="28"/>
        </w:rPr>
      </w:pPr>
      <w:r w:rsidRPr="003701A1">
        <w:rPr>
          <w:sz w:val="28"/>
          <w:szCs w:val="28"/>
        </w:rPr>
        <w:t xml:space="preserve">Результаты первого этапа исследования аргументировали необходимость разработки и совершенствования </w:t>
      </w:r>
      <w:r>
        <w:rPr>
          <w:sz w:val="28"/>
          <w:szCs w:val="28"/>
        </w:rPr>
        <w:t>системы контроля и учета донорских программ, важность и готовность различных социальных слоев к созданию единого регистра донорских половых гамет.</w:t>
      </w:r>
      <w:r w:rsidRPr="003701A1">
        <w:rPr>
          <w:sz w:val="28"/>
          <w:szCs w:val="28"/>
        </w:rPr>
        <w:t xml:space="preserve"> Понять мотивы донации, отношения медицинских работников к программам ВРТ с применением ДО, отношение реципиентов к донорам ооцитов, ведению учета за донорскими гаметами, лимиту использования ДО и </w:t>
      </w:r>
      <w:r>
        <w:rPr>
          <w:sz w:val="28"/>
          <w:szCs w:val="28"/>
        </w:rPr>
        <w:t xml:space="preserve">участию в программах донации самих </w:t>
      </w:r>
      <w:r w:rsidRPr="003701A1">
        <w:rPr>
          <w:sz w:val="28"/>
          <w:szCs w:val="28"/>
        </w:rPr>
        <w:t>доноров, контроль ведения учета между клиниками ВРТ в пределах государства</w:t>
      </w:r>
      <w:r>
        <w:rPr>
          <w:sz w:val="28"/>
          <w:szCs w:val="28"/>
        </w:rPr>
        <w:t>, интеграцию между клиниками ВРТ в РК</w:t>
      </w:r>
      <w:r w:rsidRPr="003701A1">
        <w:rPr>
          <w:sz w:val="28"/>
          <w:szCs w:val="28"/>
        </w:rPr>
        <w:t>.</w:t>
      </w:r>
    </w:p>
    <w:p w14:paraId="6F3D10B9" w14:textId="09636F08" w:rsidR="00346333" w:rsidRPr="003701A1" w:rsidRDefault="00346333" w:rsidP="00346333">
      <w:pPr>
        <w:ind w:firstLine="709"/>
        <w:jc w:val="both"/>
        <w:rPr>
          <w:sz w:val="28"/>
          <w:szCs w:val="28"/>
        </w:rPr>
      </w:pPr>
      <w:r w:rsidRPr="003701A1">
        <w:rPr>
          <w:sz w:val="28"/>
          <w:szCs w:val="28"/>
        </w:rPr>
        <w:t xml:space="preserve">Основной задачей проведенного опроса врачей репродуктологов была разработка усовершенствованной системы </w:t>
      </w:r>
      <w:r>
        <w:rPr>
          <w:sz w:val="28"/>
          <w:szCs w:val="28"/>
        </w:rPr>
        <w:t>контроля и учета количества рожденных детей от одного донора</w:t>
      </w:r>
      <w:r w:rsidRPr="003701A1">
        <w:rPr>
          <w:sz w:val="28"/>
          <w:szCs w:val="28"/>
        </w:rPr>
        <w:t>, с применением донорских половых гамет, в Республик</w:t>
      </w:r>
      <w:r>
        <w:rPr>
          <w:sz w:val="28"/>
          <w:szCs w:val="28"/>
        </w:rPr>
        <w:t>е</w:t>
      </w:r>
      <w:r w:rsidRPr="003701A1">
        <w:rPr>
          <w:sz w:val="28"/>
          <w:szCs w:val="28"/>
        </w:rPr>
        <w:t xml:space="preserve"> Казахстан</w:t>
      </w:r>
      <w:r>
        <w:rPr>
          <w:sz w:val="28"/>
          <w:szCs w:val="28"/>
        </w:rPr>
        <w:t xml:space="preserve">, согласно нормативным актам </w:t>
      </w:r>
      <w:r w:rsidRPr="003701A1">
        <w:rPr>
          <w:sz w:val="28"/>
          <w:szCs w:val="28"/>
        </w:rPr>
        <w:t>[</w:t>
      </w:r>
      <w:r w:rsidR="005D1B23">
        <w:rPr>
          <w:sz w:val="28"/>
          <w:szCs w:val="28"/>
        </w:rPr>
        <w:t>8,с.</w:t>
      </w:r>
      <w:r w:rsidR="00765213">
        <w:rPr>
          <w:sz w:val="28"/>
          <w:szCs w:val="28"/>
          <w:lang w:val="kk-KZ"/>
        </w:rPr>
        <w:t xml:space="preserve"> </w:t>
      </w:r>
      <w:r w:rsidR="005D1B23">
        <w:rPr>
          <w:sz w:val="28"/>
          <w:szCs w:val="28"/>
        </w:rPr>
        <w:t>9</w:t>
      </w:r>
      <w:r w:rsidRPr="003701A1">
        <w:rPr>
          <w:sz w:val="28"/>
          <w:szCs w:val="28"/>
        </w:rPr>
        <w:t>].</w:t>
      </w:r>
    </w:p>
    <w:p w14:paraId="14B78CA2" w14:textId="46A72A52" w:rsidR="00346333" w:rsidRPr="003701A1" w:rsidRDefault="00346333" w:rsidP="00346333">
      <w:pPr>
        <w:ind w:firstLine="709"/>
        <w:jc w:val="both"/>
        <w:rPr>
          <w:sz w:val="28"/>
          <w:szCs w:val="28"/>
        </w:rPr>
      </w:pPr>
      <w:r w:rsidRPr="003701A1">
        <w:rPr>
          <w:sz w:val="28"/>
          <w:szCs w:val="28"/>
        </w:rPr>
        <w:t xml:space="preserve">В течение всего исследования были проанализированы ответы на разработанные в процессе проведения исследования анкеты. Всего в исследовании приняли участие 326 человек – медицинские работники, доноры ооцитов, реципиенты ДО. </w:t>
      </w:r>
      <w:r>
        <w:rPr>
          <w:sz w:val="28"/>
          <w:szCs w:val="28"/>
        </w:rPr>
        <w:t xml:space="preserve"> А также</w:t>
      </w:r>
      <w:r w:rsidR="00B72932">
        <w:rPr>
          <w:sz w:val="28"/>
          <w:szCs w:val="28"/>
        </w:rPr>
        <w:t>,</w:t>
      </w:r>
      <w:r>
        <w:rPr>
          <w:sz w:val="28"/>
          <w:szCs w:val="28"/>
        </w:rPr>
        <w:t xml:space="preserve"> в ходе проведения апробации единого регистра доноров половых гамет на базе КАРМ</w:t>
      </w:r>
      <w:r w:rsidR="00765213">
        <w:rPr>
          <w:sz w:val="28"/>
          <w:szCs w:val="28"/>
          <w:lang w:val="kk-KZ"/>
        </w:rPr>
        <w:t xml:space="preserve"> </w:t>
      </w:r>
      <w:r>
        <w:rPr>
          <w:sz w:val="28"/>
          <w:szCs w:val="28"/>
        </w:rPr>
        <w:t xml:space="preserve">- приняло участие 16 клиник ВРТ РК. </w:t>
      </w:r>
    </w:p>
    <w:p w14:paraId="609AED67" w14:textId="23549266"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Проведенный анализ иностранных</w:t>
      </w:r>
      <w:r>
        <w:rPr>
          <w:sz w:val="28"/>
          <w:szCs w:val="28"/>
        </w:rPr>
        <w:t xml:space="preserve"> и отечественных </w:t>
      </w:r>
      <w:r w:rsidRPr="003701A1">
        <w:rPr>
          <w:sz w:val="28"/>
          <w:szCs w:val="28"/>
        </w:rPr>
        <w:t xml:space="preserve">подходов к проведению оценки эффективности </w:t>
      </w:r>
      <w:r>
        <w:rPr>
          <w:sz w:val="28"/>
          <w:szCs w:val="28"/>
        </w:rPr>
        <w:t xml:space="preserve">проводимых инструменов контроля и учета, </w:t>
      </w:r>
      <w:r w:rsidRPr="003701A1">
        <w:rPr>
          <w:sz w:val="28"/>
          <w:szCs w:val="28"/>
        </w:rPr>
        <w:t xml:space="preserve">позволяет утверждать, что </w:t>
      </w:r>
      <w:r>
        <w:rPr>
          <w:sz w:val="28"/>
          <w:szCs w:val="28"/>
        </w:rPr>
        <w:t xml:space="preserve">в РК, </w:t>
      </w:r>
      <w:r w:rsidRPr="003701A1">
        <w:rPr>
          <w:sz w:val="28"/>
          <w:szCs w:val="28"/>
        </w:rPr>
        <w:t xml:space="preserve">существующие алгоритмы не соответствуют критериям комплексности и не обладают достаточными параметрами для проведения и ведения учета за использованием донорских половых гамет как на уровне госудаства, так и между клиниками ВРТ. </w:t>
      </w:r>
    </w:p>
    <w:p w14:paraId="32927E5B" w14:textId="7E8127B8"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В целях рационального и эффективного решения данного вопроса используются принципы врачебной этики, направленной на повышение эффективности </w:t>
      </w:r>
      <w:r>
        <w:rPr>
          <w:sz w:val="28"/>
          <w:szCs w:val="28"/>
        </w:rPr>
        <w:t xml:space="preserve">контроля </w:t>
      </w:r>
      <w:r w:rsidRPr="003701A1">
        <w:rPr>
          <w:sz w:val="28"/>
          <w:szCs w:val="28"/>
        </w:rPr>
        <w:t>и качества их работы, создание оптимальных</w:t>
      </w:r>
      <w:r>
        <w:rPr>
          <w:sz w:val="28"/>
          <w:szCs w:val="28"/>
        </w:rPr>
        <w:t>, безопасных инструментов для ведения регистра</w:t>
      </w:r>
      <w:r w:rsidRPr="003701A1">
        <w:rPr>
          <w:sz w:val="28"/>
          <w:szCs w:val="28"/>
        </w:rPr>
        <w:t xml:space="preserve">, обеспечение комфорта и безопасности для пациентов, а также на разработку </w:t>
      </w:r>
      <w:r>
        <w:rPr>
          <w:sz w:val="28"/>
          <w:szCs w:val="28"/>
        </w:rPr>
        <w:t>современного</w:t>
      </w:r>
      <w:r w:rsidRPr="003701A1">
        <w:rPr>
          <w:sz w:val="28"/>
          <w:szCs w:val="28"/>
        </w:rPr>
        <w:t xml:space="preserve"> подхода в сфере </w:t>
      </w:r>
      <w:r>
        <w:rPr>
          <w:sz w:val="28"/>
          <w:szCs w:val="28"/>
        </w:rPr>
        <w:t>донации</w:t>
      </w:r>
      <w:r w:rsidRPr="003701A1">
        <w:rPr>
          <w:sz w:val="28"/>
          <w:szCs w:val="28"/>
        </w:rPr>
        <w:t xml:space="preserve">. </w:t>
      </w:r>
    </w:p>
    <w:p w14:paraId="39063F27" w14:textId="09B2EB0F"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Также отдельно следует выделить существующие сегодня возможности применения банков донорской спермы и единого регистра донорских половых гамет. </w:t>
      </w:r>
      <w:r>
        <w:rPr>
          <w:sz w:val="28"/>
          <w:szCs w:val="28"/>
        </w:rPr>
        <w:t xml:space="preserve">Существующие законодательные нормативы на сегодняшний </w:t>
      </w:r>
      <w:r w:rsidR="00AD0CAA">
        <w:rPr>
          <w:sz w:val="28"/>
          <w:szCs w:val="28"/>
        </w:rPr>
        <w:t>день</w:t>
      </w:r>
      <w:r w:rsidR="00AD0CAA" w:rsidRPr="003701A1">
        <w:rPr>
          <w:sz w:val="28"/>
          <w:szCs w:val="28"/>
        </w:rPr>
        <w:t xml:space="preserve"> не</w:t>
      </w:r>
      <w:r w:rsidRPr="003701A1">
        <w:rPr>
          <w:sz w:val="28"/>
          <w:szCs w:val="28"/>
        </w:rPr>
        <w:t xml:space="preserve"> обеспечивают достаточную эффективность</w:t>
      </w:r>
      <w:r>
        <w:rPr>
          <w:sz w:val="28"/>
          <w:szCs w:val="28"/>
        </w:rPr>
        <w:t xml:space="preserve"> их соблюдения и выполнение нарративов клиниками ВРТ в РК</w:t>
      </w:r>
      <w:r w:rsidRPr="003701A1">
        <w:rPr>
          <w:sz w:val="28"/>
          <w:szCs w:val="28"/>
        </w:rPr>
        <w:t>, при этом являются трудоемкими и временно затратными процессами, и в определенной степени влияют возникновение проблем в сфере ВРТ, таких как рождение от одного донора большого количества детей.</w:t>
      </w:r>
    </w:p>
    <w:p w14:paraId="3FB189B1"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Предлагаемый в диссертационной работе подход предусматривает оптимальное использование времени, и обеспечивает максимально возможную эффективность и качество </w:t>
      </w:r>
      <w:r w:rsidRPr="00ED4BD4">
        <w:rPr>
          <w:sz w:val="28"/>
          <w:szCs w:val="28"/>
        </w:rPr>
        <w:t xml:space="preserve">контроля </w:t>
      </w:r>
      <w:r>
        <w:rPr>
          <w:sz w:val="28"/>
          <w:szCs w:val="28"/>
        </w:rPr>
        <w:t xml:space="preserve">за донорскими программами </w:t>
      </w:r>
      <w:r w:rsidRPr="00ED4BD4">
        <w:rPr>
          <w:sz w:val="28"/>
          <w:szCs w:val="28"/>
        </w:rPr>
        <w:t>и лимитирование</w:t>
      </w:r>
      <w:r>
        <w:rPr>
          <w:sz w:val="28"/>
          <w:szCs w:val="28"/>
        </w:rPr>
        <w:t xml:space="preserve"> количества рожденных детей от одного донора на уровне государственного контроля,</w:t>
      </w:r>
      <w:r w:rsidRPr="00ED4BD4">
        <w:t xml:space="preserve"> </w:t>
      </w:r>
      <w:r w:rsidRPr="003701A1">
        <w:rPr>
          <w:sz w:val="28"/>
          <w:szCs w:val="28"/>
        </w:rPr>
        <w:t>при минимальных трудозатратах, с уменьшением частоты возникновения проблем в сфере ВРТ.</w:t>
      </w:r>
    </w:p>
    <w:p w14:paraId="18FC32EE" w14:textId="160F7045"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Итак, концептуальная специфика выполнения диссертационного исследования предусматривает применение современных информационных технологий, учет статистических критериев достоверности с проверкой эффективности для достоверной будущей работы репродуктологов как с заказчиками-реципиентами донорских половых гамет, так и с донорами половых гамет с учетом разработки основных положений регистра половых гамет.</w:t>
      </w:r>
    </w:p>
    <w:p w14:paraId="1E3A8FF5" w14:textId="77777777" w:rsidR="00346333" w:rsidRPr="00573295" w:rsidRDefault="00346333" w:rsidP="00346333">
      <w:pPr>
        <w:pBdr>
          <w:top w:val="nil"/>
          <w:left w:val="nil"/>
          <w:bottom w:val="nil"/>
          <w:right w:val="nil"/>
          <w:between w:val="nil"/>
        </w:pBdr>
        <w:ind w:firstLine="709"/>
        <w:jc w:val="both"/>
        <w:rPr>
          <w:color w:val="000000" w:themeColor="text1"/>
          <w:sz w:val="28"/>
          <w:szCs w:val="28"/>
        </w:rPr>
      </w:pPr>
      <w:r w:rsidRPr="003701A1">
        <w:rPr>
          <w:sz w:val="28"/>
          <w:szCs w:val="28"/>
        </w:rPr>
        <w:t xml:space="preserve">Учитывая значительный клинический, инструментальный и информационно-цифровой объем диссертационной работы для полномерного решения поставленных целей и задач были использованы непосредственно или в комбинации ряд методов исследования, в </w:t>
      </w:r>
      <w:r w:rsidRPr="00573295">
        <w:rPr>
          <w:color w:val="000000" w:themeColor="text1"/>
          <w:sz w:val="28"/>
          <w:szCs w:val="28"/>
        </w:rPr>
        <w:t xml:space="preserve">частности: ретроспективный обзор литературы, информационно-аналитический метод, социологический, статистический, аналитический и экспериментальный методы. </w:t>
      </w:r>
    </w:p>
    <w:p w14:paraId="47B16605" w14:textId="77777777" w:rsidR="00346333" w:rsidRPr="00573295" w:rsidRDefault="00346333" w:rsidP="00346333">
      <w:pPr>
        <w:pBdr>
          <w:top w:val="nil"/>
          <w:left w:val="nil"/>
          <w:bottom w:val="nil"/>
          <w:right w:val="nil"/>
          <w:between w:val="nil"/>
        </w:pBdr>
        <w:ind w:firstLine="709"/>
        <w:jc w:val="both"/>
        <w:rPr>
          <w:sz w:val="28"/>
          <w:szCs w:val="28"/>
        </w:rPr>
      </w:pPr>
      <w:r w:rsidRPr="002A1C59">
        <w:rPr>
          <w:b/>
          <w:bCs/>
          <w:sz w:val="28"/>
          <w:szCs w:val="28"/>
        </w:rPr>
        <w:t>Ретроспективный обзор литературы.</w:t>
      </w:r>
      <w:r w:rsidRPr="003701A1">
        <w:rPr>
          <w:sz w:val="28"/>
          <w:szCs w:val="28"/>
        </w:rPr>
        <w:t xml:space="preserve"> Учитывая, что на первом этапе исследования проводился поиск и анализ источников литературы, научных публикаций, связанных с целью исследования, для систематизации их объема использовалась поисковая база Google Scholar</w:t>
      </w:r>
      <w:r>
        <w:rPr>
          <w:sz w:val="28"/>
          <w:szCs w:val="28"/>
        </w:rPr>
        <w:t xml:space="preserve">, </w:t>
      </w:r>
      <w:r w:rsidRPr="003701A1">
        <w:rPr>
          <w:sz w:val="28"/>
          <w:szCs w:val="28"/>
        </w:rPr>
        <w:t>база данных Pub Med</w:t>
      </w:r>
      <w:r>
        <w:rPr>
          <w:sz w:val="28"/>
          <w:szCs w:val="28"/>
        </w:rPr>
        <w:t>,</w:t>
      </w:r>
      <w:r w:rsidRPr="00573295">
        <w:rPr>
          <w:sz w:val="28"/>
          <w:szCs w:val="28"/>
        </w:rPr>
        <w:t xml:space="preserve"> </w:t>
      </w:r>
      <w:r>
        <w:rPr>
          <w:sz w:val="28"/>
          <w:szCs w:val="28"/>
        </w:rPr>
        <w:t xml:space="preserve">кохрейновская база, электронный сайты правительства, </w:t>
      </w:r>
      <w:hyperlink r:id="rId21" w:history="1">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scopus</w:t>
        </w:r>
        <w:r w:rsidRPr="00573295">
          <w:rPr>
            <w:rStyle w:val="afffffffffc"/>
            <w:sz w:val="28"/>
            <w:szCs w:val="28"/>
          </w:rPr>
          <w:t>.</w:t>
        </w:r>
        <w:r w:rsidRPr="00573295">
          <w:rPr>
            <w:rStyle w:val="afffffffffc"/>
            <w:sz w:val="28"/>
            <w:szCs w:val="28"/>
            <w:lang w:val="en-US"/>
          </w:rPr>
          <w:t>com</w:t>
        </w:r>
        <w:r w:rsidRPr="00573295">
          <w:rPr>
            <w:rStyle w:val="afffffffffc"/>
            <w:sz w:val="28"/>
            <w:szCs w:val="28"/>
          </w:rPr>
          <w:t>/</w:t>
        </w:r>
        <w:r w:rsidRPr="00573295">
          <w:rPr>
            <w:rStyle w:val="afffffffffc"/>
            <w:sz w:val="28"/>
            <w:szCs w:val="28"/>
            <w:lang w:val="en-US"/>
          </w:rPr>
          <w:t>home</w:t>
        </w:r>
        <w:r w:rsidRPr="00573295">
          <w:rPr>
            <w:rStyle w:val="afffffffffc"/>
            <w:sz w:val="28"/>
            <w:szCs w:val="28"/>
          </w:rPr>
          <w:t>.</w:t>
        </w:r>
        <w:r w:rsidRPr="00573295">
          <w:rPr>
            <w:rStyle w:val="afffffffffc"/>
            <w:sz w:val="28"/>
            <w:szCs w:val="28"/>
            <w:lang w:val="en-US"/>
          </w:rPr>
          <w:t>urizone</w:t>
        </w:r>
        <w:r w:rsidRPr="00573295">
          <w:rPr>
            <w:rStyle w:val="afffffffffc"/>
            <w:sz w:val="28"/>
            <w:szCs w:val="28"/>
          </w:rPr>
          <w:t>=</w:t>
        </w:r>
        <w:r w:rsidRPr="00573295">
          <w:rPr>
            <w:rStyle w:val="afffffffffc"/>
            <w:sz w:val="28"/>
            <w:szCs w:val="28"/>
            <w:lang w:val="en-US"/>
          </w:rPr>
          <w:t>header</w:t>
        </w:r>
        <w:r w:rsidRPr="00573295">
          <w:rPr>
            <w:rStyle w:val="afffffffffc"/>
            <w:sz w:val="28"/>
            <w:szCs w:val="28"/>
          </w:rPr>
          <w:t>&amp;</w:t>
        </w:r>
        <w:r w:rsidRPr="00573295">
          <w:rPr>
            <w:rStyle w:val="afffffffffc"/>
            <w:sz w:val="28"/>
            <w:szCs w:val="28"/>
            <w:lang w:val="en-US"/>
          </w:rPr>
          <w:t>origin</w:t>
        </w:r>
        <w:r w:rsidRPr="00573295">
          <w:rPr>
            <w:rStyle w:val="afffffffffc"/>
            <w:sz w:val="28"/>
            <w:szCs w:val="28"/>
          </w:rPr>
          <w:t>=</w:t>
        </w:r>
      </w:hyperlink>
      <w:r>
        <w:rPr>
          <w:sz w:val="28"/>
          <w:szCs w:val="28"/>
        </w:rPr>
        <w:t xml:space="preserve">; </w:t>
      </w:r>
      <w:r w:rsidRPr="00573295">
        <w:rPr>
          <w:sz w:val="28"/>
          <w:szCs w:val="28"/>
          <w:lang w:val="en-US"/>
        </w:rPr>
        <w:t>Reproductive</w:t>
      </w:r>
      <w:r w:rsidRPr="00573295">
        <w:rPr>
          <w:sz w:val="28"/>
          <w:szCs w:val="28"/>
        </w:rPr>
        <w:t xml:space="preserve"> </w:t>
      </w:r>
      <w:r w:rsidRPr="00573295">
        <w:rPr>
          <w:sz w:val="28"/>
          <w:szCs w:val="28"/>
          <w:lang w:val="en-US"/>
        </w:rPr>
        <w:t>biomedicine</w:t>
      </w:r>
      <w:r w:rsidRPr="00573295">
        <w:rPr>
          <w:sz w:val="28"/>
          <w:szCs w:val="28"/>
        </w:rPr>
        <w:t xml:space="preserve"> </w:t>
      </w:r>
      <w:r w:rsidRPr="00573295">
        <w:rPr>
          <w:sz w:val="28"/>
          <w:szCs w:val="28"/>
          <w:lang w:val="en-US"/>
        </w:rPr>
        <w:t>online</w:t>
      </w:r>
      <w:r>
        <w:rPr>
          <w:sz w:val="28"/>
          <w:szCs w:val="28"/>
        </w:rPr>
        <w:t>;</w:t>
      </w:r>
      <w:r w:rsidRPr="00573295">
        <w:rPr>
          <w:sz w:val="28"/>
          <w:szCs w:val="28"/>
        </w:rPr>
        <w:t xml:space="preserve">   </w:t>
      </w:r>
      <w:hyperlink r:id="rId22" w:history="1">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journals</w:t>
        </w:r>
        <w:r w:rsidRPr="00573295">
          <w:rPr>
            <w:rStyle w:val="afffffffffc"/>
            <w:sz w:val="28"/>
            <w:szCs w:val="28"/>
          </w:rPr>
          <w:t>.</w:t>
        </w:r>
        <w:r w:rsidRPr="00573295">
          <w:rPr>
            <w:rStyle w:val="afffffffffc"/>
            <w:sz w:val="28"/>
            <w:szCs w:val="28"/>
            <w:lang w:val="en-US"/>
          </w:rPr>
          <w:t>elsevier</w:t>
        </w:r>
        <w:r w:rsidRPr="00573295">
          <w:rPr>
            <w:rStyle w:val="afffffffffc"/>
            <w:sz w:val="28"/>
            <w:szCs w:val="28"/>
          </w:rPr>
          <w:t>.</w:t>
        </w:r>
        <w:r w:rsidRPr="00573295">
          <w:rPr>
            <w:rStyle w:val="afffffffffc"/>
            <w:sz w:val="28"/>
            <w:szCs w:val="28"/>
            <w:lang w:val="en-US"/>
          </w:rPr>
          <w:t>com</w:t>
        </w:r>
        <w:r w:rsidRPr="00573295">
          <w:rPr>
            <w:rStyle w:val="afffffffffc"/>
            <w:sz w:val="28"/>
            <w:szCs w:val="28"/>
          </w:rPr>
          <w:t>/</w:t>
        </w:r>
        <w:r w:rsidRPr="00573295">
          <w:rPr>
            <w:rStyle w:val="afffffffffc"/>
            <w:sz w:val="28"/>
            <w:szCs w:val="28"/>
            <w:lang w:val="en-US"/>
          </w:rPr>
          <w:t>reproductive</w:t>
        </w:r>
        <w:r w:rsidRPr="00573295">
          <w:rPr>
            <w:rStyle w:val="afffffffffc"/>
            <w:sz w:val="28"/>
            <w:szCs w:val="28"/>
          </w:rPr>
          <w:t>-</w:t>
        </w:r>
        <w:r w:rsidRPr="00573295">
          <w:rPr>
            <w:rStyle w:val="afffffffffc"/>
            <w:sz w:val="28"/>
            <w:szCs w:val="28"/>
            <w:lang w:val="en-US"/>
          </w:rPr>
          <w:t>biomedicine</w:t>
        </w:r>
        <w:r w:rsidRPr="00573295">
          <w:rPr>
            <w:rStyle w:val="afffffffffc"/>
            <w:sz w:val="28"/>
            <w:szCs w:val="28"/>
          </w:rPr>
          <w:t>-</w:t>
        </w:r>
        <w:r w:rsidRPr="00573295">
          <w:rPr>
            <w:rStyle w:val="afffffffffc"/>
            <w:sz w:val="28"/>
            <w:szCs w:val="28"/>
            <w:lang w:val="en-US"/>
          </w:rPr>
          <w:t>online</w:t>
        </w:r>
        <w:r w:rsidRPr="00980F92">
          <w:rPr>
            <w:rStyle w:val="afffffffffc"/>
            <w:sz w:val="28"/>
            <w:szCs w:val="28"/>
          </w:rPr>
          <w:t>;</w:t>
        </w:r>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epistemonikos</w:t>
        </w:r>
        <w:r w:rsidRPr="00573295">
          <w:rPr>
            <w:rStyle w:val="afffffffffc"/>
            <w:sz w:val="28"/>
            <w:szCs w:val="28"/>
          </w:rPr>
          <w:t>.</w:t>
        </w:r>
        <w:r w:rsidRPr="00573295">
          <w:rPr>
            <w:rStyle w:val="afffffffffc"/>
            <w:sz w:val="28"/>
            <w:szCs w:val="28"/>
            <w:lang w:val="en-US"/>
          </w:rPr>
          <w:t>org</w:t>
        </w:r>
        <w:r w:rsidRPr="00980F92">
          <w:rPr>
            <w:rStyle w:val="afffffffffc"/>
            <w:sz w:val="28"/>
            <w:szCs w:val="28"/>
          </w:rPr>
          <w:t>;</w:t>
        </w:r>
        <w:r w:rsidRPr="00573295">
          <w:rPr>
            <w:rStyle w:val="afffffffffc"/>
            <w:sz w:val="28"/>
            <w:szCs w:val="28"/>
          </w:rPr>
          <w:t>https://www.cochrane.org/ru/evidence</w:t>
        </w:r>
        <w:r w:rsidRPr="00980F92">
          <w:rPr>
            <w:rStyle w:val="afffffffffc"/>
            <w:sz w:val="28"/>
            <w:szCs w:val="28"/>
          </w:rPr>
          <w:t>;</w:t>
        </w:r>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elsevier</w:t>
        </w:r>
        <w:r w:rsidRPr="00573295">
          <w:rPr>
            <w:rStyle w:val="afffffffffc"/>
            <w:sz w:val="28"/>
            <w:szCs w:val="28"/>
          </w:rPr>
          <w:t>.</w:t>
        </w:r>
        <w:r w:rsidRPr="00573295">
          <w:rPr>
            <w:rStyle w:val="afffffffffc"/>
            <w:sz w:val="28"/>
            <w:szCs w:val="28"/>
            <w:lang w:val="en-US"/>
          </w:rPr>
          <w:t>com</w:t>
        </w:r>
        <w:r w:rsidRPr="00573295">
          <w:rPr>
            <w:rStyle w:val="afffffffffc"/>
            <w:sz w:val="28"/>
            <w:szCs w:val="28"/>
          </w:rPr>
          <w:t>/</w:t>
        </w:r>
        <w:r w:rsidRPr="00980F92">
          <w:rPr>
            <w:rStyle w:val="afffffffffc"/>
            <w:sz w:val="28"/>
            <w:szCs w:val="28"/>
          </w:rPr>
          <w:t>;</w:t>
        </w:r>
        <w:r w:rsidRPr="00573295">
          <w:rPr>
            <w:rStyle w:val="afffffffffc"/>
            <w:sz w:val="28"/>
            <w:szCs w:val="28"/>
          </w:rPr>
          <w:t>https://pubmed.ncbi.nlm.nih.gov/</w:t>
        </w:r>
        <w:r w:rsidRPr="00980F92">
          <w:rPr>
            <w:rStyle w:val="afffffffffc"/>
            <w:sz w:val="28"/>
            <w:szCs w:val="28"/>
          </w:rPr>
          <w:t>;</w:t>
        </w:r>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doaj</w:t>
        </w:r>
        <w:r w:rsidRPr="00573295">
          <w:rPr>
            <w:rStyle w:val="afffffffffc"/>
            <w:sz w:val="28"/>
            <w:szCs w:val="28"/>
          </w:rPr>
          <w:t>.</w:t>
        </w:r>
        <w:r w:rsidRPr="00573295">
          <w:rPr>
            <w:rStyle w:val="afffffffffc"/>
            <w:sz w:val="28"/>
            <w:szCs w:val="28"/>
            <w:lang w:val="en-US"/>
          </w:rPr>
          <w:t>org</w:t>
        </w:r>
        <w:r w:rsidRPr="00573295">
          <w:rPr>
            <w:rStyle w:val="afffffffffc"/>
            <w:sz w:val="28"/>
            <w:szCs w:val="28"/>
          </w:rPr>
          <w:t>/</w:t>
        </w:r>
        <w:r w:rsidRPr="00980F92">
          <w:rPr>
            <w:rStyle w:val="afffffffffc"/>
            <w:sz w:val="28"/>
            <w:szCs w:val="28"/>
          </w:rPr>
          <w:t>;</w:t>
        </w:r>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ipaustralia</w:t>
        </w:r>
        <w:r w:rsidRPr="00573295">
          <w:rPr>
            <w:rStyle w:val="afffffffffc"/>
            <w:sz w:val="28"/>
            <w:szCs w:val="28"/>
          </w:rPr>
          <w:t>.</w:t>
        </w:r>
        <w:r w:rsidRPr="00573295">
          <w:rPr>
            <w:rStyle w:val="afffffffffc"/>
            <w:sz w:val="28"/>
            <w:szCs w:val="28"/>
            <w:lang w:val="en-US"/>
          </w:rPr>
          <w:t>gov</w:t>
        </w:r>
        <w:r w:rsidRPr="00573295">
          <w:rPr>
            <w:rStyle w:val="afffffffffc"/>
            <w:sz w:val="28"/>
            <w:szCs w:val="28"/>
          </w:rPr>
          <w:t>.</w:t>
        </w:r>
        <w:r w:rsidRPr="00573295">
          <w:rPr>
            <w:rStyle w:val="afffffffffc"/>
            <w:sz w:val="28"/>
            <w:szCs w:val="28"/>
            <w:lang w:val="en-US"/>
          </w:rPr>
          <w:t>au</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573295">
          <w:rPr>
            <w:rStyle w:val="afffffffffc"/>
            <w:sz w:val="28"/>
            <w:szCs w:val="28"/>
            <w:lang w:val="en-US"/>
          </w:rPr>
          <w:t>search</w:t>
        </w:r>
        <w:r w:rsidRPr="00573295">
          <w:rPr>
            <w:rStyle w:val="afffffffffc"/>
            <w:sz w:val="28"/>
            <w:szCs w:val="28"/>
          </w:rPr>
          <w:t>_</w:t>
        </w:r>
        <w:r w:rsidRPr="00573295">
          <w:rPr>
            <w:rStyle w:val="afffffffffc"/>
            <w:sz w:val="28"/>
            <w:szCs w:val="28"/>
            <w:lang w:val="en-US"/>
          </w:rPr>
          <w:t>index</w:t>
        </w:r>
        <w:r w:rsidRPr="00573295">
          <w:rPr>
            <w:rStyle w:val="afffffffffc"/>
            <w:sz w:val="28"/>
            <w:szCs w:val="28"/>
          </w:rPr>
          <w:t>.</w:t>
        </w:r>
        <w:r w:rsidRPr="00573295">
          <w:rPr>
            <w:rStyle w:val="afffffffffc"/>
            <w:sz w:val="28"/>
            <w:szCs w:val="28"/>
            <w:lang w:val="en-US"/>
          </w:rPr>
          <w:t>htm</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980F92">
          <w:rPr>
            <w:rStyle w:val="afffffffffc"/>
            <w:sz w:val="28"/>
            <w:szCs w:val="28"/>
          </w:rPr>
          <w:t>;</w:t>
        </w:r>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brevets</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573295">
          <w:rPr>
            <w:rStyle w:val="afffffffffc"/>
            <w:sz w:val="28"/>
            <w:szCs w:val="28"/>
            <w:lang w:val="en-US"/>
          </w:rPr>
          <w:t>ic</w:t>
        </w:r>
        <w:r w:rsidRPr="00573295">
          <w:rPr>
            <w:rStyle w:val="afffffffffc"/>
            <w:sz w:val="28"/>
            <w:szCs w:val="28"/>
          </w:rPr>
          <w:t>.</w:t>
        </w:r>
        <w:r w:rsidRPr="00573295">
          <w:rPr>
            <w:rStyle w:val="afffffffffc"/>
            <w:sz w:val="28"/>
            <w:szCs w:val="28"/>
            <w:lang w:val="en-US"/>
          </w:rPr>
          <w:t>gc</w:t>
        </w:r>
        <w:r w:rsidRPr="00573295">
          <w:rPr>
            <w:rStyle w:val="afffffffffc"/>
            <w:sz w:val="28"/>
            <w:szCs w:val="28"/>
          </w:rPr>
          <w:t>.</w:t>
        </w:r>
        <w:r w:rsidRPr="00573295">
          <w:rPr>
            <w:rStyle w:val="afffffffffc"/>
            <w:sz w:val="28"/>
            <w:szCs w:val="28"/>
            <w:lang w:val="en-US"/>
          </w:rPr>
          <w:t>ca</w:t>
        </w:r>
        <w:r w:rsidRPr="00573295">
          <w:rPr>
            <w:rStyle w:val="afffffffffc"/>
            <w:sz w:val="28"/>
            <w:szCs w:val="28"/>
          </w:rPr>
          <w:t>/</w:t>
        </w:r>
        <w:r w:rsidRPr="00573295">
          <w:rPr>
            <w:rStyle w:val="afffffffffc"/>
            <w:sz w:val="28"/>
            <w:szCs w:val="28"/>
            <w:lang w:val="en-US"/>
          </w:rPr>
          <w:t>opic</w:t>
        </w:r>
        <w:r w:rsidRPr="00573295">
          <w:rPr>
            <w:rStyle w:val="afffffffffc"/>
            <w:sz w:val="28"/>
            <w:szCs w:val="28"/>
          </w:rPr>
          <w:t>-</w:t>
        </w:r>
        <w:r w:rsidRPr="00573295">
          <w:rPr>
            <w:rStyle w:val="afffffffffc"/>
            <w:sz w:val="28"/>
            <w:szCs w:val="28"/>
            <w:lang w:val="en-US"/>
          </w:rPr>
          <w:t>cipo</w:t>
        </w:r>
        <w:r w:rsidRPr="00573295">
          <w:rPr>
            <w:rStyle w:val="afffffffffc"/>
            <w:sz w:val="28"/>
            <w:szCs w:val="28"/>
          </w:rPr>
          <w:t>/</w:t>
        </w:r>
        <w:r w:rsidRPr="00573295">
          <w:rPr>
            <w:rStyle w:val="afffffffffc"/>
            <w:sz w:val="28"/>
            <w:szCs w:val="28"/>
            <w:lang w:val="en-US"/>
          </w:rPr>
          <w:t>cpd</w:t>
        </w:r>
        <w:r w:rsidRPr="00573295">
          <w:rPr>
            <w:rStyle w:val="afffffffffc"/>
            <w:sz w:val="28"/>
            <w:szCs w:val="28"/>
          </w:rPr>
          <w:t>/</w:t>
        </w:r>
        <w:r w:rsidRPr="00573295">
          <w:rPr>
            <w:rStyle w:val="afffffffffc"/>
            <w:sz w:val="28"/>
            <w:szCs w:val="28"/>
            <w:lang w:val="en-US"/>
          </w:rPr>
          <w:t>eng</w:t>
        </w:r>
        <w:r w:rsidRPr="00573295">
          <w:rPr>
            <w:rStyle w:val="afffffffffc"/>
            <w:sz w:val="28"/>
            <w:szCs w:val="28"/>
          </w:rPr>
          <w:t>/</w:t>
        </w:r>
        <w:r w:rsidRPr="00573295">
          <w:rPr>
            <w:rStyle w:val="afffffffffc"/>
            <w:sz w:val="28"/>
            <w:szCs w:val="28"/>
            <w:lang w:val="en-US"/>
          </w:rPr>
          <w:t>introduction</w:t>
        </w:r>
        <w:r w:rsidRPr="00573295">
          <w:rPr>
            <w:rStyle w:val="afffffffffc"/>
            <w:sz w:val="28"/>
            <w:szCs w:val="28"/>
          </w:rPr>
          <w:t>.</w:t>
        </w:r>
        <w:r w:rsidRPr="00573295">
          <w:rPr>
            <w:rStyle w:val="afffffffffc"/>
            <w:sz w:val="28"/>
            <w:szCs w:val="28"/>
            <w:lang w:val="en-US"/>
          </w:rPr>
          <w:t>html</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980F92">
          <w:rPr>
            <w:rStyle w:val="afffffffffc"/>
            <w:sz w:val="28"/>
            <w:szCs w:val="28"/>
          </w:rPr>
          <w:t>;</w:t>
        </w:r>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espacenet</w:t>
        </w:r>
        <w:r w:rsidRPr="00573295">
          <w:rPr>
            <w:rStyle w:val="afffffffffc"/>
            <w:sz w:val="28"/>
            <w:szCs w:val="28"/>
          </w:rPr>
          <w:t>.</w:t>
        </w:r>
        <w:r w:rsidRPr="00573295">
          <w:rPr>
            <w:rStyle w:val="afffffffffc"/>
            <w:sz w:val="28"/>
            <w:szCs w:val="28"/>
            <w:lang w:val="en-US"/>
          </w:rPr>
          <w:t>com</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980F92">
          <w:rPr>
            <w:rStyle w:val="afffffffffc"/>
            <w:sz w:val="28"/>
            <w:szCs w:val="28"/>
          </w:rPr>
          <w:t>;</w:t>
        </w:r>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dissercat</w:t>
        </w:r>
        <w:r w:rsidRPr="00573295">
          <w:rPr>
            <w:rStyle w:val="afffffffffc"/>
            <w:sz w:val="28"/>
            <w:szCs w:val="28"/>
          </w:rPr>
          <w:t>.</w:t>
        </w:r>
        <w:r w:rsidRPr="00573295">
          <w:rPr>
            <w:rStyle w:val="afffffffffc"/>
            <w:sz w:val="28"/>
            <w:szCs w:val="28"/>
            <w:lang w:val="en-US"/>
          </w:rPr>
          <w:t>com</w:t>
        </w:r>
        <w:r w:rsidRPr="00573295">
          <w:rPr>
            <w:rStyle w:val="afffffffffc"/>
            <w:sz w:val="28"/>
            <w:szCs w:val="28"/>
          </w:rPr>
          <w:t>/</w:t>
        </w:r>
        <w:r w:rsidRPr="00980F92">
          <w:rPr>
            <w:rStyle w:val="afffffffffc"/>
            <w:sz w:val="28"/>
            <w:szCs w:val="28"/>
          </w:rPr>
          <w:t>;</w:t>
        </w:r>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uspto</w:t>
        </w:r>
        <w:r w:rsidRPr="00573295">
          <w:rPr>
            <w:rStyle w:val="afffffffffc"/>
            <w:sz w:val="28"/>
            <w:szCs w:val="28"/>
          </w:rPr>
          <w:t>.</w:t>
        </w:r>
        <w:r w:rsidRPr="00573295">
          <w:rPr>
            <w:rStyle w:val="afffffffffc"/>
            <w:sz w:val="28"/>
            <w:szCs w:val="28"/>
            <w:lang w:val="en-US"/>
          </w:rPr>
          <w:t>gov</w:t>
        </w:r>
        <w:r w:rsidRPr="00573295">
          <w:rPr>
            <w:rStyle w:val="afffffffffc"/>
            <w:sz w:val="28"/>
            <w:szCs w:val="28"/>
          </w:rPr>
          <w:t>/</w:t>
        </w:r>
        <w:r w:rsidRPr="00573295">
          <w:rPr>
            <w:rStyle w:val="afffffffffc"/>
            <w:sz w:val="28"/>
            <w:szCs w:val="28"/>
            <w:lang w:val="en-US"/>
          </w:rPr>
          <w:t>patft</w:t>
        </w:r>
        <w:r w:rsidRPr="00573295">
          <w:rPr>
            <w:rStyle w:val="afffffffffc"/>
            <w:sz w:val="28"/>
            <w:szCs w:val="28"/>
          </w:rPr>
          <w:t>/</w:t>
        </w:r>
        <w:r w:rsidRPr="00573295">
          <w:rPr>
            <w:rStyle w:val="afffffffffc"/>
            <w:sz w:val="28"/>
            <w:szCs w:val="28"/>
            <w:lang w:val="en-US"/>
          </w:rPr>
          <w:t>index</w:t>
        </w:r>
        <w:r w:rsidRPr="00573295">
          <w:rPr>
            <w:rStyle w:val="afffffffffc"/>
            <w:sz w:val="28"/>
            <w:szCs w:val="28"/>
          </w:rPr>
          <w:t>.</w:t>
        </w:r>
        <w:r w:rsidRPr="00573295">
          <w:rPr>
            <w:rStyle w:val="afffffffffc"/>
            <w:sz w:val="28"/>
            <w:szCs w:val="28"/>
            <w:lang w:val="en-US"/>
          </w:rPr>
          <w:t>html</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980F92">
          <w:rPr>
            <w:rStyle w:val="afffffffffc"/>
            <w:sz w:val="28"/>
            <w:szCs w:val="28"/>
          </w:rPr>
          <w:t>;</w:t>
        </w:r>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invenes</w:t>
        </w:r>
        <w:r w:rsidRPr="00573295">
          <w:rPr>
            <w:rStyle w:val="afffffffffc"/>
            <w:sz w:val="28"/>
            <w:szCs w:val="28"/>
          </w:rPr>
          <w:t>.</w:t>
        </w:r>
        <w:r w:rsidRPr="00573295">
          <w:rPr>
            <w:rStyle w:val="afffffffffc"/>
            <w:sz w:val="28"/>
            <w:szCs w:val="28"/>
            <w:lang w:val="en-US"/>
          </w:rPr>
          <w:t>oepm</w:t>
        </w:r>
        <w:r w:rsidRPr="00573295">
          <w:rPr>
            <w:rStyle w:val="afffffffffc"/>
            <w:sz w:val="28"/>
            <w:szCs w:val="28"/>
          </w:rPr>
          <w:t>.</w:t>
        </w:r>
        <w:r w:rsidRPr="00573295">
          <w:rPr>
            <w:rStyle w:val="afffffffffc"/>
            <w:sz w:val="28"/>
            <w:szCs w:val="28"/>
            <w:lang w:val="en-US"/>
          </w:rPr>
          <w:t>es</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r w:rsidRPr="00980F92">
          <w:rPr>
            <w:rStyle w:val="afffffffffc"/>
            <w:sz w:val="28"/>
            <w:szCs w:val="28"/>
          </w:rPr>
          <w:t>;</w:t>
        </w:r>
        <w:r w:rsidRPr="00573295">
          <w:rPr>
            <w:rStyle w:val="afffffffffc"/>
            <w:sz w:val="28"/>
            <w:szCs w:val="28"/>
            <w:lang w:val="en-US"/>
          </w:rPr>
          <w:t>PatentDatabases</w:t>
        </w:r>
        <w:r w:rsidRPr="00980F92">
          <w:rPr>
            <w:rStyle w:val="afffffffffc"/>
            <w:sz w:val="28"/>
            <w:szCs w:val="28"/>
            <w:lang w:val="en-US"/>
          </w:rPr>
          <w:t>i</w:t>
        </w:r>
        <w:r w:rsidRPr="00573295">
          <w:rPr>
            <w:rStyle w:val="afffffffffc"/>
            <w:sz w:val="28"/>
            <w:szCs w:val="28"/>
            <w:lang w:val="en-US"/>
          </w:rPr>
          <w:t>nDifferentCountries</w:t>
        </w:r>
      </w:hyperlink>
      <w:r>
        <w:rPr>
          <w:sz w:val="28"/>
          <w:szCs w:val="28"/>
        </w:rPr>
        <w:t xml:space="preserve">; </w:t>
      </w:r>
      <w:hyperlink r:id="rId23" w:history="1">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swissreg</w:t>
        </w:r>
        <w:r w:rsidRPr="00573295">
          <w:rPr>
            <w:rStyle w:val="afffffffffc"/>
            <w:sz w:val="28"/>
            <w:szCs w:val="28"/>
          </w:rPr>
          <w:t>.</w:t>
        </w:r>
        <w:r w:rsidRPr="00573295">
          <w:rPr>
            <w:rStyle w:val="afffffffffc"/>
            <w:sz w:val="28"/>
            <w:szCs w:val="28"/>
            <w:lang w:val="en-US"/>
          </w:rPr>
          <w:t>ch</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&amp;</w:t>
        </w:r>
        <w:r w:rsidRPr="00573295">
          <w:rPr>
            <w:rStyle w:val="afffffffffc"/>
            <w:sz w:val="28"/>
            <w:szCs w:val="28"/>
            <w:lang w:val="en-US"/>
          </w:rPr>
          <w:t>Trademarks</w:t>
        </w:r>
        <w:r w:rsidRPr="00573295">
          <w:rPr>
            <w:rStyle w:val="afffffffffc"/>
            <w:sz w:val="28"/>
            <w:szCs w:val="28"/>
          </w:rPr>
          <w:t>)</w:t>
        </w:r>
      </w:hyperlink>
      <w:r w:rsidRPr="00573295">
        <w:rPr>
          <w:sz w:val="28"/>
          <w:szCs w:val="28"/>
        </w:rPr>
        <w:t>.</w:t>
      </w:r>
      <w:r>
        <w:rPr>
          <w:sz w:val="28"/>
          <w:szCs w:val="28"/>
        </w:rPr>
        <w:t xml:space="preserve">; </w:t>
      </w:r>
      <w:hyperlink r:id="rId24" w:history="1">
        <w:r w:rsidRPr="00573295">
          <w:rPr>
            <w:rStyle w:val="afffffffffc"/>
            <w:sz w:val="28"/>
            <w:szCs w:val="28"/>
            <w:lang w:val="en-US"/>
          </w:rPr>
          <w:t>http</w:t>
        </w:r>
        <w:r w:rsidRPr="00573295">
          <w:rPr>
            <w:rStyle w:val="afffffffffc"/>
            <w:sz w:val="28"/>
            <w:szCs w:val="28"/>
          </w:rPr>
          <w:t>://</w:t>
        </w:r>
        <w:r w:rsidRPr="00573295">
          <w:rPr>
            <w:rStyle w:val="afffffffffc"/>
            <w:sz w:val="28"/>
            <w:szCs w:val="28"/>
            <w:lang w:val="en-US"/>
          </w:rPr>
          <w:t>www</w:t>
        </w:r>
        <w:r w:rsidRPr="00573295">
          <w:rPr>
            <w:rStyle w:val="afffffffffc"/>
            <w:sz w:val="28"/>
            <w:szCs w:val="28"/>
          </w:rPr>
          <w:t>.</w:t>
        </w:r>
        <w:r w:rsidRPr="00573295">
          <w:rPr>
            <w:rStyle w:val="afffffffffc"/>
            <w:sz w:val="28"/>
            <w:szCs w:val="28"/>
            <w:lang w:val="en-US"/>
          </w:rPr>
          <w:t>sipo</w:t>
        </w:r>
        <w:r w:rsidRPr="00573295">
          <w:rPr>
            <w:rStyle w:val="afffffffffc"/>
            <w:sz w:val="28"/>
            <w:szCs w:val="28"/>
          </w:rPr>
          <w:t>.</w:t>
        </w:r>
        <w:r w:rsidRPr="00573295">
          <w:rPr>
            <w:rStyle w:val="afffffffffc"/>
            <w:sz w:val="28"/>
            <w:szCs w:val="28"/>
            <w:lang w:val="en-US"/>
          </w:rPr>
          <w:t>gov</w:t>
        </w:r>
        <w:r w:rsidRPr="00573295">
          <w:rPr>
            <w:rStyle w:val="afffffffffc"/>
            <w:sz w:val="28"/>
            <w:szCs w:val="28"/>
          </w:rPr>
          <w:t>.</w:t>
        </w:r>
        <w:r w:rsidRPr="00573295">
          <w:rPr>
            <w:rStyle w:val="afffffffffc"/>
            <w:sz w:val="28"/>
            <w:szCs w:val="28"/>
            <w:lang w:val="en-US"/>
          </w:rPr>
          <w:t>cn</w:t>
        </w:r>
        <w:r w:rsidRPr="00573295">
          <w:rPr>
            <w:rStyle w:val="afffffffffc"/>
            <w:sz w:val="28"/>
            <w:szCs w:val="28"/>
          </w:rPr>
          <w:t>/</w:t>
        </w:r>
        <w:r w:rsidRPr="00573295">
          <w:rPr>
            <w:rStyle w:val="afffffffffc"/>
            <w:sz w:val="28"/>
            <w:szCs w:val="28"/>
            <w:lang w:val="en-US"/>
          </w:rPr>
          <w:t>sipo</w:t>
        </w:r>
        <w:r w:rsidRPr="00573295">
          <w:rPr>
            <w:rStyle w:val="afffffffffc"/>
            <w:sz w:val="28"/>
            <w:szCs w:val="28"/>
          </w:rPr>
          <w:t>_</w:t>
        </w:r>
        <w:r w:rsidRPr="00573295">
          <w:rPr>
            <w:rStyle w:val="afffffffffc"/>
            <w:sz w:val="28"/>
            <w:szCs w:val="28"/>
            <w:lang w:val="en-US"/>
          </w:rPr>
          <w:t>English</w:t>
        </w:r>
        <w:r w:rsidRPr="00573295">
          <w:rPr>
            <w:rStyle w:val="afffffffffc"/>
            <w:sz w:val="28"/>
            <w:szCs w:val="28"/>
          </w:rPr>
          <w:t>/</w:t>
        </w:r>
        <w:r w:rsidRPr="00573295">
          <w:rPr>
            <w:rStyle w:val="afffffffffc"/>
            <w:sz w:val="28"/>
            <w:szCs w:val="28"/>
            <w:lang w:val="en-US"/>
          </w:rPr>
          <w:t>zljs</w:t>
        </w:r>
        <w:r w:rsidRPr="00573295">
          <w:rPr>
            <w:rStyle w:val="afffffffffc"/>
            <w:sz w:val="28"/>
            <w:szCs w:val="28"/>
          </w:rPr>
          <w:t>/(</w:t>
        </w:r>
        <w:r w:rsidRPr="00573295">
          <w:rPr>
            <w:rStyle w:val="afffffffffc"/>
            <w:sz w:val="28"/>
            <w:szCs w:val="28"/>
            <w:lang w:val="en-US"/>
          </w:rPr>
          <w:t>Patents</w:t>
        </w:r>
        <w:r w:rsidRPr="00573295">
          <w:rPr>
            <w:rStyle w:val="afffffffffc"/>
            <w:sz w:val="28"/>
            <w:szCs w:val="28"/>
          </w:rPr>
          <w:t>)</w:t>
        </w:r>
      </w:hyperlink>
      <w:r>
        <w:rPr>
          <w:sz w:val="28"/>
          <w:szCs w:val="28"/>
        </w:rPr>
        <w:t xml:space="preserve">; </w:t>
      </w:r>
      <w:hyperlink r:id="rId25" w:history="1">
        <w:r w:rsidRPr="00573295">
          <w:rPr>
            <w:rStyle w:val="afffffffffc"/>
            <w:sz w:val="28"/>
            <w:szCs w:val="28"/>
            <w:lang w:val="en-US"/>
          </w:rPr>
          <w:t>https</w:t>
        </w:r>
        <w:r w:rsidRPr="00573295">
          <w:rPr>
            <w:rStyle w:val="afffffffffc"/>
            <w:sz w:val="28"/>
            <w:szCs w:val="28"/>
          </w:rPr>
          <w:t>://</w:t>
        </w:r>
        <w:r w:rsidRPr="00573295">
          <w:rPr>
            <w:rStyle w:val="afffffffffc"/>
            <w:sz w:val="28"/>
            <w:szCs w:val="28"/>
            <w:lang w:val="en-US"/>
          </w:rPr>
          <w:t>kazpatent</w:t>
        </w:r>
        <w:r w:rsidRPr="00573295">
          <w:rPr>
            <w:rStyle w:val="afffffffffc"/>
            <w:sz w:val="28"/>
            <w:szCs w:val="28"/>
          </w:rPr>
          <w:t>.</w:t>
        </w:r>
        <w:r w:rsidRPr="00573295">
          <w:rPr>
            <w:rStyle w:val="afffffffffc"/>
            <w:sz w:val="28"/>
            <w:szCs w:val="28"/>
            <w:lang w:val="en-US"/>
          </w:rPr>
          <w:t>kz</w:t>
        </w:r>
        <w:r w:rsidRPr="00573295">
          <w:rPr>
            <w:rStyle w:val="afffffffffc"/>
            <w:sz w:val="28"/>
            <w:szCs w:val="28"/>
          </w:rPr>
          <w:t>/</w:t>
        </w:r>
        <w:r w:rsidRPr="00573295">
          <w:rPr>
            <w:rStyle w:val="afffffffffc"/>
            <w:sz w:val="28"/>
            <w:szCs w:val="28"/>
            <w:lang w:val="en-US"/>
          </w:rPr>
          <w:t>ru</w:t>
        </w:r>
      </w:hyperlink>
      <w:r>
        <w:rPr>
          <w:sz w:val="28"/>
          <w:szCs w:val="28"/>
        </w:rPr>
        <w:t xml:space="preserve">. </w:t>
      </w:r>
    </w:p>
    <w:p w14:paraId="7BA3BA9C" w14:textId="3BDDC7CA" w:rsidR="00346333" w:rsidRDefault="00346333" w:rsidP="00346333">
      <w:pPr>
        <w:pBdr>
          <w:top w:val="nil"/>
          <w:left w:val="nil"/>
          <w:bottom w:val="nil"/>
          <w:right w:val="nil"/>
          <w:between w:val="nil"/>
        </w:pBdr>
        <w:ind w:firstLine="709"/>
        <w:jc w:val="both"/>
        <w:rPr>
          <w:sz w:val="28"/>
          <w:szCs w:val="28"/>
        </w:rPr>
      </w:pPr>
      <w:r w:rsidRPr="003701A1">
        <w:rPr>
          <w:sz w:val="28"/>
          <w:szCs w:val="28"/>
        </w:rPr>
        <w:t xml:space="preserve">В поисковой базе Google Scholar для оптимизированной идентификации релевантных опубликованных материалов использовался </w:t>
      </w:r>
      <w:r>
        <w:rPr>
          <w:sz w:val="28"/>
          <w:szCs w:val="28"/>
        </w:rPr>
        <w:t>поиск</w:t>
      </w:r>
      <w:r w:rsidRPr="003701A1">
        <w:rPr>
          <w:sz w:val="28"/>
          <w:szCs w:val="28"/>
        </w:rPr>
        <w:t>, по ключевым словам, используя функцию расширенного поиска</w:t>
      </w:r>
      <w:r>
        <w:rPr>
          <w:sz w:val="28"/>
          <w:szCs w:val="28"/>
        </w:rPr>
        <w:t>.</w:t>
      </w:r>
      <w:r w:rsidRPr="003701A1">
        <w:rPr>
          <w:sz w:val="28"/>
          <w:szCs w:val="28"/>
        </w:rPr>
        <w:t xml:space="preserve"> Использование оператора «+» способствовало суммации полученных в результате поиска по фразе, общему названию и по факту идентификации ключевого слова в заголовке. После систематизации и категоризации научных публикаций проводился их контент-анализ, с одновременным выделением поисковых категорий, которые отвечали целям и очерченным задачам диссертационного исследования. Таким образом</w:t>
      </w:r>
      <w:r w:rsidRPr="003701A1">
        <w:rPr>
          <w:sz w:val="28"/>
          <w:szCs w:val="28"/>
          <w:lang w:val="uk-UA"/>
        </w:rPr>
        <w:t>,</w:t>
      </w:r>
      <w:r w:rsidRPr="003701A1">
        <w:rPr>
          <w:sz w:val="28"/>
          <w:szCs w:val="28"/>
        </w:rPr>
        <w:t xml:space="preserve"> удалось обеспечить обработку текстовых массивов данных с соответствующим структурированием и последующей интерпретацией в виде обзора литературы. </w:t>
      </w:r>
    </w:p>
    <w:p w14:paraId="533AE8FC" w14:textId="239C3573" w:rsidR="00346333" w:rsidRPr="00106A61" w:rsidRDefault="00346333" w:rsidP="00346333">
      <w:pPr>
        <w:pBdr>
          <w:top w:val="nil"/>
          <w:left w:val="nil"/>
          <w:bottom w:val="nil"/>
          <w:right w:val="nil"/>
          <w:between w:val="nil"/>
        </w:pBdr>
        <w:ind w:firstLine="709"/>
        <w:jc w:val="both"/>
        <w:rPr>
          <w:sz w:val="28"/>
          <w:szCs w:val="28"/>
        </w:rPr>
      </w:pPr>
      <w:r w:rsidRPr="003701A1">
        <w:rPr>
          <w:sz w:val="28"/>
          <w:szCs w:val="28"/>
        </w:rPr>
        <w:t>В диссертационном исследовании были сформированы совокупность источников анализа и критерии исследования, после чего состоялся сбор информации и последующая обработка полученных данных, на основе которой были сформулированы выводы.</w:t>
      </w:r>
      <w:r>
        <w:rPr>
          <w:sz w:val="28"/>
          <w:szCs w:val="28"/>
        </w:rPr>
        <w:t xml:space="preserve"> Проведена разрабокта анкет по 3 этапам исследования, согласно группам респодентов (вопросы анкет в приложениях-</w:t>
      </w:r>
      <w:r w:rsidR="00D15C55">
        <w:rPr>
          <w:sz w:val="28"/>
          <w:szCs w:val="28"/>
        </w:rPr>
        <w:t>А,с.186;</w:t>
      </w:r>
      <w:r w:rsidR="00765213">
        <w:rPr>
          <w:sz w:val="28"/>
          <w:szCs w:val="28"/>
          <w:lang w:val="kk-KZ"/>
        </w:rPr>
        <w:t xml:space="preserve"> </w:t>
      </w:r>
      <w:r w:rsidR="00D15C55">
        <w:rPr>
          <w:sz w:val="28"/>
          <w:szCs w:val="28"/>
        </w:rPr>
        <w:t>Б.с.188;</w:t>
      </w:r>
      <w:r w:rsidR="00765213">
        <w:rPr>
          <w:sz w:val="28"/>
          <w:szCs w:val="28"/>
          <w:lang w:val="kk-KZ"/>
        </w:rPr>
        <w:t xml:space="preserve"> </w:t>
      </w:r>
      <w:r w:rsidR="00D15C55">
        <w:rPr>
          <w:sz w:val="28"/>
          <w:szCs w:val="28"/>
        </w:rPr>
        <w:t>В,с.</w:t>
      </w:r>
      <w:r w:rsidR="00765213">
        <w:rPr>
          <w:sz w:val="28"/>
          <w:szCs w:val="28"/>
          <w:lang w:val="kk-KZ"/>
        </w:rPr>
        <w:t xml:space="preserve"> </w:t>
      </w:r>
      <w:r w:rsidR="00D15C55">
        <w:rPr>
          <w:sz w:val="28"/>
          <w:szCs w:val="28"/>
        </w:rPr>
        <w:t>189;</w:t>
      </w:r>
      <w:r w:rsidR="00765213">
        <w:rPr>
          <w:sz w:val="28"/>
          <w:szCs w:val="28"/>
          <w:lang w:val="kk-KZ"/>
        </w:rPr>
        <w:t xml:space="preserve"> </w:t>
      </w:r>
      <w:r w:rsidR="00D15C55">
        <w:rPr>
          <w:sz w:val="28"/>
          <w:szCs w:val="28"/>
        </w:rPr>
        <w:t>Г,с.</w:t>
      </w:r>
      <w:r w:rsidR="00765213">
        <w:rPr>
          <w:sz w:val="28"/>
          <w:szCs w:val="28"/>
          <w:lang w:val="kk-KZ"/>
        </w:rPr>
        <w:t xml:space="preserve"> </w:t>
      </w:r>
      <w:r w:rsidR="00D15C55">
        <w:rPr>
          <w:sz w:val="28"/>
          <w:szCs w:val="28"/>
        </w:rPr>
        <w:t>190;</w:t>
      </w:r>
      <w:r w:rsidR="00765213">
        <w:rPr>
          <w:sz w:val="28"/>
          <w:szCs w:val="28"/>
          <w:lang w:val="kk-KZ"/>
        </w:rPr>
        <w:t xml:space="preserve"> </w:t>
      </w:r>
      <w:r w:rsidR="00D15C55">
        <w:rPr>
          <w:sz w:val="28"/>
          <w:szCs w:val="28"/>
        </w:rPr>
        <w:t>Ж</w:t>
      </w:r>
      <w:r w:rsidR="005D1B23">
        <w:rPr>
          <w:sz w:val="28"/>
          <w:szCs w:val="28"/>
        </w:rPr>
        <w:t>,с.</w:t>
      </w:r>
      <w:r w:rsidR="00765213">
        <w:rPr>
          <w:sz w:val="28"/>
          <w:szCs w:val="28"/>
          <w:lang w:val="kk-KZ"/>
        </w:rPr>
        <w:t xml:space="preserve"> </w:t>
      </w:r>
      <w:r w:rsidR="00D15C55">
        <w:rPr>
          <w:sz w:val="28"/>
          <w:szCs w:val="28"/>
        </w:rPr>
        <w:t>199</w:t>
      </w:r>
      <w:r>
        <w:rPr>
          <w:sz w:val="28"/>
          <w:szCs w:val="28"/>
        </w:rPr>
        <w:t>).</w:t>
      </w:r>
    </w:p>
    <w:p w14:paraId="1608DE32" w14:textId="3ABB48E8" w:rsidR="00346333" w:rsidRPr="00106A61" w:rsidRDefault="00346333" w:rsidP="00346333">
      <w:pPr>
        <w:pBdr>
          <w:top w:val="nil"/>
          <w:left w:val="nil"/>
          <w:bottom w:val="nil"/>
          <w:right w:val="nil"/>
          <w:between w:val="nil"/>
        </w:pBdr>
        <w:ind w:firstLine="709"/>
        <w:jc w:val="both"/>
        <w:rPr>
          <w:sz w:val="28"/>
          <w:szCs w:val="28"/>
        </w:rPr>
      </w:pPr>
      <w:r>
        <w:rPr>
          <w:sz w:val="28"/>
          <w:szCs w:val="28"/>
        </w:rPr>
        <w:t xml:space="preserve">Социологический метод включал в себя проведение опросов респондентов методом анонимного </w:t>
      </w:r>
      <w:r w:rsidRPr="003701A1">
        <w:rPr>
          <w:sz w:val="28"/>
          <w:szCs w:val="28"/>
        </w:rPr>
        <w:t>анкетирования Google форм</w:t>
      </w:r>
      <w:r>
        <w:rPr>
          <w:sz w:val="28"/>
          <w:szCs w:val="28"/>
        </w:rPr>
        <w:t xml:space="preserve"> </w:t>
      </w:r>
      <w:r>
        <w:rPr>
          <w:sz w:val="28"/>
          <w:szCs w:val="28"/>
          <w:lang w:val="en-US"/>
        </w:rPr>
        <w:t>online</w:t>
      </w:r>
      <w:r>
        <w:rPr>
          <w:sz w:val="28"/>
          <w:szCs w:val="28"/>
        </w:rPr>
        <w:t xml:space="preserve">, рассылка осуществлялась в чате врачей репродуктологов, акушер-гинекологов, эмбриологов. Реципиетам донорских половых гамет и донорам ооцитов- предлагались анкеты на примах врачей. Сбор данных по апробации ЕРДПГ на базе КАРМ осуществлялось путем рассылки формы </w:t>
      </w:r>
      <w:r w:rsidR="00D15C55">
        <w:rPr>
          <w:sz w:val="28"/>
          <w:szCs w:val="28"/>
        </w:rPr>
        <w:t xml:space="preserve">анкетирования </w:t>
      </w:r>
      <w:r>
        <w:rPr>
          <w:sz w:val="28"/>
          <w:szCs w:val="28"/>
        </w:rPr>
        <w:t>в клиники ВРТ.</w:t>
      </w:r>
    </w:p>
    <w:p w14:paraId="6D40E50D" w14:textId="77777777" w:rsidR="00346333" w:rsidRPr="003701A1" w:rsidRDefault="00346333" w:rsidP="00346333">
      <w:pPr>
        <w:pBdr>
          <w:top w:val="nil"/>
          <w:left w:val="nil"/>
          <w:bottom w:val="nil"/>
          <w:right w:val="nil"/>
          <w:between w:val="nil"/>
        </w:pBdr>
        <w:ind w:firstLine="709"/>
        <w:jc w:val="both"/>
        <w:rPr>
          <w:sz w:val="28"/>
          <w:szCs w:val="28"/>
        </w:rPr>
      </w:pPr>
      <w:r w:rsidRPr="002A1C59">
        <w:rPr>
          <w:sz w:val="28"/>
          <w:szCs w:val="28"/>
        </w:rPr>
        <w:t>Аналити</w:t>
      </w:r>
      <w:r>
        <w:rPr>
          <w:sz w:val="28"/>
          <w:szCs w:val="28"/>
        </w:rPr>
        <w:t>ческий</w:t>
      </w:r>
      <w:r w:rsidRPr="002A1C59">
        <w:rPr>
          <w:sz w:val="28"/>
          <w:szCs w:val="28"/>
        </w:rPr>
        <w:t xml:space="preserve"> метод обеспечивал сопоставление различных элементарно-теоретических и причинно-следственных связей вследствие проведенного опроса, а также отвечал требованиям изучения процессов ремоделирования как целостного объекта </w:t>
      </w:r>
      <w:r w:rsidRPr="003701A1">
        <w:rPr>
          <w:sz w:val="28"/>
          <w:szCs w:val="28"/>
        </w:rPr>
        <w:t>исследования, взаимосвязанного с комплексом действий влиятельных факторов, и как фрагментарного элемента, требующего детального анализа каждой из отдельных характеристик.</w:t>
      </w:r>
    </w:p>
    <w:p w14:paraId="6DA00919" w14:textId="77777777" w:rsidR="00346333" w:rsidRDefault="00346333" w:rsidP="00346333">
      <w:pPr>
        <w:pBdr>
          <w:top w:val="nil"/>
          <w:left w:val="nil"/>
          <w:bottom w:val="nil"/>
          <w:right w:val="nil"/>
          <w:between w:val="nil"/>
        </w:pBdr>
        <w:ind w:firstLine="709"/>
        <w:jc w:val="both"/>
        <w:rPr>
          <w:sz w:val="28"/>
          <w:szCs w:val="28"/>
        </w:rPr>
      </w:pPr>
      <w:r w:rsidRPr="003701A1">
        <w:rPr>
          <w:sz w:val="28"/>
          <w:szCs w:val="28"/>
        </w:rPr>
        <w:t>Метод статистического анализа также использовался в ходе проведения исследования. Он обеспечивал статистическую обработку данных, полученных в ходе исследования, и обобщение результатов с нахождением и обоснованием взаимоотношений между различными категорийными параметрами.</w:t>
      </w:r>
    </w:p>
    <w:p w14:paraId="2F89FB25" w14:textId="482E0794" w:rsidR="00346333" w:rsidRPr="007809B7" w:rsidRDefault="00346333" w:rsidP="00346333">
      <w:pPr>
        <w:pBdr>
          <w:top w:val="nil"/>
          <w:left w:val="nil"/>
          <w:bottom w:val="nil"/>
          <w:right w:val="nil"/>
          <w:between w:val="nil"/>
        </w:pBdr>
        <w:ind w:firstLine="709"/>
        <w:jc w:val="both"/>
        <w:rPr>
          <w:sz w:val="28"/>
          <w:szCs w:val="28"/>
        </w:rPr>
      </w:pPr>
      <w:r>
        <w:rPr>
          <w:sz w:val="28"/>
          <w:szCs w:val="28"/>
        </w:rPr>
        <w:t>Экспериментадьный метод</w:t>
      </w:r>
      <w:r w:rsidR="00765213">
        <w:rPr>
          <w:sz w:val="28"/>
          <w:szCs w:val="28"/>
          <w:lang w:val="kk-KZ"/>
        </w:rPr>
        <w:t xml:space="preserve"> </w:t>
      </w:r>
      <w:r w:rsidR="00765213" w:rsidRPr="00426B39">
        <w:rPr>
          <w:sz w:val="28"/>
          <w:szCs w:val="28"/>
        </w:rPr>
        <w:t>–</w:t>
      </w:r>
      <w:r>
        <w:rPr>
          <w:sz w:val="28"/>
          <w:szCs w:val="28"/>
        </w:rPr>
        <w:t xml:space="preserve"> заключался в проведении апробации предложенной модели ЕРДПГ на базе </w:t>
      </w:r>
      <w:r w:rsidR="003D4E57">
        <w:rPr>
          <w:sz w:val="28"/>
          <w:szCs w:val="28"/>
        </w:rPr>
        <w:t>К</w:t>
      </w:r>
      <w:r>
        <w:rPr>
          <w:sz w:val="28"/>
          <w:szCs w:val="28"/>
        </w:rPr>
        <w:t xml:space="preserve">азахстанской </w:t>
      </w:r>
      <w:r w:rsidR="003D4E57">
        <w:rPr>
          <w:sz w:val="28"/>
          <w:szCs w:val="28"/>
        </w:rPr>
        <w:t>А</w:t>
      </w:r>
      <w:r>
        <w:rPr>
          <w:sz w:val="28"/>
          <w:szCs w:val="28"/>
        </w:rPr>
        <w:t xml:space="preserve">ссоциации </w:t>
      </w:r>
      <w:r w:rsidR="003D4E57">
        <w:rPr>
          <w:sz w:val="28"/>
          <w:szCs w:val="28"/>
        </w:rPr>
        <w:t>Р</w:t>
      </w:r>
      <w:r>
        <w:rPr>
          <w:sz w:val="28"/>
          <w:szCs w:val="28"/>
        </w:rPr>
        <w:t xml:space="preserve">епродутивной </w:t>
      </w:r>
      <w:r w:rsidR="003D4E57">
        <w:rPr>
          <w:sz w:val="28"/>
          <w:szCs w:val="28"/>
        </w:rPr>
        <w:t>М</w:t>
      </w:r>
      <w:r>
        <w:rPr>
          <w:sz w:val="28"/>
          <w:szCs w:val="28"/>
        </w:rPr>
        <w:t>едицины (КАРМ).</w:t>
      </w:r>
    </w:p>
    <w:p w14:paraId="5B74860B"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w:t>
      </w:r>
      <w:r w:rsidRPr="007809B7">
        <w:rPr>
          <w:b/>
          <w:bCs/>
          <w:sz w:val="28"/>
          <w:szCs w:val="28"/>
        </w:rPr>
        <w:t>Оценка результатов исследования</w:t>
      </w:r>
      <w:r w:rsidRPr="003701A1">
        <w:rPr>
          <w:sz w:val="28"/>
          <w:szCs w:val="28"/>
        </w:rPr>
        <w:t>. Математический анализ и проверка достоверности результатов, а также расчет величин возможных погрешностей осуществлялся на основе программного обеспечения Statistica (STATISTICA) и Microsoft Office Excel 2007 (Microsoft Office).</w:t>
      </w:r>
    </w:p>
    <w:p w14:paraId="20473867" w14:textId="348B7FA9"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Статистический анализ полученных данных</w:t>
      </w:r>
      <w:r w:rsidR="003D4E57">
        <w:rPr>
          <w:sz w:val="28"/>
          <w:szCs w:val="28"/>
        </w:rPr>
        <w:t>,</w:t>
      </w:r>
      <w:r w:rsidRPr="003701A1">
        <w:rPr>
          <w:sz w:val="28"/>
          <w:szCs w:val="28"/>
        </w:rPr>
        <w:t xml:space="preserve"> проводили с использованием стандартных статистических программ Statistica 6.0. Ввод и документирование данных экспериментального исследования проводили с использованием методов компьютерной регистрации с заполнением соответствующих граф-логических клеток для дальнейшей статистической обработки результатов с помощью Microsoft Office Excel 2003 (Microsoft Office)</w:t>
      </w:r>
      <w:r w:rsidR="003D4E57">
        <w:rPr>
          <w:sz w:val="28"/>
          <w:szCs w:val="28"/>
        </w:rPr>
        <w:t>.</w:t>
      </w:r>
    </w:p>
    <w:p w14:paraId="674B8A2D" w14:textId="77777777" w:rsidR="00346333" w:rsidRDefault="00346333" w:rsidP="00346333">
      <w:pPr>
        <w:pBdr>
          <w:top w:val="nil"/>
          <w:left w:val="nil"/>
          <w:bottom w:val="nil"/>
          <w:right w:val="nil"/>
          <w:between w:val="nil"/>
        </w:pBdr>
        <w:ind w:firstLine="709"/>
        <w:jc w:val="both"/>
        <w:rPr>
          <w:sz w:val="28"/>
          <w:szCs w:val="28"/>
        </w:rPr>
      </w:pPr>
      <w:r w:rsidRPr="003701A1">
        <w:rPr>
          <w:sz w:val="28"/>
          <w:szCs w:val="28"/>
        </w:rPr>
        <w:t xml:space="preserve">Таким образом, использованный комплекс общенаучных, статистических, математических, экспериментальных, функциональных, адаптационных и методов исследования позволяет решить поставленные цели и задачи диссертационного исследования наиболее оптимальной и в полной мере. </w:t>
      </w:r>
    </w:p>
    <w:p w14:paraId="5800DA7B" w14:textId="4646534B"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В ходе выполнения этапов исследования использовались информационно-аналитические алгоритмы систематизации и обработки полученных численных данных, что в свою очередь позволило минимизировать величину возможных погрешностей исследования и обеспечить достоверность результатов с возможностью формулирования конкретных и обоснованных выводов.</w:t>
      </w:r>
    </w:p>
    <w:p w14:paraId="21846420" w14:textId="77777777" w:rsidR="00E051AB" w:rsidRPr="00E051AB" w:rsidRDefault="00E051AB" w:rsidP="007A5AEE">
      <w:pPr>
        <w:pBdr>
          <w:top w:val="nil"/>
          <w:left w:val="nil"/>
          <w:bottom w:val="nil"/>
          <w:right w:val="nil"/>
          <w:between w:val="nil"/>
        </w:pBdr>
        <w:jc w:val="both"/>
        <w:rPr>
          <w:sz w:val="28"/>
          <w:szCs w:val="28"/>
          <w:lang w:val="kk-KZ"/>
        </w:rPr>
      </w:pPr>
    </w:p>
    <w:p w14:paraId="4A7A05E6" w14:textId="547CD796" w:rsidR="006772E6" w:rsidRPr="007A5AEE" w:rsidRDefault="006772E6" w:rsidP="007A5AEE">
      <w:pPr>
        <w:pBdr>
          <w:top w:val="nil"/>
          <w:left w:val="nil"/>
          <w:bottom w:val="nil"/>
          <w:right w:val="nil"/>
          <w:between w:val="nil"/>
        </w:pBdr>
        <w:ind w:firstLine="709"/>
        <w:jc w:val="both"/>
        <w:rPr>
          <w:b/>
          <w:sz w:val="28"/>
          <w:szCs w:val="28"/>
        </w:rPr>
      </w:pPr>
      <w:r w:rsidRPr="003701A1">
        <w:rPr>
          <w:b/>
          <w:sz w:val="28"/>
          <w:szCs w:val="28"/>
        </w:rPr>
        <w:t>2.</w:t>
      </w:r>
      <w:r w:rsidR="000A7C43">
        <w:rPr>
          <w:b/>
          <w:sz w:val="28"/>
          <w:szCs w:val="28"/>
        </w:rPr>
        <w:t>4</w:t>
      </w:r>
      <w:r w:rsidR="007A5AEE">
        <w:rPr>
          <w:b/>
          <w:sz w:val="28"/>
          <w:szCs w:val="28"/>
        </w:rPr>
        <w:t xml:space="preserve"> </w:t>
      </w:r>
      <w:r w:rsidRPr="003701A1">
        <w:rPr>
          <w:b/>
          <w:sz w:val="28"/>
          <w:szCs w:val="28"/>
        </w:rPr>
        <w:t>Разработка основных положений учетного электронного регистра донорских половых гамет</w:t>
      </w:r>
    </w:p>
    <w:p w14:paraId="7CA65D19" w14:textId="1956414A"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Разработка электронного реестра донорских половых гамет</w:t>
      </w:r>
      <w:r w:rsidR="003D4E57">
        <w:rPr>
          <w:sz w:val="28"/>
          <w:szCs w:val="28"/>
        </w:rPr>
        <w:t>,</w:t>
      </w:r>
      <w:r w:rsidRPr="003701A1">
        <w:rPr>
          <w:sz w:val="28"/>
          <w:szCs w:val="28"/>
        </w:rPr>
        <w:t xml:space="preserve"> предполагает создание всеобъемлющей и безопасной базы данных для отслеживания и управления информацией, касающейся доноров спермы и яйцеклеток</w:t>
      </w:r>
      <w:r>
        <w:rPr>
          <w:sz w:val="28"/>
          <w:szCs w:val="28"/>
        </w:rPr>
        <w:t>, и количества рожденных детей от одного донора</w:t>
      </w:r>
      <w:r w:rsidRPr="003701A1">
        <w:rPr>
          <w:sz w:val="28"/>
          <w:szCs w:val="28"/>
        </w:rPr>
        <w:t>. Такой ре</w:t>
      </w:r>
      <w:r>
        <w:rPr>
          <w:sz w:val="28"/>
          <w:szCs w:val="28"/>
        </w:rPr>
        <w:t>ги</w:t>
      </w:r>
      <w:r w:rsidRPr="003701A1">
        <w:rPr>
          <w:sz w:val="28"/>
          <w:szCs w:val="28"/>
        </w:rPr>
        <w:t>стр необходим для обеспечения прозрачности, отслеживания и подотчетности в области вспомогательной репродукции. Вот основные положения, которые следует учитывать при разработке электронного реестра донорских половых гамет:</w:t>
      </w:r>
    </w:p>
    <w:p w14:paraId="154E7CE6"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 </w:t>
      </w:r>
      <w:r w:rsidRPr="003701A1">
        <w:rPr>
          <w:b/>
          <w:sz w:val="28"/>
          <w:szCs w:val="28"/>
        </w:rPr>
        <w:t>Безопасность и конфиденциальность данных</w:t>
      </w:r>
      <w:r w:rsidRPr="003701A1">
        <w:rPr>
          <w:sz w:val="28"/>
          <w:szCs w:val="28"/>
        </w:rPr>
        <w:t>: внедрить надежные меры безопасности данных для защиты конфиденциальной информации доноров и получателей. Соблюдать правила конфиденциальности данных и получать информированное согласие от доноров и реципиентов на сбор и хранение данных.</w:t>
      </w:r>
    </w:p>
    <w:p w14:paraId="7F1A3DEC"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2. </w:t>
      </w:r>
      <w:r w:rsidRPr="003701A1">
        <w:rPr>
          <w:b/>
          <w:sz w:val="28"/>
          <w:szCs w:val="28"/>
        </w:rPr>
        <w:t>Аутентификация пользователя</w:t>
      </w:r>
      <w:r w:rsidRPr="003701A1">
        <w:rPr>
          <w:sz w:val="28"/>
          <w:szCs w:val="28"/>
        </w:rPr>
        <w:t>: разработать безопасные протоколы аутентификации пользователей, чтобы гарантировать доступ к ре</w:t>
      </w:r>
      <w:r>
        <w:rPr>
          <w:sz w:val="28"/>
          <w:szCs w:val="28"/>
        </w:rPr>
        <w:t>ги</w:t>
      </w:r>
      <w:r w:rsidRPr="003701A1">
        <w:rPr>
          <w:sz w:val="28"/>
          <w:szCs w:val="28"/>
        </w:rPr>
        <w:t>стру только авторизованному персоналу. Внедрить многофакторную аутентификацию для дополнительной безопасности.</w:t>
      </w:r>
    </w:p>
    <w:p w14:paraId="2CC673AE"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3. </w:t>
      </w:r>
      <w:r w:rsidRPr="003701A1">
        <w:rPr>
          <w:b/>
          <w:sz w:val="28"/>
          <w:szCs w:val="28"/>
        </w:rPr>
        <w:t>Информация о донорах и реципиентах</w:t>
      </w:r>
      <w:r w:rsidRPr="003701A1">
        <w:rPr>
          <w:sz w:val="28"/>
          <w:szCs w:val="28"/>
        </w:rPr>
        <w:t>: собрать исчерпывающую информацию о донорах, включая историю болезни, генетическую информацию и демографические данные</w:t>
      </w:r>
      <w:r>
        <w:rPr>
          <w:sz w:val="28"/>
          <w:szCs w:val="28"/>
        </w:rPr>
        <w:t>-соотвествуя алгоритму сбора данных</w:t>
      </w:r>
      <w:r w:rsidRPr="003701A1">
        <w:rPr>
          <w:sz w:val="28"/>
          <w:szCs w:val="28"/>
        </w:rPr>
        <w:t>. Записать информацию о получателе, включая историю болезни, контактные данные и формы согласия.</w:t>
      </w:r>
    </w:p>
    <w:p w14:paraId="5450B83F"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4. </w:t>
      </w:r>
      <w:r w:rsidRPr="003701A1">
        <w:rPr>
          <w:b/>
          <w:sz w:val="28"/>
          <w:szCs w:val="28"/>
        </w:rPr>
        <w:t>Критерии отбора доноров</w:t>
      </w:r>
      <w:r w:rsidRPr="003701A1">
        <w:rPr>
          <w:sz w:val="28"/>
          <w:szCs w:val="28"/>
        </w:rPr>
        <w:t>: определить четкие критерии отбора для лиц, желающих стать донорами, включая возраст, состояние здоровья, генетический скрининг и психологическую оценку.</w:t>
      </w:r>
    </w:p>
    <w:p w14:paraId="37B92127"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5.</w:t>
      </w:r>
      <w:r>
        <w:rPr>
          <w:sz w:val="28"/>
          <w:szCs w:val="28"/>
        </w:rPr>
        <w:t xml:space="preserve"> </w:t>
      </w:r>
      <w:r w:rsidRPr="003701A1">
        <w:rPr>
          <w:b/>
          <w:sz w:val="28"/>
          <w:szCs w:val="28"/>
        </w:rPr>
        <w:t>Идентификация донора</w:t>
      </w:r>
      <w:r w:rsidRPr="003701A1">
        <w:rPr>
          <w:sz w:val="28"/>
          <w:szCs w:val="28"/>
        </w:rPr>
        <w:t>: присвоить уникальные идентификационные номера или коды каждому донору в целях анонимности в соответствии с соответствующими правилами. В целях безопасности вести подробные записи о личности доноров отдельно от информации о донорских гаметах.</w:t>
      </w:r>
    </w:p>
    <w:p w14:paraId="5439ADF5"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6. </w:t>
      </w:r>
      <w:r w:rsidRPr="003701A1">
        <w:rPr>
          <w:b/>
          <w:sz w:val="28"/>
          <w:szCs w:val="28"/>
        </w:rPr>
        <w:t>Отбор и тестирование доноров</w:t>
      </w:r>
      <w:r w:rsidRPr="003701A1">
        <w:rPr>
          <w:sz w:val="28"/>
          <w:szCs w:val="28"/>
        </w:rPr>
        <w:t>: документировать результаты медицинских и генетических обследований, включая тестирование на инфекционные заболевания, для обеспечения здоровья и безопасности доноров и реципиентов. Регулярно обновлять медицинские записи и результаты анализов.</w:t>
      </w:r>
    </w:p>
    <w:p w14:paraId="43D37336"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7. </w:t>
      </w:r>
      <w:r w:rsidRPr="003701A1">
        <w:rPr>
          <w:b/>
          <w:sz w:val="28"/>
          <w:szCs w:val="28"/>
        </w:rPr>
        <w:t>Анонимность и неидентификация доноров</w:t>
      </w:r>
      <w:r w:rsidRPr="003701A1">
        <w:rPr>
          <w:sz w:val="28"/>
          <w:szCs w:val="28"/>
        </w:rPr>
        <w:t>: внедрить политику анонимности или неидентификации доноров на основе юридических и этических требований. Содействовать раскрытию информации о донорах лицам, зачатым донором, если это разрешено законом и с согласия доноров.</w:t>
      </w:r>
    </w:p>
    <w:p w14:paraId="21F7A4FA"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8. </w:t>
      </w:r>
      <w:r w:rsidRPr="003701A1">
        <w:rPr>
          <w:b/>
          <w:sz w:val="28"/>
          <w:szCs w:val="28"/>
        </w:rPr>
        <w:t>Сопоставление доноров и реципиентов</w:t>
      </w:r>
      <w:r w:rsidRPr="003701A1">
        <w:rPr>
          <w:sz w:val="28"/>
          <w:szCs w:val="28"/>
        </w:rPr>
        <w:t>: разработать алгоритм сопоставления для облегчения совместимости донора и реципиента на основе конкретных критериев, таких как физические характеристики или генетические особенности. Убедиться, что процесс сопоставления соответствует этическим и правовым стандартам.</w:t>
      </w:r>
    </w:p>
    <w:p w14:paraId="3480D3CD"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9. </w:t>
      </w:r>
      <w:r w:rsidRPr="003701A1">
        <w:rPr>
          <w:b/>
          <w:sz w:val="28"/>
          <w:szCs w:val="28"/>
        </w:rPr>
        <w:t>Управление согласием</w:t>
      </w:r>
      <w:r w:rsidRPr="003701A1">
        <w:rPr>
          <w:sz w:val="28"/>
          <w:szCs w:val="28"/>
        </w:rPr>
        <w:t>: надёжно сохранять формы согласия и связывать их с профилями доноров и получателей. Внедрить систему управления согласием, которая позволит донорам и получателям со временем обновлять свои предпочтения.</w:t>
      </w:r>
    </w:p>
    <w:p w14:paraId="4D4A362A"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10. </w:t>
      </w:r>
      <w:r w:rsidRPr="003701A1">
        <w:rPr>
          <w:b/>
          <w:sz w:val="28"/>
          <w:szCs w:val="28"/>
        </w:rPr>
        <w:t>Ведение и отслеживание</w:t>
      </w:r>
      <w:r w:rsidRPr="003701A1">
        <w:rPr>
          <w:sz w:val="28"/>
          <w:szCs w:val="28"/>
        </w:rPr>
        <w:t>: проводить подробный учет всех транзакций, включая донорство гамет, поставки и любое общение между донорами и получателями. Внедрить контрольный журнал для отслеживания изменений и доступа к профилям доноров и получателей.</w:t>
      </w:r>
    </w:p>
    <w:p w14:paraId="330CC92B" w14:textId="7A46C2F5"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11. </w:t>
      </w:r>
      <w:r w:rsidRPr="003701A1">
        <w:rPr>
          <w:b/>
          <w:sz w:val="28"/>
          <w:szCs w:val="28"/>
        </w:rPr>
        <w:t>Соблюдение юридических и этических норм</w:t>
      </w:r>
      <w:r w:rsidRPr="003701A1">
        <w:rPr>
          <w:sz w:val="28"/>
          <w:szCs w:val="28"/>
        </w:rPr>
        <w:t>: обеспечить соблюдение местных и международных законов и правил, регулирующих донорство гамет и вспомогательную репродукцию. Быть в курсе меняющихся требований законодательства и адаптировать ре</w:t>
      </w:r>
      <w:r w:rsidR="003D4E57">
        <w:rPr>
          <w:sz w:val="28"/>
          <w:szCs w:val="28"/>
        </w:rPr>
        <w:t>ги</w:t>
      </w:r>
      <w:r w:rsidRPr="003701A1">
        <w:rPr>
          <w:sz w:val="28"/>
          <w:szCs w:val="28"/>
        </w:rPr>
        <w:t>стр по мере необходимости.</w:t>
      </w:r>
    </w:p>
    <w:p w14:paraId="0C8E3D48"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12. </w:t>
      </w:r>
      <w:r w:rsidRPr="003701A1">
        <w:rPr>
          <w:b/>
          <w:sz w:val="28"/>
          <w:szCs w:val="28"/>
        </w:rPr>
        <w:t>Доступность данных</w:t>
      </w:r>
      <w:r w:rsidRPr="003701A1">
        <w:rPr>
          <w:sz w:val="28"/>
          <w:szCs w:val="28"/>
        </w:rPr>
        <w:t>: определить, кто может получить доступ к ре</w:t>
      </w:r>
      <w:r>
        <w:rPr>
          <w:sz w:val="28"/>
          <w:szCs w:val="28"/>
        </w:rPr>
        <w:t>ги</w:t>
      </w:r>
      <w:r w:rsidRPr="003701A1">
        <w:rPr>
          <w:sz w:val="28"/>
          <w:szCs w:val="28"/>
        </w:rPr>
        <w:t>стру и при каких обстоятельствах. Указать уровень доступа для медицинских работников, клиник по лечению бесплодия и регулирующих органов.</w:t>
      </w:r>
    </w:p>
    <w:p w14:paraId="47D1B1A5"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13. </w:t>
      </w:r>
      <w:r w:rsidRPr="003701A1">
        <w:rPr>
          <w:b/>
          <w:sz w:val="28"/>
          <w:szCs w:val="28"/>
        </w:rPr>
        <w:t>Хранение и удаление данных</w:t>
      </w:r>
      <w:r w:rsidRPr="003701A1">
        <w:rPr>
          <w:sz w:val="28"/>
          <w:szCs w:val="28"/>
        </w:rPr>
        <w:t>: установить политику хранения данных, чтобы определить, как долго будет храниться информация о донорах и получателях. Определить процедуры безопасного удаления данных, когда они больше не нужны.</w:t>
      </w:r>
    </w:p>
    <w:p w14:paraId="5298F383" w14:textId="30A251A9"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14. </w:t>
      </w:r>
      <w:r w:rsidRPr="003701A1">
        <w:rPr>
          <w:b/>
          <w:sz w:val="28"/>
          <w:szCs w:val="28"/>
        </w:rPr>
        <w:t>Отчетность и мониторинг</w:t>
      </w:r>
      <w:r w:rsidRPr="003701A1">
        <w:rPr>
          <w:sz w:val="28"/>
          <w:szCs w:val="28"/>
        </w:rPr>
        <w:t>: разработать инструменты отчетности для создания статистических и аналитических отчетов для исследовательских и нормативных целей. Следить за ре</w:t>
      </w:r>
      <w:r w:rsidR="003D4E57">
        <w:rPr>
          <w:sz w:val="28"/>
          <w:szCs w:val="28"/>
        </w:rPr>
        <w:t>ги</w:t>
      </w:r>
      <w:r w:rsidRPr="003701A1">
        <w:rPr>
          <w:sz w:val="28"/>
          <w:szCs w:val="28"/>
        </w:rPr>
        <w:t>стром на предмет любой подозрительной активности или нарушений.</w:t>
      </w:r>
    </w:p>
    <w:p w14:paraId="50C2C9FF" w14:textId="0CE6DACA"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15. </w:t>
      </w:r>
      <w:r w:rsidRPr="003701A1">
        <w:rPr>
          <w:b/>
          <w:sz w:val="28"/>
          <w:szCs w:val="28"/>
        </w:rPr>
        <w:t>Обучение и образование</w:t>
      </w:r>
      <w:r w:rsidRPr="003701A1">
        <w:rPr>
          <w:sz w:val="28"/>
          <w:szCs w:val="28"/>
        </w:rPr>
        <w:t>: обеспечить обучение персонала, ответственного за управление и использование ре</w:t>
      </w:r>
      <w:r w:rsidR="003D4E57">
        <w:rPr>
          <w:sz w:val="28"/>
          <w:szCs w:val="28"/>
        </w:rPr>
        <w:t>ги</w:t>
      </w:r>
      <w:r w:rsidRPr="003701A1">
        <w:rPr>
          <w:sz w:val="28"/>
          <w:szCs w:val="28"/>
        </w:rPr>
        <w:t>стра, для обеспечения его надлежащего использования и безопасности.</w:t>
      </w:r>
    </w:p>
    <w:p w14:paraId="5BCC1A92"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16. </w:t>
      </w:r>
      <w:r w:rsidRPr="003701A1">
        <w:rPr>
          <w:b/>
          <w:sz w:val="28"/>
          <w:szCs w:val="28"/>
        </w:rPr>
        <w:t>Протоколы экстренного доступа</w:t>
      </w:r>
      <w:r w:rsidRPr="003701A1">
        <w:rPr>
          <w:sz w:val="28"/>
          <w:szCs w:val="28"/>
        </w:rPr>
        <w:t>: разработать протоколы экстренного доступа на случай сбоев системы, утечки данных или других критических инцидентов.</w:t>
      </w:r>
    </w:p>
    <w:p w14:paraId="40243233"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17. </w:t>
      </w:r>
      <w:r w:rsidRPr="003701A1">
        <w:rPr>
          <w:b/>
          <w:sz w:val="28"/>
          <w:szCs w:val="28"/>
        </w:rPr>
        <w:t>Поддержка и помощь пользователей</w:t>
      </w:r>
      <w:r w:rsidRPr="003701A1">
        <w:rPr>
          <w:sz w:val="28"/>
          <w:szCs w:val="28"/>
        </w:rPr>
        <w:t>: предлагать поддержку пользователей и помощь донорам, получателям и медицинским работникам, которые взаимодействуют с реестром.</w:t>
      </w:r>
    </w:p>
    <w:p w14:paraId="47A69C3A"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18. </w:t>
      </w:r>
      <w:r w:rsidRPr="003701A1">
        <w:rPr>
          <w:b/>
          <w:sz w:val="28"/>
          <w:szCs w:val="28"/>
        </w:rPr>
        <w:t>Регулярные аудиты и проверки</w:t>
      </w:r>
      <w:r w:rsidRPr="003701A1">
        <w:rPr>
          <w:sz w:val="28"/>
          <w:szCs w:val="28"/>
        </w:rPr>
        <w:t>: проводить регулярные аудиты и проверки функциональности, безопасности и соответствия ре</w:t>
      </w:r>
      <w:r>
        <w:rPr>
          <w:sz w:val="28"/>
          <w:szCs w:val="28"/>
        </w:rPr>
        <w:t>ги</w:t>
      </w:r>
      <w:r w:rsidRPr="003701A1">
        <w:rPr>
          <w:sz w:val="28"/>
          <w:szCs w:val="28"/>
        </w:rPr>
        <w:t>стра передовым практикам.</w:t>
      </w:r>
    </w:p>
    <w:p w14:paraId="5DC444C5"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19. </w:t>
      </w:r>
      <w:r w:rsidRPr="003701A1">
        <w:rPr>
          <w:b/>
          <w:sz w:val="28"/>
          <w:szCs w:val="28"/>
        </w:rPr>
        <w:t>Общественная осведомленность и прозрачность</w:t>
      </w:r>
      <w:r w:rsidRPr="003701A1">
        <w:rPr>
          <w:sz w:val="28"/>
          <w:szCs w:val="28"/>
        </w:rPr>
        <w:t>: содействовать прозрачности, предоставляя общественности информацию о целях, политике и процедурах ре</w:t>
      </w:r>
      <w:r>
        <w:rPr>
          <w:sz w:val="28"/>
          <w:szCs w:val="28"/>
        </w:rPr>
        <w:t>ги</w:t>
      </w:r>
      <w:r w:rsidRPr="003701A1">
        <w:rPr>
          <w:sz w:val="28"/>
          <w:szCs w:val="28"/>
        </w:rPr>
        <w:t>стра.</w:t>
      </w:r>
    </w:p>
    <w:p w14:paraId="4D8F2264"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20. </w:t>
      </w:r>
      <w:r w:rsidRPr="003701A1">
        <w:rPr>
          <w:b/>
          <w:sz w:val="28"/>
          <w:szCs w:val="28"/>
        </w:rPr>
        <w:t>Механизм обратной связи</w:t>
      </w:r>
      <w:r w:rsidRPr="003701A1">
        <w:rPr>
          <w:sz w:val="28"/>
          <w:szCs w:val="28"/>
        </w:rPr>
        <w:t>: создать механизм обратной связи для доноров, получателей и других заинтересованных сторон, чтобы они могли сообщать о проблемах, вносить предложения или обращаться за помощью.</w:t>
      </w:r>
    </w:p>
    <w:p w14:paraId="07273497" w14:textId="6287669E"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Создание электронного ре</w:t>
      </w:r>
      <w:r w:rsidR="003D4E57">
        <w:rPr>
          <w:sz w:val="28"/>
          <w:szCs w:val="28"/>
        </w:rPr>
        <w:t>ги</w:t>
      </w:r>
      <w:r w:rsidRPr="003701A1">
        <w:rPr>
          <w:sz w:val="28"/>
          <w:szCs w:val="28"/>
        </w:rPr>
        <w:t xml:space="preserve">стра донорских половых гамет — сложная задача, требующая тесного сотрудничества </w:t>
      </w:r>
      <w:r>
        <w:rPr>
          <w:sz w:val="28"/>
          <w:szCs w:val="28"/>
        </w:rPr>
        <w:t xml:space="preserve">министерства здравохранения, </w:t>
      </w:r>
      <w:r w:rsidRPr="003701A1">
        <w:rPr>
          <w:sz w:val="28"/>
          <w:szCs w:val="28"/>
        </w:rPr>
        <w:t>медицинских работников, юристов и ИТ-специалистов.</w:t>
      </w:r>
    </w:p>
    <w:p w14:paraId="38F76579" w14:textId="77777777" w:rsidR="00E051AB" w:rsidRPr="00E051AB" w:rsidRDefault="00E051AB" w:rsidP="007A5AEE">
      <w:pPr>
        <w:pBdr>
          <w:top w:val="nil"/>
          <w:left w:val="nil"/>
          <w:bottom w:val="nil"/>
          <w:right w:val="nil"/>
          <w:between w:val="nil"/>
        </w:pBdr>
        <w:jc w:val="both"/>
        <w:rPr>
          <w:sz w:val="28"/>
          <w:szCs w:val="28"/>
          <w:lang w:val="kk-KZ"/>
        </w:rPr>
      </w:pPr>
    </w:p>
    <w:p w14:paraId="563AE082" w14:textId="643E5206" w:rsidR="006772E6" w:rsidRPr="003701A1" w:rsidRDefault="006772E6" w:rsidP="00346333">
      <w:pPr>
        <w:pBdr>
          <w:top w:val="nil"/>
          <w:left w:val="nil"/>
          <w:bottom w:val="nil"/>
          <w:right w:val="nil"/>
          <w:between w:val="nil"/>
        </w:pBdr>
        <w:ind w:firstLine="709"/>
        <w:jc w:val="both"/>
        <w:rPr>
          <w:b/>
          <w:sz w:val="28"/>
          <w:szCs w:val="28"/>
        </w:rPr>
      </w:pPr>
      <w:r w:rsidRPr="003701A1">
        <w:rPr>
          <w:b/>
          <w:sz w:val="28"/>
          <w:szCs w:val="28"/>
        </w:rPr>
        <w:t>2.</w:t>
      </w:r>
      <w:r w:rsidR="000A7C43">
        <w:rPr>
          <w:b/>
          <w:sz w:val="28"/>
          <w:szCs w:val="28"/>
        </w:rPr>
        <w:t>5</w:t>
      </w:r>
      <w:r w:rsidRPr="003701A1">
        <w:rPr>
          <w:b/>
          <w:sz w:val="28"/>
          <w:szCs w:val="28"/>
        </w:rPr>
        <w:t xml:space="preserve"> Разработка маршрутизации регистра доноров половых гамет</w:t>
      </w:r>
    </w:p>
    <w:p w14:paraId="27F440A5" w14:textId="77777777" w:rsidR="003D4E57" w:rsidRDefault="00346333" w:rsidP="00346333">
      <w:pPr>
        <w:pBdr>
          <w:top w:val="nil"/>
          <w:left w:val="nil"/>
          <w:bottom w:val="nil"/>
          <w:right w:val="nil"/>
          <w:between w:val="nil"/>
        </w:pBdr>
        <w:ind w:firstLine="709"/>
        <w:jc w:val="both"/>
        <w:rPr>
          <w:sz w:val="28"/>
          <w:szCs w:val="28"/>
        </w:rPr>
      </w:pPr>
      <w:r w:rsidRPr="003701A1">
        <w:rPr>
          <w:sz w:val="28"/>
          <w:szCs w:val="28"/>
        </w:rPr>
        <w:t>Разработка ре</w:t>
      </w:r>
      <w:r>
        <w:rPr>
          <w:sz w:val="28"/>
          <w:szCs w:val="28"/>
        </w:rPr>
        <w:t>ги</w:t>
      </w:r>
      <w:r w:rsidRPr="003701A1">
        <w:rPr>
          <w:sz w:val="28"/>
          <w:szCs w:val="28"/>
        </w:rPr>
        <w:t>стра доноров половых гамет, также известного как ре</w:t>
      </w:r>
      <w:r w:rsidR="003D4E57">
        <w:rPr>
          <w:sz w:val="28"/>
          <w:szCs w:val="28"/>
        </w:rPr>
        <w:t>ги</w:t>
      </w:r>
      <w:r w:rsidRPr="003701A1">
        <w:rPr>
          <w:sz w:val="28"/>
          <w:szCs w:val="28"/>
        </w:rPr>
        <w:t>стр доноров спермы или яйцеклеток, предполагает создание комплексной системы, которая помогает отдельным лицам и парам получ</w:t>
      </w:r>
      <w:r w:rsidR="003D4E57">
        <w:rPr>
          <w:sz w:val="28"/>
          <w:szCs w:val="28"/>
        </w:rPr>
        <w:t>и</w:t>
      </w:r>
      <w:r w:rsidRPr="003701A1">
        <w:rPr>
          <w:sz w:val="28"/>
          <w:szCs w:val="28"/>
        </w:rPr>
        <w:t>ть доступ к информации о потенциальных донорах, облегч</w:t>
      </w:r>
      <w:r w:rsidR="003D4E57">
        <w:rPr>
          <w:sz w:val="28"/>
          <w:szCs w:val="28"/>
        </w:rPr>
        <w:t>ить</w:t>
      </w:r>
      <w:r w:rsidRPr="003701A1">
        <w:rPr>
          <w:sz w:val="28"/>
          <w:szCs w:val="28"/>
        </w:rPr>
        <w:t xml:space="preserve"> процесс донорства и ве</w:t>
      </w:r>
      <w:r w:rsidR="003D4E57">
        <w:rPr>
          <w:sz w:val="28"/>
          <w:szCs w:val="28"/>
        </w:rPr>
        <w:t>сти</w:t>
      </w:r>
      <w:r w:rsidRPr="003701A1">
        <w:rPr>
          <w:sz w:val="28"/>
          <w:szCs w:val="28"/>
        </w:rPr>
        <w:t xml:space="preserve"> точный учет для медицинских и юридических целей. </w:t>
      </w:r>
    </w:p>
    <w:p w14:paraId="3E0E4CD8" w14:textId="46C8FF3A"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Вот ключевые шаги и соображения по созданию такого ре</w:t>
      </w:r>
      <w:r>
        <w:rPr>
          <w:sz w:val="28"/>
          <w:szCs w:val="28"/>
        </w:rPr>
        <w:t>ги</w:t>
      </w:r>
      <w:r w:rsidRPr="003701A1">
        <w:rPr>
          <w:sz w:val="28"/>
          <w:szCs w:val="28"/>
        </w:rPr>
        <w:t>стра:</w:t>
      </w:r>
    </w:p>
    <w:p w14:paraId="45A6D701"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 </w:t>
      </w:r>
      <w:r w:rsidRPr="003701A1">
        <w:rPr>
          <w:b/>
          <w:sz w:val="28"/>
          <w:szCs w:val="28"/>
        </w:rPr>
        <w:t>Правовая и этическая основа</w:t>
      </w:r>
      <w:r w:rsidRPr="003701A1">
        <w:rPr>
          <w:sz w:val="28"/>
          <w:szCs w:val="28"/>
        </w:rPr>
        <w:t>: понимать юридические и этические требования, связанные с донорством гамет в регионе или стране. Сюда входят законы о конфиденциальности, согласие и права доноров и получателей.</w:t>
      </w:r>
    </w:p>
    <w:p w14:paraId="2C9327B8" w14:textId="5D617BD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2. </w:t>
      </w:r>
      <w:r w:rsidRPr="003701A1">
        <w:rPr>
          <w:b/>
          <w:sz w:val="28"/>
          <w:szCs w:val="28"/>
        </w:rPr>
        <w:t>Инфраструктура реестра</w:t>
      </w:r>
      <w:r w:rsidRPr="003701A1">
        <w:rPr>
          <w:sz w:val="28"/>
          <w:szCs w:val="28"/>
        </w:rPr>
        <w:t>: Создание технической инфраструктуры для ре</w:t>
      </w:r>
      <w:r w:rsidR="003D4E57">
        <w:rPr>
          <w:sz w:val="28"/>
          <w:szCs w:val="28"/>
        </w:rPr>
        <w:t>ги</w:t>
      </w:r>
      <w:r w:rsidRPr="003701A1">
        <w:rPr>
          <w:sz w:val="28"/>
          <w:szCs w:val="28"/>
        </w:rPr>
        <w:t>стра. Это может включать создание безопасной онлайн-платформы или проведение работы с существующей информационной системой здравоохранения.</w:t>
      </w:r>
    </w:p>
    <w:p w14:paraId="246775F8" w14:textId="77777777" w:rsidR="00346333" w:rsidRPr="00B2139D" w:rsidRDefault="00346333" w:rsidP="00346333">
      <w:pPr>
        <w:pBdr>
          <w:top w:val="nil"/>
          <w:left w:val="nil"/>
          <w:bottom w:val="nil"/>
          <w:right w:val="nil"/>
          <w:between w:val="nil"/>
        </w:pBdr>
        <w:ind w:firstLine="709"/>
        <w:jc w:val="both"/>
        <w:rPr>
          <w:sz w:val="28"/>
          <w:szCs w:val="28"/>
        </w:rPr>
      </w:pPr>
      <w:r w:rsidRPr="003701A1">
        <w:rPr>
          <w:sz w:val="28"/>
          <w:szCs w:val="28"/>
        </w:rPr>
        <w:t xml:space="preserve">3. </w:t>
      </w:r>
      <w:r w:rsidRPr="00BC2DFC">
        <w:rPr>
          <w:b/>
          <w:bCs/>
          <w:sz w:val="28"/>
          <w:szCs w:val="28"/>
        </w:rPr>
        <w:t>Сбор данных и управление ими</w:t>
      </w:r>
      <w:r w:rsidRPr="003701A1">
        <w:rPr>
          <w:sz w:val="28"/>
          <w:szCs w:val="28"/>
        </w:rPr>
        <w:t xml:space="preserve">: определить типы данных, которые будут собираться и храниться. Сюда входят профили доноров, история болезни, генетическая информация, формы согласия и контактные данные. </w:t>
      </w:r>
    </w:p>
    <w:p w14:paraId="30256072"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4. </w:t>
      </w:r>
      <w:r w:rsidRPr="003701A1">
        <w:rPr>
          <w:b/>
          <w:sz w:val="28"/>
          <w:szCs w:val="28"/>
        </w:rPr>
        <w:t>Регистрация и проверка пользователя</w:t>
      </w:r>
      <w:r w:rsidRPr="003701A1">
        <w:rPr>
          <w:sz w:val="28"/>
          <w:szCs w:val="28"/>
        </w:rPr>
        <w:t>: разработать процесс регистрации как для доноров, так и для получателей. Проверка личности и намерений пользователей имеет решающее значение для обеспечения целостности ре</w:t>
      </w:r>
      <w:r>
        <w:rPr>
          <w:sz w:val="28"/>
          <w:szCs w:val="28"/>
        </w:rPr>
        <w:t>ги</w:t>
      </w:r>
      <w:r w:rsidRPr="003701A1">
        <w:rPr>
          <w:sz w:val="28"/>
          <w:szCs w:val="28"/>
        </w:rPr>
        <w:t>стра.</w:t>
      </w:r>
    </w:p>
    <w:p w14:paraId="24F1B57B"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5. </w:t>
      </w:r>
      <w:r w:rsidRPr="003701A1">
        <w:rPr>
          <w:b/>
          <w:sz w:val="28"/>
          <w:szCs w:val="28"/>
        </w:rPr>
        <w:t>Профили доноров</w:t>
      </w:r>
      <w:r w:rsidRPr="003701A1">
        <w:rPr>
          <w:sz w:val="28"/>
          <w:szCs w:val="28"/>
        </w:rPr>
        <w:t>: создать стандартизированный шаблон для профилей доноров. Сюда должна быть включена личная информация, история болезни, генетическое происхождение и предпочтения в отношении контактов с будущим потомством.</w:t>
      </w:r>
    </w:p>
    <w:p w14:paraId="67CBEEC5" w14:textId="5C5166DF" w:rsidR="00346333" w:rsidRPr="00EB7A99" w:rsidRDefault="00346333" w:rsidP="00346333">
      <w:pPr>
        <w:ind w:firstLine="709"/>
        <w:jc w:val="both"/>
        <w:rPr>
          <w:sz w:val="28"/>
          <w:szCs w:val="28"/>
        </w:rPr>
      </w:pPr>
      <w:r w:rsidRPr="003701A1">
        <w:rPr>
          <w:sz w:val="28"/>
          <w:szCs w:val="28"/>
        </w:rPr>
        <w:t xml:space="preserve">6. </w:t>
      </w:r>
      <w:r w:rsidRPr="003701A1">
        <w:rPr>
          <w:b/>
          <w:sz w:val="28"/>
          <w:szCs w:val="28"/>
        </w:rPr>
        <w:t>Алгоритмы сопоставления</w:t>
      </w:r>
      <w:r w:rsidRPr="003701A1">
        <w:rPr>
          <w:sz w:val="28"/>
          <w:szCs w:val="28"/>
        </w:rPr>
        <w:t>: внедрить алгоритмы, позволяющие потенциальным реципиентам искать доноров по конкретным критериям. Сюда могут входить физические характеристики, история болезни или другие предпочтения.</w:t>
      </w:r>
      <w:r>
        <w:rPr>
          <w:sz w:val="28"/>
          <w:szCs w:val="28"/>
        </w:rPr>
        <w:t xml:space="preserve"> Для граждан РК- можно указать род и </w:t>
      </w:r>
      <w:r w:rsidR="005D1B23">
        <w:rPr>
          <w:sz w:val="28"/>
          <w:szCs w:val="28"/>
        </w:rPr>
        <w:t>жуз (</w:t>
      </w:r>
      <w:r w:rsidRPr="00EB7A99">
        <w:rPr>
          <w:sz w:val="28"/>
          <w:szCs w:val="28"/>
        </w:rPr>
        <w:t>В Казахстане</w:t>
      </w:r>
      <w:r w:rsidRPr="00EB7A99">
        <w:rPr>
          <w:rStyle w:val="apple-converted-space"/>
          <w:sz w:val="28"/>
          <w:szCs w:val="28"/>
        </w:rPr>
        <w:t> </w:t>
      </w:r>
      <w:r w:rsidRPr="00EB7A99">
        <w:rPr>
          <w:sz w:val="28"/>
          <w:szCs w:val="28"/>
        </w:rPr>
        <w:t>существует историческая родоплеменная структура, основанная на делении на три жуза: Старший, Средний и Младший.Каждый ж</w:t>
      </w:r>
      <w:r>
        <w:rPr>
          <w:sz w:val="28"/>
          <w:szCs w:val="28"/>
        </w:rPr>
        <w:t>уз</w:t>
      </w:r>
      <w:r w:rsidRPr="00EB7A99">
        <w:rPr>
          <w:sz w:val="28"/>
          <w:szCs w:val="28"/>
        </w:rPr>
        <w:t>, включа</w:t>
      </w:r>
      <w:r>
        <w:rPr>
          <w:sz w:val="28"/>
          <w:szCs w:val="28"/>
        </w:rPr>
        <w:t>ет</w:t>
      </w:r>
      <w:r w:rsidRPr="00EB7A99">
        <w:rPr>
          <w:sz w:val="28"/>
          <w:szCs w:val="28"/>
        </w:rPr>
        <w:t xml:space="preserve"> в себя множество родов, которые в свою очередь делятся на более мелкие роды.</w:t>
      </w:r>
      <w:r w:rsidRPr="00EB7A99">
        <w:rPr>
          <w:rStyle w:val="apple-converted-space"/>
          <w:sz w:val="28"/>
          <w:szCs w:val="28"/>
        </w:rPr>
        <w:t> </w:t>
      </w:r>
      <w:r w:rsidRPr="00EB7A99">
        <w:rPr>
          <w:sz w:val="28"/>
          <w:szCs w:val="28"/>
        </w:rPr>
        <w:t>Эта система служила для организации казахского народа, имела региональную специфику и объединяла роды по культурным, хозяйственным и политическим признакам</w:t>
      </w:r>
      <w:r>
        <w:rPr>
          <w:sz w:val="28"/>
          <w:szCs w:val="28"/>
        </w:rPr>
        <w:t>)</w:t>
      </w:r>
      <w:r w:rsidRPr="00EB7A99">
        <w:rPr>
          <w:sz w:val="28"/>
          <w:szCs w:val="28"/>
        </w:rPr>
        <w:t>.</w:t>
      </w:r>
      <w:r w:rsidRPr="00EB7A99">
        <w:rPr>
          <w:rStyle w:val="uv3um"/>
          <w:sz w:val="28"/>
          <w:szCs w:val="28"/>
        </w:rPr>
        <w:t> </w:t>
      </w:r>
    </w:p>
    <w:p w14:paraId="1593F986" w14:textId="5A7A8C3A"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7. </w:t>
      </w:r>
      <w:r w:rsidRPr="003701A1">
        <w:rPr>
          <w:b/>
          <w:sz w:val="28"/>
          <w:szCs w:val="28"/>
        </w:rPr>
        <w:t>Контроль конфиденциальности</w:t>
      </w:r>
      <w:r w:rsidRPr="003701A1">
        <w:rPr>
          <w:sz w:val="28"/>
          <w:szCs w:val="28"/>
        </w:rPr>
        <w:t>: предоставить пользователям контроль над настройками конфиденциальности, позволяя им указывать, кто может получить доступ к их информации</w:t>
      </w:r>
      <w:r w:rsidR="003D4E57">
        <w:rPr>
          <w:sz w:val="28"/>
          <w:szCs w:val="28"/>
        </w:rPr>
        <w:t>(обсуждаемо)</w:t>
      </w:r>
      <w:r w:rsidRPr="003701A1">
        <w:rPr>
          <w:sz w:val="28"/>
          <w:szCs w:val="28"/>
        </w:rPr>
        <w:t>. Это особенно важно для доноров, которые могут пожелать остаться анонимными.</w:t>
      </w:r>
    </w:p>
    <w:p w14:paraId="68D84A1E"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8. </w:t>
      </w:r>
      <w:r w:rsidRPr="003701A1">
        <w:rPr>
          <w:b/>
          <w:sz w:val="28"/>
          <w:szCs w:val="28"/>
        </w:rPr>
        <w:t>Коммуникационная платформа</w:t>
      </w:r>
      <w:r w:rsidRPr="003701A1">
        <w:rPr>
          <w:sz w:val="28"/>
          <w:szCs w:val="28"/>
        </w:rPr>
        <w:t>: обеспечить безопасную систему обмена сообщениями или связи внутри ре</w:t>
      </w:r>
      <w:r>
        <w:rPr>
          <w:sz w:val="28"/>
          <w:szCs w:val="28"/>
        </w:rPr>
        <w:t>ги</w:t>
      </w:r>
      <w:r w:rsidRPr="003701A1">
        <w:rPr>
          <w:sz w:val="28"/>
          <w:szCs w:val="28"/>
        </w:rPr>
        <w:t>стра, чтобы доноры и реципиенты могли связываться друг с другом</w:t>
      </w:r>
      <w:r>
        <w:rPr>
          <w:sz w:val="28"/>
          <w:szCs w:val="28"/>
        </w:rPr>
        <w:t>(обсуждаемо)</w:t>
      </w:r>
      <w:r w:rsidRPr="003701A1">
        <w:rPr>
          <w:sz w:val="28"/>
          <w:szCs w:val="28"/>
        </w:rPr>
        <w:t>.</w:t>
      </w:r>
    </w:p>
    <w:p w14:paraId="4CA042D4"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9. </w:t>
      </w:r>
      <w:r w:rsidRPr="003701A1">
        <w:rPr>
          <w:b/>
          <w:sz w:val="28"/>
          <w:szCs w:val="28"/>
        </w:rPr>
        <w:t>Медицинский осмотр и тестирование</w:t>
      </w:r>
      <w:r w:rsidRPr="003701A1">
        <w:rPr>
          <w:sz w:val="28"/>
          <w:szCs w:val="28"/>
        </w:rPr>
        <w:t>: внедрить процесс проверки истории болезни и здоровья доноров, включая любое необходимое генетическое тестирование. Убедиться, что все стороны имеют доступ к этой информации.</w:t>
      </w:r>
    </w:p>
    <w:p w14:paraId="3B30A85E"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10. </w:t>
      </w:r>
      <w:r w:rsidRPr="003701A1">
        <w:rPr>
          <w:b/>
          <w:sz w:val="28"/>
          <w:szCs w:val="28"/>
        </w:rPr>
        <w:t>Согласие и юридическая документация</w:t>
      </w:r>
      <w:r w:rsidRPr="003701A1">
        <w:rPr>
          <w:sz w:val="28"/>
          <w:szCs w:val="28"/>
        </w:rPr>
        <w:t>: разработать систему получения и хранения форм согласия и юридической документации, которая может включать договоры между донорами и реципиентами.</w:t>
      </w:r>
    </w:p>
    <w:p w14:paraId="54B7E076"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11. </w:t>
      </w:r>
      <w:r w:rsidRPr="003701A1">
        <w:rPr>
          <w:b/>
          <w:sz w:val="28"/>
          <w:szCs w:val="28"/>
        </w:rPr>
        <w:t>Службы поддержки</w:t>
      </w:r>
      <w:r w:rsidRPr="003701A1">
        <w:rPr>
          <w:sz w:val="28"/>
          <w:szCs w:val="28"/>
        </w:rPr>
        <w:t>: предлагать услуги поддержки, такие как консультирование или доступ к медицинским специалистам, как донорам, так и реципиентам.</w:t>
      </w:r>
    </w:p>
    <w:p w14:paraId="2D2ADF31"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12. </w:t>
      </w:r>
      <w:r w:rsidRPr="003701A1">
        <w:rPr>
          <w:b/>
          <w:sz w:val="28"/>
          <w:szCs w:val="28"/>
        </w:rPr>
        <w:t>Образование и информация</w:t>
      </w:r>
      <w:r w:rsidRPr="003701A1">
        <w:rPr>
          <w:sz w:val="28"/>
          <w:szCs w:val="28"/>
        </w:rPr>
        <w:t>: предоставить образовательные ресурсы о процессе проведения программы донации, этапах, потенциальных рисках и эмоциональных соображениях для всех пользователей.</w:t>
      </w:r>
    </w:p>
    <w:p w14:paraId="60C129D9" w14:textId="1EB08C30"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13. </w:t>
      </w:r>
      <w:r w:rsidRPr="003701A1">
        <w:rPr>
          <w:b/>
          <w:sz w:val="28"/>
          <w:szCs w:val="28"/>
        </w:rPr>
        <w:t>Ведение документации и отчетность</w:t>
      </w:r>
      <w:r w:rsidRPr="003701A1">
        <w:rPr>
          <w:sz w:val="28"/>
          <w:szCs w:val="28"/>
        </w:rPr>
        <w:t xml:space="preserve">: </w:t>
      </w:r>
      <w:r w:rsidR="003D4E57">
        <w:rPr>
          <w:sz w:val="28"/>
          <w:szCs w:val="28"/>
        </w:rPr>
        <w:t>в</w:t>
      </w:r>
      <w:r w:rsidRPr="003701A1">
        <w:rPr>
          <w:sz w:val="28"/>
          <w:szCs w:val="28"/>
        </w:rPr>
        <w:t>едение подробного учета всех взаимодействий и процессов в ре</w:t>
      </w:r>
      <w:r>
        <w:rPr>
          <w:sz w:val="28"/>
          <w:szCs w:val="28"/>
        </w:rPr>
        <w:t>ги</w:t>
      </w:r>
      <w:r w:rsidRPr="003701A1">
        <w:rPr>
          <w:sz w:val="28"/>
          <w:szCs w:val="28"/>
        </w:rPr>
        <w:t>стре. Это имеет решающее значение для юридических и медицинских целей.</w:t>
      </w:r>
    </w:p>
    <w:p w14:paraId="6D6F5BDF"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14. </w:t>
      </w:r>
      <w:r w:rsidRPr="003701A1">
        <w:rPr>
          <w:b/>
          <w:sz w:val="28"/>
          <w:szCs w:val="28"/>
        </w:rPr>
        <w:t>Меры безопасности</w:t>
      </w:r>
      <w:r w:rsidRPr="003701A1">
        <w:rPr>
          <w:sz w:val="28"/>
          <w:szCs w:val="28"/>
        </w:rPr>
        <w:t>: внедрить надежные меры безопасности для защиты конфиденциальных данных, включая шифрование, контроль доступа и регулярные проверки безопасности.</w:t>
      </w:r>
    </w:p>
    <w:p w14:paraId="64246562"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15. </w:t>
      </w:r>
      <w:r w:rsidRPr="003701A1">
        <w:rPr>
          <w:b/>
          <w:sz w:val="28"/>
          <w:szCs w:val="28"/>
        </w:rPr>
        <w:t>Отзывы и улучшения</w:t>
      </w:r>
      <w:r w:rsidRPr="003701A1">
        <w:rPr>
          <w:sz w:val="28"/>
          <w:szCs w:val="28"/>
        </w:rPr>
        <w:t>: постоянно собирать отзывы пользователей и заинтересованных сторон для улучшения системы. При необходимости адаптироваться к изменениям в законодательных актах, правилах и приказах.</w:t>
      </w:r>
    </w:p>
    <w:p w14:paraId="635245AE"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16. </w:t>
      </w:r>
      <w:r w:rsidRPr="003701A1">
        <w:rPr>
          <w:b/>
          <w:sz w:val="28"/>
          <w:szCs w:val="28"/>
        </w:rPr>
        <w:t>Соответствие и аккредитация</w:t>
      </w:r>
      <w:r w:rsidRPr="003701A1">
        <w:rPr>
          <w:sz w:val="28"/>
          <w:szCs w:val="28"/>
        </w:rPr>
        <w:t>: необходимо убедиться в том, что ре</w:t>
      </w:r>
      <w:r>
        <w:rPr>
          <w:sz w:val="28"/>
          <w:szCs w:val="28"/>
        </w:rPr>
        <w:t>ги</w:t>
      </w:r>
      <w:r w:rsidRPr="003701A1">
        <w:rPr>
          <w:sz w:val="28"/>
          <w:szCs w:val="28"/>
        </w:rPr>
        <w:t>стр соответствует всем применимым нормативным стандартам, и рассмотреть возможность получения аккредитации от соответствующих организаций здравоохранения.</w:t>
      </w:r>
    </w:p>
    <w:p w14:paraId="6647FF52" w14:textId="3E034B13"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17. </w:t>
      </w:r>
      <w:r w:rsidRPr="003701A1">
        <w:rPr>
          <w:b/>
          <w:sz w:val="28"/>
          <w:szCs w:val="28"/>
        </w:rPr>
        <w:t>Стоимость и финансирование</w:t>
      </w:r>
      <w:r w:rsidRPr="003701A1">
        <w:rPr>
          <w:sz w:val="28"/>
          <w:szCs w:val="28"/>
        </w:rPr>
        <w:t>: определить стоимость разработки и поддержания ре</w:t>
      </w:r>
      <w:r>
        <w:rPr>
          <w:sz w:val="28"/>
          <w:szCs w:val="28"/>
        </w:rPr>
        <w:t>ги</w:t>
      </w:r>
      <w:r w:rsidRPr="003701A1">
        <w:rPr>
          <w:sz w:val="28"/>
          <w:szCs w:val="28"/>
        </w:rPr>
        <w:t>стра и обеспечить источники финансирования, которые могут включать оплату для пользователей, государственные гранты или частных инвесторов</w:t>
      </w:r>
      <w:r>
        <w:rPr>
          <w:sz w:val="28"/>
          <w:szCs w:val="28"/>
        </w:rPr>
        <w:t xml:space="preserve"> (желательно под контролем госудаственных структур)</w:t>
      </w:r>
      <w:r w:rsidRPr="003701A1">
        <w:rPr>
          <w:sz w:val="28"/>
          <w:szCs w:val="28"/>
        </w:rPr>
        <w:t>.</w:t>
      </w:r>
    </w:p>
    <w:p w14:paraId="731AE831"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 xml:space="preserve">18. </w:t>
      </w:r>
      <w:r w:rsidRPr="003701A1">
        <w:rPr>
          <w:b/>
          <w:sz w:val="28"/>
          <w:szCs w:val="28"/>
        </w:rPr>
        <w:t>Информирование общественности</w:t>
      </w:r>
      <w:r w:rsidRPr="003701A1">
        <w:rPr>
          <w:sz w:val="28"/>
          <w:szCs w:val="28"/>
        </w:rPr>
        <w:t>: продвигать ре</w:t>
      </w:r>
      <w:r>
        <w:rPr>
          <w:sz w:val="28"/>
          <w:szCs w:val="28"/>
        </w:rPr>
        <w:t>ги</w:t>
      </w:r>
      <w:r w:rsidRPr="003701A1">
        <w:rPr>
          <w:sz w:val="28"/>
          <w:szCs w:val="28"/>
        </w:rPr>
        <w:t>стр и его услуги среди целевой аудитории, включая клиники по лечению бесплодия, медицинских работников и потенциальных пользователей.</w:t>
      </w:r>
    </w:p>
    <w:p w14:paraId="6A4AA638" w14:textId="77777777" w:rsidR="00346333" w:rsidRPr="003701A1" w:rsidRDefault="00346333" w:rsidP="00346333">
      <w:pPr>
        <w:pBdr>
          <w:top w:val="nil"/>
          <w:left w:val="nil"/>
          <w:bottom w:val="nil"/>
          <w:right w:val="nil"/>
          <w:between w:val="nil"/>
        </w:pBdr>
        <w:ind w:firstLine="709"/>
        <w:jc w:val="both"/>
        <w:rPr>
          <w:sz w:val="28"/>
          <w:szCs w:val="28"/>
        </w:rPr>
      </w:pPr>
      <w:r w:rsidRPr="003701A1">
        <w:rPr>
          <w:sz w:val="28"/>
          <w:szCs w:val="28"/>
        </w:rPr>
        <w:t>Создание ре</w:t>
      </w:r>
      <w:r>
        <w:rPr>
          <w:sz w:val="28"/>
          <w:szCs w:val="28"/>
        </w:rPr>
        <w:t>ги</w:t>
      </w:r>
      <w:r w:rsidRPr="003701A1">
        <w:rPr>
          <w:sz w:val="28"/>
          <w:szCs w:val="28"/>
        </w:rPr>
        <w:t>стра доноров половых гамет – сложная задача, требующая прочной правовой и этической базы, надежной технической инфраструктуры и приверженности конфиденциальности пользователей и безопасности данных. Сотрудничество с медицинскими работниками, юристами и специалистами по этике имеет важное значение для его успешного развития и функционирования.</w:t>
      </w:r>
    </w:p>
    <w:p w14:paraId="3A551C63" w14:textId="77777777" w:rsidR="00E95AF5" w:rsidRPr="00765213" w:rsidRDefault="00E95AF5" w:rsidP="00765213">
      <w:pPr>
        <w:pBdr>
          <w:top w:val="nil"/>
          <w:left w:val="nil"/>
          <w:bottom w:val="nil"/>
          <w:right w:val="nil"/>
          <w:between w:val="nil"/>
        </w:pBdr>
        <w:jc w:val="both"/>
        <w:rPr>
          <w:b/>
          <w:sz w:val="28"/>
          <w:szCs w:val="28"/>
          <w:lang w:val="kk-KZ"/>
        </w:rPr>
      </w:pPr>
    </w:p>
    <w:p w14:paraId="0CB15967" w14:textId="77777777" w:rsidR="00765213" w:rsidRDefault="00765213" w:rsidP="00E95AF5">
      <w:pPr>
        <w:pBdr>
          <w:top w:val="nil"/>
          <w:left w:val="nil"/>
          <w:bottom w:val="nil"/>
          <w:right w:val="nil"/>
          <w:between w:val="nil"/>
        </w:pBdr>
        <w:ind w:firstLine="709"/>
        <w:jc w:val="both"/>
        <w:rPr>
          <w:b/>
          <w:sz w:val="28"/>
          <w:szCs w:val="28"/>
          <w:lang w:val="kk-KZ"/>
        </w:rPr>
      </w:pPr>
    </w:p>
    <w:p w14:paraId="26460934" w14:textId="28E5A32A" w:rsidR="006772E6" w:rsidRPr="00346333" w:rsidRDefault="00CD0831" w:rsidP="00E95AF5">
      <w:pPr>
        <w:pBdr>
          <w:top w:val="nil"/>
          <w:left w:val="nil"/>
          <w:bottom w:val="nil"/>
          <w:right w:val="nil"/>
          <w:between w:val="nil"/>
        </w:pBdr>
        <w:ind w:firstLine="709"/>
        <w:jc w:val="both"/>
        <w:rPr>
          <w:b/>
          <w:sz w:val="28"/>
          <w:szCs w:val="28"/>
        </w:rPr>
      </w:pPr>
      <w:r>
        <w:rPr>
          <w:b/>
          <w:sz w:val="28"/>
          <w:szCs w:val="28"/>
          <w:lang w:val="kk-KZ"/>
        </w:rPr>
        <w:tab/>
      </w:r>
      <w:r w:rsidR="006772E6" w:rsidRPr="003701A1">
        <w:rPr>
          <w:b/>
          <w:sz w:val="28"/>
          <w:szCs w:val="28"/>
        </w:rPr>
        <w:t>2</w:t>
      </w:r>
      <w:r w:rsidR="006772E6" w:rsidRPr="00346333">
        <w:rPr>
          <w:b/>
          <w:sz w:val="28"/>
          <w:szCs w:val="28"/>
        </w:rPr>
        <w:t>.</w:t>
      </w:r>
      <w:r w:rsidR="000A7C43" w:rsidRPr="00346333">
        <w:rPr>
          <w:b/>
          <w:sz w:val="28"/>
          <w:szCs w:val="28"/>
        </w:rPr>
        <w:t>6</w:t>
      </w:r>
      <w:r w:rsidR="006772E6" w:rsidRPr="00346333">
        <w:rPr>
          <w:b/>
          <w:sz w:val="28"/>
          <w:szCs w:val="28"/>
        </w:rPr>
        <w:t xml:space="preserve"> Этическое одобрение</w:t>
      </w:r>
    </w:p>
    <w:p w14:paraId="6A56D182" w14:textId="7A0B5120" w:rsidR="00346333" w:rsidRPr="00346333" w:rsidRDefault="00346333" w:rsidP="00346333">
      <w:pPr>
        <w:ind w:firstLine="709"/>
        <w:jc w:val="both"/>
        <w:rPr>
          <w:sz w:val="28"/>
          <w:szCs w:val="28"/>
        </w:rPr>
      </w:pPr>
      <w:r w:rsidRPr="00346333">
        <w:rPr>
          <w:sz w:val="28"/>
          <w:szCs w:val="28"/>
        </w:rPr>
        <w:t>Исследование проводилось согласно Приказу МЗ РК от 15 декабря 2020 года № ҚР ДСМ-272/2020</w:t>
      </w:r>
      <w:r w:rsidRPr="00346333">
        <w:t xml:space="preserve"> «</w:t>
      </w:r>
      <w:r w:rsidRPr="00346333">
        <w:rPr>
          <w:b/>
          <w:bCs/>
          <w:sz w:val="28"/>
          <w:szCs w:val="28"/>
        </w:rPr>
        <w:t>Правила и условия проведения вспомогательных репродуктивных методов и технологий»</w:t>
      </w:r>
      <w:r w:rsidRPr="00346333">
        <w:rPr>
          <w:sz w:val="28"/>
          <w:szCs w:val="28"/>
        </w:rPr>
        <w:t xml:space="preserve"> [</w:t>
      </w:r>
      <w:r w:rsidR="005D1B23" w:rsidRPr="00346333">
        <w:rPr>
          <w:sz w:val="28"/>
          <w:szCs w:val="28"/>
        </w:rPr>
        <w:t>10</w:t>
      </w:r>
      <w:r w:rsidR="005D1B23">
        <w:rPr>
          <w:sz w:val="28"/>
          <w:szCs w:val="28"/>
        </w:rPr>
        <w:t>,</w:t>
      </w:r>
      <w:r w:rsidR="00765213">
        <w:rPr>
          <w:sz w:val="28"/>
          <w:szCs w:val="28"/>
          <w:lang w:val="kk-KZ"/>
        </w:rPr>
        <w:t>с</w:t>
      </w:r>
      <w:r w:rsidR="005D1B23">
        <w:rPr>
          <w:sz w:val="28"/>
          <w:szCs w:val="28"/>
        </w:rPr>
        <w:t>.</w:t>
      </w:r>
      <w:r w:rsidR="00765213">
        <w:rPr>
          <w:sz w:val="28"/>
          <w:szCs w:val="28"/>
          <w:lang w:val="kk-KZ"/>
        </w:rPr>
        <w:t xml:space="preserve"> </w:t>
      </w:r>
      <w:r w:rsidR="005D1B23">
        <w:rPr>
          <w:sz w:val="28"/>
          <w:szCs w:val="28"/>
        </w:rPr>
        <w:t>9</w:t>
      </w:r>
      <w:r w:rsidRPr="00346333">
        <w:rPr>
          <w:sz w:val="28"/>
          <w:szCs w:val="28"/>
        </w:rPr>
        <w:t xml:space="preserve">]. </w:t>
      </w:r>
    </w:p>
    <w:p w14:paraId="1FB057DF" w14:textId="77777777" w:rsidR="00346333" w:rsidRPr="00346333" w:rsidRDefault="00346333" w:rsidP="00346333">
      <w:pPr>
        <w:pBdr>
          <w:top w:val="nil"/>
          <w:left w:val="nil"/>
          <w:bottom w:val="nil"/>
          <w:right w:val="nil"/>
          <w:between w:val="nil"/>
        </w:pBdr>
        <w:ind w:firstLine="709"/>
        <w:jc w:val="both"/>
        <w:rPr>
          <w:sz w:val="28"/>
          <w:szCs w:val="28"/>
        </w:rPr>
      </w:pPr>
      <w:r w:rsidRPr="00346333">
        <w:rPr>
          <w:sz w:val="28"/>
          <w:szCs w:val="28"/>
        </w:rPr>
        <w:t>Экспериментальные исследования выполняли с соблюдением основных положений GCP (1996), Конвенции Совета Европы о правах человека и биомедицине (1997), Хельсинкской декларации Всемирной медицинской ассоциации об этических принципах проведения научно-медицинских исследований с участием человека (1964-2000).</w:t>
      </w:r>
    </w:p>
    <w:p w14:paraId="0A8AF331" w14:textId="77777777" w:rsidR="00346333" w:rsidRPr="00346333" w:rsidRDefault="00346333" w:rsidP="00346333">
      <w:pPr>
        <w:pBdr>
          <w:top w:val="nil"/>
          <w:left w:val="nil"/>
          <w:bottom w:val="nil"/>
          <w:right w:val="nil"/>
          <w:between w:val="nil"/>
        </w:pBdr>
        <w:ind w:firstLine="709"/>
        <w:jc w:val="both"/>
        <w:rPr>
          <w:sz w:val="28"/>
          <w:szCs w:val="28"/>
        </w:rPr>
      </w:pPr>
      <w:r w:rsidRPr="00346333">
        <w:rPr>
          <w:b/>
          <w:bCs/>
          <w:sz w:val="28"/>
          <w:szCs w:val="28"/>
        </w:rPr>
        <w:t>Хранение данных и конфиденциальность</w:t>
      </w:r>
      <w:r w:rsidRPr="00346333">
        <w:rPr>
          <w:sz w:val="28"/>
          <w:szCs w:val="28"/>
        </w:rPr>
        <w:t xml:space="preserve">. Социологические методы исследования – путем анонимного исследования и кодировки, что соответствует конфиденциальности. </w:t>
      </w:r>
    </w:p>
    <w:p w14:paraId="51B85767" w14:textId="27A89C8F" w:rsidR="00346333" w:rsidRPr="00346333" w:rsidRDefault="00346333" w:rsidP="00346333">
      <w:pPr>
        <w:pBdr>
          <w:top w:val="nil"/>
          <w:left w:val="nil"/>
          <w:bottom w:val="nil"/>
          <w:right w:val="nil"/>
          <w:between w:val="nil"/>
        </w:pBdr>
        <w:ind w:firstLine="709"/>
        <w:jc w:val="both"/>
        <w:rPr>
          <w:sz w:val="28"/>
          <w:szCs w:val="28"/>
        </w:rPr>
      </w:pPr>
      <w:r w:rsidRPr="00346333">
        <w:rPr>
          <w:b/>
          <w:bCs/>
          <w:sz w:val="28"/>
          <w:szCs w:val="28"/>
        </w:rPr>
        <w:t>Оценка соотношения риск/польза</w:t>
      </w:r>
      <w:r w:rsidRPr="00346333">
        <w:rPr>
          <w:sz w:val="28"/>
          <w:szCs w:val="28"/>
        </w:rPr>
        <w:t xml:space="preserve">.  Минимальный риск для участников – не требуются идентификационные данные. </w:t>
      </w:r>
    </w:p>
    <w:p w14:paraId="27FDF8F0" w14:textId="77777777" w:rsidR="00346333" w:rsidRPr="00346333" w:rsidRDefault="00346333" w:rsidP="00346333">
      <w:pPr>
        <w:tabs>
          <w:tab w:val="left" w:pos="426"/>
        </w:tabs>
        <w:ind w:firstLine="709"/>
        <w:jc w:val="both"/>
        <w:rPr>
          <w:sz w:val="28"/>
          <w:szCs w:val="28"/>
        </w:rPr>
      </w:pPr>
      <w:r w:rsidRPr="00346333">
        <w:rPr>
          <w:b/>
          <w:bCs/>
          <w:sz w:val="28"/>
          <w:szCs w:val="28"/>
        </w:rPr>
        <w:t>Потенциальная польза</w:t>
      </w:r>
      <w:r w:rsidRPr="00346333">
        <w:rPr>
          <w:sz w:val="28"/>
          <w:szCs w:val="28"/>
        </w:rPr>
        <w:t xml:space="preserve"> – учет и определение лимита в использовании донорского материала, контроль за количеством рожденных детей от одного донора. Плата за участие не предполагается.</w:t>
      </w:r>
    </w:p>
    <w:p w14:paraId="5543E5F4" w14:textId="77777777" w:rsidR="00346333" w:rsidRPr="00346333" w:rsidRDefault="00346333" w:rsidP="00346333">
      <w:pPr>
        <w:tabs>
          <w:tab w:val="left" w:pos="426"/>
        </w:tabs>
        <w:ind w:firstLine="709"/>
        <w:jc w:val="both"/>
        <w:rPr>
          <w:sz w:val="28"/>
          <w:szCs w:val="28"/>
        </w:rPr>
      </w:pPr>
      <w:r w:rsidRPr="00346333">
        <w:rPr>
          <w:sz w:val="28"/>
          <w:szCs w:val="28"/>
        </w:rPr>
        <w:t>Правила исследования не требовали подписания информированного согласия.</w:t>
      </w:r>
    </w:p>
    <w:p w14:paraId="28D9A885" w14:textId="77777777" w:rsidR="00346333" w:rsidRPr="00346333" w:rsidRDefault="00346333" w:rsidP="00346333">
      <w:pPr>
        <w:tabs>
          <w:tab w:val="left" w:pos="426"/>
        </w:tabs>
        <w:ind w:firstLine="709"/>
        <w:jc w:val="both"/>
        <w:rPr>
          <w:sz w:val="28"/>
          <w:szCs w:val="28"/>
        </w:rPr>
      </w:pPr>
      <w:r w:rsidRPr="00346333">
        <w:rPr>
          <w:sz w:val="28"/>
          <w:szCs w:val="28"/>
        </w:rPr>
        <w:t>Получение этического одобрения медицинского обследования является важным шагом в обеспечении того, чтобы исследования с участием людей проводились этично и в соответствии с установленными руководящими принципами и правилами. Процесс получения этического одобрения может различаться в зависимости от характера исследования и включает несколько этапов.</w:t>
      </w:r>
    </w:p>
    <w:p w14:paraId="4122B8DA" w14:textId="77777777" w:rsidR="00346333" w:rsidRPr="00346333" w:rsidRDefault="00346333" w:rsidP="00346333">
      <w:pPr>
        <w:tabs>
          <w:tab w:val="left" w:pos="426"/>
        </w:tabs>
        <w:ind w:firstLine="709"/>
        <w:jc w:val="both"/>
        <w:rPr>
          <w:sz w:val="28"/>
          <w:szCs w:val="28"/>
        </w:rPr>
      </w:pPr>
      <w:r w:rsidRPr="00346333">
        <w:rPr>
          <w:sz w:val="28"/>
          <w:szCs w:val="28"/>
        </w:rPr>
        <w:t>Нами были разработаны опросники для медицинских сотрудников, которые работают в сфере ВРТ, доноров ооцитов и реципиентов донорских половых гамет. Прежде чем обращаться за этическим одобрением, мы четко сформулировали вопрос исследования и четкий план опроса. Это включало в себя разработку вопросов опроса, методов сбора данных и плана анализа данных.</w:t>
      </w:r>
    </w:p>
    <w:p w14:paraId="6C1A686C" w14:textId="77777777" w:rsidR="00346333" w:rsidRPr="00346333" w:rsidRDefault="00346333" w:rsidP="00346333">
      <w:pPr>
        <w:tabs>
          <w:tab w:val="left" w:pos="426"/>
        </w:tabs>
        <w:ind w:firstLine="709"/>
        <w:jc w:val="both"/>
        <w:rPr>
          <w:sz w:val="28"/>
          <w:szCs w:val="28"/>
        </w:rPr>
      </w:pPr>
      <w:r w:rsidRPr="00346333">
        <w:rPr>
          <w:sz w:val="28"/>
          <w:szCs w:val="28"/>
        </w:rPr>
        <w:t>Перед началом диссертационной работы мы были ознакомлены с этическими принципами и правилами, применимыми к медицинским исследованиям в Республике Казахстан.</w:t>
      </w:r>
    </w:p>
    <w:p w14:paraId="4C24E049" w14:textId="77777777" w:rsidR="00346333" w:rsidRPr="00346333" w:rsidRDefault="00346333" w:rsidP="00346333">
      <w:pPr>
        <w:tabs>
          <w:tab w:val="left" w:pos="426"/>
        </w:tabs>
        <w:ind w:firstLine="709"/>
        <w:jc w:val="both"/>
        <w:rPr>
          <w:sz w:val="28"/>
          <w:szCs w:val="28"/>
        </w:rPr>
      </w:pPr>
      <w:r w:rsidRPr="00346333">
        <w:rPr>
          <w:sz w:val="28"/>
          <w:szCs w:val="28"/>
        </w:rPr>
        <w:t>Для получения этического одобрения обратились в университетский локально-этический коммитет (ЛЭК). Этот комитет отвечает за рассмотрение и одобрение исследований с участием людей, чтобы гарантировать их соответствие этическим стандартам.</w:t>
      </w:r>
    </w:p>
    <w:p w14:paraId="3DBD1D79" w14:textId="77777777" w:rsidR="00346333" w:rsidRPr="00346333" w:rsidRDefault="00346333" w:rsidP="00346333">
      <w:pPr>
        <w:tabs>
          <w:tab w:val="left" w:pos="426"/>
        </w:tabs>
        <w:ind w:firstLine="709"/>
        <w:jc w:val="both"/>
        <w:rPr>
          <w:sz w:val="28"/>
          <w:szCs w:val="28"/>
        </w:rPr>
      </w:pPr>
      <w:r w:rsidRPr="00346333">
        <w:rPr>
          <w:sz w:val="28"/>
          <w:szCs w:val="28"/>
        </w:rPr>
        <w:t>Нами был создан подробный протокол, в котором описывалась цель опроса, методология, процедуры набора участников и получения согласия, обработка данных и любые потенциальные риски для участников. Этот протокол был отправлен на рассмотрение Комитета по этике.</w:t>
      </w:r>
    </w:p>
    <w:p w14:paraId="1B207357" w14:textId="77777777" w:rsidR="00346333" w:rsidRPr="00346333" w:rsidRDefault="00346333" w:rsidP="00346333">
      <w:pPr>
        <w:tabs>
          <w:tab w:val="left" w:pos="426"/>
        </w:tabs>
        <w:ind w:firstLine="709"/>
        <w:jc w:val="both"/>
        <w:rPr>
          <w:sz w:val="28"/>
          <w:szCs w:val="28"/>
        </w:rPr>
      </w:pPr>
      <w:r w:rsidRPr="00346333">
        <w:rPr>
          <w:sz w:val="28"/>
          <w:szCs w:val="28"/>
        </w:rPr>
        <w:t>С учетом объяснения цели опроса, добровольный характер участия, любые потенциальные риски или выгоды, порядок обработки и хранения данных и порядок обеспечения конфиденциальности участников. Информированное согласие в настоящем исследовании не требовалось.</w:t>
      </w:r>
    </w:p>
    <w:p w14:paraId="46F595EA" w14:textId="77777777" w:rsidR="00346333" w:rsidRPr="00346333" w:rsidRDefault="00346333" w:rsidP="00346333">
      <w:pPr>
        <w:tabs>
          <w:tab w:val="left" w:pos="426"/>
        </w:tabs>
        <w:ind w:firstLine="709"/>
        <w:jc w:val="both"/>
        <w:rPr>
          <w:sz w:val="28"/>
          <w:szCs w:val="28"/>
        </w:rPr>
      </w:pPr>
      <w:r w:rsidRPr="00346333">
        <w:rPr>
          <w:b/>
          <w:bCs/>
          <w:sz w:val="28"/>
          <w:szCs w:val="28"/>
        </w:rPr>
        <w:t>Утверждение или изменения</w:t>
      </w:r>
      <w:r w:rsidRPr="00346333">
        <w:rPr>
          <w:sz w:val="28"/>
          <w:szCs w:val="28"/>
        </w:rPr>
        <w:t>. После рассмотрения комитетом заявки мы получили одобрение на проведение исследования.</w:t>
      </w:r>
    </w:p>
    <w:p w14:paraId="56850C85" w14:textId="77777777" w:rsidR="00346333" w:rsidRPr="00346333" w:rsidRDefault="00346333" w:rsidP="00346333">
      <w:pPr>
        <w:tabs>
          <w:tab w:val="left" w:pos="426"/>
        </w:tabs>
        <w:ind w:firstLine="709"/>
        <w:jc w:val="both"/>
        <w:rPr>
          <w:sz w:val="28"/>
          <w:szCs w:val="28"/>
        </w:rPr>
      </w:pPr>
      <w:r w:rsidRPr="00346333">
        <w:rPr>
          <w:b/>
          <w:sz w:val="28"/>
          <w:szCs w:val="28"/>
        </w:rPr>
        <w:t>Сбор данных</w:t>
      </w:r>
      <w:r w:rsidRPr="00346333">
        <w:rPr>
          <w:sz w:val="28"/>
          <w:szCs w:val="28"/>
        </w:rPr>
        <w:t xml:space="preserve">: как только мы получили этическое одобрение, приступили к сбору данных по утвержденному протоколу. </w:t>
      </w:r>
    </w:p>
    <w:p w14:paraId="493E3457" w14:textId="77777777" w:rsidR="00346333" w:rsidRPr="00346333" w:rsidRDefault="00346333" w:rsidP="00346333">
      <w:pPr>
        <w:tabs>
          <w:tab w:val="left" w:pos="426"/>
        </w:tabs>
        <w:ind w:firstLine="709"/>
        <w:jc w:val="both"/>
        <w:rPr>
          <w:sz w:val="28"/>
          <w:szCs w:val="28"/>
        </w:rPr>
      </w:pPr>
      <w:r w:rsidRPr="00346333">
        <w:rPr>
          <w:sz w:val="28"/>
          <w:szCs w:val="28"/>
        </w:rPr>
        <w:t xml:space="preserve">Этические стандарты соблюдались на протяжении всего процесса. </w:t>
      </w:r>
    </w:p>
    <w:p w14:paraId="726AC844" w14:textId="77777777" w:rsidR="00346333" w:rsidRPr="00346333" w:rsidRDefault="00346333" w:rsidP="00346333">
      <w:pPr>
        <w:tabs>
          <w:tab w:val="left" w:pos="426"/>
        </w:tabs>
        <w:ind w:firstLine="709"/>
        <w:jc w:val="both"/>
        <w:rPr>
          <w:sz w:val="28"/>
          <w:szCs w:val="28"/>
        </w:rPr>
      </w:pPr>
      <w:r w:rsidRPr="00346333">
        <w:rPr>
          <w:b/>
          <w:sz w:val="28"/>
          <w:szCs w:val="28"/>
        </w:rPr>
        <w:t>Анализ данных и отчетность</w:t>
      </w:r>
      <w:r w:rsidRPr="00346333">
        <w:rPr>
          <w:sz w:val="28"/>
          <w:szCs w:val="28"/>
        </w:rPr>
        <w:t>. Проанализировав данные опроса и результаты исследования, были проведены работы для публикаций, презентаций и выступлений.</w:t>
      </w:r>
    </w:p>
    <w:p w14:paraId="00C5548C" w14:textId="77777777" w:rsidR="00E051AB" w:rsidRPr="00E051AB" w:rsidRDefault="00E051AB" w:rsidP="00765213">
      <w:pPr>
        <w:tabs>
          <w:tab w:val="left" w:pos="426"/>
        </w:tabs>
        <w:jc w:val="both"/>
        <w:rPr>
          <w:sz w:val="28"/>
          <w:szCs w:val="28"/>
          <w:lang w:val="kk-KZ"/>
        </w:rPr>
      </w:pPr>
    </w:p>
    <w:p w14:paraId="54DF62D5" w14:textId="6E2A6F7E" w:rsidR="006772E6" w:rsidRPr="00E95AF5" w:rsidRDefault="00CD0831" w:rsidP="00346333">
      <w:pPr>
        <w:ind w:firstLine="709"/>
        <w:jc w:val="both"/>
        <w:rPr>
          <w:b/>
          <w:sz w:val="28"/>
          <w:szCs w:val="28"/>
        </w:rPr>
      </w:pPr>
      <w:r>
        <w:rPr>
          <w:b/>
          <w:sz w:val="28"/>
          <w:szCs w:val="28"/>
          <w:lang w:val="kk-KZ"/>
        </w:rPr>
        <w:tab/>
      </w:r>
      <w:r w:rsidR="006772E6" w:rsidRPr="003701A1">
        <w:rPr>
          <w:b/>
          <w:sz w:val="28"/>
          <w:szCs w:val="28"/>
        </w:rPr>
        <w:t>2.</w:t>
      </w:r>
      <w:r w:rsidR="000A7C43">
        <w:rPr>
          <w:b/>
          <w:sz w:val="28"/>
          <w:szCs w:val="28"/>
        </w:rPr>
        <w:t>7</w:t>
      </w:r>
      <w:r w:rsidR="006772E6" w:rsidRPr="003701A1">
        <w:rPr>
          <w:b/>
          <w:sz w:val="28"/>
          <w:szCs w:val="28"/>
        </w:rPr>
        <w:t xml:space="preserve"> Методы статистической обработки результатов исследования</w:t>
      </w:r>
    </w:p>
    <w:p w14:paraId="66AFD8BD" w14:textId="77777777" w:rsidR="00346333" w:rsidRPr="003701A1" w:rsidRDefault="00346333" w:rsidP="00346333">
      <w:pPr>
        <w:tabs>
          <w:tab w:val="left" w:pos="567"/>
        </w:tabs>
        <w:ind w:firstLine="709"/>
        <w:jc w:val="both"/>
        <w:rPr>
          <w:sz w:val="28"/>
          <w:szCs w:val="28"/>
        </w:rPr>
      </w:pPr>
      <w:r w:rsidRPr="003701A1">
        <w:rPr>
          <w:sz w:val="28"/>
          <w:szCs w:val="28"/>
        </w:rPr>
        <w:t>Проведение опроса, предполагает использование структурированной методологии, обеспечивающей сбор надежных и значимых данных. В начале опроса были четко определены конкретные цели и задачи, информацию, которую собрали для выполнения задач исследования.</w:t>
      </w:r>
    </w:p>
    <w:p w14:paraId="031AAD7F" w14:textId="77777777" w:rsidR="00346333" w:rsidRPr="003701A1" w:rsidRDefault="00346333" w:rsidP="00346333">
      <w:pPr>
        <w:tabs>
          <w:tab w:val="left" w:pos="567"/>
        </w:tabs>
        <w:ind w:firstLine="709"/>
        <w:jc w:val="both"/>
        <w:rPr>
          <w:sz w:val="28"/>
          <w:szCs w:val="28"/>
        </w:rPr>
      </w:pPr>
      <w:r w:rsidRPr="003701A1">
        <w:rPr>
          <w:sz w:val="28"/>
          <w:szCs w:val="28"/>
        </w:rPr>
        <w:t>Был определен тип опроса, который будет проводиться в исследовании. Выбран тип опроса –</w:t>
      </w:r>
      <w:r>
        <w:rPr>
          <w:sz w:val="28"/>
          <w:szCs w:val="28"/>
        </w:rPr>
        <w:t xml:space="preserve"> анонимное </w:t>
      </w:r>
      <w:r w:rsidRPr="003701A1">
        <w:rPr>
          <w:sz w:val="28"/>
          <w:szCs w:val="28"/>
        </w:rPr>
        <w:t>онлайн-анкетирование для целевой аудитории- медицинские работники сферы ВРТ, доноры ооцитов, реципиенты донорских программ</w:t>
      </w:r>
      <w:r>
        <w:rPr>
          <w:sz w:val="28"/>
          <w:szCs w:val="28"/>
        </w:rPr>
        <w:t>, клиники ВРТ в РК</w:t>
      </w:r>
      <w:r w:rsidRPr="003701A1">
        <w:rPr>
          <w:sz w:val="28"/>
          <w:szCs w:val="28"/>
        </w:rPr>
        <w:t xml:space="preserve">. </w:t>
      </w:r>
    </w:p>
    <w:p w14:paraId="317E84A7" w14:textId="77777777" w:rsidR="00346333" w:rsidRPr="003701A1" w:rsidRDefault="00346333" w:rsidP="00346333">
      <w:pPr>
        <w:tabs>
          <w:tab w:val="left" w:pos="567"/>
        </w:tabs>
        <w:ind w:firstLine="709"/>
        <w:jc w:val="both"/>
        <w:rPr>
          <w:sz w:val="28"/>
          <w:szCs w:val="28"/>
        </w:rPr>
      </w:pPr>
      <w:r w:rsidRPr="003701A1">
        <w:rPr>
          <w:sz w:val="28"/>
          <w:szCs w:val="28"/>
        </w:rPr>
        <w:t xml:space="preserve">Нами был разработан инструмент исследования – анкета. Для опроса врачей была создана комплексная Google-анкета опроса, включающую как открытые, так и закрытые вопросы. Вопросы были ясны, кратки и напрямую связаны с целями исследования. Темы охватывали медицинскую практику, </w:t>
      </w:r>
      <w:r>
        <w:rPr>
          <w:sz w:val="28"/>
          <w:szCs w:val="28"/>
        </w:rPr>
        <w:t>психологические аспекты и мотивацию донорства</w:t>
      </w:r>
      <w:r w:rsidRPr="003701A1">
        <w:rPr>
          <w:sz w:val="28"/>
          <w:szCs w:val="28"/>
        </w:rPr>
        <w:t>,</w:t>
      </w:r>
      <w:r>
        <w:rPr>
          <w:sz w:val="28"/>
          <w:szCs w:val="28"/>
        </w:rPr>
        <w:t xml:space="preserve"> отношение к созданию единого национального регистра доноров половых гамет,</w:t>
      </w:r>
      <w:r w:rsidRPr="003701A1">
        <w:rPr>
          <w:sz w:val="28"/>
          <w:szCs w:val="28"/>
        </w:rPr>
        <w:t xml:space="preserve"> предпочтения в отношении </w:t>
      </w:r>
      <w:r>
        <w:rPr>
          <w:sz w:val="28"/>
          <w:szCs w:val="28"/>
        </w:rPr>
        <w:t xml:space="preserve">донорских программ </w:t>
      </w:r>
      <w:r w:rsidRPr="003701A1">
        <w:rPr>
          <w:sz w:val="28"/>
          <w:szCs w:val="28"/>
        </w:rPr>
        <w:t>ВРТ и донорства половых гамет. При подготовке к диссертационному исследованию было проведено пилотное тестирование опроса с небольшой группой врачей, чтобы выявить любые проблемы с формулировкой, ясностью или форматированием вопросов. В соответствии к результатам пилотного тестирования в анкету были внесены соответствующие правки.</w:t>
      </w:r>
    </w:p>
    <w:p w14:paraId="5DB3D841" w14:textId="77777777" w:rsidR="00346333" w:rsidRPr="003701A1" w:rsidRDefault="00346333" w:rsidP="00346333">
      <w:pPr>
        <w:tabs>
          <w:tab w:val="left" w:pos="567"/>
        </w:tabs>
        <w:ind w:firstLine="709"/>
        <w:jc w:val="both"/>
        <w:rPr>
          <w:sz w:val="28"/>
          <w:szCs w:val="28"/>
        </w:rPr>
      </w:pPr>
      <w:r w:rsidRPr="005D5769">
        <w:rPr>
          <w:color w:val="000000" w:themeColor="text1"/>
          <w:sz w:val="28"/>
          <w:szCs w:val="28"/>
        </w:rPr>
        <w:t>Исследование проведено методом анонимного on-line опроса практическ</w:t>
      </w:r>
      <w:r w:rsidRPr="003701A1">
        <w:rPr>
          <w:sz w:val="28"/>
          <w:szCs w:val="28"/>
        </w:rPr>
        <w:t>их врачей и медицинских работников</w:t>
      </w:r>
      <w:r>
        <w:rPr>
          <w:sz w:val="28"/>
          <w:szCs w:val="28"/>
        </w:rPr>
        <w:t>,</w:t>
      </w:r>
      <w:r w:rsidRPr="003701A1">
        <w:rPr>
          <w:sz w:val="28"/>
          <w:szCs w:val="28"/>
        </w:rPr>
        <w:t xml:space="preserve"> административного корпуса клиник репродуктивной медицины, доноров ооцитов и реципинтов донорских ооцитов</w:t>
      </w:r>
      <w:r>
        <w:rPr>
          <w:sz w:val="28"/>
          <w:szCs w:val="28"/>
        </w:rPr>
        <w:t>, клиник ВРТ</w:t>
      </w:r>
      <w:r w:rsidRPr="003701A1">
        <w:rPr>
          <w:sz w:val="28"/>
          <w:szCs w:val="28"/>
        </w:rPr>
        <w:t xml:space="preserve">. </w:t>
      </w:r>
    </w:p>
    <w:p w14:paraId="577C216F" w14:textId="3D5163C5" w:rsidR="00346333" w:rsidRPr="003701A1" w:rsidRDefault="00346333" w:rsidP="00346333">
      <w:pPr>
        <w:tabs>
          <w:tab w:val="left" w:pos="567"/>
        </w:tabs>
        <w:ind w:firstLine="709"/>
        <w:jc w:val="both"/>
        <w:rPr>
          <w:sz w:val="28"/>
          <w:szCs w:val="28"/>
        </w:rPr>
      </w:pPr>
      <w:r w:rsidRPr="003701A1">
        <w:rPr>
          <w:sz w:val="28"/>
          <w:szCs w:val="28"/>
        </w:rPr>
        <w:t xml:space="preserve">Анкета для Google опроса, была разработана по результатам интервью с фокус-группой врачей </w:t>
      </w:r>
      <w:r>
        <w:rPr>
          <w:sz w:val="28"/>
          <w:szCs w:val="28"/>
        </w:rPr>
        <w:t xml:space="preserve">по поводу донорства ооцитов </w:t>
      </w:r>
      <w:r w:rsidRPr="003701A1">
        <w:rPr>
          <w:sz w:val="28"/>
          <w:szCs w:val="28"/>
        </w:rPr>
        <w:t>содержал</w:t>
      </w:r>
      <w:r>
        <w:rPr>
          <w:sz w:val="28"/>
          <w:szCs w:val="28"/>
        </w:rPr>
        <w:t xml:space="preserve">а 12 вопросов (приложение </w:t>
      </w:r>
      <w:r w:rsidR="003E358D">
        <w:rPr>
          <w:sz w:val="28"/>
          <w:szCs w:val="28"/>
        </w:rPr>
        <w:t>А</w:t>
      </w:r>
      <w:r w:rsidR="005D5769">
        <w:rPr>
          <w:sz w:val="28"/>
          <w:szCs w:val="28"/>
        </w:rPr>
        <w:t>,с.186</w:t>
      </w:r>
      <w:r>
        <w:rPr>
          <w:sz w:val="28"/>
          <w:szCs w:val="28"/>
        </w:rPr>
        <w:t>)</w:t>
      </w:r>
      <w:r w:rsidRPr="003701A1">
        <w:rPr>
          <w:sz w:val="28"/>
          <w:szCs w:val="28"/>
        </w:rPr>
        <w:t xml:space="preserve">. </w:t>
      </w:r>
    </w:p>
    <w:p w14:paraId="501B87C6" w14:textId="77777777" w:rsidR="00346333" w:rsidRPr="003701A1" w:rsidRDefault="00346333" w:rsidP="00346333">
      <w:pPr>
        <w:tabs>
          <w:tab w:val="left" w:pos="567"/>
        </w:tabs>
        <w:ind w:firstLine="709"/>
        <w:jc w:val="both"/>
        <w:rPr>
          <w:sz w:val="28"/>
          <w:szCs w:val="28"/>
        </w:rPr>
      </w:pPr>
      <w:r w:rsidRPr="003701A1">
        <w:rPr>
          <w:sz w:val="28"/>
          <w:szCs w:val="28"/>
        </w:rPr>
        <w:t xml:space="preserve">При определении целевой группы врачей, учитывались такие факторы, как специальность, </w:t>
      </w:r>
      <w:r>
        <w:rPr>
          <w:sz w:val="28"/>
          <w:szCs w:val="28"/>
        </w:rPr>
        <w:t xml:space="preserve">территориальное </w:t>
      </w:r>
      <w:r w:rsidRPr="003701A1">
        <w:rPr>
          <w:sz w:val="28"/>
          <w:szCs w:val="28"/>
        </w:rPr>
        <w:t xml:space="preserve">местоположение, возраст или любые другие соответствующие критерии. </w:t>
      </w:r>
    </w:p>
    <w:p w14:paraId="4B3498B6" w14:textId="3B0F0504" w:rsidR="00346333" w:rsidRDefault="00346333" w:rsidP="00346333">
      <w:pPr>
        <w:tabs>
          <w:tab w:val="left" w:pos="567"/>
        </w:tabs>
        <w:ind w:firstLine="709"/>
        <w:jc w:val="both"/>
        <w:rPr>
          <w:sz w:val="28"/>
          <w:szCs w:val="28"/>
        </w:rPr>
      </w:pPr>
      <w:r w:rsidRPr="003701A1">
        <w:rPr>
          <w:sz w:val="28"/>
          <w:szCs w:val="28"/>
        </w:rPr>
        <w:t>Анкета для группы доноров ооцитов содержала 2</w:t>
      </w:r>
      <w:r>
        <w:rPr>
          <w:sz w:val="28"/>
          <w:szCs w:val="28"/>
        </w:rPr>
        <w:t>3</w:t>
      </w:r>
      <w:r w:rsidRPr="003701A1">
        <w:rPr>
          <w:sz w:val="28"/>
          <w:szCs w:val="28"/>
        </w:rPr>
        <w:t xml:space="preserve"> вопроса, и включала следующие данные: пол, возраст, количество родных детей, кратность донации ооцитов, отношение доноров к единому регистру половых гамет (приложение </w:t>
      </w:r>
      <w:r w:rsidR="003E358D">
        <w:rPr>
          <w:sz w:val="28"/>
          <w:szCs w:val="28"/>
        </w:rPr>
        <w:t>Б</w:t>
      </w:r>
      <w:r w:rsidR="005D5769">
        <w:rPr>
          <w:sz w:val="28"/>
          <w:szCs w:val="28"/>
        </w:rPr>
        <w:t>,с.</w:t>
      </w:r>
      <w:r w:rsidR="00765213">
        <w:rPr>
          <w:sz w:val="28"/>
          <w:szCs w:val="28"/>
          <w:lang w:val="kk-KZ"/>
        </w:rPr>
        <w:t xml:space="preserve"> </w:t>
      </w:r>
      <w:r w:rsidR="005D5769">
        <w:rPr>
          <w:sz w:val="28"/>
          <w:szCs w:val="28"/>
        </w:rPr>
        <w:t>188</w:t>
      </w:r>
      <w:r w:rsidRPr="003701A1">
        <w:rPr>
          <w:sz w:val="28"/>
          <w:szCs w:val="28"/>
        </w:rPr>
        <w:t xml:space="preserve">). </w:t>
      </w:r>
    </w:p>
    <w:p w14:paraId="3BD35988" w14:textId="3CD034AA" w:rsidR="00346333" w:rsidRDefault="00346333" w:rsidP="00346333">
      <w:pPr>
        <w:tabs>
          <w:tab w:val="left" w:pos="567"/>
        </w:tabs>
        <w:ind w:firstLine="709"/>
        <w:jc w:val="both"/>
        <w:rPr>
          <w:sz w:val="28"/>
          <w:szCs w:val="28"/>
        </w:rPr>
      </w:pPr>
      <w:r>
        <w:rPr>
          <w:sz w:val="28"/>
          <w:szCs w:val="28"/>
        </w:rPr>
        <w:t>Анкета</w:t>
      </w:r>
      <w:r w:rsidRPr="003701A1">
        <w:rPr>
          <w:sz w:val="28"/>
          <w:szCs w:val="28"/>
        </w:rPr>
        <w:t xml:space="preserve"> для реципиентов включал</w:t>
      </w:r>
      <w:r>
        <w:rPr>
          <w:sz w:val="28"/>
          <w:szCs w:val="28"/>
        </w:rPr>
        <w:t>а в себя</w:t>
      </w:r>
      <w:r w:rsidRPr="003701A1">
        <w:rPr>
          <w:sz w:val="28"/>
          <w:szCs w:val="28"/>
        </w:rPr>
        <w:t xml:space="preserve"> 17 вопросов, которые давали кроме общей информации, также данные о предыдущих беременностях, причину применения донорских ооцитов, </w:t>
      </w:r>
      <w:r>
        <w:rPr>
          <w:sz w:val="28"/>
          <w:szCs w:val="28"/>
        </w:rPr>
        <w:t xml:space="preserve">психологическую </w:t>
      </w:r>
      <w:r w:rsidRPr="003701A1">
        <w:rPr>
          <w:sz w:val="28"/>
          <w:szCs w:val="28"/>
        </w:rPr>
        <w:t>готов</w:t>
      </w:r>
      <w:r>
        <w:rPr>
          <w:sz w:val="28"/>
          <w:szCs w:val="28"/>
        </w:rPr>
        <w:t xml:space="preserve">ность </w:t>
      </w:r>
      <w:r w:rsidRPr="003701A1">
        <w:rPr>
          <w:sz w:val="28"/>
          <w:szCs w:val="28"/>
        </w:rPr>
        <w:t xml:space="preserve">принять генетически неродного ребенка, отношение к единому регистру половых гамет (приложение </w:t>
      </w:r>
      <w:r w:rsidR="003E358D">
        <w:rPr>
          <w:sz w:val="28"/>
          <w:szCs w:val="28"/>
        </w:rPr>
        <w:t>В</w:t>
      </w:r>
      <w:r w:rsidR="005D5769">
        <w:rPr>
          <w:sz w:val="28"/>
          <w:szCs w:val="28"/>
        </w:rPr>
        <w:t>,с.</w:t>
      </w:r>
      <w:r w:rsidR="00765213">
        <w:rPr>
          <w:sz w:val="28"/>
          <w:szCs w:val="28"/>
          <w:lang w:val="kk-KZ"/>
        </w:rPr>
        <w:t xml:space="preserve"> </w:t>
      </w:r>
      <w:r w:rsidR="005D5769">
        <w:rPr>
          <w:sz w:val="28"/>
          <w:szCs w:val="28"/>
        </w:rPr>
        <w:t>189</w:t>
      </w:r>
      <w:r w:rsidRPr="003701A1">
        <w:rPr>
          <w:sz w:val="28"/>
          <w:szCs w:val="28"/>
        </w:rPr>
        <w:t xml:space="preserve">). </w:t>
      </w:r>
    </w:p>
    <w:p w14:paraId="361E80F6" w14:textId="77777777" w:rsidR="00346333" w:rsidRPr="003701A1" w:rsidRDefault="00346333" w:rsidP="00346333">
      <w:pPr>
        <w:tabs>
          <w:tab w:val="left" w:pos="567"/>
        </w:tabs>
        <w:ind w:firstLine="709"/>
        <w:jc w:val="both"/>
        <w:rPr>
          <w:sz w:val="28"/>
          <w:szCs w:val="28"/>
        </w:rPr>
      </w:pPr>
      <w:r w:rsidRPr="003701A1">
        <w:rPr>
          <w:sz w:val="28"/>
          <w:szCs w:val="28"/>
        </w:rPr>
        <w:t>Анкет</w:t>
      </w:r>
      <w:r>
        <w:rPr>
          <w:sz w:val="28"/>
          <w:szCs w:val="28"/>
        </w:rPr>
        <w:t>ы</w:t>
      </w:r>
      <w:r w:rsidRPr="003701A1">
        <w:rPr>
          <w:sz w:val="28"/>
          <w:szCs w:val="28"/>
        </w:rPr>
        <w:t xml:space="preserve"> содержал</w:t>
      </w:r>
      <w:r>
        <w:rPr>
          <w:sz w:val="28"/>
          <w:szCs w:val="28"/>
        </w:rPr>
        <w:t>и</w:t>
      </w:r>
      <w:r w:rsidRPr="003701A1">
        <w:rPr>
          <w:sz w:val="28"/>
          <w:szCs w:val="28"/>
        </w:rPr>
        <w:t xml:space="preserve"> как закрытые, так и открытые вопросы по разным аспектам обеспечения качества медицинской помощи в сфере ВРТ.</w:t>
      </w:r>
    </w:p>
    <w:p w14:paraId="607D85D5" w14:textId="7D6A257D" w:rsidR="00346333" w:rsidRDefault="00346333" w:rsidP="00346333">
      <w:pPr>
        <w:tabs>
          <w:tab w:val="left" w:pos="567"/>
        </w:tabs>
        <w:ind w:firstLine="709"/>
        <w:jc w:val="both"/>
        <w:rPr>
          <w:sz w:val="28"/>
          <w:szCs w:val="28"/>
        </w:rPr>
      </w:pPr>
      <w:r w:rsidRPr="003701A1">
        <w:rPr>
          <w:sz w:val="28"/>
          <w:szCs w:val="28"/>
        </w:rPr>
        <w:t>Анкета для врачей, которая использовалась в исследовании для опроса медицинских работников из Республики Казахстан</w:t>
      </w:r>
      <w:r>
        <w:rPr>
          <w:sz w:val="28"/>
          <w:szCs w:val="28"/>
        </w:rPr>
        <w:t xml:space="preserve"> по донорству спермы</w:t>
      </w:r>
      <w:r w:rsidRPr="003701A1">
        <w:rPr>
          <w:sz w:val="28"/>
          <w:szCs w:val="28"/>
        </w:rPr>
        <w:t>, состояла из 16 вопросов, содержащих информацию об отношении медицинских работников к программам ВРТ, с применением донорской спермы (приложение</w:t>
      </w:r>
      <w:r w:rsidR="003E358D">
        <w:rPr>
          <w:sz w:val="28"/>
          <w:szCs w:val="28"/>
        </w:rPr>
        <w:t xml:space="preserve"> Г</w:t>
      </w:r>
      <w:r w:rsidR="005D5769">
        <w:rPr>
          <w:sz w:val="28"/>
          <w:szCs w:val="28"/>
        </w:rPr>
        <w:t>,с.</w:t>
      </w:r>
      <w:r w:rsidR="00765213">
        <w:rPr>
          <w:sz w:val="28"/>
          <w:szCs w:val="28"/>
          <w:lang w:val="kk-KZ"/>
        </w:rPr>
        <w:t xml:space="preserve"> </w:t>
      </w:r>
      <w:r w:rsidR="005D5769">
        <w:rPr>
          <w:sz w:val="28"/>
          <w:szCs w:val="28"/>
        </w:rPr>
        <w:t>190</w:t>
      </w:r>
      <w:r w:rsidRPr="003701A1">
        <w:rPr>
          <w:sz w:val="28"/>
          <w:szCs w:val="28"/>
        </w:rPr>
        <w:t xml:space="preserve">). </w:t>
      </w:r>
    </w:p>
    <w:p w14:paraId="5E36EFA4" w14:textId="09926675" w:rsidR="00346333" w:rsidRPr="00346333" w:rsidRDefault="00346333" w:rsidP="00346333">
      <w:pPr>
        <w:tabs>
          <w:tab w:val="left" w:pos="567"/>
        </w:tabs>
        <w:ind w:firstLine="709"/>
        <w:jc w:val="both"/>
        <w:rPr>
          <w:sz w:val="28"/>
          <w:szCs w:val="28"/>
        </w:rPr>
      </w:pPr>
      <w:r w:rsidRPr="00346333">
        <w:rPr>
          <w:sz w:val="28"/>
          <w:szCs w:val="28"/>
        </w:rPr>
        <w:t xml:space="preserve">Анкета по апробации ЕРДПГ на базе КАРМ, состояла из 22 вопросов (приложение </w:t>
      </w:r>
      <w:r w:rsidR="003E358D">
        <w:rPr>
          <w:sz w:val="28"/>
          <w:szCs w:val="28"/>
        </w:rPr>
        <w:t>Ж</w:t>
      </w:r>
      <w:r w:rsidR="005D5769">
        <w:rPr>
          <w:sz w:val="28"/>
          <w:szCs w:val="28"/>
        </w:rPr>
        <w:t>,с.</w:t>
      </w:r>
      <w:r w:rsidR="00765213">
        <w:rPr>
          <w:sz w:val="28"/>
          <w:szCs w:val="28"/>
          <w:lang w:val="kk-KZ"/>
        </w:rPr>
        <w:t xml:space="preserve"> </w:t>
      </w:r>
      <w:r w:rsidR="005D5769">
        <w:rPr>
          <w:sz w:val="28"/>
          <w:szCs w:val="28"/>
        </w:rPr>
        <w:t>199</w:t>
      </w:r>
      <w:r w:rsidRPr="00346333">
        <w:rPr>
          <w:sz w:val="28"/>
          <w:szCs w:val="28"/>
        </w:rPr>
        <w:t>)</w:t>
      </w:r>
    </w:p>
    <w:p w14:paraId="7C945B76" w14:textId="77777777" w:rsidR="00346333" w:rsidRPr="00346333" w:rsidRDefault="00346333" w:rsidP="00346333">
      <w:pPr>
        <w:tabs>
          <w:tab w:val="left" w:pos="567"/>
        </w:tabs>
        <w:ind w:firstLine="709"/>
        <w:jc w:val="both"/>
        <w:rPr>
          <w:sz w:val="28"/>
          <w:szCs w:val="28"/>
        </w:rPr>
      </w:pPr>
      <w:r w:rsidRPr="00346333">
        <w:rPr>
          <w:sz w:val="28"/>
          <w:szCs w:val="28"/>
        </w:rPr>
        <w:t>Перед проведением исследования были получены необходимые этические одобрения и разрешения, исследование соответствует этическим принципам и обеспечивает конфиденциальность респондентов.</w:t>
      </w:r>
    </w:p>
    <w:p w14:paraId="6285CBDB" w14:textId="77777777" w:rsidR="00346333" w:rsidRPr="00346333" w:rsidRDefault="00346333" w:rsidP="00346333">
      <w:pPr>
        <w:tabs>
          <w:tab w:val="left" w:pos="567"/>
        </w:tabs>
        <w:ind w:firstLine="709"/>
        <w:jc w:val="both"/>
        <w:rPr>
          <w:sz w:val="28"/>
          <w:szCs w:val="28"/>
        </w:rPr>
      </w:pPr>
      <w:r w:rsidRPr="00346333">
        <w:rPr>
          <w:sz w:val="28"/>
          <w:szCs w:val="28"/>
        </w:rPr>
        <w:t>В зависимости от выбранного метода, метод анкетирования, может включать отправку приглашений по электронной почте, рассылку бумажных опросов, проведение телефонных интервью или проведение личных опросов.</w:t>
      </w:r>
      <w:r w:rsidRPr="00346333">
        <w:rPr>
          <w:rFonts w:ascii="Helvetica Neue" w:hAnsi="Helvetica Neue"/>
          <w:sz w:val="27"/>
          <w:szCs w:val="27"/>
        </w:rPr>
        <w:t xml:space="preserve"> </w:t>
      </w:r>
      <w:r w:rsidRPr="00346333">
        <w:rPr>
          <w:sz w:val="28"/>
          <w:szCs w:val="28"/>
        </w:rPr>
        <w:t>Исследование методом анкетирования – это сбор данных с помощью специально составленного списка вопросов (анкеты), который респонденты заполняют самостоятельно.</w:t>
      </w:r>
      <w:r w:rsidRPr="00346333">
        <w:rPr>
          <w:rStyle w:val="apple-converted-space"/>
          <w:sz w:val="28"/>
          <w:szCs w:val="28"/>
        </w:rPr>
        <w:t> </w:t>
      </w:r>
      <w:r w:rsidRPr="00346333">
        <w:rPr>
          <w:sz w:val="28"/>
          <w:szCs w:val="28"/>
        </w:rPr>
        <w:t>Этот вербально-коммуникативный метод используется для получения сведений по социальным, экономическим или иным вопросам, выступая как способ получения информации от респондента.</w:t>
      </w:r>
    </w:p>
    <w:p w14:paraId="41EA727D" w14:textId="50715D63" w:rsidR="00346333" w:rsidRPr="00346333" w:rsidRDefault="00346333" w:rsidP="00346333">
      <w:pPr>
        <w:tabs>
          <w:tab w:val="left" w:pos="567"/>
        </w:tabs>
        <w:ind w:firstLine="709"/>
        <w:jc w:val="both"/>
        <w:rPr>
          <w:sz w:val="28"/>
          <w:szCs w:val="28"/>
        </w:rPr>
      </w:pPr>
      <w:r w:rsidRPr="00346333">
        <w:rPr>
          <w:sz w:val="28"/>
          <w:szCs w:val="28"/>
        </w:rPr>
        <w:t>В настоящем исследовании ссылки на анкеты были разосланы медицинским работникам по электронной почте и профессиональным чатам в WhatsApp и Telegram. Донорам ооцитам и реципиентам донорских половых гамет</w:t>
      </w:r>
      <w:r w:rsidR="00765213">
        <w:rPr>
          <w:sz w:val="28"/>
          <w:szCs w:val="28"/>
          <w:lang w:val="kk-KZ"/>
        </w:rPr>
        <w:t xml:space="preserve"> </w:t>
      </w:r>
      <w:r w:rsidRPr="00346333">
        <w:rPr>
          <w:sz w:val="28"/>
          <w:szCs w:val="28"/>
        </w:rPr>
        <w:t>- были даны на личных посещениях врачей и клиник.</w:t>
      </w:r>
    </w:p>
    <w:p w14:paraId="5A370EC2" w14:textId="77777777" w:rsidR="00346333" w:rsidRPr="00346333" w:rsidRDefault="00346333" w:rsidP="00346333">
      <w:pPr>
        <w:tabs>
          <w:tab w:val="left" w:pos="567"/>
        </w:tabs>
        <w:ind w:firstLine="709"/>
        <w:jc w:val="both"/>
        <w:rPr>
          <w:sz w:val="28"/>
          <w:szCs w:val="28"/>
        </w:rPr>
      </w:pPr>
      <w:r w:rsidRPr="00346333">
        <w:rPr>
          <w:sz w:val="28"/>
          <w:szCs w:val="28"/>
        </w:rPr>
        <w:t>Сбор ответов на вопросы проводился систематически и точно. В настоящем опросе была обеспечена стандартизацию процедур сбора данных для обеспечения унификации полученного материала. Рассмотрена возможность использования платформ онлайн-опросов или инструментов ввода данных для повышения эффективности.</w:t>
      </w:r>
    </w:p>
    <w:p w14:paraId="0D3E1128" w14:textId="77777777" w:rsidR="00346333" w:rsidRPr="003701A1" w:rsidRDefault="00346333" w:rsidP="00346333">
      <w:pPr>
        <w:tabs>
          <w:tab w:val="left" w:pos="567"/>
        </w:tabs>
        <w:ind w:firstLine="709"/>
        <w:jc w:val="both"/>
        <w:rPr>
          <w:sz w:val="28"/>
          <w:szCs w:val="28"/>
        </w:rPr>
      </w:pPr>
      <w:r w:rsidRPr="00346333">
        <w:rPr>
          <w:sz w:val="28"/>
          <w:szCs w:val="28"/>
        </w:rPr>
        <w:t xml:space="preserve">Анализ данных опроса с использованием соответствующих статистических методов </w:t>
      </w:r>
      <w:r w:rsidRPr="003701A1">
        <w:rPr>
          <w:sz w:val="28"/>
          <w:szCs w:val="28"/>
        </w:rPr>
        <w:t xml:space="preserve">и программного обеспечения. </w:t>
      </w:r>
    </w:p>
    <w:p w14:paraId="2124D57E" w14:textId="77777777" w:rsidR="00346333" w:rsidRPr="003701A1" w:rsidRDefault="00346333" w:rsidP="00346333">
      <w:pPr>
        <w:tabs>
          <w:tab w:val="left" w:pos="567"/>
        </w:tabs>
        <w:ind w:firstLine="709"/>
        <w:jc w:val="both"/>
        <w:rPr>
          <w:sz w:val="28"/>
          <w:szCs w:val="28"/>
        </w:rPr>
      </w:pPr>
      <w:r w:rsidRPr="003701A1">
        <w:rPr>
          <w:sz w:val="28"/>
          <w:szCs w:val="28"/>
        </w:rPr>
        <w:t>Результаты опроса были интерпретированы в контексте целей исследования. Для представления результатов опроса созданы отчеты об исследовании, презентации, обобщающей выводы исследования. Для представления результатов опроса использовались графики, диаграммы и таблицы, чтобы представить ключевые идеи.</w:t>
      </w:r>
    </w:p>
    <w:p w14:paraId="1D1F11D3" w14:textId="77777777" w:rsidR="00346333" w:rsidRPr="003701A1" w:rsidRDefault="00346333" w:rsidP="00346333">
      <w:pPr>
        <w:tabs>
          <w:tab w:val="left" w:pos="567"/>
        </w:tabs>
        <w:ind w:firstLine="709"/>
        <w:jc w:val="both"/>
        <w:rPr>
          <w:sz w:val="28"/>
          <w:szCs w:val="28"/>
        </w:rPr>
      </w:pPr>
      <w:r w:rsidRPr="003701A1">
        <w:rPr>
          <w:sz w:val="28"/>
          <w:szCs w:val="28"/>
        </w:rPr>
        <w:t>Результаты опроса в сфере ВРТ должны иметь обратную связь и распространение. Актуально будет поделиться результатами опроса с врачами, принявшими участие. Важно интересоваться их мнением и отзывами, чтобы подтвердить и повысить достоверность исследования.</w:t>
      </w:r>
    </w:p>
    <w:p w14:paraId="4BFB9754" w14:textId="4A843264" w:rsidR="00346333" w:rsidRPr="003701A1" w:rsidRDefault="00346333" w:rsidP="00346333">
      <w:pPr>
        <w:tabs>
          <w:tab w:val="left" w:pos="567"/>
        </w:tabs>
        <w:ind w:firstLine="709"/>
        <w:jc w:val="both"/>
        <w:rPr>
          <w:sz w:val="28"/>
          <w:szCs w:val="28"/>
        </w:rPr>
      </w:pPr>
      <w:r w:rsidRPr="003701A1">
        <w:rPr>
          <w:sz w:val="28"/>
          <w:szCs w:val="28"/>
        </w:rPr>
        <w:t>Одной из целей исследования было получение возможности использования результатов опроса в качестве основы для дальнейших исследований, п</w:t>
      </w:r>
      <w:r>
        <w:rPr>
          <w:sz w:val="28"/>
          <w:szCs w:val="28"/>
        </w:rPr>
        <w:t>рактических</w:t>
      </w:r>
      <w:r w:rsidRPr="003701A1">
        <w:rPr>
          <w:sz w:val="28"/>
          <w:szCs w:val="28"/>
        </w:rPr>
        <w:t xml:space="preserve"> рекомендаций и</w:t>
      </w:r>
      <w:r>
        <w:rPr>
          <w:sz w:val="28"/>
          <w:szCs w:val="28"/>
        </w:rPr>
        <w:t xml:space="preserve"> предложений министерству </w:t>
      </w:r>
      <w:r w:rsidRPr="003701A1">
        <w:rPr>
          <w:sz w:val="28"/>
          <w:szCs w:val="28"/>
        </w:rPr>
        <w:t>здравоохранения. Результаты опроса могут предоставить информацию для медицинской практики и повлиять на принятие решений.</w:t>
      </w:r>
    </w:p>
    <w:p w14:paraId="0DE95CE4" w14:textId="77777777" w:rsidR="00346333" w:rsidRPr="003701A1" w:rsidRDefault="00346333" w:rsidP="00346333">
      <w:pPr>
        <w:tabs>
          <w:tab w:val="left" w:pos="567"/>
        </w:tabs>
        <w:ind w:firstLine="709"/>
        <w:jc w:val="both"/>
        <w:rPr>
          <w:sz w:val="28"/>
          <w:szCs w:val="28"/>
        </w:rPr>
      </w:pPr>
      <w:r w:rsidRPr="003701A1">
        <w:rPr>
          <w:sz w:val="28"/>
          <w:szCs w:val="28"/>
        </w:rPr>
        <w:t>Проводилось поддержание контроля качества на протяжении всего процесса обследования, обеспечивалась точность данных.</w:t>
      </w:r>
    </w:p>
    <w:p w14:paraId="4C9D5578" w14:textId="77777777" w:rsidR="00346333" w:rsidRPr="003701A1" w:rsidRDefault="00346333" w:rsidP="00346333">
      <w:pPr>
        <w:tabs>
          <w:tab w:val="left" w:pos="567"/>
        </w:tabs>
        <w:ind w:firstLine="709"/>
        <w:jc w:val="both"/>
        <w:rPr>
          <w:sz w:val="28"/>
          <w:szCs w:val="28"/>
        </w:rPr>
      </w:pPr>
      <w:r w:rsidRPr="003701A1">
        <w:rPr>
          <w:sz w:val="28"/>
          <w:szCs w:val="28"/>
        </w:rPr>
        <w:t>Полученные результаты анонимного опроса хранились с обеспечением и соблюдением правил защиты данных и конфиденциальности.</w:t>
      </w:r>
    </w:p>
    <w:p w14:paraId="4AE4B0BD" w14:textId="77777777" w:rsidR="00346333" w:rsidRPr="003701A1" w:rsidRDefault="00346333" w:rsidP="00346333">
      <w:pPr>
        <w:tabs>
          <w:tab w:val="left" w:pos="567"/>
        </w:tabs>
        <w:ind w:firstLine="709"/>
        <w:jc w:val="both"/>
        <w:rPr>
          <w:sz w:val="28"/>
          <w:szCs w:val="28"/>
        </w:rPr>
      </w:pPr>
      <w:r w:rsidRPr="003701A1">
        <w:rPr>
          <w:sz w:val="28"/>
          <w:szCs w:val="28"/>
        </w:rPr>
        <w:t xml:space="preserve">Анализ результатов анкеты для исследования, обобщил основные выводы, последствия и потенциальные области для будущих исследований </w:t>
      </w:r>
      <w:r>
        <w:rPr>
          <w:sz w:val="28"/>
          <w:szCs w:val="28"/>
        </w:rPr>
        <w:t>в области ВРТ, связанной с донацией</w:t>
      </w:r>
      <w:r w:rsidRPr="003701A1">
        <w:rPr>
          <w:sz w:val="28"/>
          <w:szCs w:val="28"/>
        </w:rPr>
        <w:t>.</w:t>
      </w:r>
    </w:p>
    <w:p w14:paraId="425D1BD3" w14:textId="4C8E0363" w:rsidR="00346333" w:rsidRPr="003701A1" w:rsidRDefault="00346333" w:rsidP="00346333">
      <w:pPr>
        <w:tabs>
          <w:tab w:val="left" w:pos="567"/>
        </w:tabs>
        <w:ind w:firstLine="709"/>
        <w:jc w:val="both"/>
        <w:rPr>
          <w:sz w:val="28"/>
          <w:szCs w:val="28"/>
        </w:rPr>
      </w:pPr>
      <w:r w:rsidRPr="003701A1">
        <w:rPr>
          <w:sz w:val="28"/>
          <w:szCs w:val="28"/>
        </w:rPr>
        <w:t xml:space="preserve">Хорошо спланированный и проведенный опрос </w:t>
      </w:r>
      <w:r>
        <w:rPr>
          <w:sz w:val="28"/>
          <w:szCs w:val="28"/>
        </w:rPr>
        <w:t>медицинских сотрудников</w:t>
      </w:r>
      <w:r w:rsidRPr="003701A1">
        <w:rPr>
          <w:sz w:val="28"/>
          <w:szCs w:val="28"/>
        </w:rPr>
        <w:t xml:space="preserve"> </w:t>
      </w:r>
      <w:r>
        <w:rPr>
          <w:sz w:val="28"/>
          <w:szCs w:val="28"/>
        </w:rPr>
        <w:t>и реципиентов донорских ооцитов, предоставил</w:t>
      </w:r>
      <w:r w:rsidRPr="003701A1">
        <w:rPr>
          <w:sz w:val="28"/>
          <w:szCs w:val="28"/>
        </w:rPr>
        <w:t xml:space="preserve"> ценную информацию о</w:t>
      </w:r>
      <w:r>
        <w:rPr>
          <w:sz w:val="28"/>
          <w:szCs w:val="28"/>
        </w:rPr>
        <w:t xml:space="preserve">б их отношении к донорам, программам ЭКО с применением донорских половых гамет, отношение к контролю и лимитированию количества рожденных детей от одного донора, важности создания единой учетной платформы- регистра. Важное значение приобрела информация и ответы, полученные от самих доноров ооцитов, что было весьма интересно, учитывая перекрестные схожие вопросы во всех трух группах респондентов. </w:t>
      </w:r>
      <w:r w:rsidRPr="003701A1">
        <w:rPr>
          <w:sz w:val="28"/>
          <w:szCs w:val="28"/>
        </w:rPr>
        <w:t>Тщательное планирование, этические соображения и надежный анализ данных имеют важное значение для успеха таких опросов.</w:t>
      </w:r>
    </w:p>
    <w:p w14:paraId="09014D57" w14:textId="77777777" w:rsidR="00346333" w:rsidRPr="003701A1" w:rsidRDefault="00346333" w:rsidP="00346333">
      <w:pPr>
        <w:ind w:firstLine="709"/>
        <w:jc w:val="both"/>
        <w:rPr>
          <w:sz w:val="28"/>
          <w:szCs w:val="28"/>
        </w:rPr>
      </w:pPr>
      <w:r w:rsidRPr="003701A1">
        <w:rPr>
          <w:sz w:val="28"/>
          <w:szCs w:val="28"/>
        </w:rPr>
        <w:t xml:space="preserve">Математико-статистическая обработка полученных результатов осуществлялась с помощью прикладной статистической программы Statisticа-10. Переменные проверяли на нормальность распределения с помощью критериев Шапиро-Уилка. </w:t>
      </w:r>
    </w:p>
    <w:p w14:paraId="1200B45C" w14:textId="77777777" w:rsidR="00346333" w:rsidRPr="003701A1" w:rsidRDefault="00346333" w:rsidP="00346333">
      <w:pPr>
        <w:ind w:firstLine="709"/>
        <w:jc w:val="both"/>
        <w:rPr>
          <w:sz w:val="28"/>
          <w:szCs w:val="28"/>
        </w:rPr>
      </w:pPr>
      <w:r w:rsidRPr="003701A1">
        <w:rPr>
          <w:sz w:val="28"/>
          <w:szCs w:val="28"/>
        </w:rPr>
        <w:t>Данные, полученные при исследовании, были подвергнуты статистической обработке методом вариационной статистики. Для количественных показателей рассчитывались среднее арифметическое (М) и стандартное отклонение (±SD), данные представлялись в виде M±SD. Для сравнения средних значений использовались непараметрические тесты – двухвыборочный тест Уилкоксона. Качественные переменные описаны абсолютными (n) и относительными (%) значениями с указанием доверительного интервала. Критерий χ</w:t>
      </w:r>
      <w:r w:rsidRPr="003701A1">
        <w:rPr>
          <w:sz w:val="28"/>
          <w:szCs w:val="28"/>
          <w:vertAlign w:val="superscript"/>
        </w:rPr>
        <w:t>2</w:t>
      </w:r>
      <w:r w:rsidRPr="003701A1">
        <w:rPr>
          <w:sz w:val="28"/>
          <w:szCs w:val="28"/>
        </w:rPr>
        <w:t xml:space="preserve"> использовался для сравнения частот и качественных переменных: χ</w:t>
      </w:r>
      <w:r w:rsidRPr="003701A1">
        <w:rPr>
          <w:sz w:val="28"/>
          <w:szCs w:val="28"/>
          <w:vertAlign w:val="superscript"/>
        </w:rPr>
        <w:t xml:space="preserve">2 </w:t>
      </w:r>
      <w:r w:rsidRPr="003701A1">
        <w:rPr>
          <w:sz w:val="28"/>
          <w:szCs w:val="28"/>
        </w:rPr>
        <w:t>Пирсона рассчитывали для независимых выборок, χ</w:t>
      </w:r>
      <w:r w:rsidRPr="003701A1">
        <w:rPr>
          <w:sz w:val="28"/>
          <w:szCs w:val="28"/>
          <w:vertAlign w:val="superscript"/>
        </w:rPr>
        <w:t xml:space="preserve">2 </w:t>
      </w:r>
      <w:r w:rsidRPr="003701A1">
        <w:rPr>
          <w:sz w:val="28"/>
          <w:szCs w:val="28"/>
        </w:rPr>
        <w:t>МакНемара для зависимых выборок.</w:t>
      </w:r>
    </w:p>
    <w:p w14:paraId="4013F847" w14:textId="77777777" w:rsidR="00346333" w:rsidRDefault="00346333" w:rsidP="00346333">
      <w:pPr>
        <w:ind w:firstLine="709"/>
        <w:jc w:val="both"/>
        <w:rPr>
          <w:sz w:val="28"/>
          <w:szCs w:val="28"/>
        </w:rPr>
      </w:pPr>
      <w:r w:rsidRPr="003701A1">
        <w:rPr>
          <w:sz w:val="28"/>
          <w:szCs w:val="28"/>
        </w:rPr>
        <w:t>Отношение шансов (OR) – отношение шанса для подвергшихся воздействию фактора к шансу не подвергшихся воздействию фактора. То есть, если OR&gt;1, то изучаемый фактор является значимым в развитии исхода</w:t>
      </w:r>
      <w:r>
        <w:rPr>
          <w:sz w:val="28"/>
          <w:szCs w:val="28"/>
        </w:rPr>
        <w:t>.</w:t>
      </w:r>
    </w:p>
    <w:p w14:paraId="670AAED4" w14:textId="3F1E3644" w:rsidR="00CF0BE3" w:rsidRPr="003701A1" w:rsidRDefault="0002381A" w:rsidP="000A7C43">
      <w:pPr>
        <w:spacing w:after="160"/>
        <w:jc w:val="both"/>
        <w:rPr>
          <w:b/>
          <w:sz w:val="28"/>
          <w:szCs w:val="28"/>
        </w:rPr>
      </w:pPr>
      <w:r w:rsidRPr="003701A1">
        <w:rPr>
          <w:sz w:val="28"/>
          <w:szCs w:val="28"/>
        </w:rPr>
        <w:br w:type="page"/>
      </w:r>
    </w:p>
    <w:p w14:paraId="1FE1F7C6" w14:textId="77777777" w:rsidR="00CF0BE3" w:rsidRDefault="009D2624" w:rsidP="00675F5F">
      <w:pPr>
        <w:ind w:firstLine="709"/>
        <w:jc w:val="both"/>
        <w:rPr>
          <w:b/>
          <w:sz w:val="28"/>
          <w:szCs w:val="28"/>
        </w:rPr>
      </w:pPr>
      <w:r w:rsidRPr="003701A1">
        <w:rPr>
          <w:b/>
          <w:sz w:val="28"/>
          <w:szCs w:val="28"/>
        </w:rPr>
        <w:t>3 РЕЗУЛЬТАТЫ ИССЛЕДОВАНИЯ</w:t>
      </w:r>
    </w:p>
    <w:p w14:paraId="7B126869" w14:textId="77777777" w:rsidR="00675F5F" w:rsidRPr="003701A1" w:rsidRDefault="00675F5F" w:rsidP="00675F5F">
      <w:pPr>
        <w:ind w:firstLine="709"/>
        <w:jc w:val="both"/>
        <w:rPr>
          <w:b/>
          <w:sz w:val="28"/>
          <w:szCs w:val="28"/>
        </w:rPr>
      </w:pPr>
    </w:p>
    <w:p w14:paraId="3F6FCF35" w14:textId="77777777" w:rsidR="00346333" w:rsidRDefault="009D2624" w:rsidP="00346333">
      <w:pPr>
        <w:ind w:firstLine="709"/>
        <w:jc w:val="both"/>
        <w:rPr>
          <w:b/>
          <w:sz w:val="28"/>
          <w:szCs w:val="28"/>
        </w:rPr>
      </w:pPr>
      <w:r w:rsidRPr="003701A1">
        <w:rPr>
          <w:b/>
          <w:sz w:val="28"/>
          <w:szCs w:val="28"/>
        </w:rPr>
        <w:t>3.1 Характеристика респондентов исследуемых групп</w:t>
      </w:r>
    </w:p>
    <w:p w14:paraId="0237EBAD" w14:textId="07428F90" w:rsidR="00346333" w:rsidRPr="00346333" w:rsidRDefault="00346333" w:rsidP="00346333">
      <w:pPr>
        <w:ind w:firstLine="709"/>
        <w:jc w:val="both"/>
        <w:rPr>
          <w:b/>
          <w:sz w:val="28"/>
          <w:szCs w:val="28"/>
        </w:rPr>
      </w:pPr>
      <w:r w:rsidRPr="003701A1">
        <w:rPr>
          <w:sz w:val="28"/>
          <w:szCs w:val="28"/>
        </w:rPr>
        <w:t xml:space="preserve">На первом этапе исследования в анкетировании приняли участие три группы респондентов: группа 1 – медицинские работники клиник ВРТ из разных стран, так или иначе связанные с репродуктивной медициной (n = 190), группа 2 – </w:t>
      </w:r>
      <w:r w:rsidR="00967B85">
        <w:rPr>
          <w:sz w:val="28"/>
          <w:szCs w:val="28"/>
        </w:rPr>
        <w:t>реципиенты</w:t>
      </w:r>
      <w:r w:rsidRPr="003701A1">
        <w:rPr>
          <w:sz w:val="28"/>
          <w:szCs w:val="28"/>
        </w:rPr>
        <w:t xml:space="preserve">, которым предложено лечение бесплодия методом ЭКО, с использованием донорских ооцитов (n = 32), группа 3 – доноры ооцитов (n = 35). </w:t>
      </w:r>
    </w:p>
    <w:p w14:paraId="3658EDF1" w14:textId="77777777" w:rsidR="00346333" w:rsidRPr="003701A1" w:rsidRDefault="00346333" w:rsidP="00346333">
      <w:pPr>
        <w:ind w:firstLine="709"/>
        <w:jc w:val="both"/>
        <w:rPr>
          <w:sz w:val="28"/>
          <w:szCs w:val="28"/>
        </w:rPr>
      </w:pPr>
      <w:r w:rsidRPr="003701A1">
        <w:rPr>
          <w:sz w:val="28"/>
          <w:szCs w:val="28"/>
        </w:rPr>
        <w:t>В первой группе основными ответчиками были: врачи акушер-гинекологи, репродуктологи, врачи андрологи-урологи, руководители и заведующие клиник ВРТ, эмбриологи.</w:t>
      </w:r>
    </w:p>
    <w:p w14:paraId="0CAD02D5" w14:textId="77777777" w:rsidR="00346333" w:rsidRDefault="00346333" w:rsidP="00346333">
      <w:pPr>
        <w:ind w:firstLine="709"/>
        <w:jc w:val="both"/>
        <w:rPr>
          <w:sz w:val="28"/>
          <w:szCs w:val="28"/>
        </w:rPr>
      </w:pPr>
      <w:r w:rsidRPr="003701A1">
        <w:rPr>
          <w:sz w:val="28"/>
          <w:szCs w:val="28"/>
        </w:rPr>
        <w:t xml:space="preserve">В опросе приняли участие 190 респондентов. Из Казахстана – 42 %, России – </w:t>
      </w:r>
      <w:r w:rsidRPr="00F22D63">
        <w:rPr>
          <w:sz w:val="28"/>
          <w:szCs w:val="28"/>
        </w:rPr>
        <w:t>44,</w:t>
      </w:r>
      <w:r>
        <w:rPr>
          <w:sz w:val="28"/>
          <w:szCs w:val="28"/>
        </w:rPr>
        <w:t>2</w:t>
      </w:r>
      <w:r w:rsidRPr="00F22D63">
        <w:rPr>
          <w:sz w:val="28"/>
          <w:szCs w:val="28"/>
        </w:rPr>
        <w:t>%</w:t>
      </w:r>
      <w:r w:rsidRPr="003701A1">
        <w:rPr>
          <w:sz w:val="28"/>
          <w:szCs w:val="28"/>
        </w:rPr>
        <w:t xml:space="preserve"> Узбекистана – 5</w:t>
      </w:r>
      <w:r>
        <w:rPr>
          <w:sz w:val="28"/>
          <w:szCs w:val="28"/>
        </w:rPr>
        <w:t>,26</w:t>
      </w:r>
      <w:r w:rsidRPr="003701A1">
        <w:rPr>
          <w:sz w:val="28"/>
          <w:szCs w:val="28"/>
        </w:rPr>
        <w:t xml:space="preserve"> %, Израиля – 1 %.</w:t>
      </w:r>
    </w:p>
    <w:p w14:paraId="44A2151F" w14:textId="77777777" w:rsidR="002E710A" w:rsidRPr="003701A1" w:rsidRDefault="002E710A">
      <w:pPr>
        <w:spacing w:line="259" w:lineRule="auto"/>
        <w:ind w:left="-142" w:firstLine="567"/>
        <w:jc w:val="both"/>
        <w:rPr>
          <w:sz w:val="28"/>
          <w:szCs w:val="28"/>
        </w:rPr>
      </w:pPr>
    </w:p>
    <w:p w14:paraId="1679A387" w14:textId="77777777" w:rsidR="002E710A" w:rsidRDefault="002E710A">
      <w:pPr>
        <w:spacing w:after="160" w:line="259" w:lineRule="auto"/>
        <w:ind w:left="-142"/>
        <w:jc w:val="center"/>
        <w:rPr>
          <w:b/>
          <w:sz w:val="28"/>
          <w:szCs w:val="28"/>
        </w:rPr>
      </w:pPr>
      <w:r>
        <w:rPr>
          <w:b/>
          <w:noProof/>
          <w:sz w:val="28"/>
          <w:szCs w:val="28"/>
        </w:rPr>
        <w:drawing>
          <wp:inline distT="0" distB="0" distL="0" distR="0" wp14:anchorId="6C586AEC" wp14:editId="0CCA4CD1">
            <wp:extent cx="5867400" cy="5219700"/>
            <wp:effectExtent l="0" t="0" r="0" b="0"/>
            <wp:docPr id="14" name="Диаграмма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7EC5D64" w14:textId="114E9091" w:rsidR="00CF0BE3" w:rsidRPr="002E710A" w:rsidRDefault="002E710A">
      <w:pPr>
        <w:spacing w:after="160" w:line="259" w:lineRule="auto"/>
        <w:ind w:left="-142"/>
        <w:jc w:val="center"/>
        <w:rPr>
          <w:sz w:val="28"/>
          <w:szCs w:val="28"/>
        </w:rPr>
      </w:pPr>
      <w:r w:rsidRPr="002E710A">
        <w:rPr>
          <w:sz w:val="28"/>
          <w:szCs w:val="28"/>
        </w:rPr>
        <w:t xml:space="preserve">Рисунок </w:t>
      </w:r>
      <w:r w:rsidR="00675F5F" w:rsidRPr="002E710A">
        <w:rPr>
          <w:sz w:val="28"/>
          <w:szCs w:val="28"/>
        </w:rPr>
        <w:t>8</w:t>
      </w:r>
      <w:r w:rsidR="00675F5F">
        <w:rPr>
          <w:sz w:val="28"/>
          <w:szCs w:val="28"/>
        </w:rPr>
        <w:t xml:space="preserve"> </w:t>
      </w:r>
      <w:r w:rsidRPr="002E710A">
        <w:rPr>
          <w:sz w:val="28"/>
          <w:szCs w:val="28"/>
        </w:rPr>
        <w:t>–</w:t>
      </w:r>
      <w:r w:rsidR="00675F5F">
        <w:rPr>
          <w:sz w:val="28"/>
          <w:szCs w:val="28"/>
        </w:rPr>
        <w:t xml:space="preserve"> </w:t>
      </w:r>
      <w:r w:rsidR="009D2624" w:rsidRPr="002E710A">
        <w:rPr>
          <w:sz w:val="28"/>
          <w:szCs w:val="28"/>
        </w:rPr>
        <w:t>Стран</w:t>
      </w:r>
      <w:r w:rsidR="00810D72" w:rsidRPr="002E710A">
        <w:rPr>
          <w:sz w:val="28"/>
          <w:szCs w:val="28"/>
        </w:rPr>
        <w:t>ы участников</w:t>
      </w:r>
      <w:r w:rsidR="009D2624" w:rsidRPr="002E710A">
        <w:rPr>
          <w:sz w:val="28"/>
          <w:szCs w:val="28"/>
        </w:rPr>
        <w:t xml:space="preserve"> группы I</w:t>
      </w:r>
    </w:p>
    <w:p w14:paraId="7CCCC68F" w14:textId="77777777" w:rsidR="00CF0BE3" w:rsidRPr="003701A1" w:rsidRDefault="00CF0BE3">
      <w:pPr>
        <w:spacing w:after="160" w:line="259" w:lineRule="auto"/>
        <w:jc w:val="both"/>
        <w:rPr>
          <w:sz w:val="28"/>
          <w:szCs w:val="28"/>
        </w:rPr>
      </w:pPr>
    </w:p>
    <w:p w14:paraId="5484CE88" w14:textId="77777777" w:rsidR="00346333" w:rsidRPr="002C7497" w:rsidRDefault="00346333" w:rsidP="00346333">
      <w:pPr>
        <w:ind w:firstLine="723"/>
        <w:jc w:val="both"/>
        <w:rPr>
          <w:sz w:val="28"/>
          <w:szCs w:val="28"/>
        </w:rPr>
      </w:pPr>
      <w:r w:rsidRPr="003701A1">
        <w:rPr>
          <w:sz w:val="28"/>
          <w:szCs w:val="28"/>
        </w:rPr>
        <w:t>Важно отметить, что большинство респондентов среди медицинского персонала были женщины. Среди включенных в исследование – 15</w:t>
      </w:r>
      <w:r>
        <w:rPr>
          <w:sz w:val="28"/>
          <w:szCs w:val="28"/>
        </w:rPr>
        <w:t>3</w:t>
      </w:r>
      <w:r w:rsidRPr="003701A1">
        <w:rPr>
          <w:sz w:val="28"/>
          <w:szCs w:val="28"/>
        </w:rPr>
        <w:t xml:space="preserve"> (8</w:t>
      </w:r>
      <w:r>
        <w:rPr>
          <w:sz w:val="28"/>
          <w:szCs w:val="28"/>
        </w:rPr>
        <w:t>0</w:t>
      </w:r>
      <w:r w:rsidRPr="003701A1">
        <w:rPr>
          <w:sz w:val="28"/>
          <w:szCs w:val="28"/>
        </w:rPr>
        <w:t>,</w:t>
      </w:r>
      <w:r>
        <w:rPr>
          <w:sz w:val="28"/>
          <w:szCs w:val="28"/>
        </w:rPr>
        <w:t>5</w:t>
      </w:r>
      <w:r w:rsidRPr="003701A1">
        <w:rPr>
          <w:sz w:val="28"/>
          <w:szCs w:val="28"/>
        </w:rPr>
        <w:t xml:space="preserve"> %) респондентов были женщины, и 3</w:t>
      </w:r>
      <w:r>
        <w:rPr>
          <w:sz w:val="28"/>
          <w:szCs w:val="28"/>
        </w:rPr>
        <w:t>5</w:t>
      </w:r>
      <w:r w:rsidRPr="003701A1">
        <w:rPr>
          <w:sz w:val="28"/>
          <w:szCs w:val="28"/>
        </w:rPr>
        <w:t xml:space="preserve"> (18,</w:t>
      </w:r>
      <w:r>
        <w:rPr>
          <w:sz w:val="28"/>
          <w:szCs w:val="28"/>
        </w:rPr>
        <w:t>4</w:t>
      </w:r>
      <w:r w:rsidRPr="003701A1">
        <w:rPr>
          <w:sz w:val="28"/>
          <w:szCs w:val="28"/>
        </w:rPr>
        <w:t xml:space="preserve">%) – мужчины. </w:t>
      </w:r>
      <w:r>
        <w:rPr>
          <w:sz w:val="28"/>
          <w:szCs w:val="28"/>
        </w:rPr>
        <w:t>2- 1,1</w:t>
      </w:r>
      <w:r w:rsidRPr="00681738">
        <w:rPr>
          <w:color w:val="000000"/>
          <w:sz w:val="28"/>
          <w:szCs w:val="28"/>
        </w:rPr>
        <w:t>%</w:t>
      </w:r>
      <w:r>
        <w:rPr>
          <w:color w:val="000000"/>
          <w:sz w:val="28"/>
          <w:szCs w:val="28"/>
        </w:rPr>
        <w:t>- не было данных</w:t>
      </w:r>
      <w:r>
        <w:rPr>
          <w:sz w:val="28"/>
          <w:szCs w:val="28"/>
        </w:rPr>
        <w:t xml:space="preserve"> (таб №4).</w:t>
      </w:r>
    </w:p>
    <w:p w14:paraId="2749D7F5" w14:textId="77777777" w:rsidR="00F40B5C" w:rsidRPr="00681738" w:rsidRDefault="00F40B5C" w:rsidP="002C7497">
      <w:pPr>
        <w:jc w:val="both"/>
        <w:rPr>
          <w:sz w:val="28"/>
          <w:szCs w:val="28"/>
        </w:rPr>
      </w:pPr>
    </w:p>
    <w:p w14:paraId="30DA3D9B" w14:textId="25DE58FD" w:rsidR="00681738" w:rsidRDefault="00681738" w:rsidP="00675F5F">
      <w:pPr>
        <w:rPr>
          <w:bCs/>
          <w:sz w:val="28"/>
          <w:szCs w:val="28"/>
          <w:lang w:val="kk-KZ"/>
        </w:rPr>
      </w:pPr>
      <w:r w:rsidRPr="00675F5F">
        <w:rPr>
          <w:bCs/>
          <w:sz w:val="28"/>
          <w:szCs w:val="28"/>
          <w:lang w:val="kk-KZ"/>
        </w:rPr>
        <w:t xml:space="preserve">Таблица </w:t>
      </w:r>
      <w:r w:rsidR="00493E40" w:rsidRPr="00675F5F">
        <w:rPr>
          <w:bCs/>
          <w:sz w:val="28"/>
          <w:szCs w:val="28"/>
          <w:lang w:val="kk-KZ"/>
        </w:rPr>
        <w:t>4</w:t>
      </w:r>
      <w:r w:rsidR="00675F5F" w:rsidRPr="00675F5F">
        <w:rPr>
          <w:bCs/>
          <w:sz w:val="28"/>
          <w:szCs w:val="28"/>
          <w:lang w:val="kk-KZ"/>
        </w:rPr>
        <w:t xml:space="preserve"> </w:t>
      </w:r>
      <w:r w:rsidR="00675F5F" w:rsidRPr="00675F5F">
        <w:rPr>
          <w:bCs/>
          <w:sz w:val="28"/>
          <w:szCs w:val="28"/>
          <w:shd w:val="clear" w:color="auto" w:fill="FFFFFF"/>
        </w:rPr>
        <w:t xml:space="preserve">– </w:t>
      </w:r>
      <w:r w:rsidR="00493E40" w:rsidRPr="00675F5F">
        <w:rPr>
          <w:bCs/>
          <w:sz w:val="28"/>
          <w:szCs w:val="28"/>
          <w:lang w:val="kk-KZ"/>
        </w:rPr>
        <w:t>Характеристика респондентов-медицинских работников</w:t>
      </w:r>
    </w:p>
    <w:p w14:paraId="000CF61D" w14:textId="77777777" w:rsidR="00675F5F" w:rsidRPr="00675F5F" w:rsidRDefault="00675F5F" w:rsidP="00675F5F">
      <w:pPr>
        <w:rPr>
          <w:bCs/>
          <w:sz w:val="28"/>
          <w:szCs w:val="28"/>
          <w:lang w:val="kk-KZ"/>
        </w:rPr>
      </w:pPr>
    </w:p>
    <w:tbl>
      <w:tblPr>
        <w:tblW w:w="9441" w:type="dxa"/>
        <w:tblInd w:w="103" w:type="dxa"/>
        <w:tblLook w:val="04A0" w:firstRow="1" w:lastRow="0" w:firstColumn="1" w:lastColumn="0" w:noHBand="0" w:noVBand="1"/>
      </w:tblPr>
      <w:tblGrid>
        <w:gridCol w:w="1771"/>
        <w:gridCol w:w="1720"/>
        <w:gridCol w:w="1720"/>
        <w:gridCol w:w="2115"/>
        <w:gridCol w:w="2115"/>
      </w:tblGrid>
      <w:tr w:rsidR="00681738" w:rsidRPr="00681738" w14:paraId="0771CA92" w14:textId="77777777" w:rsidTr="00681738">
        <w:trPr>
          <w:trHeight w:val="281"/>
        </w:trPr>
        <w:tc>
          <w:tcPr>
            <w:tcW w:w="1771" w:type="dxa"/>
            <w:tcBorders>
              <w:top w:val="single" w:sz="4" w:space="0" w:color="auto"/>
              <w:left w:val="single" w:sz="4" w:space="0" w:color="auto"/>
              <w:bottom w:val="single" w:sz="4" w:space="0" w:color="auto"/>
              <w:right w:val="single" w:sz="4" w:space="0" w:color="auto"/>
            </w:tcBorders>
          </w:tcPr>
          <w:p w14:paraId="3F7A3F3F" w14:textId="77777777" w:rsidR="00681738" w:rsidRPr="00681738" w:rsidRDefault="00681738" w:rsidP="00681738">
            <w:pPr>
              <w:rPr>
                <w:color w:val="000000"/>
                <w:sz w:val="28"/>
                <w:szCs w:val="28"/>
                <w:lang w:val="kk-KZ"/>
              </w:rPr>
            </w:pPr>
            <w:r w:rsidRPr="00681738">
              <w:rPr>
                <w:color w:val="000000"/>
                <w:sz w:val="28"/>
                <w:szCs w:val="28"/>
                <w:lang w:val="kk-KZ"/>
              </w:rPr>
              <w:t>Ответ</w:t>
            </w:r>
          </w:p>
        </w:tc>
        <w:tc>
          <w:tcPr>
            <w:tcW w:w="1720" w:type="dxa"/>
            <w:tcBorders>
              <w:top w:val="single" w:sz="4" w:space="0" w:color="auto"/>
              <w:left w:val="single" w:sz="4" w:space="0" w:color="auto"/>
              <w:bottom w:val="single" w:sz="4" w:space="0" w:color="auto"/>
              <w:right w:val="single" w:sz="4" w:space="0" w:color="auto"/>
            </w:tcBorders>
            <w:noWrap/>
            <w:vAlign w:val="bottom"/>
            <w:hideMark/>
          </w:tcPr>
          <w:p w14:paraId="4FD928DB" w14:textId="77777777" w:rsidR="00681738" w:rsidRPr="00681738" w:rsidRDefault="00681738" w:rsidP="00681738">
            <w:pPr>
              <w:rPr>
                <w:color w:val="000000"/>
                <w:sz w:val="28"/>
                <w:szCs w:val="28"/>
              </w:rPr>
            </w:pPr>
            <w:r w:rsidRPr="00681738">
              <w:rPr>
                <w:color w:val="000000"/>
                <w:sz w:val="28"/>
                <w:szCs w:val="28"/>
              </w:rPr>
              <w:t>муж</w:t>
            </w:r>
          </w:p>
        </w:tc>
        <w:tc>
          <w:tcPr>
            <w:tcW w:w="1720" w:type="dxa"/>
            <w:tcBorders>
              <w:top w:val="single" w:sz="4" w:space="0" w:color="auto"/>
              <w:left w:val="nil"/>
              <w:bottom w:val="single" w:sz="4" w:space="0" w:color="auto"/>
              <w:right w:val="single" w:sz="4" w:space="0" w:color="auto"/>
            </w:tcBorders>
            <w:noWrap/>
            <w:vAlign w:val="bottom"/>
            <w:hideMark/>
          </w:tcPr>
          <w:p w14:paraId="590132A6" w14:textId="77777777" w:rsidR="00681738" w:rsidRPr="00681738" w:rsidRDefault="00681738" w:rsidP="00681738">
            <w:pPr>
              <w:rPr>
                <w:color w:val="000000"/>
                <w:sz w:val="28"/>
                <w:szCs w:val="28"/>
              </w:rPr>
            </w:pPr>
            <w:r w:rsidRPr="00681738">
              <w:rPr>
                <w:color w:val="000000"/>
                <w:sz w:val="28"/>
                <w:szCs w:val="28"/>
              </w:rPr>
              <w:t>жен</w:t>
            </w:r>
          </w:p>
        </w:tc>
        <w:tc>
          <w:tcPr>
            <w:tcW w:w="2115" w:type="dxa"/>
            <w:tcBorders>
              <w:top w:val="single" w:sz="4" w:space="0" w:color="auto"/>
              <w:left w:val="nil"/>
              <w:bottom w:val="single" w:sz="4" w:space="0" w:color="auto"/>
              <w:right w:val="single" w:sz="4" w:space="0" w:color="auto"/>
            </w:tcBorders>
            <w:noWrap/>
            <w:vAlign w:val="bottom"/>
            <w:hideMark/>
          </w:tcPr>
          <w:p w14:paraId="1E00E306" w14:textId="77777777" w:rsidR="00681738" w:rsidRPr="00681738" w:rsidRDefault="00681738" w:rsidP="00681738">
            <w:pPr>
              <w:rPr>
                <w:color w:val="000000"/>
                <w:sz w:val="28"/>
                <w:szCs w:val="28"/>
              </w:rPr>
            </w:pPr>
            <w:r w:rsidRPr="00681738">
              <w:rPr>
                <w:color w:val="000000"/>
                <w:sz w:val="28"/>
                <w:szCs w:val="28"/>
              </w:rPr>
              <w:t>нет данных</w:t>
            </w:r>
          </w:p>
        </w:tc>
        <w:tc>
          <w:tcPr>
            <w:tcW w:w="2115" w:type="dxa"/>
            <w:tcBorders>
              <w:top w:val="single" w:sz="4" w:space="0" w:color="auto"/>
              <w:left w:val="nil"/>
              <w:bottom w:val="single" w:sz="4" w:space="0" w:color="auto"/>
              <w:right w:val="single" w:sz="4" w:space="0" w:color="auto"/>
            </w:tcBorders>
          </w:tcPr>
          <w:p w14:paraId="2312130E" w14:textId="77777777" w:rsidR="00681738" w:rsidRPr="00681738" w:rsidRDefault="00681738" w:rsidP="00681738">
            <w:pPr>
              <w:rPr>
                <w:color w:val="000000"/>
                <w:sz w:val="28"/>
                <w:szCs w:val="28"/>
                <w:lang w:val="kk-KZ"/>
              </w:rPr>
            </w:pPr>
            <w:r w:rsidRPr="00681738">
              <w:rPr>
                <w:color w:val="000000"/>
                <w:sz w:val="28"/>
                <w:szCs w:val="28"/>
                <w:lang w:val="kk-KZ"/>
              </w:rPr>
              <w:t>всего</w:t>
            </w:r>
          </w:p>
        </w:tc>
      </w:tr>
      <w:tr w:rsidR="00681738" w:rsidRPr="00681738" w14:paraId="6B8500B9" w14:textId="77777777" w:rsidTr="00681738">
        <w:trPr>
          <w:trHeight w:val="281"/>
        </w:trPr>
        <w:tc>
          <w:tcPr>
            <w:tcW w:w="1771" w:type="dxa"/>
            <w:tcBorders>
              <w:top w:val="nil"/>
              <w:left w:val="single" w:sz="4" w:space="0" w:color="auto"/>
              <w:bottom w:val="single" w:sz="4" w:space="0" w:color="auto"/>
              <w:right w:val="single" w:sz="4" w:space="0" w:color="auto"/>
            </w:tcBorders>
          </w:tcPr>
          <w:p w14:paraId="3374E548" w14:textId="77777777" w:rsidR="00681738" w:rsidRPr="00681738" w:rsidRDefault="00681738" w:rsidP="00681738">
            <w:pPr>
              <w:rPr>
                <w:color w:val="000000"/>
                <w:sz w:val="28"/>
                <w:szCs w:val="28"/>
                <w:lang w:val="kk-KZ"/>
              </w:rPr>
            </w:pPr>
            <w:r w:rsidRPr="00681738">
              <w:rPr>
                <w:color w:val="000000"/>
                <w:sz w:val="28"/>
                <w:szCs w:val="28"/>
                <w:lang w:val="kk-KZ"/>
              </w:rPr>
              <w:t>количество</w:t>
            </w:r>
          </w:p>
        </w:tc>
        <w:tc>
          <w:tcPr>
            <w:tcW w:w="1720" w:type="dxa"/>
            <w:tcBorders>
              <w:top w:val="nil"/>
              <w:left w:val="single" w:sz="4" w:space="0" w:color="auto"/>
              <w:bottom w:val="single" w:sz="4" w:space="0" w:color="auto"/>
              <w:right w:val="single" w:sz="4" w:space="0" w:color="auto"/>
            </w:tcBorders>
            <w:noWrap/>
            <w:vAlign w:val="bottom"/>
            <w:hideMark/>
          </w:tcPr>
          <w:p w14:paraId="268CD55F" w14:textId="77777777" w:rsidR="00681738" w:rsidRPr="00681738" w:rsidRDefault="00681738" w:rsidP="00681738">
            <w:pPr>
              <w:rPr>
                <w:color w:val="000000"/>
                <w:sz w:val="28"/>
                <w:szCs w:val="28"/>
              </w:rPr>
            </w:pPr>
            <w:r w:rsidRPr="00681738">
              <w:rPr>
                <w:color w:val="000000"/>
                <w:sz w:val="28"/>
                <w:szCs w:val="28"/>
              </w:rPr>
              <w:t>35</w:t>
            </w:r>
          </w:p>
        </w:tc>
        <w:tc>
          <w:tcPr>
            <w:tcW w:w="1720" w:type="dxa"/>
            <w:tcBorders>
              <w:top w:val="nil"/>
              <w:left w:val="nil"/>
              <w:bottom w:val="single" w:sz="4" w:space="0" w:color="auto"/>
              <w:right w:val="single" w:sz="4" w:space="0" w:color="auto"/>
            </w:tcBorders>
            <w:noWrap/>
            <w:vAlign w:val="bottom"/>
            <w:hideMark/>
          </w:tcPr>
          <w:p w14:paraId="03E26BAA" w14:textId="77777777" w:rsidR="00681738" w:rsidRPr="00681738" w:rsidRDefault="00681738" w:rsidP="00681738">
            <w:pPr>
              <w:rPr>
                <w:color w:val="000000"/>
                <w:sz w:val="28"/>
                <w:szCs w:val="28"/>
              </w:rPr>
            </w:pPr>
            <w:r w:rsidRPr="00681738">
              <w:rPr>
                <w:color w:val="000000"/>
                <w:sz w:val="28"/>
                <w:szCs w:val="28"/>
              </w:rPr>
              <w:t>153</w:t>
            </w:r>
          </w:p>
        </w:tc>
        <w:tc>
          <w:tcPr>
            <w:tcW w:w="2115" w:type="dxa"/>
            <w:tcBorders>
              <w:top w:val="nil"/>
              <w:left w:val="nil"/>
              <w:bottom w:val="single" w:sz="4" w:space="0" w:color="auto"/>
              <w:right w:val="single" w:sz="4" w:space="0" w:color="auto"/>
            </w:tcBorders>
            <w:noWrap/>
            <w:vAlign w:val="bottom"/>
            <w:hideMark/>
          </w:tcPr>
          <w:p w14:paraId="20491D8B" w14:textId="77777777" w:rsidR="00681738" w:rsidRPr="00681738" w:rsidRDefault="00681738" w:rsidP="00681738">
            <w:pPr>
              <w:rPr>
                <w:color w:val="000000"/>
                <w:sz w:val="28"/>
                <w:szCs w:val="28"/>
              </w:rPr>
            </w:pPr>
            <w:r w:rsidRPr="00681738">
              <w:rPr>
                <w:color w:val="000000"/>
                <w:sz w:val="28"/>
                <w:szCs w:val="28"/>
              </w:rPr>
              <w:t>2</w:t>
            </w:r>
          </w:p>
        </w:tc>
        <w:tc>
          <w:tcPr>
            <w:tcW w:w="2115" w:type="dxa"/>
            <w:tcBorders>
              <w:top w:val="nil"/>
              <w:left w:val="nil"/>
              <w:bottom w:val="single" w:sz="4" w:space="0" w:color="auto"/>
              <w:right w:val="single" w:sz="4" w:space="0" w:color="auto"/>
            </w:tcBorders>
          </w:tcPr>
          <w:p w14:paraId="2FFF2D99" w14:textId="77777777" w:rsidR="00681738" w:rsidRPr="00681738" w:rsidRDefault="00681738" w:rsidP="00681738">
            <w:pPr>
              <w:rPr>
                <w:color w:val="000000"/>
                <w:sz w:val="28"/>
                <w:szCs w:val="28"/>
                <w:lang w:val="kk-KZ"/>
              </w:rPr>
            </w:pPr>
            <w:r w:rsidRPr="00681738">
              <w:rPr>
                <w:color w:val="000000"/>
                <w:sz w:val="28"/>
                <w:szCs w:val="28"/>
                <w:lang w:val="kk-KZ"/>
              </w:rPr>
              <w:t>190</w:t>
            </w:r>
          </w:p>
        </w:tc>
      </w:tr>
      <w:tr w:rsidR="00675F5F" w:rsidRPr="00681738" w14:paraId="3A7E70D3" w14:textId="77777777" w:rsidTr="00681738">
        <w:trPr>
          <w:trHeight w:val="281"/>
        </w:trPr>
        <w:tc>
          <w:tcPr>
            <w:tcW w:w="1771" w:type="dxa"/>
            <w:tcBorders>
              <w:top w:val="nil"/>
              <w:left w:val="single" w:sz="4" w:space="0" w:color="auto"/>
              <w:bottom w:val="single" w:sz="4" w:space="0" w:color="auto"/>
              <w:right w:val="single" w:sz="4" w:space="0" w:color="auto"/>
            </w:tcBorders>
          </w:tcPr>
          <w:p w14:paraId="53AE8BF0" w14:textId="593C0300" w:rsidR="00675F5F" w:rsidRPr="00681738" w:rsidRDefault="00675F5F" w:rsidP="00675F5F">
            <w:pPr>
              <w:rPr>
                <w:color w:val="000000"/>
                <w:sz w:val="28"/>
                <w:szCs w:val="28"/>
                <w:lang w:val="kk-KZ"/>
              </w:rPr>
            </w:pPr>
            <w:r w:rsidRPr="00681738">
              <w:rPr>
                <w:color w:val="000000"/>
                <w:sz w:val="28"/>
                <w:szCs w:val="28"/>
                <w:lang w:val="kk-KZ"/>
              </w:rPr>
              <w:t>абс,</w:t>
            </w:r>
            <w:r w:rsidRPr="00681738">
              <w:rPr>
                <w:color w:val="000000"/>
                <w:sz w:val="28"/>
                <w:szCs w:val="28"/>
              </w:rPr>
              <w:t>%</w:t>
            </w:r>
          </w:p>
        </w:tc>
        <w:tc>
          <w:tcPr>
            <w:tcW w:w="1720" w:type="dxa"/>
            <w:tcBorders>
              <w:top w:val="nil"/>
              <w:left w:val="single" w:sz="4" w:space="0" w:color="auto"/>
              <w:bottom w:val="single" w:sz="4" w:space="0" w:color="auto"/>
              <w:right w:val="single" w:sz="4" w:space="0" w:color="auto"/>
            </w:tcBorders>
            <w:noWrap/>
            <w:vAlign w:val="bottom"/>
          </w:tcPr>
          <w:p w14:paraId="6A3B5100" w14:textId="6E4C0C09" w:rsidR="00675F5F" w:rsidRPr="00681738" w:rsidRDefault="00675F5F" w:rsidP="00675F5F">
            <w:pPr>
              <w:rPr>
                <w:color w:val="000000"/>
                <w:sz w:val="28"/>
                <w:szCs w:val="28"/>
              </w:rPr>
            </w:pPr>
            <w:r w:rsidRPr="00681738">
              <w:rPr>
                <w:color w:val="000000"/>
                <w:sz w:val="28"/>
                <w:szCs w:val="28"/>
              </w:rPr>
              <w:t>18,4</w:t>
            </w:r>
            <w:r w:rsidRPr="00681738">
              <w:rPr>
                <w:color w:val="000000"/>
                <w:sz w:val="28"/>
                <w:szCs w:val="28"/>
                <w:lang w:val="en-US"/>
              </w:rPr>
              <w:t>%</w:t>
            </w:r>
          </w:p>
        </w:tc>
        <w:tc>
          <w:tcPr>
            <w:tcW w:w="1720" w:type="dxa"/>
            <w:tcBorders>
              <w:top w:val="nil"/>
              <w:left w:val="nil"/>
              <w:bottom w:val="single" w:sz="4" w:space="0" w:color="auto"/>
              <w:right w:val="single" w:sz="4" w:space="0" w:color="auto"/>
            </w:tcBorders>
            <w:noWrap/>
            <w:vAlign w:val="bottom"/>
          </w:tcPr>
          <w:p w14:paraId="009F4C8A" w14:textId="7676AAD4" w:rsidR="00675F5F" w:rsidRPr="00681738" w:rsidRDefault="00675F5F" w:rsidP="00675F5F">
            <w:pPr>
              <w:rPr>
                <w:color w:val="000000"/>
                <w:sz w:val="28"/>
                <w:szCs w:val="28"/>
              </w:rPr>
            </w:pPr>
            <w:r w:rsidRPr="00681738">
              <w:rPr>
                <w:color w:val="000000"/>
                <w:sz w:val="28"/>
                <w:szCs w:val="28"/>
              </w:rPr>
              <w:t>80,5</w:t>
            </w:r>
            <w:r w:rsidRPr="00681738">
              <w:rPr>
                <w:color w:val="000000"/>
                <w:sz w:val="28"/>
                <w:szCs w:val="28"/>
                <w:lang w:val="en-US"/>
              </w:rPr>
              <w:t>%</w:t>
            </w:r>
          </w:p>
        </w:tc>
        <w:tc>
          <w:tcPr>
            <w:tcW w:w="2115" w:type="dxa"/>
            <w:tcBorders>
              <w:top w:val="nil"/>
              <w:left w:val="nil"/>
              <w:bottom w:val="single" w:sz="4" w:space="0" w:color="auto"/>
              <w:right w:val="single" w:sz="4" w:space="0" w:color="auto"/>
            </w:tcBorders>
            <w:noWrap/>
            <w:vAlign w:val="bottom"/>
          </w:tcPr>
          <w:p w14:paraId="7A47EDF2" w14:textId="41848711" w:rsidR="00675F5F" w:rsidRPr="00681738" w:rsidRDefault="00675F5F" w:rsidP="00675F5F">
            <w:pPr>
              <w:rPr>
                <w:color w:val="000000"/>
                <w:sz w:val="28"/>
                <w:szCs w:val="28"/>
              </w:rPr>
            </w:pPr>
            <w:r w:rsidRPr="00681738">
              <w:rPr>
                <w:color w:val="000000"/>
                <w:sz w:val="28"/>
                <w:szCs w:val="28"/>
              </w:rPr>
              <w:t>1,1</w:t>
            </w:r>
            <w:r w:rsidRPr="00681738">
              <w:rPr>
                <w:color w:val="000000"/>
                <w:sz w:val="28"/>
                <w:szCs w:val="28"/>
                <w:lang w:val="en-US"/>
              </w:rPr>
              <w:t>%</w:t>
            </w:r>
          </w:p>
        </w:tc>
        <w:tc>
          <w:tcPr>
            <w:tcW w:w="2115" w:type="dxa"/>
            <w:tcBorders>
              <w:top w:val="nil"/>
              <w:left w:val="nil"/>
              <w:bottom w:val="single" w:sz="4" w:space="0" w:color="auto"/>
              <w:right w:val="single" w:sz="4" w:space="0" w:color="auto"/>
            </w:tcBorders>
          </w:tcPr>
          <w:p w14:paraId="34805660" w14:textId="143E815A" w:rsidR="00675F5F" w:rsidRPr="00681738" w:rsidRDefault="00675F5F" w:rsidP="00675F5F">
            <w:pPr>
              <w:rPr>
                <w:color w:val="000000"/>
                <w:sz w:val="28"/>
                <w:szCs w:val="28"/>
                <w:lang w:val="kk-KZ"/>
              </w:rPr>
            </w:pPr>
            <w:r w:rsidRPr="00681738">
              <w:rPr>
                <w:color w:val="000000"/>
                <w:sz w:val="28"/>
                <w:szCs w:val="28"/>
                <w:lang w:val="kk-KZ"/>
              </w:rPr>
              <w:t>100</w:t>
            </w:r>
          </w:p>
        </w:tc>
      </w:tr>
    </w:tbl>
    <w:p w14:paraId="39669E78" w14:textId="77777777" w:rsidR="00681738" w:rsidRDefault="00681738">
      <w:pPr>
        <w:ind w:left="-142" w:firstLine="567"/>
        <w:jc w:val="both"/>
        <w:rPr>
          <w:sz w:val="28"/>
          <w:szCs w:val="28"/>
        </w:rPr>
      </w:pPr>
    </w:p>
    <w:p w14:paraId="1E9C6CE6" w14:textId="39798D39" w:rsidR="00346333" w:rsidRPr="00493E40" w:rsidRDefault="00346333" w:rsidP="00346333">
      <w:pPr>
        <w:ind w:firstLine="709"/>
        <w:jc w:val="both"/>
        <w:rPr>
          <w:sz w:val="28"/>
          <w:szCs w:val="28"/>
        </w:rPr>
      </w:pPr>
      <w:r w:rsidRPr="00493E40">
        <w:rPr>
          <w:sz w:val="28"/>
          <w:szCs w:val="28"/>
        </w:rPr>
        <w:t>Вторая группа первого исследования были реципиенты донорских ооцитов</w:t>
      </w:r>
      <w:r w:rsidR="00765213">
        <w:rPr>
          <w:sz w:val="28"/>
          <w:szCs w:val="28"/>
          <w:lang w:val="kk-KZ"/>
        </w:rPr>
        <w:t xml:space="preserve"> </w:t>
      </w:r>
      <w:r w:rsidR="007F3396" w:rsidRPr="00675F5F">
        <w:rPr>
          <w:bCs/>
          <w:sz w:val="28"/>
          <w:szCs w:val="28"/>
          <w:shd w:val="clear" w:color="auto" w:fill="FFFFFF"/>
        </w:rPr>
        <w:t>–</w:t>
      </w:r>
      <w:r w:rsidRPr="00493E40">
        <w:rPr>
          <w:sz w:val="28"/>
          <w:szCs w:val="28"/>
        </w:rPr>
        <w:t xml:space="preserve"> 32 человека</w:t>
      </w:r>
      <w:r>
        <w:rPr>
          <w:sz w:val="28"/>
          <w:szCs w:val="28"/>
        </w:rPr>
        <w:t>.</w:t>
      </w:r>
      <w:r w:rsidRPr="00493E40">
        <w:rPr>
          <w:sz w:val="28"/>
          <w:szCs w:val="28"/>
        </w:rPr>
        <w:t xml:space="preserve"> Из них </w:t>
      </w:r>
      <w:r w:rsidR="007F3396" w:rsidRPr="00675F5F">
        <w:rPr>
          <w:bCs/>
          <w:sz w:val="28"/>
          <w:szCs w:val="28"/>
          <w:shd w:val="clear" w:color="auto" w:fill="FFFFFF"/>
        </w:rPr>
        <w:t>–</w:t>
      </w:r>
      <w:r w:rsidRPr="00493E40">
        <w:rPr>
          <w:sz w:val="28"/>
          <w:szCs w:val="28"/>
        </w:rPr>
        <w:t xml:space="preserve"> старше 42 лет составили 20(63%), 37-41лет</w:t>
      </w:r>
      <w:r w:rsidR="00765213">
        <w:rPr>
          <w:sz w:val="28"/>
          <w:szCs w:val="28"/>
          <w:lang w:val="kk-KZ"/>
        </w:rPr>
        <w:t xml:space="preserve"> </w:t>
      </w:r>
      <w:r w:rsidR="007F3396" w:rsidRPr="00675F5F">
        <w:rPr>
          <w:bCs/>
          <w:sz w:val="28"/>
          <w:szCs w:val="28"/>
          <w:shd w:val="clear" w:color="auto" w:fill="FFFFFF"/>
        </w:rPr>
        <w:t>–</w:t>
      </w:r>
      <w:r w:rsidRPr="00493E40">
        <w:rPr>
          <w:sz w:val="28"/>
          <w:szCs w:val="28"/>
        </w:rPr>
        <w:t xml:space="preserve"> 12 респонденток (37%) (таблица №5)</w:t>
      </w:r>
    </w:p>
    <w:p w14:paraId="720A8200" w14:textId="77777777" w:rsidR="00346333" w:rsidRPr="00493E40" w:rsidRDefault="00346333" w:rsidP="00346333">
      <w:pPr>
        <w:ind w:firstLine="709"/>
        <w:jc w:val="both"/>
        <w:rPr>
          <w:sz w:val="28"/>
          <w:szCs w:val="28"/>
        </w:rPr>
      </w:pPr>
      <w:r w:rsidRPr="00493E40">
        <w:rPr>
          <w:sz w:val="28"/>
          <w:szCs w:val="28"/>
        </w:rPr>
        <w:t>Тот факт, что среди пациенток не было реципиенток донорских ооцитов, младше 37 лет, может указывать на то, что врачи репродуктологи в большинстве своем стараются максимально проводить лечение методом ЭКО, с использованием овариального потенциала самих пациентов.</w:t>
      </w:r>
    </w:p>
    <w:p w14:paraId="0BE24798" w14:textId="77777777" w:rsidR="00CD0831" w:rsidRPr="00346333" w:rsidRDefault="00CD0831" w:rsidP="00F40B5C">
      <w:pPr>
        <w:jc w:val="both"/>
        <w:rPr>
          <w:sz w:val="28"/>
          <w:szCs w:val="28"/>
        </w:rPr>
      </w:pPr>
    </w:p>
    <w:p w14:paraId="37C00E10" w14:textId="675583D2" w:rsidR="008A1FC3" w:rsidRPr="00675F5F" w:rsidRDefault="00CD0831" w:rsidP="008A1FC3">
      <w:pPr>
        <w:jc w:val="both"/>
        <w:rPr>
          <w:bCs/>
          <w:sz w:val="28"/>
          <w:szCs w:val="28"/>
          <w:lang w:val="kk-KZ"/>
        </w:rPr>
      </w:pPr>
      <w:r w:rsidRPr="00675F5F">
        <w:rPr>
          <w:bCs/>
          <w:sz w:val="28"/>
          <w:szCs w:val="28"/>
        </w:rPr>
        <w:t xml:space="preserve">Таблица </w:t>
      </w:r>
      <w:r w:rsidRPr="00675F5F">
        <w:rPr>
          <w:bCs/>
          <w:sz w:val="28"/>
          <w:szCs w:val="28"/>
          <w:lang w:val="kk-KZ"/>
        </w:rPr>
        <w:t>5</w:t>
      </w:r>
      <w:r w:rsidR="00675F5F" w:rsidRPr="00675F5F">
        <w:rPr>
          <w:bCs/>
          <w:sz w:val="28"/>
          <w:szCs w:val="28"/>
          <w:lang w:val="kk-KZ"/>
        </w:rPr>
        <w:t xml:space="preserve"> </w:t>
      </w:r>
      <w:r w:rsidR="00675F5F" w:rsidRPr="00675F5F">
        <w:rPr>
          <w:bCs/>
          <w:sz w:val="28"/>
          <w:szCs w:val="28"/>
          <w:shd w:val="clear" w:color="auto" w:fill="FFFFFF"/>
        </w:rPr>
        <w:t>–</w:t>
      </w:r>
      <w:r w:rsidR="00493E40" w:rsidRPr="00675F5F">
        <w:rPr>
          <w:bCs/>
          <w:sz w:val="28"/>
          <w:szCs w:val="28"/>
          <w:lang w:val="kk-KZ"/>
        </w:rPr>
        <w:t xml:space="preserve"> Возраст респондентов-доноров ооцитов</w:t>
      </w:r>
    </w:p>
    <w:p w14:paraId="15E29EDC" w14:textId="77777777" w:rsidR="00CD0831" w:rsidRPr="00493E40" w:rsidRDefault="00CD0831" w:rsidP="008A1FC3">
      <w:pPr>
        <w:jc w:val="both"/>
        <w:rPr>
          <w:b/>
          <w:sz w:val="28"/>
          <w:szCs w:val="28"/>
          <w:lang w:val="kk-KZ"/>
        </w:rPr>
      </w:pPr>
    </w:p>
    <w:tbl>
      <w:tblPr>
        <w:tblW w:w="9365" w:type="dxa"/>
        <w:tblInd w:w="-5" w:type="dxa"/>
        <w:tblLook w:val="04A0" w:firstRow="1" w:lastRow="0" w:firstColumn="1" w:lastColumn="0" w:noHBand="0" w:noVBand="1"/>
      </w:tblPr>
      <w:tblGrid>
        <w:gridCol w:w="2949"/>
        <w:gridCol w:w="2062"/>
        <w:gridCol w:w="2292"/>
        <w:gridCol w:w="2062"/>
      </w:tblGrid>
      <w:tr w:rsidR="008A1FC3" w:rsidRPr="00493E40" w14:paraId="2B2BFE60" w14:textId="77777777" w:rsidTr="00675F5F">
        <w:trPr>
          <w:trHeight w:val="567"/>
        </w:trPr>
        <w:tc>
          <w:tcPr>
            <w:tcW w:w="2949" w:type="dxa"/>
            <w:tcBorders>
              <w:top w:val="single" w:sz="4" w:space="0" w:color="auto"/>
              <w:left w:val="single" w:sz="4" w:space="0" w:color="auto"/>
              <w:bottom w:val="single" w:sz="4" w:space="0" w:color="auto"/>
              <w:right w:val="single" w:sz="4" w:space="0" w:color="auto"/>
            </w:tcBorders>
          </w:tcPr>
          <w:p w14:paraId="5DE84371" w14:textId="77777777" w:rsidR="008A1FC3" w:rsidRPr="00675F5F" w:rsidRDefault="008A1FC3" w:rsidP="00A411AD">
            <w:pPr>
              <w:rPr>
                <w:color w:val="000000"/>
                <w:sz w:val="28"/>
                <w:szCs w:val="28"/>
              </w:rPr>
            </w:pPr>
            <w:r w:rsidRPr="00675F5F">
              <w:rPr>
                <w:color w:val="000000"/>
                <w:sz w:val="28"/>
                <w:szCs w:val="28"/>
              </w:rPr>
              <w:t>возраст</w:t>
            </w:r>
          </w:p>
        </w:tc>
        <w:tc>
          <w:tcPr>
            <w:tcW w:w="2062" w:type="dxa"/>
            <w:tcBorders>
              <w:top w:val="single" w:sz="4" w:space="0" w:color="auto"/>
              <w:left w:val="single" w:sz="4" w:space="0" w:color="auto"/>
              <w:bottom w:val="single" w:sz="4" w:space="0" w:color="auto"/>
              <w:right w:val="single" w:sz="4" w:space="0" w:color="auto"/>
            </w:tcBorders>
            <w:hideMark/>
          </w:tcPr>
          <w:p w14:paraId="327038C4" w14:textId="77777777" w:rsidR="008A1FC3" w:rsidRPr="00675F5F" w:rsidRDefault="008A1FC3" w:rsidP="00A411AD">
            <w:pPr>
              <w:rPr>
                <w:color w:val="000000"/>
                <w:sz w:val="28"/>
                <w:szCs w:val="28"/>
              </w:rPr>
            </w:pPr>
            <w:r w:rsidRPr="00675F5F">
              <w:rPr>
                <w:color w:val="000000"/>
                <w:sz w:val="28"/>
                <w:szCs w:val="28"/>
              </w:rPr>
              <w:t>37- 41</w:t>
            </w:r>
          </w:p>
        </w:tc>
        <w:tc>
          <w:tcPr>
            <w:tcW w:w="2292" w:type="dxa"/>
            <w:tcBorders>
              <w:top w:val="single" w:sz="4" w:space="0" w:color="auto"/>
              <w:left w:val="nil"/>
              <w:bottom w:val="single" w:sz="4" w:space="0" w:color="auto"/>
              <w:right w:val="single" w:sz="4" w:space="0" w:color="auto"/>
            </w:tcBorders>
            <w:hideMark/>
          </w:tcPr>
          <w:p w14:paraId="163E9491" w14:textId="77777777" w:rsidR="008A1FC3" w:rsidRPr="00675F5F" w:rsidRDefault="008A1FC3" w:rsidP="00A411AD">
            <w:pPr>
              <w:rPr>
                <w:color w:val="000000"/>
                <w:sz w:val="28"/>
                <w:szCs w:val="28"/>
              </w:rPr>
            </w:pPr>
            <w:r w:rsidRPr="00675F5F">
              <w:rPr>
                <w:color w:val="000000"/>
                <w:sz w:val="28"/>
                <w:szCs w:val="28"/>
              </w:rPr>
              <w:t>42 и старше</w:t>
            </w:r>
          </w:p>
        </w:tc>
        <w:tc>
          <w:tcPr>
            <w:tcW w:w="2062" w:type="dxa"/>
            <w:tcBorders>
              <w:top w:val="single" w:sz="4" w:space="0" w:color="auto"/>
              <w:left w:val="nil"/>
              <w:bottom w:val="single" w:sz="4" w:space="0" w:color="auto"/>
              <w:right w:val="single" w:sz="4" w:space="0" w:color="auto"/>
            </w:tcBorders>
            <w:hideMark/>
          </w:tcPr>
          <w:p w14:paraId="79D63E96" w14:textId="77777777" w:rsidR="008A1FC3" w:rsidRPr="00675F5F" w:rsidRDefault="008A1FC3" w:rsidP="00A411AD">
            <w:pPr>
              <w:rPr>
                <w:color w:val="000000"/>
                <w:sz w:val="28"/>
                <w:szCs w:val="28"/>
              </w:rPr>
            </w:pPr>
            <w:r w:rsidRPr="00675F5F">
              <w:rPr>
                <w:color w:val="000000"/>
                <w:sz w:val="28"/>
                <w:szCs w:val="28"/>
              </w:rPr>
              <w:t>всего</w:t>
            </w:r>
          </w:p>
        </w:tc>
      </w:tr>
      <w:tr w:rsidR="008A1FC3" w:rsidRPr="00656F5F" w14:paraId="0C3537B3" w14:textId="77777777" w:rsidTr="00CD0831">
        <w:trPr>
          <w:trHeight w:val="298"/>
        </w:trPr>
        <w:tc>
          <w:tcPr>
            <w:tcW w:w="2949" w:type="dxa"/>
            <w:tcBorders>
              <w:top w:val="nil"/>
              <w:left w:val="single" w:sz="4" w:space="0" w:color="auto"/>
              <w:bottom w:val="single" w:sz="4" w:space="0" w:color="auto"/>
              <w:right w:val="single" w:sz="4" w:space="0" w:color="auto"/>
            </w:tcBorders>
          </w:tcPr>
          <w:p w14:paraId="51CA6258" w14:textId="77777777" w:rsidR="008A1FC3" w:rsidRPr="00675F5F" w:rsidRDefault="008A1FC3" w:rsidP="008A1FC3">
            <w:pPr>
              <w:rPr>
                <w:color w:val="000000"/>
                <w:sz w:val="28"/>
                <w:szCs w:val="28"/>
              </w:rPr>
            </w:pPr>
            <w:r w:rsidRPr="00675F5F">
              <w:rPr>
                <w:color w:val="000000"/>
                <w:sz w:val="28"/>
                <w:szCs w:val="28"/>
              </w:rPr>
              <w:t>количество</w:t>
            </w:r>
          </w:p>
        </w:tc>
        <w:tc>
          <w:tcPr>
            <w:tcW w:w="2062" w:type="dxa"/>
            <w:tcBorders>
              <w:top w:val="nil"/>
              <w:left w:val="single" w:sz="4" w:space="0" w:color="auto"/>
              <w:bottom w:val="single" w:sz="4" w:space="0" w:color="auto"/>
              <w:right w:val="single" w:sz="4" w:space="0" w:color="auto"/>
            </w:tcBorders>
            <w:noWrap/>
            <w:vAlign w:val="bottom"/>
            <w:hideMark/>
          </w:tcPr>
          <w:p w14:paraId="5C2BB005" w14:textId="77777777" w:rsidR="008A1FC3" w:rsidRPr="00675F5F" w:rsidRDefault="008A1FC3" w:rsidP="008A1FC3">
            <w:pPr>
              <w:rPr>
                <w:color w:val="000000"/>
                <w:sz w:val="28"/>
                <w:szCs w:val="28"/>
              </w:rPr>
            </w:pPr>
            <w:r w:rsidRPr="00675F5F">
              <w:rPr>
                <w:color w:val="000000"/>
                <w:sz w:val="28"/>
                <w:szCs w:val="28"/>
              </w:rPr>
              <w:t>12</w:t>
            </w:r>
          </w:p>
        </w:tc>
        <w:tc>
          <w:tcPr>
            <w:tcW w:w="2292" w:type="dxa"/>
            <w:tcBorders>
              <w:top w:val="nil"/>
              <w:left w:val="nil"/>
              <w:bottom w:val="single" w:sz="4" w:space="0" w:color="auto"/>
              <w:right w:val="single" w:sz="4" w:space="0" w:color="auto"/>
            </w:tcBorders>
            <w:noWrap/>
            <w:vAlign w:val="bottom"/>
            <w:hideMark/>
          </w:tcPr>
          <w:p w14:paraId="130C98CB" w14:textId="77777777" w:rsidR="008A1FC3" w:rsidRPr="00675F5F" w:rsidRDefault="008A1FC3" w:rsidP="008A1FC3">
            <w:pPr>
              <w:rPr>
                <w:color w:val="000000"/>
                <w:sz w:val="28"/>
                <w:szCs w:val="28"/>
              </w:rPr>
            </w:pPr>
            <w:r w:rsidRPr="00675F5F">
              <w:rPr>
                <w:color w:val="000000"/>
                <w:sz w:val="28"/>
                <w:szCs w:val="28"/>
              </w:rPr>
              <w:t>20</w:t>
            </w:r>
          </w:p>
        </w:tc>
        <w:tc>
          <w:tcPr>
            <w:tcW w:w="2062" w:type="dxa"/>
            <w:tcBorders>
              <w:top w:val="nil"/>
              <w:left w:val="nil"/>
              <w:bottom w:val="single" w:sz="4" w:space="0" w:color="auto"/>
              <w:right w:val="single" w:sz="4" w:space="0" w:color="auto"/>
            </w:tcBorders>
            <w:noWrap/>
            <w:vAlign w:val="bottom"/>
            <w:hideMark/>
          </w:tcPr>
          <w:p w14:paraId="654E6994" w14:textId="77777777" w:rsidR="008A1FC3" w:rsidRPr="00675F5F" w:rsidRDefault="008A1FC3" w:rsidP="008A1FC3">
            <w:pPr>
              <w:rPr>
                <w:color w:val="000000"/>
                <w:sz w:val="28"/>
                <w:szCs w:val="28"/>
              </w:rPr>
            </w:pPr>
            <w:r w:rsidRPr="00675F5F">
              <w:rPr>
                <w:color w:val="000000"/>
                <w:sz w:val="28"/>
                <w:szCs w:val="28"/>
              </w:rPr>
              <w:t>32</w:t>
            </w:r>
          </w:p>
        </w:tc>
      </w:tr>
      <w:tr w:rsidR="008A1FC3" w:rsidRPr="00656F5F" w14:paraId="2D172C8C" w14:textId="77777777" w:rsidTr="00CD0831">
        <w:trPr>
          <w:trHeight w:val="298"/>
        </w:trPr>
        <w:tc>
          <w:tcPr>
            <w:tcW w:w="2949" w:type="dxa"/>
            <w:tcBorders>
              <w:top w:val="nil"/>
              <w:left w:val="single" w:sz="4" w:space="0" w:color="auto"/>
              <w:bottom w:val="single" w:sz="4" w:space="0" w:color="auto"/>
              <w:right w:val="single" w:sz="4" w:space="0" w:color="auto"/>
            </w:tcBorders>
          </w:tcPr>
          <w:p w14:paraId="70A674D6" w14:textId="77777777" w:rsidR="008A1FC3" w:rsidRPr="00675F5F" w:rsidRDefault="008A1FC3" w:rsidP="008A1FC3">
            <w:pPr>
              <w:rPr>
                <w:color w:val="000000"/>
                <w:sz w:val="28"/>
                <w:szCs w:val="28"/>
              </w:rPr>
            </w:pPr>
            <w:r w:rsidRPr="00675F5F">
              <w:rPr>
                <w:color w:val="000000"/>
                <w:sz w:val="28"/>
                <w:szCs w:val="28"/>
              </w:rPr>
              <w:t>абс, %</w:t>
            </w:r>
          </w:p>
        </w:tc>
        <w:tc>
          <w:tcPr>
            <w:tcW w:w="2062" w:type="dxa"/>
            <w:tcBorders>
              <w:top w:val="nil"/>
              <w:left w:val="single" w:sz="4" w:space="0" w:color="auto"/>
              <w:bottom w:val="single" w:sz="4" w:space="0" w:color="auto"/>
              <w:right w:val="single" w:sz="4" w:space="0" w:color="auto"/>
            </w:tcBorders>
            <w:noWrap/>
            <w:vAlign w:val="bottom"/>
            <w:hideMark/>
          </w:tcPr>
          <w:p w14:paraId="3CDD3964" w14:textId="77777777" w:rsidR="008A1FC3" w:rsidRPr="00675F5F" w:rsidRDefault="008A1FC3" w:rsidP="008A1FC3">
            <w:pPr>
              <w:rPr>
                <w:color w:val="000000"/>
                <w:sz w:val="28"/>
                <w:szCs w:val="28"/>
              </w:rPr>
            </w:pPr>
            <w:r w:rsidRPr="00675F5F">
              <w:rPr>
                <w:color w:val="000000"/>
                <w:sz w:val="28"/>
                <w:szCs w:val="28"/>
              </w:rPr>
              <w:t>37</w:t>
            </w:r>
          </w:p>
        </w:tc>
        <w:tc>
          <w:tcPr>
            <w:tcW w:w="2292" w:type="dxa"/>
            <w:tcBorders>
              <w:top w:val="nil"/>
              <w:left w:val="nil"/>
              <w:bottom w:val="single" w:sz="4" w:space="0" w:color="auto"/>
              <w:right w:val="single" w:sz="4" w:space="0" w:color="auto"/>
            </w:tcBorders>
            <w:noWrap/>
            <w:vAlign w:val="bottom"/>
            <w:hideMark/>
          </w:tcPr>
          <w:p w14:paraId="0DEF90B7" w14:textId="77777777" w:rsidR="008A1FC3" w:rsidRPr="00675F5F" w:rsidRDefault="008A1FC3" w:rsidP="008A1FC3">
            <w:pPr>
              <w:rPr>
                <w:color w:val="000000"/>
                <w:sz w:val="28"/>
                <w:szCs w:val="28"/>
              </w:rPr>
            </w:pPr>
            <w:r w:rsidRPr="00675F5F">
              <w:rPr>
                <w:color w:val="000000"/>
                <w:sz w:val="28"/>
                <w:szCs w:val="28"/>
              </w:rPr>
              <w:t>63</w:t>
            </w:r>
          </w:p>
        </w:tc>
        <w:tc>
          <w:tcPr>
            <w:tcW w:w="2062" w:type="dxa"/>
            <w:tcBorders>
              <w:top w:val="nil"/>
              <w:left w:val="nil"/>
              <w:bottom w:val="single" w:sz="4" w:space="0" w:color="auto"/>
              <w:right w:val="single" w:sz="4" w:space="0" w:color="auto"/>
            </w:tcBorders>
            <w:noWrap/>
            <w:vAlign w:val="bottom"/>
            <w:hideMark/>
          </w:tcPr>
          <w:p w14:paraId="3A8F78B9" w14:textId="77777777" w:rsidR="008A1FC3" w:rsidRPr="00675F5F" w:rsidRDefault="008A1FC3" w:rsidP="008A1FC3">
            <w:pPr>
              <w:rPr>
                <w:color w:val="000000"/>
                <w:sz w:val="28"/>
                <w:szCs w:val="28"/>
              </w:rPr>
            </w:pPr>
            <w:r w:rsidRPr="00675F5F">
              <w:rPr>
                <w:color w:val="000000"/>
                <w:sz w:val="28"/>
                <w:szCs w:val="28"/>
              </w:rPr>
              <w:t>100</w:t>
            </w:r>
          </w:p>
        </w:tc>
      </w:tr>
    </w:tbl>
    <w:p w14:paraId="24BB1276" w14:textId="77777777" w:rsidR="008A1FC3" w:rsidRDefault="008A1FC3">
      <w:pPr>
        <w:ind w:left="-142" w:firstLine="567"/>
        <w:jc w:val="both"/>
        <w:rPr>
          <w:sz w:val="28"/>
          <w:szCs w:val="28"/>
        </w:rPr>
      </w:pPr>
    </w:p>
    <w:p w14:paraId="33A90810" w14:textId="072B8EF0" w:rsidR="002C7497" w:rsidRPr="002C7497" w:rsidRDefault="008A1FC3" w:rsidP="00675F5F">
      <w:pPr>
        <w:ind w:firstLine="709"/>
        <w:jc w:val="both"/>
        <w:rPr>
          <w:sz w:val="28"/>
          <w:szCs w:val="28"/>
        </w:rPr>
      </w:pPr>
      <w:r>
        <w:rPr>
          <w:sz w:val="28"/>
          <w:szCs w:val="28"/>
        </w:rPr>
        <w:t>Третья группа первого этапа исследования были доноры ооцитов</w:t>
      </w:r>
      <w:r w:rsidR="00765213">
        <w:rPr>
          <w:sz w:val="28"/>
          <w:szCs w:val="28"/>
          <w:lang w:val="kk-KZ"/>
        </w:rPr>
        <w:t xml:space="preserve"> </w:t>
      </w:r>
      <w:r>
        <w:rPr>
          <w:sz w:val="28"/>
          <w:szCs w:val="28"/>
        </w:rPr>
        <w:t>-</w:t>
      </w:r>
      <w:r w:rsidR="00765213">
        <w:rPr>
          <w:sz w:val="28"/>
          <w:szCs w:val="28"/>
          <w:lang w:val="kk-KZ"/>
        </w:rPr>
        <w:t xml:space="preserve"> </w:t>
      </w:r>
      <w:r>
        <w:rPr>
          <w:sz w:val="28"/>
          <w:szCs w:val="28"/>
        </w:rPr>
        <w:t>35 человек,</w:t>
      </w:r>
      <w:r w:rsidR="00675F5F">
        <w:rPr>
          <w:sz w:val="28"/>
          <w:szCs w:val="28"/>
        </w:rPr>
        <w:t xml:space="preserve"> </w:t>
      </w:r>
      <w:r w:rsidR="002C7497" w:rsidRPr="002C7497">
        <w:rPr>
          <w:sz w:val="28"/>
          <w:szCs w:val="28"/>
        </w:rPr>
        <w:t xml:space="preserve">83% респондентов </w:t>
      </w:r>
      <w:r w:rsidR="0071030E" w:rsidRPr="002C7497">
        <w:rPr>
          <w:sz w:val="28"/>
          <w:szCs w:val="28"/>
        </w:rPr>
        <w:t>доноров составило</w:t>
      </w:r>
      <w:r w:rsidR="002C7497" w:rsidRPr="002C7497">
        <w:rPr>
          <w:sz w:val="28"/>
          <w:szCs w:val="28"/>
        </w:rPr>
        <w:t xml:space="preserve"> в возрасте 26-35, 17% в возрасте 18-</w:t>
      </w:r>
      <w:r w:rsidR="0071030E" w:rsidRPr="002C7497">
        <w:rPr>
          <w:sz w:val="28"/>
          <w:szCs w:val="28"/>
        </w:rPr>
        <w:t>25</w:t>
      </w:r>
      <w:r w:rsidR="00346333">
        <w:rPr>
          <w:sz w:val="28"/>
          <w:szCs w:val="28"/>
        </w:rPr>
        <w:t xml:space="preserve"> </w:t>
      </w:r>
      <w:r w:rsidR="0071030E">
        <w:rPr>
          <w:sz w:val="28"/>
          <w:szCs w:val="28"/>
        </w:rPr>
        <w:t>(таблица</w:t>
      </w:r>
      <w:r w:rsidR="002C7497">
        <w:rPr>
          <w:sz w:val="28"/>
          <w:szCs w:val="28"/>
        </w:rPr>
        <w:t xml:space="preserve"> </w:t>
      </w:r>
      <w:r w:rsidR="0071030E">
        <w:rPr>
          <w:sz w:val="28"/>
          <w:szCs w:val="28"/>
        </w:rPr>
        <w:t>6)</w:t>
      </w:r>
    </w:p>
    <w:p w14:paraId="76A71F08" w14:textId="77777777" w:rsidR="002C7497" w:rsidRPr="002C7497" w:rsidRDefault="002C7497" w:rsidP="002C7497">
      <w:pPr>
        <w:jc w:val="both"/>
        <w:rPr>
          <w:sz w:val="28"/>
          <w:szCs w:val="28"/>
        </w:rPr>
      </w:pPr>
    </w:p>
    <w:p w14:paraId="045E7237" w14:textId="07A06EEE" w:rsidR="002C7497" w:rsidRDefault="002C7497" w:rsidP="002C7497">
      <w:pPr>
        <w:jc w:val="both"/>
        <w:rPr>
          <w:sz w:val="28"/>
          <w:szCs w:val="28"/>
          <w:lang w:val="kk-KZ"/>
        </w:rPr>
      </w:pPr>
      <w:r w:rsidRPr="00675F5F">
        <w:rPr>
          <w:sz w:val="28"/>
          <w:szCs w:val="28"/>
        </w:rPr>
        <w:t xml:space="preserve">Таблица </w:t>
      </w:r>
      <w:r w:rsidR="0071030E" w:rsidRPr="00675F5F">
        <w:rPr>
          <w:sz w:val="28"/>
          <w:szCs w:val="28"/>
          <w:lang w:val="kk-KZ"/>
        </w:rPr>
        <w:t>6</w:t>
      </w:r>
      <w:r w:rsidR="00675F5F" w:rsidRPr="00675F5F">
        <w:rPr>
          <w:sz w:val="28"/>
          <w:szCs w:val="28"/>
          <w:lang w:val="kk-KZ"/>
        </w:rPr>
        <w:t xml:space="preserve"> </w:t>
      </w:r>
      <w:r w:rsidR="00675F5F" w:rsidRPr="00675F5F">
        <w:rPr>
          <w:sz w:val="28"/>
          <w:szCs w:val="28"/>
          <w:shd w:val="clear" w:color="auto" w:fill="FFFFFF"/>
        </w:rPr>
        <w:t>–</w:t>
      </w:r>
      <w:r w:rsidR="0071030E" w:rsidRPr="00675F5F">
        <w:rPr>
          <w:sz w:val="28"/>
          <w:szCs w:val="28"/>
          <w:lang w:val="kk-KZ"/>
        </w:rPr>
        <w:t xml:space="preserve"> Характеристика респондентов-доноров ооцитов</w:t>
      </w:r>
    </w:p>
    <w:p w14:paraId="2BFBD5FF" w14:textId="77777777" w:rsidR="00675F5F" w:rsidRPr="00675F5F" w:rsidRDefault="00675F5F" w:rsidP="002C7497">
      <w:pPr>
        <w:jc w:val="both"/>
        <w:rPr>
          <w:sz w:val="28"/>
          <w:szCs w:val="28"/>
          <w:lang w:val="kk-KZ"/>
        </w:rPr>
      </w:pPr>
    </w:p>
    <w:tbl>
      <w:tblPr>
        <w:tblW w:w="9433" w:type="dxa"/>
        <w:tblInd w:w="103" w:type="dxa"/>
        <w:tblLook w:val="04A0" w:firstRow="1" w:lastRow="0" w:firstColumn="1" w:lastColumn="0" w:noHBand="0" w:noVBand="1"/>
      </w:tblPr>
      <w:tblGrid>
        <w:gridCol w:w="3172"/>
        <w:gridCol w:w="2268"/>
        <w:gridCol w:w="2268"/>
        <w:gridCol w:w="1725"/>
      </w:tblGrid>
      <w:tr w:rsidR="002C7497" w:rsidRPr="0071030E" w14:paraId="7C6F1D28" w14:textId="77777777" w:rsidTr="002C7497">
        <w:trPr>
          <w:trHeight w:val="325"/>
        </w:trPr>
        <w:tc>
          <w:tcPr>
            <w:tcW w:w="3172" w:type="dxa"/>
            <w:tcBorders>
              <w:top w:val="single" w:sz="4" w:space="0" w:color="auto"/>
              <w:left w:val="single" w:sz="4" w:space="0" w:color="auto"/>
              <w:bottom w:val="single" w:sz="4" w:space="0" w:color="auto"/>
              <w:right w:val="single" w:sz="4" w:space="0" w:color="auto"/>
            </w:tcBorders>
          </w:tcPr>
          <w:p w14:paraId="365068A5" w14:textId="77777777" w:rsidR="002C7497" w:rsidRPr="0071030E" w:rsidRDefault="002C7497" w:rsidP="00A411AD">
            <w:pPr>
              <w:rPr>
                <w:color w:val="000000"/>
                <w:sz w:val="28"/>
                <w:szCs w:val="28"/>
              </w:rPr>
            </w:pPr>
            <w:r w:rsidRPr="0071030E">
              <w:rPr>
                <w:color w:val="000000"/>
                <w:sz w:val="28"/>
                <w:szCs w:val="28"/>
              </w:rPr>
              <w:t>возраст</w:t>
            </w:r>
          </w:p>
        </w:tc>
        <w:tc>
          <w:tcPr>
            <w:tcW w:w="2268" w:type="dxa"/>
            <w:tcBorders>
              <w:top w:val="single" w:sz="4" w:space="0" w:color="auto"/>
              <w:left w:val="single" w:sz="4" w:space="0" w:color="auto"/>
              <w:bottom w:val="single" w:sz="4" w:space="0" w:color="auto"/>
              <w:right w:val="single" w:sz="4" w:space="0" w:color="auto"/>
            </w:tcBorders>
            <w:noWrap/>
            <w:vAlign w:val="bottom"/>
            <w:hideMark/>
          </w:tcPr>
          <w:p w14:paraId="45CB526A" w14:textId="77777777" w:rsidR="002C7497" w:rsidRPr="0071030E" w:rsidRDefault="002C7497" w:rsidP="00A411AD">
            <w:pPr>
              <w:rPr>
                <w:color w:val="000000"/>
                <w:sz w:val="28"/>
                <w:szCs w:val="28"/>
              </w:rPr>
            </w:pPr>
            <w:r w:rsidRPr="0071030E">
              <w:rPr>
                <w:color w:val="000000"/>
                <w:sz w:val="28"/>
                <w:szCs w:val="28"/>
              </w:rPr>
              <w:t>18-25</w:t>
            </w:r>
          </w:p>
        </w:tc>
        <w:tc>
          <w:tcPr>
            <w:tcW w:w="2268" w:type="dxa"/>
            <w:tcBorders>
              <w:top w:val="single" w:sz="4" w:space="0" w:color="auto"/>
              <w:left w:val="nil"/>
              <w:bottom w:val="single" w:sz="4" w:space="0" w:color="auto"/>
              <w:right w:val="single" w:sz="4" w:space="0" w:color="auto"/>
            </w:tcBorders>
            <w:noWrap/>
            <w:vAlign w:val="bottom"/>
            <w:hideMark/>
          </w:tcPr>
          <w:p w14:paraId="2425897F" w14:textId="77777777" w:rsidR="002C7497" w:rsidRPr="0071030E" w:rsidRDefault="002C7497" w:rsidP="00A411AD">
            <w:pPr>
              <w:rPr>
                <w:color w:val="000000"/>
                <w:sz w:val="28"/>
                <w:szCs w:val="28"/>
              </w:rPr>
            </w:pPr>
            <w:r w:rsidRPr="0071030E">
              <w:rPr>
                <w:color w:val="000000"/>
                <w:sz w:val="28"/>
                <w:szCs w:val="28"/>
              </w:rPr>
              <w:t>26-35</w:t>
            </w:r>
          </w:p>
        </w:tc>
        <w:tc>
          <w:tcPr>
            <w:tcW w:w="1725" w:type="dxa"/>
            <w:tcBorders>
              <w:top w:val="single" w:sz="4" w:space="0" w:color="auto"/>
              <w:left w:val="nil"/>
              <w:bottom w:val="single" w:sz="4" w:space="0" w:color="auto"/>
              <w:right w:val="single" w:sz="4" w:space="0" w:color="auto"/>
            </w:tcBorders>
          </w:tcPr>
          <w:p w14:paraId="4F189092" w14:textId="77777777" w:rsidR="002C7497" w:rsidRPr="0071030E" w:rsidRDefault="002C7497" w:rsidP="00A411AD">
            <w:pPr>
              <w:rPr>
                <w:color w:val="000000"/>
                <w:sz w:val="28"/>
                <w:szCs w:val="28"/>
              </w:rPr>
            </w:pPr>
            <w:r w:rsidRPr="0071030E">
              <w:rPr>
                <w:color w:val="000000"/>
                <w:sz w:val="28"/>
                <w:szCs w:val="28"/>
              </w:rPr>
              <w:t>всего</w:t>
            </w:r>
          </w:p>
        </w:tc>
      </w:tr>
      <w:tr w:rsidR="002C7497" w:rsidRPr="002C7497" w14:paraId="238C087B" w14:textId="77777777" w:rsidTr="002C7497">
        <w:trPr>
          <w:trHeight w:val="325"/>
        </w:trPr>
        <w:tc>
          <w:tcPr>
            <w:tcW w:w="3172" w:type="dxa"/>
            <w:tcBorders>
              <w:top w:val="nil"/>
              <w:left w:val="single" w:sz="4" w:space="0" w:color="auto"/>
              <w:bottom w:val="single" w:sz="4" w:space="0" w:color="auto"/>
              <w:right w:val="single" w:sz="4" w:space="0" w:color="auto"/>
            </w:tcBorders>
          </w:tcPr>
          <w:p w14:paraId="4DBE8BDB" w14:textId="77777777" w:rsidR="002C7497" w:rsidRPr="0071030E" w:rsidRDefault="002C7497" w:rsidP="002C7497">
            <w:pPr>
              <w:rPr>
                <w:color w:val="000000"/>
                <w:sz w:val="28"/>
                <w:szCs w:val="28"/>
              </w:rPr>
            </w:pPr>
            <w:r w:rsidRPr="0071030E">
              <w:rPr>
                <w:color w:val="000000"/>
                <w:sz w:val="28"/>
                <w:szCs w:val="28"/>
              </w:rPr>
              <w:t>количество</w:t>
            </w:r>
          </w:p>
        </w:tc>
        <w:tc>
          <w:tcPr>
            <w:tcW w:w="2268" w:type="dxa"/>
            <w:tcBorders>
              <w:top w:val="nil"/>
              <w:left w:val="single" w:sz="4" w:space="0" w:color="auto"/>
              <w:bottom w:val="single" w:sz="4" w:space="0" w:color="auto"/>
              <w:right w:val="single" w:sz="4" w:space="0" w:color="auto"/>
            </w:tcBorders>
            <w:noWrap/>
            <w:vAlign w:val="bottom"/>
            <w:hideMark/>
          </w:tcPr>
          <w:p w14:paraId="220821DC" w14:textId="77777777" w:rsidR="002C7497" w:rsidRPr="0071030E" w:rsidRDefault="002C7497" w:rsidP="002C7497">
            <w:pPr>
              <w:rPr>
                <w:color w:val="000000"/>
                <w:sz w:val="28"/>
                <w:szCs w:val="28"/>
              </w:rPr>
            </w:pPr>
            <w:r w:rsidRPr="0071030E">
              <w:rPr>
                <w:color w:val="000000"/>
                <w:sz w:val="28"/>
                <w:szCs w:val="28"/>
              </w:rPr>
              <w:t>6</w:t>
            </w:r>
          </w:p>
        </w:tc>
        <w:tc>
          <w:tcPr>
            <w:tcW w:w="2268" w:type="dxa"/>
            <w:tcBorders>
              <w:top w:val="nil"/>
              <w:left w:val="nil"/>
              <w:bottom w:val="single" w:sz="4" w:space="0" w:color="auto"/>
              <w:right w:val="single" w:sz="4" w:space="0" w:color="auto"/>
            </w:tcBorders>
            <w:noWrap/>
            <w:vAlign w:val="bottom"/>
            <w:hideMark/>
          </w:tcPr>
          <w:p w14:paraId="2D07AB79" w14:textId="77777777" w:rsidR="002C7497" w:rsidRPr="0071030E" w:rsidRDefault="002C7497" w:rsidP="002C7497">
            <w:pPr>
              <w:rPr>
                <w:color w:val="000000"/>
                <w:sz w:val="28"/>
                <w:szCs w:val="28"/>
              </w:rPr>
            </w:pPr>
            <w:r w:rsidRPr="0071030E">
              <w:rPr>
                <w:color w:val="000000"/>
                <w:sz w:val="28"/>
                <w:szCs w:val="28"/>
              </w:rPr>
              <w:t>29</w:t>
            </w:r>
          </w:p>
        </w:tc>
        <w:tc>
          <w:tcPr>
            <w:tcW w:w="1725" w:type="dxa"/>
            <w:tcBorders>
              <w:top w:val="nil"/>
              <w:left w:val="nil"/>
              <w:bottom w:val="single" w:sz="4" w:space="0" w:color="auto"/>
              <w:right w:val="single" w:sz="4" w:space="0" w:color="auto"/>
            </w:tcBorders>
          </w:tcPr>
          <w:p w14:paraId="1A49FD6D" w14:textId="77777777" w:rsidR="002C7497" w:rsidRPr="0071030E" w:rsidRDefault="002C7497" w:rsidP="002C7497">
            <w:pPr>
              <w:rPr>
                <w:color w:val="000000"/>
                <w:sz w:val="28"/>
                <w:szCs w:val="28"/>
              </w:rPr>
            </w:pPr>
            <w:r w:rsidRPr="0071030E">
              <w:rPr>
                <w:color w:val="000000"/>
                <w:sz w:val="28"/>
                <w:szCs w:val="28"/>
              </w:rPr>
              <w:t>35</w:t>
            </w:r>
          </w:p>
        </w:tc>
      </w:tr>
      <w:tr w:rsidR="002C7497" w:rsidRPr="002C7497" w14:paraId="770B299E" w14:textId="77777777" w:rsidTr="002C7497">
        <w:trPr>
          <w:trHeight w:val="325"/>
        </w:trPr>
        <w:tc>
          <w:tcPr>
            <w:tcW w:w="3172" w:type="dxa"/>
            <w:tcBorders>
              <w:top w:val="nil"/>
              <w:left w:val="single" w:sz="4" w:space="0" w:color="auto"/>
              <w:bottom w:val="single" w:sz="4" w:space="0" w:color="auto"/>
              <w:right w:val="single" w:sz="4" w:space="0" w:color="auto"/>
            </w:tcBorders>
          </w:tcPr>
          <w:p w14:paraId="4E2E0DE8" w14:textId="77777777" w:rsidR="002C7497" w:rsidRPr="002C7497" w:rsidRDefault="002C7497" w:rsidP="002C7497">
            <w:pPr>
              <w:rPr>
                <w:color w:val="000000"/>
                <w:sz w:val="28"/>
                <w:szCs w:val="28"/>
              </w:rPr>
            </w:pPr>
            <w:r w:rsidRPr="002C7497">
              <w:rPr>
                <w:color w:val="000000"/>
                <w:sz w:val="28"/>
                <w:szCs w:val="28"/>
              </w:rPr>
              <w:t>абс, %</w:t>
            </w:r>
          </w:p>
        </w:tc>
        <w:tc>
          <w:tcPr>
            <w:tcW w:w="2268" w:type="dxa"/>
            <w:tcBorders>
              <w:top w:val="nil"/>
              <w:left w:val="single" w:sz="4" w:space="0" w:color="auto"/>
              <w:bottom w:val="single" w:sz="4" w:space="0" w:color="auto"/>
              <w:right w:val="single" w:sz="4" w:space="0" w:color="auto"/>
            </w:tcBorders>
            <w:noWrap/>
            <w:vAlign w:val="bottom"/>
            <w:hideMark/>
          </w:tcPr>
          <w:p w14:paraId="57D85219" w14:textId="77777777" w:rsidR="002C7497" w:rsidRPr="002C7497" w:rsidRDefault="002C7497" w:rsidP="002C7497">
            <w:pPr>
              <w:rPr>
                <w:color w:val="000000"/>
                <w:sz w:val="28"/>
                <w:szCs w:val="28"/>
              </w:rPr>
            </w:pPr>
            <w:r w:rsidRPr="002C7497">
              <w:rPr>
                <w:color w:val="000000"/>
                <w:sz w:val="28"/>
                <w:szCs w:val="28"/>
              </w:rPr>
              <w:t>17</w:t>
            </w:r>
          </w:p>
        </w:tc>
        <w:tc>
          <w:tcPr>
            <w:tcW w:w="2268" w:type="dxa"/>
            <w:tcBorders>
              <w:top w:val="nil"/>
              <w:left w:val="nil"/>
              <w:bottom w:val="single" w:sz="4" w:space="0" w:color="auto"/>
              <w:right w:val="single" w:sz="4" w:space="0" w:color="auto"/>
            </w:tcBorders>
            <w:noWrap/>
            <w:vAlign w:val="bottom"/>
            <w:hideMark/>
          </w:tcPr>
          <w:p w14:paraId="20D27A9A" w14:textId="77777777" w:rsidR="002C7497" w:rsidRPr="002C7497" w:rsidRDefault="002C7497" w:rsidP="002C7497">
            <w:pPr>
              <w:rPr>
                <w:color w:val="000000"/>
                <w:sz w:val="28"/>
                <w:szCs w:val="28"/>
              </w:rPr>
            </w:pPr>
            <w:r w:rsidRPr="002C7497">
              <w:rPr>
                <w:color w:val="000000"/>
                <w:sz w:val="28"/>
                <w:szCs w:val="28"/>
              </w:rPr>
              <w:t>83</w:t>
            </w:r>
          </w:p>
        </w:tc>
        <w:tc>
          <w:tcPr>
            <w:tcW w:w="1725" w:type="dxa"/>
            <w:tcBorders>
              <w:top w:val="nil"/>
              <w:left w:val="nil"/>
              <w:bottom w:val="single" w:sz="4" w:space="0" w:color="auto"/>
              <w:right w:val="single" w:sz="4" w:space="0" w:color="auto"/>
            </w:tcBorders>
          </w:tcPr>
          <w:p w14:paraId="45B6208A" w14:textId="77777777" w:rsidR="002C7497" w:rsidRPr="002C7497" w:rsidRDefault="002C7497" w:rsidP="002C7497">
            <w:pPr>
              <w:rPr>
                <w:color w:val="000000"/>
                <w:sz w:val="28"/>
                <w:szCs w:val="28"/>
              </w:rPr>
            </w:pPr>
            <w:r w:rsidRPr="002C7497">
              <w:rPr>
                <w:color w:val="000000"/>
                <w:sz w:val="28"/>
                <w:szCs w:val="28"/>
              </w:rPr>
              <w:t>100</w:t>
            </w:r>
          </w:p>
        </w:tc>
      </w:tr>
    </w:tbl>
    <w:p w14:paraId="7451386C" w14:textId="77777777" w:rsidR="002C7497" w:rsidRPr="008A1FC3" w:rsidRDefault="002C7497">
      <w:pPr>
        <w:ind w:left="-142" w:firstLine="567"/>
        <w:jc w:val="both"/>
        <w:rPr>
          <w:sz w:val="28"/>
          <w:szCs w:val="28"/>
        </w:rPr>
      </w:pPr>
    </w:p>
    <w:p w14:paraId="3316FCE9" w14:textId="5091FB1C" w:rsidR="00346333" w:rsidRDefault="00346333" w:rsidP="00346333">
      <w:pPr>
        <w:ind w:firstLine="709"/>
        <w:jc w:val="both"/>
        <w:rPr>
          <w:sz w:val="28"/>
          <w:szCs w:val="28"/>
        </w:rPr>
      </w:pPr>
      <w:r w:rsidRPr="003701A1">
        <w:rPr>
          <w:sz w:val="28"/>
          <w:szCs w:val="28"/>
        </w:rPr>
        <w:t>На втором этапе исследования, в опросе приняли участие 69 медицинских работников из Казахстана. Мнение о донорстве половых гамет и создание единого регистра может зависеть от пола даже среди медицинских работников, респонденты первой группы были разделены на подгруппы согласно полу. Также в исследование были включены медицинские р</w:t>
      </w:r>
      <w:r>
        <w:rPr>
          <w:sz w:val="28"/>
          <w:szCs w:val="28"/>
        </w:rPr>
        <w:t>аботники разных должностей (рисунок</w:t>
      </w:r>
      <w:r w:rsidR="00765213">
        <w:rPr>
          <w:sz w:val="28"/>
          <w:szCs w:val="28"/>
          <w:lang w:val="kk-KZ"/>
        </w:rPr>
        <w:t xml:space="preserve"> </w:t>
      </w:r>
      <w:r w:rsidRPr="003701A1">
        <w:rPr>
          <w:sz w:val="28"/>
          <w:szCs w:val="28"/>
        </w:rPr>
        <w:t>9).</w:t>
      </w:r>
      <w:r w:rsidRPr="00C302A3">
        <w:rPr>
          <w:sz w:val="28"/>
          <w:szCs w:val="28"/>
        </w:rPr>
        <w:t xml:space="preserve"> </w:t>
      </w:r>
      <w:r w:rsidRPr="003701A1">
        <w:rPr>
          <w:sz w:val="28"/>
          <w:szCs w:val="28"/>
        </w:rPr>
        <w:t>По данным анкетирования было установлено, что большую часть респондентов составили женщины 52 (75,36</w:t>
      </w:r>
      <w:r w:rsidR="00765213">
        <w:rPr>
          <w:sz w:val="28"/>
          <w:szCs w:val="28"/>
          <w:lang w:val="kk-KZ"/>
        </w:rPr>
        <w:t xml:space="preserve"> </w:t>
      </w:r>
      <w:r w:rsidRPr="003701A1">
        <w:rPr>
          <w:sz w:val="28"/>
          <w:szCs w:val="28"/>
        </w:rPr>
        <w:t>%). Мужчины составили 17 (24,64</w:t>
      </w:r>
      <w:r w:rsidR="00765213">
        <w:rPr>
          <w:sz w:val="28"/>
          <w:szCs w:val="28"/>
          <w:lang w:val="kk-KZ"/>
        </w:rPr>
        <w:t xml:space="preserve"> </w:t>
      </w:r>
      <w:r w:rsidRPr="003701A1">
        <w:rPr>
          <w:sz w:val="28"/>
          <w:szCs w:val="28"/>
        </w:rPr>
        <w:t xml:space="preserve">%). Большинство респондентов работали в программах ВРТ </w:t>
      </w:r>
      <w:r w:rsidRPr="00F22D63">
        <w:rPr>
          <w:sz w:val="28"/>
          <w:szCs w:val="28"/>
        </w:rPr>
        <w:t>– 42 (60,86 %).</w:t>
      </w:r>
      <w:r w:rsidRPr="003701A1">
        <w:rPr>
          <w:sz w:val="28"/>
          <w:szCs w:val="28"/>
        </w:rPr>
        <w:t xml:space="preserve"> Эту цифру составили врачи, непосредственно проводящие программы ЭКО и эмбриологи (</w:t>
      </w:r>
      <w:r>
        <w:rPr>
          <w:sz w:val="28"/>
          <w:szCs w:val="28"/>
        </w:rPr>
        <w:t>рисунок</w:t>
      </w:r>
      <w:r w:rsidRPr="00F22D63">
        <w:rPr>
          <w:sz w:val="28"/>
          <w:szCs w:val="28"/>
        </w:rPr>
        <w:t xml:space="preserve"> 9).</w:t>
      </w:r>
      <w:r w:rsidRPr="003701A1">
        <w:rPr>
          <w:sz w:val="28"/>
          <w:szCs w:val="28"/>
        </w:rPr>
        <w:t xml:space="preserve"> Медицинский персонал административного корпуса составил </w:t>
      </w:r>
      <w:r w:rsidRPr="00F22D63">
        <w:rPr>
          <w:sz w:val="28"/>
          <w:szCs w:val="28"/>
        </w:rPr>
        <w:t>11 (23,53 %) сотрудников</w:t>
      </w:r>
      <w:r w:rsidRPr="003701A1">
        <w:rPr>
          <w:sz w:val="28"/>
          <w:szCs w:val="28"/>
        </w:rPr>
        <w:t xml:space="preserve"> лечебного учреждения из всех опрошенных</w:t>
      </w:r>
    </w:p>
    <w:p w14:paraId="52016B0F" w14:textId="6DE9727F" w:rsidR="00F70747" w:rsidRDefault="00F70747">
      <w:pPr>
        <w:ind w:left="-142" w:firstLine="567"/>
        <w:jc w:val="both"/>
        <w:rPr>
          <w:sz w:val="28"/>
          <w:szCs w:val="28"/>
        </w:rPr>
      </w:pPr>
    </w:p>
    <w:p w14:paraId="2FDA642E" w14:textId="58D6648D" w:rsidR="00F70747" w:rsidRPr="003701A1" w:rsidRDefault="00F70747">
      <w:pPr>
        <w:ind w:left="-142" w:firstLine="567"/>
        <w:jc w:val="both"/>
        <w:rPr>
          <w:sz w:val="28"/>
          <w:szCs w:val="28"/>
        </w:rPr>
      </w:pPr>
      <w:r>
        <w:rPr>
          <w:noProof/>
          <w:sz w:val="28"/>
          <w:szCs w:val="28"/>
        </w:rPr>
        <w:drawing>
          <wp:inline distT="0" distB="0" distL="0" distR="0" wp14:anchorId="33DC6D42" wp14:editId="6F92A48D">
            <wp:extent cx="5486400" cy="3200400"/>
            <wp:effectExtent l="0" t="0" r="0" b="0"/>
            <wp:docPr id="15" name="Диаграмма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BBA1265" w14:textId="77777777" w:rsidR="00CF0BE3" w:rsidRPr="003701A1" w:rsidRDefault="00CF0BE3">
      <w:pPr>
        <w:ind w:firstLine="567"/>
        <w:jc w:val="both"/>
        <w:rPr>
          <w:sz w:val="28"/>
          <w:szCs w:val="28"/>
        </w:rPr>
      </w:pPr>
    </w:p>
    <w:p w14:paraId="4B4D0127" w14:textId="306B1B74" w:rsidR="00CF0BE3" w:rsidRPr="007F0458" w:rsidRDefault="007F0458" w:rsidP="007F0458">
      <w:pPr>
        <w:ind w:firstLine="709"/>
        <w:jc w:val="center"/>
        <w:rPr>
          <w:sz w:val="28"/>
          <w:szCs w:val="28"/>
        </w:rPr>
      </w:pPr>
      <w:r w:rsidRPr="007F0458">
        <w:rPr>
          <w:sz w:val="28"/>
          <w:szCs w:val="28"/>
        </w:rPr>
        <w:t xml:space="preserve">Рисунок 9 </w:t>
      </w:r>
      <w:r w:rsidR="00675F5F" w:rsidRPr="00B55D73">
        <w:rPr>
          <w:sz w:val="28"/>
          <w:szCs w:val="28"/>
          <w:shd w:val="clear" w:color="auto" w:fill="FFFFFF"/>
        </w:rPr>
        <w:t>–</w:t>
      </w:r>
      <w:r w:rsidR="00675F5F">
        <w:rPr>
          <w:sz w:val="28"/>
          <w:szCs w:val="28"/>
          <w:shd w:val="clear" w:color="auto" w:fill="FFFFFF"/>
        </w:rPr>
        <w:t xml:space="preserve"> </w:t>
      </w:r>
      <w:r w:rsidR="009D2624" w:rsidRPr="007F0458">
        <w:rPr>
          <w:sz w:val="28"/>
          <w:szCs w:val="28"/>
        </w:rPr>
        <w:t>Должность медицинских работников в медицинском учреждении</w:t>
      </w:r>
    </w:p>
    <w:p w14:paraId="6D0901A3" w14:textId="77777777" w:rsidR="00CF0BE3" w:rsidRPr="003701A1" w:rsidRDefault="00CF0BE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both"/>
        <w:rPr>
          <w:sz w:val="28"/>
          <w:szCs w:val="28"/>
        </w:rPr>
      </w:pPr>
    </w:p>
    <w:p w14:paraId="0A1568C6" w14:textId="77777777" w:rsidR="00346333" w:rsidRPr="003701A1" w:rsidRDefault="00346333" w:rsidP="0034633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Важной характеристикой медицинской практики каждого сотрудника является стаж работы. Далее в исследовании был проанализирован стаж раб</w:t>
      </w:r>
      <w:r>
        <w:rPr>
          <w:sz w:val="28"/>
          <w:szCs w:val="28"/>
        </w:rPr>
        <w:t>оты каждого респондента (рисунок</w:t>
      </w:r>
      <w:r w:rsidRPr="003701A1">
        <w:rPr>
          <w:sz w:val="28"/>
          <w:szCs w:val="28"/>
        </w:rPr>
        <w:t xml:space="preserve"> 10).</w:t>
      </w:r>
      <w:r w:rsidRPr="00C302A3">
        <w:rPr>
          <w:sz w:val="28"/>
          <w:szCs w:val="28"/>
        </w:rPr>
        <w:t xml:space="preserve"> </w:t>
      </w:r>
      <w:r w:rsidRPr="003701A1">
        <w:rPr>
          <w:sz w:val="28"/>
          <w:szCs w:val="28"/>
        </w:rPr>
        <w:t xml:space="preserve">Стаж работы более 10 лет имели меньше половины респондентов – 30 врачей (43,47 %). От 5 до 10 лет – 23 (33,35 %). Что указывает на довольно внушительный опыт работы в данной области. Респонденты со стажем работы до 3х лет составили – 16 (23,18 %). </w:t>
      </w:r>
    </w:p>
    <w:p w14:paraId="726131D2" w14:textId="1F44B6D9" w:rsidR="00346333" w:rsidRPr="00C302A3" w:rsidRDefault="00346333" w:rsidP="0034633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color w:val="FF0000"/>
          <w:sz w:val="28"/>
          <w:szCs w:val="28"/>
        </w:rPr>
      </w:pPr>
      <w:r w:rsidRPr="003701A1">
        <w:rPr>
          <w:sz w:val="28"/>
          <w:szCs w:val="28"/>
        </w:rPr>
        <w:t>Длительный стаж работы в сфере ВРТ, позволяет врачу боле</w:t>
      </w:r>
      <w:r>
        <w:rPr>
          <w:sz w:val="28"/>
          <w:szCs w:val="28"/>
        </w:rPr>
        <w:t>е глубоко понимать</w:t>
      </w:r>
      <w:r w:rsidRPr="003701A1">
        <w:rPr>
          <w:sz w:val="28"/>
          <w:szCs w:val="28"/>
        </w:rPr>
        <w:t xml:space="preserve"> особенност</w:t>
      </w:r>
      <w:r>
        <w:rPr>
          <w:sz w:val="28"/>
          <w:szCs w:val="28"/>
        </w:rPr>
        <w:t>и</w:t>
      </w:r>
      <w:r w:rsidRPr="003701A1">
        <w:rPr>
          <w:sz w:val="28"/>
          <w:szCs w:val="28"/>
        </w:rPr>
        <w:t xml:space="preserve"> работы </w:t>
      </w:r>
      <w:r>
        <w:rPr>
          <w:sz w:val="28"/>
          <w:szCs w:val="28"/>
        </w:rPr>
        <w:t xml:space="preserve">в </w:t>
      </w:r>
      <w:r w:rsidRPr="003701A1">
        <w:rPr>
          <w:sz w:val="28"/>
          <w:szCs w:val="28"/>
        </w:rPr>
        <w:t>репродукт</w:t>
      </w:r>
      <w:r>
        <w:rPr>
          <w:sz w:val="28"/>
          <w:szCs w:val="28"/>
        </w:rPr>
        <w:t>ивной сфере</w:t>
      </w:r>
      <w:r w:rsidRPr="003701A1">
        <w:rPr>
          <w:sz w:val="28"/>
          <w:szCs w:val="28"/>
        </w:rPr>
        <w:t>,</w:t>
      </w:r>
      <w:r>
        <w:rPr>
          <w:sz w:val="28"/>
          <w:szCs w:val="28"/>
        </w:rPr>
        <w:t xml:space="preserve"> имея больший опыт работы с пациентами, страдающими бесплодием, особенно с пациентами, которым показано применение донорских половых гамет.</w:t>
      </w:r>
    </w:p>
    <w:p w14:paraId="1ECB5A9D" w14:textId="6C40A6D7" w:rsidR="00035EA5" w:rsidRDefault="00035EA5" w:rsidP="00675F5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Pr>
          <w:noProof/>
          <w:sz w:val="28"/>
          <w:szCs w:val="28"/>
        </w:rPr>
        <w:drawing>
          <wp:inline distT="0" distB="0" distL="0" distR="0" wp14:anchorId="308F9C53" wp14:editId="673F7F30">
            <wp:extent cx="5153025" cy="2581275"/>
            <wp:effectExtent l="0" t="0" r="9525" b="9525"/>
            <wp:docPr id="16" name="Диаграмма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143E8E9C" w14:textId="77777777" w:rsidR="00675F5F" w:rsidRDefault="00675F5F" w:rsidP="00035EA5">
      <w:pPr>
        <w:ind w:firstLine="709"/>
        <w:jc w:val="center"/>
        <w:rPr>
          <w:sz w:val="28"/>
          <w:szCs w:val="28"/>
        </w:rPr>
      </w:pPr>
    </w:p>
    <w:p w14:paraId="6A1A4ABE" w14:textId="144852BF" w:rsidR="00035EA5" w:rsidRPr="00035EA5" w:rsidRDefault="00035EA5" w:rsidP="00035EA5">
      <w:pPr>
        <w:ind w:firstLine="709"/>
        <w:jc w:val="center"/>
        <w:rPr>
          <w:sz w:val="28"/>
          <w:szCs w:val="28"/>
        </w:rPr>
      </w:pPr>
      <w:r w:rsidRPr="00035EA5">
        <w:rPr>
          <w:sz w:val="28"/>
          <w:szCs w:val="28"/>
        </w:rPr>
        <w:t xml:space="preserve">Рисунок 10 </w:t>
      </w:r>
      <w:r w:rsidR="00675F5F" w:rsidRPr="00B55D73">
        <w:rPr>
          <w:sz w:val="28"/>
          <w:szCs w:val="28"/>
          <w:shd w:val="clear" w:color="auto" w:fill="FFFFFF"/>
        </w:rPr>
        <w:t>–</w:t>
      </w:r>
      <w:r w:rsidR="00675F5F">
        <w:rPr>
          <w:sz w:val="28"/>
          <w:szCs w:val="28"/>
          <w:shd w:val="clear" w:color="auto" w:fill="FFFFFF"/>
        </w:rPr>
        <w:t xml:space="preserve"> </w:t>
      </w:r>
      <w:r w:rsidRPr="00035EA5">
        <w:rPr>
          <w:sz w:val="28"/>
          <w:szCs w:val="28"/>
        </w:rPr>
        <w:t xml:space="preserve">Стаж работы респондентов в сфере репродуктивной медицины </w:t>
      </w:r>
    </w:p>
    <w:p w14:paraId="59C39D79" w14:textId="77777777" w:rsidR="00CF0BE3" w:rsidRPr="003701A1" w:rsidRDefault="00CF0BE3" w:rsidP="00675F5F">
      <w:pPr>
        <w:spacing w:line="259" w:lineRule="auto"/>
        <w:jc w:val="both"/>
        <w:rPr>
          <w:b/>
          <w:sz w:val="28"/>
          <w:szCs w:val="28"/>
        </w:rPr>
      </w:pPr>
    </w:p>
    <w:p w14:paraId="19220148" w14:textId="43A8ED36" w:rsidR="00CF0BE3" w:rsidRPr="00675F5F" w:rsidRDefault="009D2624" w:rsidP="00675F5F">
      <w:pPr>
        <w:ind w:firstLine="709"/>
        <w:jc w:val="both"/>
        <w:rPr>
          <w:b/>
          <w:sz w:val="28"/>
          <w:szCs w:val="28"/>
        </w:rPr>
      </w:pPr>
      <w:r w:rsidRPr="003701A1">
        <w:rPr>
          <w:b/>
          <w:sz w:val="28"/>
          <w:szCs w:val="28"/>
        </w:rPr>
        <w:t>3.2 Отношение респондентов I, II, III групп к применению донорских ооцитов в программах вспомогательных репродуктивных технологий</w:t>
      </w:r>
    </w:p>
    <w:p w14:paraId="3C6A0EBB" w14:textId="3BE586F0" w:rsidR="00035EA5" w:rsidRDefault="00C11966" w:rsidP="00C11966">
      <w:pPr>
        <w:ind w:firstLine="709"/>
        <w:jc w:val="both"/>
        <w:rPr>
          <w:sz w:val="28"/>
          <w:szCs w:val="28"/>
        </w:rPr>
      </w:pPr>
      <w:r w:rsidRPr="003701A1">
        <w:rPr>
          <w:sz w:val="28"/>
          <w:szCs w:val="28"/>
        </w:rPr>
        <w:t xml:space="preserve">Среди респондентов группы 1 (медицинских работников) были представители разных специальностей. Среди опрошенных </w:t>
      </w:r>
      <w:r w:rsidRPr="001C1706">
        <w:rPr>
          <w:sz w:val="28"/>
          <w:szCs w:val="28"/>
        </w:rPr>
        <w:t>были 4</w:t>
      </w:r>
      <w:r>
        <w:rPr>
          <w:sz w:val="28"/>
          <w:szCs w:val="28"/>
        </w:rPr>
        <w:t>4</w:t>
      </w:r>
      <w:r w:rsidRPr="001C1706">
        <w:rPr>
          <w:sz w:val="28"/>
          <w:szCs w:val="28"/>
        </w:rPr>
        <w:t>,</w:t>
      </w:r>
      <w:r>
        <w:rPr>
          <w:sz w:val="28"/>
          <w:szCs w:val="28"/>
        </w:rPr>
        <w:t>7</w:t>
      </w:r>
      <w:r w:rsidRPr="001C1706">
        <w:rPr>
          <w:sz w:val="28"/>
          <w:szCs w:val="28"/>
        </w:rPr>
        <w:t xml:space="preserve"> %</w:t>
      </w:r>
      <w:r w:rsidRPr="003701A1">
        <w:rPr>
          <w:sz w:val="28"/>
          <w:szCs w:val="28"/>
        </w:rPr>
        <w:t xml:space="preserve"> врачи </w:t>
      </w:r>
      <w:r>
        <w:rPr>
          <w:sz w:val="28"/>
          <w:szCs w:val="28"/>
        </w:rPr>
        <w:t xml:space="preserve">акушер-гинекологи, </w:t>
      </w:r>
      <w:r w:rsidRPr="003701A1">
        <w:rPr>
          <w:sz w:val="28"/>
          <w:szCs w:val="28"/>
        </w:rPr>
        <w:t>репро</w:t>
      </w:r>
      <w:r>
        <w:rPr>
          <w:sz w:val="28"/>
          <w:szCs w:val="28"/>
        </w:rPr>
        <w:t>дуктологи;</w:t>
      </w:r>
      <w:r w:rsidRPr="003701A1">
        <w:rPr>
          <w:sz w:val="28"/>
          <w:szCs w:val="28"/>
        </w:rPr>
        <w:t xml:space="preserve"> </w:t>
      </w:r>
      <w:r w:rsidRPr="001C1706">
        <w:rPr>
          <w:sz w:val="28"/>
          <w:szCs w:val="28"/>
        </w:rPr>
        <w:t>2</w:t>
      </w:r>
      <w:r>
        <w:rPr>
          <w:sz w:val="28"/>
          <w:szCs w:val="28"/>
        </w:rPr>
        <w:t>8</w:t>
      </w:r>
      <w:r w:rsidRPr="001C1706">
        <w:rPr>
          <w:sz w:val="28"/>
          <w:szCs w:val="28"/>
        </w:rPr>
        <w:t>,</w:t>
      </w:r>
      <w:r>
        <w:rPr>
          <w:sz w:val="28"/>
          <w:szCs w:val="28"/>
        </w:rPr>
        <w:t>9</w:t>
      </w:r>
      <w:r w:rsidRPr="001C1706">
        <w:rPr>
          <w:sz w:val="28"/>
          <w:szCs w:val="28"/>
        </w:rPr>
        <w:t xml:space="preserve"> %</w:t>
      </w:r>
      <w:r w:rsidRPr="003701A1">
        <w:rPr>
          <w:sz w:val="28"/>
          <w:szCs w:val="28"/>
        </w:rPr>
        <w:t xml:space="preserve"> </w:t>
      </w:r>
      <w:r>
        <w:rPr>
          <w:sz w:val="28"/>
          <w:szCs w:val="28"/>
        </w:rPr>
        <w:t xml:space="preserve">специалисты </w:t>
      </w:r>
      <w:r w:rsidRPr="003701A1">
        <w:rPr>
          <w:sz w:val="28"/>
          <w:szCs w:val="28"/>
        </w:rPr>
        <w:t>эмбриологи</w:t>
      </w:r>
      <w:r>
        <w:rPr>
          <w:sz w:val="28"/>
          <w:szCs w:val="28"/>
        </w:rPr>
        <w:t>;</w:t>
      </w:r>
      <w:r w:rsidRPr="003701A1">
        <w:rPr>
          <w:sz w:val="28"/>
          <w:szCs w:val="28"/>
        </w:rPr>
        <w:t xml:space="preserve"> </w:t>
      </w:r>
      <w:r>
        <w:rPr>
          <w:sz w:val="28"/>
          <w:szCs w:val="28"/>
        </w:rPr>
        <w:t>3,7</w:t>
      </w:r>
      <w:r w:rsidRPr="00495708">
        <w:rPr>
          <w:sz w:val="28"/>
          <w:szCs w:val="28"/>
        </w:rPr>
        <w:t>%</w:t>
      </w:r>
      <w:r w:rsidRPr="003701A1">
        <w:rPr>
          <w:sz w:val="28"/>
          <w:szCs w:val="28"/>
        </w:rPr>
        <w:t xml:space="preserve"> андрологии-урологи</w:t>
      </w:r>
      <w:r>
        <w:rPr>
          <w:sz w:val="28"/>
          <w:szCs w:val="28"/>
        </w:rPr>
        <w:t>;</w:t>
      </w:r>
      <w:r w:rsidRPr="003701A1">
        <w:rPr>
          <w:sz w:val="28"/>
          <w:szCs w:val="28"/>
        </w:rPr>
        <w:t xml:space="preserve"> </w:t>
      </w:r>
      <w:r>
        <w:rPr>
          <w:sz w:val="28"/>
          <w:szCs w:val="28"/>
        </w:rPr>
        <w:t>6,3</w:t>
      </w:r>
      <w:r w:rsidRPr="004E64BD">
        <w:rPr>
          <w:sz w:val="28"/>
          <w:szCs w:val="28"/>
        </w:rPr>
        <w:t xml:space="preserve"> %</w:t>
      </w:r>
      <w:r>
        <w:rPr>
          <w:sz w:val="28"/>
          <w:szCs w:val="28"/>
        </w:rPr>
        <w:t xml:space="preserve"> руководители клиник ВРТ (таблица 7</w:t>
      </w:r>
      <w:r w:rsidRPr="003701A1">
        <w:rPr>
          <w:sz w:val="28"/>
          <w:szCs w:val="28"/>
        </w:rPr>
        <w:t xml:space="preserve">). </w:t>
      </w:r>
    </w:p>
    <w:p w14:paraId="2F4A68D9" w14:textId="77777777" w:rsidR="00C11966" w:rsidRPr="00C11966" w:rsidRDefault="00C11966" w:rsidP="00C11966">
      <w:pPr>
        <w:ind w:firstLine="709"/>
        <w:jc w:val="both"/>
        <w:rPr>
          <w:sz w:val="28"/>
          <w:szCs w:val="28"/>
        </w:rPr>
      </w:pPr>
    </w:p>
    <w:p w14:paraId="3425AF73" w14:textId="5A92F49D" w:rsidR="00CF0BE3" w:rsidRPr="00035EA5" w:rsidRDefault="00035EA5" w:rsidP="00035EA5">
      <w:pPr>
        <w:spacing w:after="160" w:line="259" w:lineRule="auto"/>
        <w:ind w:left="-142"/>
        <w:rPr>
          <w:sz w:val="28"/>
          <w:szCs w:val="28"/>
        </w:rPr>
      </w:pPr>
      <w:r>
        <w:rPr>
          <w:sz w:val="28"/>
          <w:szCs w:val="28"/>
        </w:rPr>
        <w:t xml:space="preserve">   </w:t>
      </w:r>
      <w:r w:rsidRPr="00035EA5">
        <w:rPr>
          <w:sz w:val="28"/>
          <w:szCs w:val="28"/>
        </w:rPr>
        <w:t xml:space="preserve">Таблица </w:t>
      </w:r>
      <w:r w:rsidR="0071030E">
        <w:rPr>
          <w:sz w:val="28"/>
          <w:szCs w:val="28"/>
        </w:rPr>
        <w:t>7</w:t>
      </w:r>
      <w:r w:rsidRPr="00035EA5">
        <w:rPr>
          <w:sz w:val="28"/>
          <w:szCs w:val="28"/>
        </w:rPr>
        <w:t xml:space="preserve"> </w:t>
      </w:r>
      <w:r w:rsidR="00675F5F" w:rsidRPr="00B55D73">
        <w:rPr>
          <w:sz w:val="28"/>
          <w:szCs w:val="28"/>
          <w:shd w:val="clear" w:color="auto" w:fill="FFFFFF"/>
        </w:rPr>
        <w:t>–</w:t>
      </w:r>
      <w:r w:rsidRPr="00035EA5">
        <w:rPr>
          <w:sz w:val="28"/>
          <w:szCs w:val="28"/>
        </w:rPr>
        <w:t xml:space="preserve"> </w:t>
      </w:r>
      <w:r w:rsidR="009D2624" w:rsidRPr="00035EA5">
        <w:rPr>
          <w:sz w:val="28"/>
          <w:szCs w:val="28"/>
        </w:rPr>
        <w:t xml:space="preserve">Специализация и должности </w:t>
      </w:r>
      <w:r w:rsidR="00810D72" w:rsidRPr="00035EA5">
        <w:rPr>
          <w:sz w:val="28"/>
          <w:szCs w:val="28"/>
        </w:rPr>
        <w:t xml:space="preserve">респодентов группы </w:t>
      </w:r>
      <w:r w:rsidR="00810D72" w:rsidRPr="00035EA5">
        <w:rPr>
          <w:sz w:val="28"/>
          <w:szCs w:val="28"/>
          <w:lang w:val="en-US"/>
        </w:rPr>
        <w:t>I</w:t>
      </w:r>
    </w:p>
    <w:tbl>
      <w:tblPr>
        <w:tblStyle w:val="affffff6"/>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CF0BE3" w:rsidRPr="003701A1" w14:paraId="7F2BC701" w14:textId="77777777">
        <w:trPr>
          <w:trHeight w:val="337"/>
          <w:jc w:val="center"/>
        </w:trPr>
        <w:tc>
          <w:tcPr>
            <w:tcW w:w="530" w:type="dxa"/>
          </w:tcPr>
          <w:p w14:paraId="24C8AF96" w14:textId="77777777" w:rsidR="00CF0BE3" w:rsidRPr="00675F5F" w:rsidRDefault="009D2624" w:rsidP="00C11966">
            <w:pPr>
              <w:jc w:val="center"/>
              <w:rPr>
                <w:sz w:val="28"/>
                <w:szCs w:val="28"/>
              </w:rPr>
            </w:pPr>
            <w:r w:rsidRPr="00675F5F">
              <w:rPr>
                <w:sz w:val="28"/>
                <w:szCs w:val="28"/>
              </w:rPr>
              <w:t>№</w:t>
            </w:r>
          </w:p>
        </w:tc>
        <w:tc>
          <w:tcPr>
            <w:tcW w:w="3637" w:type="dxa"/>
          </w:tcPr>
          <w:p w14:paraId="4204DB0B" w14:textId="77777777" w:rsidR="00CF0BE3" w:rsidRPr="00675F5F" w:rsidRDefault="009D2624" w:rsidP="00C11966">
            <w:pPr>
              <w:jc w:val="center"/>
              <w:rPr>
                <w:sz w:val="28"/>
                <w:szCs w:val="28"/>
              </w:rPr>
            </w:pPr>
            <w:r w:rsidRPr="00675F5F">
              <w:rPr>
                <w:sz w:val="28"/>
                <w:szCs w:val="28"/>
              </w:rPr>
              <w:t>Должность</w:t>
            </w:r>
          </w:p>
        </w:tc>
        <w:tc>
          <w:tcPr>
            <w:tcW w:w="2635" w:type="dxa"/>
          </w:tcPr>
          <w:p w14:paraId="4F540EC2" w14:textId="02DA0359" w:rsidR="00CF0BE3" w:rsidRPr="00675F5F" w:rsidRDefault="00944828" w:rsidP="00C11966">
            <w:pPr>
              <w:jc w:val="center"/>
              <w:rPr>
                <w:sz w:val="28"/>
                <w:szCs w:val="28"/>
              </w:rPr>
            </w:pPr>
            <w:r w:rsidRPr="00675F5F">
              <w:rPr>
                <w:sz w:val="28"/>
                <w:szCs w:val="28"/>
              </w:rPr>
              <w:t>Количество</w:t>
            </w:r>
          </w:p>
        </w:tc>
        <w:tc>
          <w:tcPr>
            <w:tcW w:w="2635" w:type="dxa"/>
          </w:tcPr>
          <w:p w14:paraId="66C7198B" w14:textId="2AE88AA0" w:rsidR="00CF0BE3" w:rsidRPr="00675F5F" w:rsidRDefault="009D2624" w:rsidP="00C11966">
            <w:pPr>
              <w:jc w:val="center"/>
              <w:rPr>
                <w:sz w:val="28"/>
                <w:szCs w:val="28"/>
              </w:rPr>
            </w:pPr>
            <w:r w:rsidRPr="00675F5F">
              <w:rPr>
                <w:sz w:val="28"/>
                <w:szCs w:val="28"/>
              </w:rPr>
              <w:t xml:space="preserve"> </w:t>
            </w:r>
            <w:r w:rsidR="00E3175C" w:rsidRPr="00675F5F">
              <w:rPr>
                <w:sz w:val="28"/>
                <w:szCs w:val="28"/>
              </w:rPr>
              <w:t>абс, %</w:t>
            </w:r>
          </w:p>
        </w:tc>
      </w:tr>
      <w:tr w:rsidR="00CF0BE3" w:rsidRPr="003701A1" w14:paraId="35A6123E" w14:textId="77777777">
        <w:trPr>
          <w:trHeight w:val="512"/>
          <w:jc w:val="center"/>
        </w:trPr>
        <w:tc>
          <w:tcPr>
            <w:tcW w:w="530" w:type="dxa"/>
          </w:tcPr>
          <w:p w14:paraId="4D7E6594" w14:textId="77777777" w:rsidR="00CF0BE3" w:rsidRPr="00675F5F" w:rsidRDefault="009D2624" w:rsidP="00C11966">
            <w:pPr>
              <w:jc w:val="center"/>
              <w:rPr>
                <w:sz w:val="28"/>
                <w:szCs w:val="28"/>
              </w:rPr>
            </w:pPr>
            <w:r w:rsidRPr="00675F5F">
              <w:rPr>
                <w:sz w:val="28"/>
                <w:szCs w:val="28"/>
              </w:rPr>
              <w:t>1</w:t>
            </w:r>
          </w:p>
        </w:tc>
        <w:tc>
          <w:tcPr>
            <w:tcW w:w="3637" w:type="dxa"/>
            <w:vAlign w:val="center"/>
          </w:tcPr>
          <w:p w14:paraId="050BAE1E" w14:textId="2A2495A1" w:rsidR="00CF0BE3" w:rsidRPr="00675F5F" w:rsidRDefault="009D2624" w:rsidP="00C11966">
            <w:pPr>
              <w:rPr>
                <w:sz w:val="28"/>
                <w:szCs w:val="28"/>
              </w:rPr>
            </w:pPr>
            <w:r w:rsidRPr="00675F5F">
              <w:rPr>
                <w:sz w:val="28"/>
                <w:szCs w:val="28"/>
              </w:rPr>
              <w:t>Админ</w:t>
            </w:r>
            <w:r w:rsidR="007025FB" w:rsidRPr="00675F5F">
              <w:rPr>
                <w:sz w:val="28"/>
                <w:szCs w:val="28"/>
              </w:rPr>
              <w:t>истратор</w:t>
            </w:r>
          </w:p>
        </w:tc>
        <w:tc>
          <w:tcPr>
            <w:tcW w:w="2635" w:type="dxa"/>
          </w:tcPr>
          <w:p w14:paraId="2C237616" w14:textId="11E602B4" w:rsidR="00CF0BE3" w:rsidRPr="00675F5F" w:rsidRDefault="007025FB" w:rsidP="00C11966">
            <w:pPr>
              <w:jc w:val="center"/>
              <w:rPr>
                <w:sz w:val="28"/>
                <w:szCs w:val="28"/>
              </w:rPr>
            </w:pPr>
            <w:r w:rsidRPr="00675F5F">
              <w:rPr>
                <w:sz w:val="28"/>
                <w:szCs w:val="28"/>
              </w:rPr>
              <w:t>2</w:t>
            </w:r>
          </w:p>
        </w:tc>
        <w:tc>
          <w:tcPr>
            <w:tcW w:w="2635" w:type="dxa"/>
          </w:tcPr>
          <w:p w14:paraId="677604E1" w14:textId="010A77B3" w:rsidR="00CF0BE3" w:rsidRPr="00675F5F" w:rsidRDefault="00A13926" w:rsidP="00C11966">
            <w:pPr>
              <w:jc w:val="center"/>
              <w:rPr>
                <w:color w:val="000000" w:themeColor="text1"/>
                <w:sz w:val="28"/>
                <w:szCs w:val="28"/>
              </w:rPr>
            </w:pPr>
            <w:r w:rsidRPr="00675F5F">
              <w:rPr>
                <w:color w:val="000000" w:themeColor="text1"/>
                <w:sz w:val="28"/>
                <w:szCs w:val="28"/>
              </w:rPr>
              <w:t>1,05</w:t>
            </w:r>
          </w:p>
        </w:tc>
      </w:tr>
      <w:tr w:rsidR="00CF0BE3" w:rsidRPr="003701A1" w14:paraId="1E41FA36" w14:textId="77777777">
        <w:trPr>
          <w:trHeight w:val="337"/>
          <w:jc w:val="center"/>
        </w:trPr>
        <w:tc>
          <w:tcPr>
            <w:tcW w:w="530" w:type="dxa"/>
          </w:tcPr>
          <w:p w14:paraId="3F169A95" w14:textId="77777777" w:rsidR="00CF0BE3" w:rsidRPr="00675F5F" w:rsidRDefault="009D2624" w:rsidP="00C11966">
            <w:pPr>
              <w:jc w:val="center"/>
              <w:rPr>
                <w:sz w:val="28"/>
                <w:szCs w:val="28"/>
              </w:rPr>
            </w:pPr>
            <w:r w:rsidRPr="00675F5F">
              <w:rPr>
                <w:sz w:val="28"/>
                <w:szCs w:val="28"/>
              </w:rPr>
              <w:t>2</w:t>
            </w:r>
          </w:p>
        </w:tc>
        <w:tc>
          <w:tcPr>
            <w:tcW w:w="3637" w:type="dxa"/>
            <w:vAlign w:val="center"/>
          </w:tcPr>
          <w:p w14:paraId="61351999" w14:textId="3339012F" w:rsidR="00CF0BE3" w:rsidRPr="00675F5F" w:rsidRDefault="009D2624" w:rsidP="00C11966">
            <w:pPr>
              <w:rPr>
                <w:sz w:val="28"/>
                <w:szCs w:val="28"/>
              </w:rPr>
            </w:pPr>
            <w:r w:rsidRPr="00675F5F">
              <w:rPr>
                <w:sz w:val="28"/>
                <w:szCs w:val="28"/>
              </w:rPr>
              <w:t>Андролог</w:t>
            </w:r>
            <w:r w:rsidR="005D6852" w:rsidRPr="00675F5F">
              <w:rPr>
                <w:sz w:val="28"/>
                <w:szCs w:val="28"/>
              </w:rPr>
              <w:t>-уролог</w:t>
            </w:r>
          </w:p>
        </w:tc>
        <w:tc>
          <w:tcPr>
            <w:tcW w:w="2635" w:type="dxa"/>
          </w:tcPr>
          <w:p w14:paraId="4D23E9C2" w14:textId="4D6BC964" w:rsidR="00CF0BE3" w:rsidRPr="00675F5F" w:rsidRDefault="007079A2" w:rsidP="00C11966">
            <w:pPr>
              <w:jc w:val="center"/>
              <w:rPr>
                <w:sz w:val="28"/>
                <w:szCs w:val="28"/>
              </w:rPr>
            </w:pPr>
            <w:r w:rsidRPr="00675F5F">
              <w:rPr>
                <w:sz w:val="28"/>
                <w:szCs w:val="28"/>
              </w:rPr>
              <w:t>7</w:t>
            </w:r>
          </w:p>
        </w:tc>
        <w:tc>
          <w:tcPr>
            <w:tcW w:w="2635" w:type="dxa"/>
          </w:tcPr>
          <w:p w14:paraId="75CB95E2" w14:textId="20E37CC5" w:rsidR="00CF0BE3" w:rsidRPr="00675F5F" w:rsidRDefault="00A13926" w:rsidP="00C11966">
            <w:pPr>
              <w:jc w:val="center"/>
              <w:rPr>
                <w:color w:val="000000" w:themeColor="text1"/>
                <w:sz w:val="28"/>
                <w:szCs w:val="28"/>
              </w:rPr>
            </w:pPr>
            <w:r w:rsidRPr="00675F5F">
              <w:rPr>
                <w:color w:val="000000" w:themeColor="text1"/>
                <w:sz w:val="28"/>
                <w:szCs w:val="28"/>
              </w:rPr>
              <w:t xml:space="preserve"> 3,7</w:t>
            </w:r>
          </w:p>
        </w:tc>
      </w:tr>
      <w:tr w:rsidR="00CF0BE3" w:rsidRPr="003701A1" w14:paraId="786DA9F2" w14:textId="77777777">
        <w:trPr>
          <w:trHeight w:val="236"/>
          <w:jc w:val="center"/>
        </w:trPr>
        <w:tc>
          <w:tcPr>
            <w:tcW w:w="530" w:type="dxa"/>
          </w:tcPr>
          <w:p w14:paraId="6428ADE0" w14:textId="77777777" w:rsidR="00CF0BE3" w:rsidRPr="00675F5F" w:rsidRDefault="009D2624" w:rsidP="00C11966">
            <w:pPr>
              <w:jc w:val="center"/>
              <w:rPr>
                <w:sz w:val="28"/>
                <w:szCs w:val="28"/>
              </w:rPr>
            </w:pPr>
            <w:r w:rsidRPr="00675F5F">
              <w:rPr>
                <w:sz w:val="28"/>
                <w:szCs w:val="28"/>
              </w:rPr>
              <w:t>3</w:t>
            </w:r>
          </w:p>
        </w:tc>
        <w:tc>
          <w:tcPr>
            <w:tcW w:w="3637" w:type="dxa"/>
            <w:vAlign w:val="center"/>
          </w:tcPr>
          <w:p w14:paraId="07A3566D" w14:textId="7162AC68" w:rsidR="00CF0BE3" w:rsidRPr="00675F5F" w:rsidRDefault="007025FB" w:rsidP="00C11966">
            <w:pPr>
              <w:rPr>
                <w:sz w:val="28"/>
                <w:szCs w:val="28"/>
              </w:rPr>
            </w:pPr>
            <w:r w:rsidRPr="00675F5F">
              <w:rPr>
                <w:sz w:val="28"/>
                <w:szCs w:val="28"/>
              </w:rPr>
              <w:t>Руководител</w:t>
            </w:r>
            <w:r w:rsidR="005D6852" w:rsidRPr="00675F5F">
              <w:rPr>
                <w:sz w:val="28"/>
                <w:szCs w:val="28"/>
              </w:rPr>
              <w:t>ь</w:t>
            </w:r>
            <w:r w:rsidRPr="00675F5F">
              <w:rPr>
                <w:sz w:val="28"/>
                <w:szCs w:val="28"/>
              </w:rPr>
              <w:t xml:space="preserve"> </w:t>
            </w:r>
            <w:r w:rsidR="005D6852" w:rsidRPr="00675F5F">
              <w:rPr>
                <w:sz w:val="28"/>
                <w:szCs w:val="28"/>
              </w:rPr>
              <w:t>клиники</w:t>
            </w:r>
          </w:p>
        </w:tc>
        <w:tc>
          <w:tcPr>
            <w:tcW w:w="2635" w:type="dxa"/>
          </w:tcPr>
          <w:p w14:paraId="2037443A" w14:textId="2AD89543" w:rsidR="00CF0BE3" w:rsidRPr="00675F5F" w:rsidRDefault="007025FB" w:rsidP="00C11966">
            <w:pPr>
              <w:jc w:val="center"/>
              <w:rPr>
                <w:sz w:val="28"/>
                <w:szCs w:val="28"/>
              </w:rPr>
            </w:pPr>
            <w:r w:rsidRPr="00675F5F">
              <w:rPr>
                <w:sz w:val="28"/>
                <w:szCs w:val="28"/>
              </w:rPr>
              <w:t>1</w:t>
            </w:r>
            <w:r w:rsidR="007079A2" w:rsidRPr="00675F5F">
              <w:rPr>
                <w:sz w:val="28"/>
                <w:szCs w:val="28"/>
              </w:rPr>
              <w:t>2</w:t>
            </w:r>
          </w:p>
        </w:tc>
        <w:tc>
          <w:tcPr>
            <w:tcW w:w="2635" w:type="dxa"/>
          </w:tcPr>
          <w:p w14:paraId="03413A7E" w14:textId="27D88328" w:rsidR="00CF0BE3" w:rsidRPr="00675F5F" w:rsidRDefault="007079A2" w:rsidP="00C11966">
            <w:pPr>
              <w:jc w:val="center"/>
              <w:rPr>
                <w:color w:val="000000" w:themeColor="text1"/>
                <w:sz w:val="28"/>
                <w:szCs w:val="28"/>
              </w:rPr>
            </w:pPr>
            <w:r w:rsidRPr="00675F5F">
              <w:rPr>
                <w:color w:val="000000" w:themeColor="text1"/>
                <w:sz w:val="28"/>
                <w:szCs w:val="28"/>
              </w:rPr>
              <w:t>6,3</w:t>
            </w:r>
          </w:p>
        </w:tc>
      </w:tr>
      <w:tr w:rsidR="00CF0BE3" w:rsidRPr="003701A1" w14:paraId="7564B256" w14:textId="77777777">
        <w:trPr>
          <w:trHeight w:val="325"/>
          <w:jc w:val="center"/>
        </w:trPr>
        <w:tc>
          <w:tcPr>
            <w:tcW w:w="530" w:type="dxa"/>
          </w:tcPr>
          <w:p w14:paraId="221D8F45" w14:textId="77777777" w:rsidR="00CF0BE3" w:rsidRPr="00675F5F" w:rsidRDefault="009D2624" w:rsidP="00C11966">
            <w:pPr>
              <w:jc w:val="center"/>
              <w:rPr>
                <w:sz w:val="28"/>
                <w:szCs w:val="28"/>
              </w:rPr>
            </w:pPr>
            <w:r w:rsidRPr="00675F5F">
              <w:rPr>
                <w:sz w:val="28"/>
                <w:szCs w:val="28"/>
              </w:rPr>
              <w:t>4</w:t>
            </w:r>
          </w:p>
        </w:tc>
        <w:tc>
          <w:tcPr>
            <w:tcW w:w="3637" w:type="dxa"/>
            <w:vAlign w:val="center"/>
          </w:tcPr>
          <w:p w14:paraId="630E1944" w14:textId="7C9AEFC5" w:rsidR="00CF0BE3" w:rsidRPr="00675F5F" w:rsidRDefault="00A13926" w:rsidP="00C11966">
            <w:pPr>
              <w:rPr>
                <w:sz w:val="28"/>
                <w:szCs w:val="28"/>
              </w:rPr>
            </w:pPr>
            <w:r w:rsidRPr="00675F5F">
              <w:rPr>
                <w:sz w:val="28"/>
                <w:szCs w:val="28"/>
              </w:rPr>
              <w:t>З</w:t>
            </w:r>
            <w:r w:rsidR="007079A2" w:rsidRPr="00675F5F">
              <w:rPr>
                <w:sz w:val="28"/>
                <w:szCs w:val="28"/>
              </w:rPr>
              <w:t>аведующий отделением</w:t>
            </w:r>
          </w:p>
        </w:tc>
        <w:tc>
          <w:tcPr>
            <w:tcW w:w="2635" w:type="dxa"/>
          </w:tcPr>
          <w:p w14:paraId="2EEC1F52" w14:textId="3DD6E362" w:rsidR="00CF0BE3" w:rsidRPr="00675F5F" w:rsidRDefault="00A13926" w:rsidP="00C11966">
            <w:pPr>
              <w:rPr>
                <w:sz w:val="28"/>
                <w:szCs w:val="28"/>
              </w:rPr>
            </w:pPr>
            <w:r w:rsidRPr="00675F5F">
              <w:rPr>
                <w:sz w:val="28"/>
                <w:szCs w:val="28"/>
              </w:rPr>
              <w:t xml:space="preserve">                </w:t>
            </w:r>
            <w:r w:rsidR="007079A2" w:rsidRPr="00675F5F">
              <w:rPr>
                <w:sz w:val="28"/>
                <w:szCs w:val="28"/>
              </w:rPr>
              <w:t>26</w:t>
            </w:r>
          </w:p>
        </w:tc>
        <w:tc>
          <w:tcPr>
            <w:tcW w:w="2635" w:type="dxa"/>
          </w:tcPr>
          <w:p w14:paraId="337A498F" w14:textId="4795882F" w:rsidR="00CF0BE3" w:rsidRPr="00675F5F" w:rsidRDefault="007079A2" w:rsidP="00C11966">
            <w:pPr>
              <w:jc w:val="center"/>
              <w:rPr>
                <w:color w:val="000000" w:themeColor="text1"/>
                <w:sz w:val="28"/>
                <w:szCs w:val="28"/>
              </w:rPr>
            </w:pPr>
            <w:r w:rsidRPr="00675F5F">
              <w:rPr>
                <w:color w:val="000000" w:themeColor="text1"/>
                <w:sz w:val="28"/>
                <w:szCs w:val="28"/>
              </w:rPr>
              <w:t>13,</w:t>
            </w:r>
            <w:r w:rsidR="00A13926" w:rsidRPr="00675F5F">
              <w:rPr>
                <w:color w:val="000000" w:themeColor="text1"/>
                <w:sz w:val="28"/>
                <w:szCs w:val="28"/>
              </w:rPr>
              <w:t>7</w:t>
            </w:r>
          </w:p>
        </w:tc>
      </w:tr>
      <w:tr w:rsidR="00CF0BE3" w:rsidRPr="003701A1" w14:paraId="3BA7F23E" w14:textId="77777777">
        <w:trPr>
          <w:trHeight w:val="675"/>
          <w:jc w:val="center"/>
        </w:trPr>
        <w:tc>
          <w:tcPr>
            <w:tcW w:w="530" w:type="dxa"/>
          </w:tcPr>
          <w:p w14:paraId="331A80B5" w14:textId="77777777" w:rsidR="00CF0BE3" w:rsidRPr="00675F5F" w:rsidRDefault="009D2624" w:rsidP="00C11966">
            <w:pPr>
              <w:jc w:val="center"/>
              <w:rPr>
                <w:sz w:val="28"/>
                <w:szCs w:val="28"/>
              </w:rPr>
            </w:pPr>
            <w:r w:rsidRPr="00675F5F">
              <w:rPr>
                <w:sz w:val="28"/>
                <w:szCs w:val="28"/>
              </w:rPr>
              <w:t>5</w:t>
            </w:r>
          </w:p>
        </w:tc>
        <w:tc>
          <w:tcPr>
            <w:tcW w:w="3637" w:type="dxa"/>
            <w:vAlign w:val="center"/>
          </w:tcPr>
          <w:p w14:paraId="1AC87626" w14:textId="19149420" w:rsidR="00CF0BE3" w:rsidRPr="00675F5F" w:rsidRDefault="00A13926" w:rsidP="00C11966">
            <w:pPr>
              <w:rPr>
                <w:sz w:val="28"/>
                <w:szCs w:val="28"/>
              </w:rPr>
            </w:pPr>
            <w:r w:rsidRPr="00675F5F">
              <w:rPr>
                <w:sz w:val="28"/>
                <w:szCs w:val="28"/>
              </w:rPr>
              <w:t>А</w:t>
            </w:r>
            <w:r w:rsidR="009D2624" w:rsidRPr="00675F5F">
              <w:rPr>
                <w:sz w:val="28"/>
                <w:szCs w:val="28"/>
              </w:rPr>
              <w:t>кушер-гинеколог, репродуктолог</w:t>
            </w:r>
          </w:p>
        </w:tc>
        <w:tc>
          <w:tcPr>
            <w:tcW w:w="2635" w:type="dxa"/>
          </w:tcPr>
          <w:p w14:paraId="176953D8" w14:textId="58478764" w:rsidR="00CF0BE3" w:rsidRPr="00675F5F" w:rsidRDefault="009D2624" w:rsidP="00C11966">
            <w:pPr>
              <w:jc w:val="center"/>
              <w:rPr>
                <w:sz w:val="28"/>
                <w:szCs w:val="28"/>
              </w:rPr>
            </w:pPr>
            <w:r w:rsidRPr="00675F5F">
              <w:rPr>
                <w:sz w:val="28"/>
                <w:szCs w:val="28"/>
              </w:rPr>
              <w:t>8</w:t>
            </w:r>
            <w:r w:rsidR="00A13926" w:rsidRPr="00675F5F">
              <w:rPr>
                <w:sz w:val="28"/>
                <w:szCs w:val="28"/>
              </w:rPr>
              <w:t>5</w:t>
            </w:r>
          </w:p>
        </w:tc>
        <w:tc>
          <w:tcPr>
            <w:tcW w:w="2635" w:type="dxa"/>
          </w:tcPr>
          <w:p w14:paraId="3EC2363F" w14:textId="683BAAAF" w:rsidR="00CF0BE3" w:rsidRPr="00675F5F" w:rsidRDefault="009D2624" w:rsidP="00C11966">
            <w:pPr>
              <w:jc w:val="center"/>
              <w:rPr>
                <w:color w:val="000000" w:themeColor="text1"/>
                <w:sz w:val="28"/>
                <w:szCs w:val="28"/>
              </w:rPr>
            </w:pPr>
            <w:r w:rsidRPr="00675F5F">
              <w:rPr>
                <w:color w:val="000000" w:themeColor="text1"/>
                <w:sz w:val="28"/>
                <w:szCs w:val="28"/>
              </w:rPr>
              <w:t>4</w:t>
            </w:r>
            <w:r w:rsidR="007079A2" w:rsidRPr="00675F5F">
              <w:rPr>
                <w:color w:val="000000" w:themeColor="text1"/>
                <w:sz w:val="28"/>
                <w:szCs w:val="28"/>
              </w:rPr>
              <w:t>4</w:t>
            </w:r>
            <w:r w:rsidRPr="00675F5F">
              <w:rPr>
                <w:color w:val="000000" w:themeColor="text1"/>
                <w:sz w:val="28"/>
                <w:szCs w:val="28"/>
              </w:rPr>
              <w:t>,</w:t>
            </w:r>
            <w:r w:rsidR="00A13926" w:rsidRPr="00675F5F">
              <w:rPr>
                <w:color w:val="000000" w:themeColor="text1"/>
                <w:sz w:val="28"/>
                <w:szCs w:val="28"/>
              </w:rPr>
              <w:t>7</w:t>
            </w:r>
          </w:p>
        </w:tc>
      </w:tr>
      <w:tr w:rsidR="00CF0BE3" w:rsidRPr="003701A1" w14:paraId="39DE3252" w14:textId="77777777">
        <w:trPr>
          <w:trHeight w:val="675"/>
          <w:jc w:val="center"/>
        </w:trPr>
        <w:tc>
          <w:tcPr>
            <w:tcW w:w="530" w:type="dxa"/>
          </w:tcPr>
          <w:p w14:paraId="350508D2" w14:textId="77777777" w:rsidR="00CF0BE3" w:rsidRPr="00675F5F" w:rsidRDefault="009D2624" w:rsidP="00C11966">
            <w:pPr>
              <w:jc w:val="center"/>
              <w:rPr>
                <w:sz w:val="28"/>
                <w:szCs w:val="28"/>
              </w:rPr>
            </w:pPr>
            <w:r w:rsidRPr="00675F5F">
              <w:rPr>
                <w:sz w:val="28"/>
                <w:szCs w:val="28"/>
              </w:rPr>
              <w:t>6</w:t>
            </w:r>
          </w:p>
        </w:tc>
        <w:tc>
          <w:tcPr>
            <w:tcW w:w="3637" w:type="dxa"/>
            <w:vAlign w:val="center"/>
          </w:tcPr>
          <w:p w14:paraId="1D302108" w14:textId="70FF7332" w:rsidR="00CF0BE3" w:rsidRPr="00675F5F" w:rsidRDefault="009D2624" w:rsidP="00C11966">
            <w:pPr>
              <w:rPr>
                <w:sz w:val="28"/>
                <w:szCs w:val="28"/>
              </w:rPr>
            </w:pPr>
            <w:r w:rsidRPr="00675F5F">
              <w:rPr>
                <w:sz w:val="28"/>
                <w:szCs w:val="28"/>
              </w:rPr>
              <w:t>Вра</w:t>
            </w:r>
            <w:r w:rsidR="007025FB" w:rsidRPr="00675F5F">
              <w:rPr>
                <w:sz w:val="28"/>
                <w:szCs w:val="28"/>
              </w:rPr>
              <w:t>ч УЗИ</w:t>
            </w:r>
            <w:r w:rsidR="007079A2" w:rsidRPr="00675F5F">
              <w:rPr>
                <w:sz w:val="28"/>
                <w:szCs w:val="28"/>
              </w:rPr>
              <w:t>/генетик/терапевт</w:t>
            </w:r>
          </w:p>
        </w:tc>
        <w:tc>
          <w:tcPr>
            <w:tcW w:w="2635" w:type="dxa"/>
          </w:tcPr>
          <w:p w14:paraId="5A6FE0FC" w14:textId="17FE4CD0" w:rsidR="00CF0BE3" w:rsidRPr="00675F5F" w:rsidRDefault="007079A2" w:rsidP="00C11966">
            <w:pPr>
              <w:jc w:val="center"/>
              <w:rPr>
                <w:sz w:val="28"/>
                <w:szCs w:val="28"/>
              </w:rPr>
            </w:pPr>
            <w:r w:rsidRPr="00675F5F">
              <w:rPr>
                <w:sz w:val="28"/>
                <w:szCs w:val="28"/>
              </w:rPr>
              <w:t>3</w:t>
            </w:r>
          </w:p>
        </w:tc>
        <w:tc>
          <w:tcPr>
            <w:tcW w:w="2635" w:type="dxa"/>
          </w:tcPr>
          <w:p w14:paraId="1116FC6A" w14:textId="57CC7344" w:rsidR="00CF0BE3" w:rsidRPr="00675F5F" w:rsidRDefault="00A13926" w:rsidP="00C11966">
            <w:pPr>
              <w:jc w:val="center"/>
              <w:rPr>
                <w:color w:val="000000" w:themeColor="text1"/>
                <w:sz w:val="28"/>
                <w:szCs w:val="28"/>
              </w:rPr>
            </w:pPr>
            <w:r w:rsidRPr="00675F5F">
              <w:rPr>
                <w:color w:val="000000" w:themeColor="text1"/>
                <w:sz w:val="28"/>
                <w:szCs w:val="28"/>
              </w:rPr>
              <w:t>1,6</w:t>
            </w:r>
          </w:p>
        </w:tc>
      </w:tr>
      <w:tr w:rsidR="007079A2" w:rsidRPr="003701A1" w14:paraId="4D5934A5" w14:textId="77777777">
        <w:trPr>
          <w:trHeight w:val="675"/>
          <w:jc w:val="center"/>
        </w:trPr>
        <w:tc>
          <w:tcPr>
            <w:tcW w:w="530" w:type="dxa"/>
          </w:tcPr>
          <w:p w14:paraId="1C3D3607" w14:textId="77777777" w:rsidR="007079A2" w:rsidRPr="00675F5F" w:rsidRDefault="007079A2" w:rsidP="00C11966">
            <w:pPr>
              <w:jc w:val="center"/>
              <w:rPr>
                <w:sz w:val="28"/>
                <w:szCs w:val="28"/>
              </w:rPr>
            </w:pPr>
            <w:r w:rsidRPr="00675F5F">
              <w:rPr>
                <w:sz w:val="28"/>
                <w:szCs w:val="28"/>
              </w:rPr>
              <w:t>7</w:t>
            </w:r>
          </w:p>
        </w:tc>
        <w:tc>
          <w:tcPr>
            <w:tcW w:w="3637" w:type="dxa"/>
            <w:vAlign w:val="center"/>
          </w:tcPr>
          <w:p w14:paraId="734E73E5" w14:textId="496F87AF" w:rsidR="007079A2" w:rsidRPr="00675F5F" w:rsidRDefault="005D6852" w:rsidP="00C11966">
            <w:pPr>
              <w:rPr>
                <w:sz w:val="28"/>
                <w:szCs w:val="28"/>
              </w:rPr>
            </w:pPr>
            <w:r w:rsidRPr="00675F5F">
              <w:rPr>
                <w:sz w:val="28"/>
                <w:szCs w:val="28"/>
              </w:rPr>
              <w:t xml:space="preserve">Специалист </w:t>
            </w:r>
            <w:r w:rsidR="007079A2" w:rsidRPr="00675F5F">
              <w:rPr>
                <w:sz w:val="28"/>
                <w:szCs w:val="28"/>
              </w:rPr>
              <w:t>Эмбриолог</w:t>
            </w:r>
          </w:p>
        </w:tc>
        <w:tc>
          <w:tcPr>
            <w:tcW w:w="2635" w:type="dxa"/>
          </w:tcPr>
          <w:p w14:paraId="23C111BA" w14:textId="2C1A04D3" w:rsidR="007079A2" w:rsidRPr="00675F5F" w:rsidRDefault="007079A2" w:rsidP="00C11966">
            <w:pPr>
              <w:jc w:val="center"/>
              <w:rPr>
                <w:sz w:val="28"/>
                <w:szCs w:val="28"/>
              </w:rPr>
            </w:pPr>
            <w:r w:rsidRPr="00675F5F">
              <w:rPr>
                <w:sz w:val="28"/>
                <w:szCs w:val="28"/>
              </w:rPr>
              <w:t>55</w:t>
            </w:r>
          </w:p>
        </w:tc>
        <w:tc>
          <w:tcPr>
            <w:tcW w:w="2635" w:type="dxa"/>
          </w:tcPr>
          <w:p w14:paraId="40D1D806" w14:textId="540FE67F" w:rsidR="007079A2" w:rsidRPr="00675F5F" w:rsidRDefault="007079A2" w:rsidP="00C11966">
            <w:pPr>
              <w:jc w:val="center"/>
              <w:rPr>
                <w:sz w:val="28"/>
                <w:szCs w:val="28"/>
              </w:rPr>
            </w:pPr>
            <w:r w:rsidRPr="00675F5F">
              <w:rPr>
                <w:sz w:val="28"/>
                <w:szCs w:val="28"/>
              </w:rPr>
              <w:t>28,9</w:t>
            </w:r>
          </w:p>
        </w:tc>
      </w:tr>
      <w:tr w:rsidR="007079A2" w:rsidRPr="003701A1" w14:paraId="59786F8F" w14:textId="77777777">
        <w:trPr>
          <w:trHeight w:val="350"/>
          <w:jc w:val="center"/>
        </w:trPr>
        <w:tc>
          <w:tcPr>
            <w:tcW w:w="530" w:type="dxa"/>
          </w:tcPr>
          <w:p w14:paraId="336BA29C" w14:textId="4C7DFE49" w:rsidR="007079A2" w:rsidRPr="00675F5F" w:rsidRDefault="005D6852" w:rsidP="00C11966">
            <w:pPr>
              <w:jc w:val="center"/>
              <w:rPr>
                <w:sz w:val="28"/>
                <w:szCs w:val="28"/>
              </w:rPr>
            </w:pPr>
            <w:r w:rsidRPr="00675F5F">
              <w:rPr>
                <w:sz w:val="28"/>
                <w:szCs w:val="28"/>
              </w:rPr>
              <w:t>8</w:t>
            </w:r>
          </w:p>
        </w:tc>
        <w:tc>
          <w:tcPr>
            <w:tcW w:w="3637" w:type="dxa"/>
            <w:vAlign w:val="center"/>
          </w:tcPr>
          <w:p w14:paraId="4349FEDB" w14:textId="7403C9A3" w:rsidR="007079A2" w:rsidRPr="00675F5F" w:rsidRDefault="005D6852" w:rsidP="00C11966">
            <w:pPr>
              <w:rPr>
                <w:sz w:val="28"/>
                <w:szCs w:val="28"/>
              </w:rPr>
            </w:pPr>
            <w:r w:rsidRPr="00675F5F">
              <w:rPr>
                <w:sz w:val="28"/>
                <w:szCs w:val="28"/>
              </w:rPr>
              <w:t>Всего</w:t>
            </w:r>
          </w:p>
        </w:tc>
        <w:tc>
          <w:tcPr>
            <w:tcW w:w="2635" w:type="dxa"/>
          </w:tcPr>
          <w:p w14:paraId="08C2FCA4" w14:textId="5DF1E876" w:rsidR="007079A2" w:rsidRPr="00675F5F" w:rsidRDefault="00A13926" w:rsidP="00C11966">
            <w:pPr>
              <w:jc w:val="center"/>
              <w:rPr>
                <w:sz w:val="28"/>
                <w:szCs w:val="28"/>
              </w:rPr>
            </w:pPr>
            <w:r w:rsidRPr="00675F5F">
              <w:rPr>
                <w:sz w:val="28"/>
                <w:szCs w:val="28"/>
              </w:rPr>
              <w:t>190</w:t>
            </w:r>
          </w:p>
        </w:tc>
        <w:tc>
          <w:tcPr>
            <w:tcW w:w="2635" w:type="dxa"/>
          </w:tcPr>
          <w:p w14:paraId="3B62D454" w14:textId="03358B23" w:rsidR="007079A2" w:rsidRPr="00675F5F" w:rsidRDefault="005D6852" w:rsidP="00C11966">
            <w:pPr>
              <w:jc w:val="center"/>
              <w:rPr>
                <w:sz w:val="28"/>
                <w:szCs w:val="28"/>
              </w:rPr>
            </w:pPr>
            <w:r w:rsidRPr="00675F5F">
              <w:rPr>
                <w:sz w:val="28"/>
                <w:szCs w:val="28"/>
              </w:rPr>
              <w:t>100</w:t>
            </w:r>
          </w:p>
        </w:tc>
      </w:tr>
    </w:tbl>
    <w:p w14:paraId="3B9C0800" w14:textId="77777777" w:rsidR="00CF0BE3" w:rsidRPr="003701A1" w:rsidRDefault="00CF0BE3" w:rsidP="00C11966">
      <w:pPr>
        <w:jc w:val="both"/>
        <w:rPr>
          <w:sz w:val="28"/>
          <w:szCs w:val="28"/>
        </w:rPr>
      </w:pPr>
    </w:p>
    <w:p w14:paraId="1F906BCD" w14:textId="77777777" w:rsidR="00C11966" w:rsidRDefault="00C11966" w:rsidP="00C11966">
      <w:pPr>
        <w:ind w:firstLine="709"/>
        <w:jc w:val="both"/>
        <w:rPr>
          <w:sz w:val="28"/>
          <w:szCs w:val="28"/>
        </w:rPr>
      </w:pPr>
      <w:r w:rsidRPr="003701A1">
        <w:rPr>
          <w:sz w:val="28"/>
          <w:szCs w:val="28"/>
        </w:rPr>
        <w:t xml:space="preserve">Стаж работы в сфере репродуктивной медицины: до 3х лет – </w:t>
      </w:r>
      <w:r w:rsidRPr="00FB4FFA">
        <w:rPr>
          <w:sz w:val="28"/>
          <w:szCs w:val="28"/>
        </w:rPr>
        <w:t>23,2</w:t>
      </w:r>
      <w:r w:rsidRPr="003701A1">
        <w:rPr>
          <w:sz w:val="28"/>
          <w:szCs w:val="28"/>
        </w:rPr>
        <w:t xml:space="preserve"> %, 5-10 лет – </w:t>
      </w:r>
      <w:r w:rsidRPr="00FB4FFA">
        <w:rPr>
          <w:sz w:val="28"/>
          <w:szCs w:val="28"/>
        </w:rPr>
        <w:t>31,1</w:t>
      </w:r>
      <w:r w:rsidRPr="003701A1">
        <w:rPr>
          <w:sz w:val="28"/>
          <w:szCs w:val="28"/>
        </w:rPr>
        <w:t xml:space="preserve"> %. более 10 лет – </w:t>
      </w:r>
      <w:r w:rsidRPr="00FB4FFA">
        <w:rPr>
          <w:sz w:val="28"/>
          <w:szCs w:val="28"/>
        </w:rPr>
        <w:t>45,8</w:t>
      </w:r>
      <w:r w:rsidRPr="003701A1">
        <w:rPr>
          <w:sz w:val="28"/>
          <w:szCs w:val="28"/>
        </w:rPr>
        <w:t xml:space="preserve"> %. </w:t>
      </w:r>
      <w:r>
        <w:rPr>
          <w:sz w:val="28"/>
          <w:szCs w:val="28"/>
        </w:rPr>
        <w:t>(рисунок 11).</w:t>
      </w:r>
    </w:p>
    <w:p w14:paraId="02846D6B" w14:textId="77777777" w:rsidR="00C11966" w:rsidRPr="004118F4" w:rsidRDefault="00C11966" w:rsidP="00C11966">
      <w:pPr>
        <w:ind w:firstLine="709"/>
        <w:jc w:val="both"/>
        <w:rPr>
          <w:sz w:val="28"/>
          <w:szCs w:val="28"/>
        </w:rPr>
      </w:pPr>
      <w:r w:rsidRPr="003701A1">
        <w:rPr>
          <w:sz w:val="28"/>
          <w:szCs w:val="28"/>
        </w:rPr>
        <w:t xml:space="preserve">Большинство респондентов имели стаж работы более 10 лет. Влияние опыта работы врача на отношение к программам репродуктивных технологий </w:t>
      </w:r>
      <w:r>
        <w:rPr>
          <w:sz w:val="28"/>
          <w:szCs w:val="28"/>
        </w:rPr>
        <w:t xml:space="preserve">с применением донорских половых гамет, </w:t>
      </w:r>
      <w:r w:rsidRPr="003701A1">
        <w:rPr>
          <w:sz w:val="28"/>
          <w:szCs w:val="28"/>
        </w:rPr>
        <w:t>может быть многогранным и нюансированным</w:t>
      </w:r>
      <w:r>
        <w:rPr>
          <w:sz w:val="28"/>
          <w:szCs w:val="28"/>
        </w:rPr>
        <w:t xml:space="preserve"> и формировать обьективное мнение.</w:t>
      </w:r>
    </w:p>
    <w:p w14:paraId="5701E977" w14:textId="77777777" w:rsidR="00072379" w:rsidRPr="004118F4" w:rsidRDefault="00072379">
      <w:pPr>
        <w:jc w:val="both"/>
        <w:rPr>
          <w:sz w:val="28"/>
          <w:szCs w:val="28"/>
        </w:rPr>
      </w:pPr>
    </w:p>
    <w:p w14:paraId="3392F49A" w14:textId="77777777" w:rsidR="00035EA5" w:rsidRDefault="00035EA5">
      <w:pPr>
        <w:ind w:firstLine="567"/>
        <w:jc w:val="both"/>
        <w:rPr>
          <w:sz w:val="28"/>
          <w:szCs w:val="28"/>
        </w:rPr>
      </w:pPr>
      <w:r>
        <w:rPr>
          <w:noProof/>
          <w:sz w:val="28"/>
          <w:szCs w:val="28"/>
        </w:rPr>
        <w:drawing>
          <wp:inline distT="0" distB="0" distL="0" distR="0" wp14:anchorId="4F19AF38" wp14:editId="50F79129">
            <wp:extent cx="5067300" cy="1619250"/>
            <wp:effectExtent l="0" t="0" r="0" b="0"/>
            <wp:docPr id="17" name="Диаграмма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0E65B36F" w14:textId="77777777" w:rsidR="004118F4" w:rsidRDefault="004118F4">
      <w:pPr>
        <w:ind w:firstLine="567"/>
        <w:jc w:val="both"/>
        <w:rPr>
          <w:b/>
          <w:sz w:val="28"/>
          <w:szCs w:val="28"/>
        </w:rPr>
      </w:pPr>
    </w:p>
    <w:p w14:paraId="48B08081" w14:textId="1B2A2496" w:rsidR="004118F4" w:rsidRDefault="004118F4" w:rsidP="004118F4">
      <w:pPr>
        <w:ind w:firstLine="567"/>
        <w:jc w:val="center"/>
        <w:rPr>
          <w:sz w:val="28"/>
          <w:szCs w:val="28"/>
        </w:rPr>
      </w:pPr>
      <w:r w:rsidRPr="004118F4">
        <w:rPr>
          <w:sz w:val="28"/>
          <w:szCs w:val="28"/>
        </w:rPr>
        <w:t xml:space="preserve">Рисунок 11 </w:t>
      </w:r>
      <w:r w:rsidR="00675F5F" w:rsidRPr="00B55D73">
        <w:rPr>
          <w:sz w:val="28"/>
          <w:szCs w:val="28"/>
          <w:shd w:val="clear" w:color="auto" w:fill="FFFFFF"/>
        </w:rPr>
        <w:t>–</w:t>
      </w:r>
      <w:r w:rsidRPr="004118F4">
        <w:rPr>
          <w:sz w:val="28"/>
          <w:szCs w:val="28"/>
        </w:rPr>
        <w:t xml:space="preserve"> </w:t>
      </w:r>
      <w:r w:rsidR="00035EA5" w:rsidRPr="004118F4">
        <w:rPr>
          <w:sz w:val="28"/>
          <w:szCs w:val="28"/>
        </w:rPr>
        <w:t>Распределение по стажу работы медицинских работников</w:t>
      </w:r>
      <w:r w:rsidR="00035EA5">
        <w:rPr>
          <w:b/>
          <w:sz w:val="28"/>
          <w:szCs w:val="28"/>
        </w:rPr>
        <w:t xml:space="preserve"> </w:t>
      </w:r>
      <w:r w:rsidR="00035EA5" w:rsidRPr="004118F4">
        <w:rPr>
          <w:sz w:val="28"/>
          <w:szCs w:val="28"/>
        </w:rPr>
        <w:t>(группа I)</w:t>
      </w:r>
    </w:p>
    <w:p w14:paraId="5B653F6E" w14:textId="77777777" w:rsidR="00675F5F" w:rsidRDefault="00675F5F" w:rsidP="004118F4">
      <w:pPr>
        <w:ind w:firstLine="567"/>
        <w:jc w:val="center"/>
        <w:rPr>
          <w:b/>
          <w:sz w:val="28"/>
          <w:szCs w:val="28"/>
        </w:rPr>
      </w:pPr>
    </w:p>
    <w:p w14:paraId="37480236" w14:textId="46107278" w:rsidR="00C11966" w:rsidRPr="003701A1" w:rsidRDefault="00C11966" w:rsidP="00C11966">
      <w:pPr>
        <w:ind w:firstLine="709"/>
        <w:jc w:val="both"/>
        <w:rPr>
          <w:sz w:val="28"/>
          <w:szCs w:val="28"/>
        </w:rPr>
      </w:pPr>
      <w:r w:rsidRPr="003701A1">
        <w:rPr>
          <w:sz w:val="28"/>
          <w:szCs w:val="28"/>
        </w:rPr>
        <w:t>Врачи</w:t>
      </w:r>
      <w:r w:rsidR="00967B85">
        <w:rPr>
          <w:sz w:val="28"/>
          <w:szCs w:val="28"/>
        </w:rPr>
        <w:t>,</w:t>
      </w:r>
      <w:r w:rsidRPr="003701A1">
        <w:rPr>
          <w:sz w:val="28"/>
          <w:szCs w:val="28"/>
        </w:rPr>
        <w:t xml:space="preserve"> с обширным клиническим опытом в репродуктивной медицине</w:t>
      </w:r>
      <w:r w:rsidR="00967B85">
        <w:rPr>
          <w:sz w:val="28"/>
          <w:szCs w:val="28"/>
        </w:rPr>
        <w:t>,</w:t>
      </w:r>
      <w:r w:rsidR="00765213">
        <w:rPr>
          <w:sz w:val="28"/>
          <w:szCs w:val="28"/>
          <w:lang w:val="kk-KZ"/>
        </w:rPr>
        <w:t xml:space="preserve"> </w:t>
      </w:r>
      <w:r w:rsidRPr="003701A1">
        <w:rPr>
          <w:sz w:val="28"/>
          <w:szCs w:val="28"/>
        </w:rPr>
        <w:t>могут иметь более детальное понимание преимуществ и ограничений различных репродуктивных технологий. Они могут оказывать большую поддержку этим программам</w:t>
      </w:r>
      <w:r w:rsidR="00967B85">
        <w:rPr>
          <w:sz w:val="28"/>
          <w:szCs w:val="28"/>
        </w:rPr>
        <w:t>,</w:t>
      </w:r>
      <w:r w:rsidRPr="003701A1">
        <w:rPr>
          <w:sz w:val="28"/>
          <w:szCs w:val="28"/>
        </w:rPr>
        <w:t xml:space="preserve"> благодаря собственному опыту наблюдения за успешными</w:t>
      </w:r>
      <w:r>
        <w:rPr>
          <w:sz w:val="28"/>
          <w:szCs w:val="28"/>
        </w:rPr>
        <w:t xml:space="preserve"> и неудачными</w:t>
      </w:r>
      <w:r w:rsidRPr="003701A1">
        <w:rPr>
          <w:sz w:val="28"/>
          <w:szCs w:val="28"/>
        </w:rPr>
        <w:t xml:space="preserve"> результатами</w:t>
      </w:r>
      <w:r>
        <w:rPr>
          <w:sz w:val="28"/>
          <w:szCs w:val="28"/>
        </w:rPr>
        <w:t xml:space="preserve">, а также, </w:t>
      </w:r>
      <w:r w:rsidR="005D1B23">
        <w:rPr>
          <w:sz w:val="28"/>
          <w:szCs w:val="28"/>
        </w:rPr>
        <w:t>что, несомненно,</w:t>
      </w:r>
      <w:r w:rsidR="002F5793">
        <w:rPr>
          <w:sz w:val="28"/>
          <w:szCs w:val="28"/>
        </w:rPr>
        <w:t xml:space="preserve"> </w:t>
      </w:r>
      <w:r>
        <w:rPr>
          <w:sz w:val="28"/>
          <w:szCs w:val="28"/>
        </w:rPr>
        <w:t>важно,</w:t>
      </w:r>
      <w:r w:rsidRPr="003701A1">
        <w:rPr>
          <w:sz w:val="28"/>
          <w:szCs w:val="28"/>
        </w:rPr>
        <w:t xml:space="preserve"> пониманию потребностей пациентов. Более опытные врачи, сталкивались со сложными </w:t>
      </w:r>
      <w:r>
        <w:rPr>
          <w:sz w:val="28"/>
          <w:szCs w:val="28"/>
        </w:rPr>
        <w:t>клиническими случаями</w:t>
      </w:r>
      <w:r w:rsidRPr="003701A1">
        <w:rPr>
          <w:sz w:val="28"/>
          <w:szCs w:val="28"/>
        </w:rPr>
        <w:t xml:space="preserve">, связанными с </w:t>
      </w:r>
      <w:r>
        <w:rPr>
          <w:sz w:val="28"/>
          <w:szCs w:val="28"/>
        </w:rPr>
        <w:t>невозможностью использовать свой генетический материал и необходимостью принять решение для использования «не своего» чужого материала</w:t>
      </w:r>
      <w:r w:rsidRPr="003701A1">
        <w:rPr>
          <w:sz w:val="28"/>
          <w:szCs w:val="28"/>
        </w:rPr>
        <w:t>. Их отношение может быть сформировано годами решения этих этических проблем</w:t>
      </w:r>
      <w:r w:rsidR="00967B85">
        <w:rPr>
          <w:sz w:val="28"/>
          <w:szCs w:val="28"/>
        </w:rPr>
        <w:t>,</w:t>
      </w:r>
      <w:r w:rsidRPr="003701A1">
        <w:rPr>
          <w:sz w:val="28"/>
          <w:szCs w:val="28"/>
        </w:rPr>
        <w:t xml:space="preserve"> и рассмотрения последствий для пациентов и общества.</w:t>
      </w:r>
    </w:p>
    <w:p w14:paraId="6089A29D" w14:textId="77777777" w:rsidR="00C11966" w:rsidRDefault="00C11966" w:rsidP="00C11966">
      <w:pPr>
        <w:ind w:firstLine="709"/>
        <w:jc w:val="both"/>
        <w:rPr>
          <w:sz w:val="28"/>
          <w:szCs w:val="28"/>
        </w:rPr>
      </w:pPr>
      <w:r>
        <w:rPr>
          <w:sz w:val="28"/>
          <w:szCs w:val="28"/>
        </w:rPr>
        <w:t>Медицинские работники, непосредственно выполняя программы ЭКО</w:t>
      </w:r>
      <w:r w:rsidRPr="003701A1">
        <w:rPr>
          <w:sz w:val="28"/>
          <w:szCs w:val="28"/>
        </w:rPr>
        <w:t>, общались с самыми разными пациентами, нуждающимися в репродуктивной помощи</w:t>
      </w:r>
      <w:r>
        <w:rPr>
          <w:sz w:val="28"/>
          <w:szCs w:val="28"/>
        </w:rPr>
        <w:t>, и невольно вовлекались в семейные и личностные проблемы пациентов</w:t>
      </w:r>
      <w:r w:rsidRPr="003701A1">
        <w:rPr>
          <w:sz w:val="28"/>
          <w:szCs w:val="28"/>
        </w:rPr>
        <w:t xml:space="preserve">. На их отношение могут влиять эти взаимодействия, включая эмоциональные переживания пациентов, их желание стать родителями и влияние бесплодия на их жизнь. </w:t>
      </w:r>
    </w:p>
    <w:p w14:paraId="1B304870" w14:textId="77777777" w:rsidR="00C11966" w:rsidRPr="003701A1" w:rsidRDefault="00C11966" w:rsidP="00C11966">
      <w:pPr>
        <w:ind w:firstLine="709"/>
        <w:jc w:val="both"/>
        <w:rPr>
          <w:sz w:val="28"/>
          <w:szCs w:val="28"/>
        </w:rPr>
      </w:pPr>
      <w:r>
        <w:rPr>
          <w:sz w:val="28"/>
          <w:szCs w:val="28"/>
        </w:rPr>
        <w:t>Неоходимо также понимать, что медицинские работники</w:t>
      </w:r>
      <w:r w:rsidRPr="003701A1">
        <w:rPr>
          <w:sz w:val="28"/>
          <w:szCs w:val="28"/>
        </w:rPr>
        <w:t>,</w:t>
      </w:r>
      <w:r>
        <w:rPr>
          <w:sz w:val="28"/>
          <w:szCs w:val="28"/>
        </w:rPr>
        <w:t xml:space="preserve"> работающие в области репродуктивной медицины, </w:t>
      </w:r>
      <w:r w:rsidRPr="003701A1">
        <w:rPr>
          <w:sz w:val="28"/>
          <w:szCs w:val="28"/>
        </w:rPr>
        <w:t>врачи,</w:t>
      </w:r>
      <w:r>
        <w:rPr>
          <w:sz w:val="28"/>
          <w:szCs w:val="28"/>
        </w:rPr>
        <w:t xml:space="preserve"> непосредственно </w:t>
      </w:r>
      <w:r w:rsidRPr="003701A1">
        <w:rPr>
          <w:sz w:val="28"/>
          <w:szCs w:val="28"/>
        </w:rPr>
        <w:t xml:space="preserve">практикующие в течение длительного периода времени, имеют </w:t>
      </w:r>
      <w:r>
        <w:rPr>
          <w:sz w:val="28"/>
          <w:szCs w:val="28"/>
        </w:rPr>
        <w:t xml:space="preserve">большие </w:t>
      </w:r>
      <w:r w:rsidRPr="003701A1">
        <w:rPr>
          <w:sz w:val="28"/>
          <w:szCs w:val="28"/>
        </w:rPr>
        <w:t>возможности для постоянного профессионального развития и образования в области репродуктивной медицины. Этот непрерывный процесс обучения может сформировать их отношение к новым технологиям и развитию передового опыта в этой области.</w:t>
      </w:r>
    </w:p>
    <w:p w14:paraId="2657BDA4" w14:textId="23C99C1B" w:rsidR="00C11966" w:rsidRPr="003701A1" w:rsidRDefault="00C11966" w:rsidP="00C11966">
      <w:pPr>
        <w:ind w:firstLine="709"/>
        <w:jc w:val="both"/>
        <w:rPr>
          <w:sz w:val="28"/>
          <w:szCs w:val="28"/>
        </w:rPr>
      </w:pPr>
      <w:r>
        <w:rPr>
          <w:sz w:val="28"/>
          <w:szCs w:val="28"/>
        </w:rPr>
        <w:t xml:space="preserve">Врачи-репродуктологи </w:t>
      </w:r>
      <w:r w:rsidRPr="003701A1">
        <w:rPr>
          <w:sz w:val="28"/>
          <w:szCs w:val="28"/>
        </w:rPr>
        <w:t xml:space="preserve">могут </w:t>
      </w:r>
      <w:r>
        <w:rPr>
          <w:sz w:val="28"/>
          <w:szCs w:val="28"/>
        </w:rPr>
        <w:t xml:space="preserve">наблюдать и, что немаловажно, принимать участие в </w:t>
      </w:r>
      <w:r w:rsidRPr="003701A1">
        <w:rPr>
          <w:sz w:val="28"/>
          <w:szCs w:val="28"/>
        </w:rPr>
        <w:t>изменени</w:t>
      </w:r>
      <w:r>
        <w:rPr>
          <w:sz w:val="28"/>
          <w:szCs w:val="28"/>
        </w:rPr>
        <w:t>ях</w:t>
      </w:r>
      <w:r w:rsidRPr="003701A1">
        <w:rPr>
          <w:sz w:val="28"/>
          <w:szCs w:val="28"/>
        </w:rPr>
        <w:t xml:space="preserve"> в </w:t>
      </w:r>
      <w:r>
        <w:rPr>
          <w:sz w:val="28"/>
          <w:szCs w:val="28"/>
        </w:rPr>
        <w:t xml:space="preserve">приказах, </w:t>
      </w:r>
      <w:r w:rsidRPr="003701A1">
        <w:rPr>
          <w:sz w:val="28"/>
          <w:szCs w:val="28"/>
        </w:rPr>
        <w:t>правилах и руководящих принципах, регулирующих репродуктивные технологии. Их отношение может отражать не только их личные убеждения, но и соображения правовой и нормативной базы, формирующей практику репродуктивной медицины. Врачи с большим опытом работы могли участвовать в исследованиях или инновациях в области репродуктивной медицины. На их отношение могут повлиять знакомство с передовыми технологиями, новыми научно обоснованными практиками и достижениями в лечении бесплодия.</w:t>
      </w:r>
    </w:p>
    <w:p w14:paraId="0F1304F6" w14:textId="7F5AF8A9" w:rsidR="00C11966" w:rsidRPr="003701A1" w:rsidRDefault="00C11966" w:rsidP="00C11966">
      <w:pPr>
        <w:ind w:firstLine="709"/>
        <w:jc w:val="both"/>
        <w:rPr>
          <w:sz w:val="28"/>
          <w:szCs w:val="28"/>
        </w:rPr>
      </w:pPr>
      <w:r w:rsidRPr="003701A1">
        <w:rPr>
          <w:sz w:val="28"/>
          <w:szCs w:val="28"/>
        </w:rPr>
        <w:t>На отношение к репродуктивным технологиям также могут влиять культурные, религиозные и социальные нормы. Врачи</w:t>
      </w:r>
      <w:r>
        <w:rPr>
          <w:sz w:val="28"/>
          <w:szCs w:val="28"/>
        </w:rPr>
        <w:t>, работая</w:t>
      </w:r>
      <w:r w:rsidRPr="003701A1">
        <w:rPr>
          <w:sz w:val="28"/>
          <w:szCs w:val="28"/>
        </w:rPr>
        <w:t xml:space="preserve"> с различными группами пациентов</w:t>
      </w:r>
      <w:r w:rsidR="00967B85">
        <w:rPr>
          <w:sz w:val="28"/>
          <w:szCs w:val="28"/>
        </w:rPr>
        <w:t>,</w:t>
      </w:r>
      <w:r w:rsidRPr="003701A1">
        <w:rPr>
          <w:sz w:val="28"/>
          <w:szCs w:val="28"/>
        </w:rPr>
        <w:t xml:space="preserve"> могут быть более внимательны к этим факторам и к тому, как они пересекаются с отношением к вспомогательным репродуктивным технологиям.</w:t>
      </w:r>
    </w:p>
    <w:p w14:paraId="67B216AC" w14:textId="77777777" w:rsidR="00C11966" w:rsidRDefault="00C11966" w:rsidP="00C11966">
      <w:pPr>
        <w:ind w:firstLine="709"/>
        <w:jc w:val="both"/>
        <w:rPr>
          <w:sz w:val="28"/>
          <w:szCs w:val="28"/>
        </w:rPr>
      </w:pPr>
      <w:r w:rsidRPr="003701A1">
        <w:rPr>
          <w:sz w:val="28"/>
          <w:szCs w:val="28"/>
        </w:rPr>
        <w:t>В целом, хотя конкретное влияние опыта работы на отношение к программам репродуктивных технологий может различаться у разных врачей, вполне вероятно, что опытные специалисты привносят богатые знания, идеи и точки зрения, которые формируют их отношение к этим программам.</w:t>
      </w:r>
    </w:p>
    <w:p w14:paraId="361CC55D" w14:textId="47768236" w:rsidR="00C11966" w:rsidRDefault="00C11966" w:rsidP="00C11966">
      <w:pPr>
        <w:ind w:firstLine="709"/>
        <w:jc w:val="both"/>
        <w:rPr>
          <w:sz w:val="28"/>
          <w:szCs w:val="28"/>
        </w:rPr>
      </w:pPr>
      <w:r>
        <w:rPr>
          <w:sz w:val="28"/>
          <w:szCs w:val="28"/>
        </w:rPr>
        <w:t>По полученным результатам</w:t>
      </w:r>
      <w:r w:rsidRPr="003701A1">
        <w:rPr>
          <w:sz w:val="28"/>
          <w:szCs w:val="28"/>
        </w:rPr>
        <w:t xml:space="preserve"> исследовани</w:t>
      </w:r>
      <w:r>
        <w:rPr>
          <w:sz w:val="28"/>
          <w:szCs w:val="28"/>
        </w:rPr>
        <w:t>я</w:t>
      </w:r>
      <w:r w:rsidRPr="003701A1">
        <w:rPr>
          <w:sz w:val="28"/>
          <w:szCs w:val="28"/>
        </w:rPr>
        <w:t xml:space="preserve"> было в</w:t>
      </w:r>
      <w:r>
        <w:rPr>
          <w:sz w:val="28"/>
          <w:szCs w:val="28"/>
        </w:rPr>
        <w:t>ыявлено, что</w:t>
      </w:r>
      <w:r w:rsidRPr="003701A1">
        <w:rPr>
          <w:sz w:val="28"/>
          <w:szCs w:val="28"/>
        </w:rPr>
        <w:t xml:space="preserve"> 148 (77,8 %) врачей, непосредственно выполняю</w:t>
      </w:r>
      <w:r>
        <w:rPr>
          <w:sz w:val="28"/>
          <w:szCs w:val="28"/>
        </w:rPr>
        <w:t>т</w:t>
      </w:r>
      <w:r w:rsidRPr="003701A1">
        <w:rPr>
          <w:sz w:val="28"/>
          <w:szCs w:val="28"/>
        </w:rPr>
        <w:t xml:space="preserve"> программы ВРТ с применением ДО, и 42 (22,2 %) врачей, которые не выполня</w:t>
      </w:r>
      <w:r>
        <w:rPr>
          <w:sz w:val="28"/>
          <w:szCs w:val="28"/>
        </w:rPr>
        <w:t>ют</w:t>
      </w:r>
      <w:r w:rsidRPr="003701A1">
        <w:rPr>
          <w:sz w:val="28"/>
          <w:szCs w:val="28"/>
        </w:rPr>
        <w:t xml:space="preserve"> данные программы</w:t>
      </w:r>
      <w:r>
        <w:rPr>
          <w:sz w:val="28"/>
          <w:szCs w:val="28"/>
        </w:rPr>
        <w:t xml:space="preserve"> (рисунок 12)</w:t>
      </w:r>
      <w:r w:rsidRPr="003701A1">
        <w:rPr>
          <w:sz w:val="28"/>
          <w:szCs w:val="28"/>
        </w:rPr>
        <w:t>.</w:t>
      </w:r>
    </w:p>
    <w:p w14:paraId="02C74406" w14:textId="77777777" w:rsidR="004118F4" w:rsidRDefault="004118F4" w:rsidP="00675F5F">
      <w:pPr>
        <w:rPr>
          <w:i/>
          <w:sz w:val="28"/>
          <w:szCs w:val="28"/>
        </w:rPr>
      </w:pPr>
    </w:p>
    <w:p w14:paraId="6069F747" w14:textId="77777777" w:rsidR="004118F4" w:rsidRDefault="004118F4">
      <w:pPr>
        <w:ind w:firstLine="567"/>
        <w:jc w:val="center"/>
        <w:rPr>
          <w:b/>
          <w:sz w:val="28"/>
          <w:szCs w:val="28"/>
        </w:rPr>
      </w:pPr>
      <w:r>
        <w:rPr>
          <w:b/>
          <w:noProof/>
          <w:sz w:val="28"/>
          <w:szCs w:val="28"/>
        </w:rPr>
        <w:drawing>
          <wp:inline distT="0" distB="0" distL="0" distR="0" wp14:anchorId="2AAF2947" wp14:editId="004CCFAA">
            <wp:extent cx="5086350" cy="2276475"/>
            <wp:effectExtent l="0" t="0" r="0" b="9525"/>
            <wp:docPr id="18" name="Диаграмма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5DC2866B" w14:textId="77777777" w:rsidR="00675F5F" w:rsidRDefault="00675F5F">
      <w:pPr>
        <w:ind w:firstLine="567"/>
        <w:jc w:val="center"/>
        <w:rPr>
          <w:sz w:val="28"/>
          <w:szCs w:val="28"/>
        </w:rPr>
      </w:pPr>
    </w:p>
    <w:p w14:paraId="637374E7" w14:textId="27BECCC6" w:rsidR="00F3070B" w:rsidRDefault="004118F4" w:rsidP="00675F5F">
      <w:pPr>
        <w:jc w:val="center"/>
        <w:rPr>
          <w:sz w:val="28"/>
          <w:szCs w:val="28"/>
        </w:rPr>
      </w:pPr>
      <w:r w:rsidRPr="004118F4">
        <w:rPr>
          <w:sz w:val="28"/>
          <w:szCs w:val="28"/>
        </w:rPr>
        <w:t xml:space="preserve">Рисунок 12 </w:t>
      </w:r>
      <w:r w:rsidR="00B96755">
        <w:rPr>
          <w:sz w:val="28"/>
          <w:szCs w:val="28"/>
        </w:rPr>
        <w:t>–</w:t>
      </w:r>
      <w:r w:rsidRPr="004118F4">
        <w:rPr>
          <w:sz w:val="28"/>
          <w:szCs w:val="28"/>
        </w:rPr>
        <w:t xml:space="preserve"> </w:t>
      </w:r>
      <w:r w:rsidR="00B96755">
        <w:rPr>
          <w:sz w:val="28"/>
          <w:szCs w:val="28"/>
        </w:rPr>
        <w:t>Самостоятельное в</w:t>
      </w:r>
      <w:r w:rsidR="00F3070B" w:rsidRPr="004118F4">
        <w:rPr>
          <w:sz w:val="28"/>
          <w:szCs w:val="28"/>
        </w:rPr>
        <w:t>ыполнение программ ВРТ с применением,</w:t>
      </w:r>
      <w:r w:rsidR="00F3070B" w:rsidRPr="004118F4">
        <w:t xml:space="preserve"> </w:t>
      </w:r>
      <w:r w:rsidR="00C65AD2" w:rsidRPr="004118F4">
        <w:rPr>
          <w:sz w:val="28"/>
          <w:szCs w:val="28"/>
        </w:rPr>
        <w:t>с донорских</w:t>
      </w:r>
      <w:r w:rsidR="00F3070B" w:rsidRPr="004118F4">
        <w:rPr>
          <w:sz w:val="28"/>
          <w:szCs w:val="28"/>
        </w:rPr>
        <w:t xml:space="preserve"> </w:t>
      </w:r>
      <w:r w:rsidR="00B96755">
        <w:rPr>
          <w:sz w:val="28"/>
          <w:szCs w:val="28"/>
        </w:rPr>
        <w:t>ооцитов</w:t>
      </w:r>
    </w:p>
    <w:p w14:paraId="75AA0774" w14:textId="77777777" w:rsidR="00675F5F" w:rsidRPr="00B96755" w:rsidRDefault="00675F5F">
      <w:pPr>
        <w:ind w:firstLine="567"/>
        <w:jc w:val="center"/>
        <w:rPr>
          <w:sz w:val="28"/>
          <w:szCs w:val="28"/>
        </w:rPr>
      </w:pPr>
    </w:p>
    <w:p w14:paraId="1B1D91ED" w14:textId="4C498DF5" w:rsidR="00675F5F" w:rsidRDefault="00C11966" w:rsidP="00C11966">
      <w:pPr>
        <w:ind w:firstLine="709"/>
        <w:jc w:val="both"/>
        <w:rPr>
          <w:sz w:val="28"/>
          <w:szCs w:val="28"/>
        </w:rPr>
      </w:pPr>
      <w:r w:rsidRPr="003701A1">
        <w:rPr>
          <w:sz w:val="28"/>
          <w:szCs w:val="28"/>
        </w:rPr>
        <w:t xml:space="preserve">Отношение медицинских работников, включенных в исследование, (респондентов </w:t>
      </w:r>
      <w:r>
        <w:rPr>
          <w:sz w:val="28"/>
          <w:szCs w:val="28"/>
        </w:rPr>
        <w:t xml:space="preserve">группы I) к программам ВРТ у </w:t>
      </w:r>
      <w:r w:rsidRPr="006A0D27">
        <w:rPr>
          <w:sz w:val="28"/>
          <w:szCs w:val="28"/>
        </w:rPr>
        <w:t>114 (60,3 %) медицинских работников было положительное, 58 (30,7 %) считали необходимыми программы ВРТ, 15 (7,9 %) сомневались в необходимости проведения программ с использованием ДО, 3 (2,1 %) респондентов группы I отрицательно относились к программам ВРТ</w:t>
      </w:r>
      <w:r>
        <w:rPr>
          <w:sz w:val="28"/>
          <w:szCs w:val="28"/>
        </w:rPr>
        <w:t xml:space="preserve"> (рисунок 13)</w:t>
      </w:r>
      <w:r w:rsidRPr="006A0D27">
        <w:rPr>
          <w:sz w:val="28"/>
          <w:szCs w:val="28"/>
        </w:rPr>
        <w:t>. При индивидуальном анализе было установ</w:t>
      </w:r>
      <w:r w:rsidRPr="003701A1">
        <w:rPr>
          <w:sz w:val="28"/>
          <w:szCs w:val="28"/>
        </w:rPr>
        <w:t>лено, что среди медицинских работников, которые сомневались в необходимости проведения программ с использованием ДО или отрицательно относились к программам ВРТ, не было врачей, которые работают в сфере репродуктивной медицины. Респонденты, которые отрицательно относятся к программам ВРТ, были работниками административного корпуса лечебных учреждений</w:t>
      </w:r>
      <w:r w:rsidR="00602B4A">
        <w:rPr>
          <w:sz w:val="28"/>
          <w:szCs w:val="28"/>
        </w:rPr>
        <w:t>.</w:t>
      </w:r>
    </w:p>
    <w:p w14:paraId="60E90B44" w14:textId="77777777" w:rsidR="00862892" w:rsidRDefault="00862892" w:rsidP="00862892">
      <w:pPr>
        <w:spacing w:after="160" w:line="259" w:lineRule="auto"/>
        <w:ind w:left="-142" w:firstLine="709"/>
        <w:jc w:val="both"/>
        <w:rPr>
          <w:sz w:val="28"/>
          <w:szCs w:val="28"/>
        </w:rPr>
      </w:pPr>
      <w:r>
        <w:rPr>
          <w:noProof/>
          <w:sz w:val="28"/>
          <w:szCs w:val="28"/>
        </w:rPr>
        <w:drawing>
          <wp:inline distT="0" distB="0" distL="0" distR="0" wp14:anchorId="3A5685AA" wp14:editId="6D940505">
            <wp:extent cx="5562600" cy="2495550"/>
            <wp:effectExtent l="0" t="0" r="0" b="0"/>
            <wp:docPr id="19" name="Диаграмма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67621F45" w14:textId="4E152105" w:rsidR="00862892" w:rsidRDefault="00862892" w:rsidP="00675F5F">
      <w:pPr>
        <w:jc w:val="center"/>
        <w:rPr>
          <w:sz w:val="28"/>
          <w:szCs w:val="28"/>
        </w:rPr>
      </w:pPr>
      <w:r w:rsidRPr="00862892">
        <w:rPr>
          <w:sz w:val="28"/>
          <w:szCs w:val="28"/>
        </w:rPr>
        <w:t>Рисунок 1</w:t>
      </w:r>
      <w:r w:rsidR="0071030E">
        <w:rPr>
          <w:sz w:val="28"/>
          <w:szCs w:val="28"/>
        </w:rPr>
        <w:t>3</w:t>
      </w:r>
      <w:r w:rsidRPr="00862892">
        <w:rPr>
          <w:sz w:val="28"/>
          <w:szCs w:val="28"/>
        </w:rPr>
        <w:t xml:space="preserve"> </w:t>
      </w:r>
      <w:r w:rsidR="00675F5F" w:rsidRPr="00B55D73">
        <w:rPr>
          <w:sz w:val="28"/>
          <w:szCs w:val="28"/>
          <w:shd w:val="clear" w:color="auto" w:fill="FFFFFF"/>
        </w:rPr>
        <w:t>–</w:t>
      </w:r>
      <w:r w:rsidRPr="00862892">
        <w:rPr>
          <w:sz w:val="28"/>
          <w:szCs w:val="28"/>
        </w:rPr>
        <w:t xml:space="preserve"> Отношение респондентов группы I к программам ВРТ</w:t>
      </w:r>
    </w:p>
    <w:p w14:paraId="7CDCE463" w14:textId="77777777" w:rsidR="00675F5F" w:rsidRPr="00862892" w:rsidRDefault="00675F5F" w:rsidP="00C11966">
      <w:pPr>
        <w:ind w:firstLine="709"/>
        <w:jc w:val="both"/>
        <w:rPr>
          <w:sz w:val="28"/>
          <w:szCs w:val="28"/>
        </w:rPr>
      </w:pPr>
    </w:p>
    <w:p w14:paraId="3C1E7B3D" w14:textId="03F18334" w:rsidR="00CF0BE3" w:rsidRDefault="00C11966" w:rsidP="00C11966">
      <w:pPr>
        <w:ind w:firstLine="709"/>
        <w:jc w:val="both"/>
        <w:rPr>
          <w:sz w:val="28"/>
          <w:szCs w:val="28"/>
        </w:rPr>
      </w:pPr>
      <w:r w:rsidRPr="003701A1">
        <w:rPr>
          <w:sz w:val="28"/>
          <w:szCs w:val="28"/>
        </w:rPr>
        <w:t>Мнение коллег о том, почему донор становится донором, распределились следующим образом</w:t>
      </w:r>
      <w:r w:rsidRPr="006A0D27">
        <w:rPr>
          <w:sz w:val="28"/>
          <w:szCs w:val="28"/>
        </w:rPr>
        <w:t>: 81,6 % считают финансовую заинтересованность наиболее вероятной; 8,4 % – желание помочь родным и близким; 6,3 % – альтруистические мотивы</w:t>
      </w:r>
      <w:r>
        <w:rPr>
          <w:sz w:val="28"/>
          <w:szCs w:val="28"/>
        </w:rPr>
        <w:t xml:space="preserve"> донации</w:t>
      </w:r>
      <w:r w:rsidRPr="006A0D27">
        <w:rPr>
          <w:sz w:val="28"/>
          <w:szCs w:val="28"/>
        </w:rPr>
        <w:t>; по 1,6 % – половые амбиции, желание помочь подруге/знакомым, 0,5% – не задумывались о</w:t>
      </w:r>
      <w:r>
        <w:rPr>
          <w:sz w:val="28"/>
          <w:szCs w:val="28"/>
        </w:rPr>
        <w:t>б этом (рисунок 14)</w:t>
      </w:r>
      <w:r w:rsidRPr="006A0D27">
        <w:rPr>
          <w:sz w:val="28"/>
          <w:szCs w:val="28"/>
        </w:rPr>
        <w:t>.</w:t>
      </w:r>
      <w:r>
        <w:rPr>
          <w:sz w:val="28"/>
          <w:szCs w:val="28"/>
        </w:rPr>
        <w:tab/>
      </w:r>
      <w:r w:rsidR="00B96755">
        <w:rPr>
          <w:sz w:val="28"/>
          <w:szCs w:val="28"/>
        </w:rPr>
        <w:tab/>
      </w:r>
      <w:r w:rsidR="00B96755">
        <w:rPr>
          <w:sz w:val="28"/>
          <w:szCs w:val="28"/>
        </w:rPr>
        <w:tab/>
      </w:r>
      <w:r w:rsidR="00B96755">
        <w:rPr>
          <w:sz w:val="28"/>
          <w:szCs w:val="28"/>
        </w:rPr>
        <w:tab/>
      </w:r>
      <w:r w:rsidR="00B96755">
        <w:rPr>
          <w:sz w:val="28"/>
          <w:szCs w:val="28"/>
        </w:rPr>
        <w:tab/>
      </w:r>
      <w:r w:rsidR="00B96755">
        <w:rPr>
          <w:sz w:val="28"/>
          <w:szCs w:val="28"/>
        </w:rPr>
        <w:tab/>
      </w:r>
      <w:r w:rsidR="00B96755">
        <w:rPr>
          <w:sz w:val="28"/>
          <w:szCs w:val="28"/>
        </w:rPr>
        <w:tab/>
      </w:r>
      <w:r w:rsidR="00B96755">
        <w:rPr>
          <w:sz w:val="28"/>
          <w:szCs w:val="28"/>
        </w:rPr>
        <w:tab/>
      </w:r>
      <w:r w:rsidR="00B96755">
        <w:rPr>
          <w:sz w:val="28"/>
          <w:szCs w:val="28"/>
        </w:rPr>
        <w:tab/>
      </w:r>
    </w:p>
    <w:p w14:paraId="76B29DB6" w14:textId="77777777" w:rsidR="00862892" w:rsidRDefault="00862892" w:rsidP="00862892">
      <w:pPr>
        <w:spacing w:after="160" w:line="259" w:lineRule="auto"/>
        <w:ind w:left="-142" w:firstLine="709"/>
        <w:jc w:val="both"/>
        <w:rPr>
          <w:sz w:val="28"/>
          <w:szCs w:val="28"/>
        </w:rPr>
      </w:pPr>
      <w:r>
        <w:rPr>
          <w:noProof/>
          <w:sz w:val="28"/>
          <w:szCs w:val="28"/>
        </w:rPr>
        <w:drawing>
          <wp:inline distT="0" distB="0" distL="0" distR="0" wp14:anchorId="22B87768" wp14:editId="701F0050">
            <wp:extent cx="5153025" cy="2733675"/>
            <wp:effectExtent l="0" t="0" r="9525" b="9525"/>
            <wp:docPr id="20" name="Диаграмма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5E9289FF" w14:textId="4E865313" w:rsidR="00862892" w:rsidRPr="003701A1" w:rsidRDefault="00862892" w:rsidP="00675F5F">
      <w:pPr>
        <w:jc w:val="center"/>
        <w:rPr>
          <w:sz w:val="28"/>
          <w:szCs w:val="28"/>
        </w:rPr>
      </w:pPr>
      <w:r>
        <w:rPr>
          <w:sz w:val="28"/>
          <w:szCs w:val="28"/>
        </w:rPr>
        <w:t>Рисунок 14</w:t>
      </w:r>
      <w:r w:rsidRPr="00862892">
        <w:rPr>
          <w:sz w:val="28"/>
          <w:szCs w:val="28"/>
        </w:rPr>
        <w:t xml:space="preserve"> </w:t>
      </w:r>
      <w:r w:rsidR="00675F5F" w:rsidRPr="00B55D73">
        <w:rPr>
          <w:sz w:val="28"/>
          <w:szCs w:val="28"/>
          <w:shd w:val="clear" w:color="auto" w:fill="FFFFFF"/>
        </w:rPr>
        <w:t>–</w:t>
      </w:r>
      <w:r w:rsidRPr="00862892">
        <w:rPr>
          <w:sz w:val="28"/>
          <w:szCs w:val="28"/>
        </w:rPr>
        <w:t xml:space="preserve"> Основные причины донорства половых гамет (группа I)</w:t>
      </w:r>
    </w:p>
    <w:p w14:paraId="534CDD7B" w14:textId="77777777" w:rsidR="00765213" w:rsidRDefault="00765213" w:rsidP="00765213">
      <w:pPr>
        <w:jc w:val="both"/>
        <w:rPr>
          <w:sz w:val="28"/>
          <w:szCs w:val="28"/>
          <w:lang w:val="kk-KZ"/>
        </w:rPr>
      </w:pPr>
    </w:p>
    <w:p w14:paraId="180685FA" w14:textId="09CE883A" w:rsidR="00C11966" w:rsidRPr="00765213" w:rsidRDefault="00C11966" w:rsidP="00765213">
      <w:pPr>
        <w:ind w:firstLine="709"/>
        <w:jc w:val="both"/>
        <w:rPr>
          <w:sz w:val="28"/>
          <w:szCs w:val="28"/>
          <w:lang w:val="kk-KZ"/>
        </w:rPr>
      </w:pPr>
      <w:r w:rsidRPr="003701A1">
        <w:rPr>
          <w:sz w:val="28"/>
          <w:szCs w:val="28"/>
        </w:rPr>
        <w:t xml:space="preserve">При рассмотрении вопроса о донорстве ооцитов у пациенток часто возникает множество вопросов, позволяющих лучше понять процесс и его последствия. </w:t>
      </w:r>
    </w:p>
    <w:p w14:paraId="4D4E75FA" w14:textId="38EDBDD5" w:rsidR="00C11966" w:rsidRPr="003701A1" w:rsidRDefault="00C11966" w:rsidP="00765213">
      <w:pPr>
        <w:ind w:firstLine="709"/>
        <w:contextualSpacing/>
        <w:jc w:val="both"/>
        <w:rPr>
          <w:sz w:val="28"/>
          <w:szCs w:val="28"/>
        </w:rPr>
      </w:pPr>
      <w:r>
        <w:rPr>
          <w:sz w:val="28"/>
          <w:szCs w:val="28"/>
        </w:rPr>
        <w:t>Реципиенты</w:t>
      </w:r>
      <w:r w:rsidRPr="003701A1">
        <w:rPr>
          <w:sz w:val="28"/>
          <w:szCs w:val="28"/>
        </w:rPr>
        <w:t xml:space="preserve"> могут обратиться за разъяснениями относительно концепции донорства ооцитов и того, что это влечет за собой</w:t>
      </w:r>
      <w:r>
        <w:rPr>
          <w:sz w:val="28"/>
          <w:szCs w:val="28"/>
        </w:rPr>
        <w:t>,</w:t>
      </w:r>
      <w:r w:rsidRPr="003701A1">
        <w:rPr>
          <w:sz w:val="28"/>
          <w:szCs w:val="28"/>
        </w:rPr>
        <w:t xml:space="preserve"> об этапах донорства ооцитов, включая выбор донора, скрининг и процесс извлечения</w:t>
      </w:r>
      <w:r>
        <w:rPr>
          <w:sz w:val="28"/>
          <w:szCs w:val="28"/>
        </w:rPr>
        <w:t>,</w:t>
      </w:r>
      <w:r w:rsidRPr="003701A1">
        <w:rPr>
          <w:sz w:val="28"/>
          <w:szCs w:val="28"/>
        </w:rPr>
        <w:t xml:space="preserve"> о критериях отбора потенциальных доноров ооцитов, включая возраст, состояние здоровья и историю болезни. У пациентов возникн</w:t>
      </w:r>
      <w:r>
        <w:rPr>
          <w:sz w:val="28"/>
          <w:szCs w:val="28"/>
        </w:rPr>
        <w:t>икают</w:t>
      </w:r>
      <w:r w:rsidRPr="003701A1">
        <w:rPr>
          <w:sz w:val="28"/>
          <w:szCs w:val="28"/>
        </w:rPr>
        <w:t xml:space="preserve"> вопросы о юридических и этических аспектах донорства ооцитов, включая согласие, анонимность и любые потенциальные риски или осложнения. </w:t>
      </w:r>
      <w:r>
        <w:rPr>
          <w:sz w:val="28"/>
          <w:szCs w:val="28"/>
        </w:rPr>
        <w:t>Реципиентам важно</w:t>
      </w:r>
      <w:r w:rsidRPr="003701A1">
        <w:rPr>
          <w:sz w:val="28"/>
          <w:szCs w:val="28"/>
        </w:rPr>
        <w:t xml:space="preserve"> понимать вероятность успеха </w:t>
      </w:r>
      <w:r>
        <w:rPr>
          <w:sz w:val="28"/>
          <w:szCs w:val="28"/>
        </w:rPr>
        <w:t xml:space="preserve">программ ЭКО с применением </w:t>
      </w:r>
      <w:r w:rsidRPr="003701A1">
        <w:rPr>
          <w:sz w:val="28"/>
          <w:szCs w:val="28"/>
        </w:rPr>
        <w:t>донорс</w:t>
      </w:r>
      <w:r>
        <w:rPr>
          <w:sz w:val="28"/>
          <w:szCs w:val="28"/>
        </w:rPr>
        <w:t>ких</w:t>
      </w:r>
      <w:r w:rsidRPr="003701A1">
        <w:rPr>
          <w:sz w:val="28"/>
          <w:szCs w:val="28"/>
        </w:rPr>
        <w:t xml:space="preserve"> ооцитов и факторы, которые могут повлиять на результаты.</w:t>
      </w:r>
      <w:r>
        <w:rPr>
          <w:sz w:val="28"/>
          <w:szCs w:val="28"/>
        </w:rPr>
        <w:t xml:space="preserve"> Они</w:t>
      </w:r>
      <w:r w:rsidRPr="003701A1">
        <w:rPr>
          <w:sz w:val="28"/>
          <w:szCs w:val="28"/>
        </w:rPr>
        <w:t xml:space="preserve"> могут </w:t>
      </w:r>
      <w:r>
        <w:rPr>
          <w:sz w:val="28"/>
          <w:szCs w:val="28"/>
        </w:rPr>
        <w:t>задав</w:t>
      </w:r>
      <w:r w:rsidR="00967B85">
        <w:rPr>
          <w:sz w:val="28"/>
          <w:szCs w:val="28"/>
        </w:rPr>
        <w:t>а</w:t>
      </w:r>
      <w:r>
        <w:rPr>
          <w:sz w:val="28"/>
          <w:szCs w:val="28"/>
        </w:rPr>
        <w:t>ть вопросы</w:t>
      </w:r>
      <w:r w:rsidRPr="003701A1">
        <w:rPr>
          <w:sz w:val="28"/>
          <w:szCs w:val="28"/>
        </w:rPr>
        <w:t xml:space="preserve"> о потенциальных рисках, дискомфорте или побочных эффектах, связанных с процессом донорства, как для доноров, так и для реципиентов</w:t>
      </w:r>
      <w:r>
        <w:rPr>
          <w:sz w:val="28"/>
          <w:szCs w:val="28"/>
        </w:rPr>
        <w:t xml:space="preserve">, </w:t>
      </w:r>
      <w:r w:rsidRPr="003701A1">
        <w:rPr>
          <w:sz w:val="28"/>
          <w:szCs w:val="28"/>
        </w:rPr>
        <w:t>о комплексном процессе скрининга, используемом для оценки доноров ооцитов на предмет медицинских и генетических заболеваний</w:t>
      </w:r>
      <w:r>
        <w:rPr>
          <w:sz w:val="28"/>
          <w:szCs w:val="28"/>
        </w:rPr>
        <w:t>, уточня</w:t>
      </w:r>
      <w:r w:rsidR="00967B85">
        <w:rPr>
          <w:sz w:val="28"/>
          <w:szCs w:val="28"/>
        </w:rPr>
        <w:t>ть</w:t>
      </w:r>
      <w:r>
        <w:rPr>
          <w:sz w:val="28"/>
          <w:szCs w:val="28"/>
        </w:rPr>
        <w:t xml:space="preserve"> </w:t>
      </w:r>
      <w:r w:rsidRPr="003701A1">
        <w:rPr>
          <w:sz w:val="28"/>
          <w:szCs w:val="28"/>
        </w:rPr>
        <w:t xml:space="preserve"> информацию об уровне участия в процессе отбора доноров и объеме доступной информации о донорах, включая их историю болезни и характеристики.</w:t>
      </w:r>
    </w:p>
    <w:p w14:paraId="5610CD76" w14:textId="77777777" w:rsidR="00C11966" w:rsidRPr="003701A1" w:rsidRDefault="00C11966" w:rsidP="00C11966">
      <w:pPr>
        <w:ind w:firstLine="709"/>
        <w:contextualSpacing/>
        <w:jc w:val="both"/>
        <w:rPr>
          <w:sz w:val="28"/>
          <w:szCs w:val="28"/>
        </w:rPr>
      </w:pPr>
      <w:r>
        <w:rPr>
          <w:sz w:val="28"/>
          <w:szCs w:val="28"/>
        </w:rPr>
        <w:t>Вполне резонно</w:t>
      </w:r>
      <w:r w:rsidRPr="003701A1">
        <w:rPr>
          <w:sz w:val="28"/>
          <w:szCs w:val="28"/>
        </w:rPr>
        <w:t xml:space="preserve"> возник</w:t>
      </w:r>
      <w:r>
        <w:rPr>
          <w:sz w:val="28"/>
          <w:szCs w:val="28"/>
        </w:rPr>
        <w:t>ают</w:t>
      </w:r>
      <w:r w:rsidRPr="003701A1">
        <w:rPr>
          <w:sz w:val="28"/>
          <w:szCs w:val="28"/>
        </w:rPr>
        <w:t xml:space="preserve"> вопросы о финансовых аспектах донорства ооцитов, включая стоимость лечения, лекарств, а также любые доступные варианты страхования или финансирования.</w:t>
      </w:r>
    </w:p>
    <w:p w14:paraId="5DA7194F" w14:textId="77777777" w:rsidR="00C11966" w:rsidRDefault="00C11966" w:rsidP="00C11966">
      <w:pPr>
        <w:ind w:firstLine="709"/>
        <w:contextualSpacing/>
        <w:jc w:val="both"/>
        <w:rPr>
          <w:sz w:val="28"/>
          <w:szCs w:val="28"/>
        </w:rPr>
      </w:pPr>
      <w:r>
        <w:rPr>
          <w:sz w:val="28"/>
          <w:szCs w:val="28"/>
        </w:rPr>
        <w:t>На консультациях реципиенты получают информацию об</w:t>
      </w:r>
      <w:r w:rsidRPr="003701A1">
        <w:rPr>
          <w:sz w:val="28"/>
          <w:szCs w:val="28"/>
        </w:rPr>
        <w:t xml:space="preserve"> альтернативных вариант</w:t>
      </w:r>
      <w:r>
        <w:rPr>
          <w:sz w:val="28"/>
          <w:szCs w:val="28"/>
        </w:rPr>
        <w:t xml:space="preserve">ах </w:t>
      </w:r>
      <w:r w:rsidRPr="003701A1">
        <w:rPr>
          <w:sz w:val="28"/>
          <w:szCs w:val="28"/>
        </w:rPr>
        <w:t>достижения беременности, такие как усыновление или использование собственных гамет, и понять, как эти варианты сравниваются с донорством ооцитов с точки зрения показателей успеха, рисков и эмоциональных соображений.</w:t>
      </w:r>
    </w:p>
    <w:p w14:paraId="6E82C5B0" w14:textId="76222F4C" w:rsidR="00C11966" w:rsidRDefault="00C11966" w:rsidP="00C11966">
      <w:pPr>
        <w:ind w:firstLine="709"/>
        <w:contextualSpacing/>
        <w:jc w:val="both"/>
        <w:rPr>
          <w:sz w:val="28"/>
          <w:szCs w:val="28"/>
        </w:rPr>
      </w:pPr>
      <w:r w:rsidRPr="006A0D27">
        <w:rPr>
          <w:sz w:val="28"/>
          <w:szCs w:val="28"/>
        </w:rPr>
        <w:t xml:space="preserve">На вопрос о том, какая информация о доноре ооцитов, является основной для </w:t>
      </w:r>
      <w:r w:rsidR="00967B85">
        <w:rPr>
          <w:sz w:val="28"/>
          <w:szCs w:val="28"/>
        </w:rPr>
        <w:t>реципиентов,</w:t>
      </w:r>
      <w:r>
        <w:rPr>
          <w:sz w:val="28"/>
          <w:szCs w:val="28"/>
        </w:rPr>
        <w:t xml:space="preserve"> медицинские работники ответили</w:t>
      </w:r>
      <w:r w:rsidRPr="006A0D27">
        <w:rPr>
          <w:sz w:val="28"/>
          <w:szCs w:val="28"/>
          <w:lang w:val="uk-UA"/>
        </w:rPr>
        <w:t>:</w:t>
      </w:r>
      <w:r w:rsidRPr="006A0D27">
        <w:rPr>
          <w:sz w:val="28"/>
          <w:szCs w:val="28"/>
        </w:rPr>
        <w:t xml:space="preserve"> 70,5 % респондентов ответили, что здоровье, 17,9 % – внешние данные (фенотип), 3,2 % – группа крови, резус фактор, по 1% и менее – образование, откуда родом и где проживает, знак зодиака и был ли ранее этот донор донором</w:t>
      </w:r>
      <w:r w:rsidRPr="006A0D27">
        <w:rPr>
          <w:sz w:val="28"/>
          <w:szCs w:val="28"/>
          <w:lang w:val="uk-UA"/>
        </w:rPr>
        <w:t xml:space="preserve">, </w:t>
      </w:r>
      <w:r w:rsidRPr="006A0D27">
        <w:rPr>
          <w:sz w:val="28"/>
          <w:szCs w:val="28"/>
        </w:rPr>
        <w:t>сколько раз</w:t>
      </w:r>
      <w:r>
        <w:rPr>
          <w:sz w:val="28"/>
          <w:szCs w:val="28"/>
        </w:rPr>
        <w:t xml:space="preserve"> (рисунок 15)</w:t>
      </w:r>
      <w:r w:rsidRPr="006A0D27">
        <w:rPr>
          <w:sz w:val="28"/>
          <w:szCs w:val="28"/>
        </w:rPr>
        <w:t>.</w:t>
      </w:r>
    </w:p>
    <w:p w14:paraId="3B2DF616" w14:textId="5B7F0675" w:rsidR="00135BB1" w:rsidRDefault="00135BB1" w:rsidP="00675F5F">
      <w:pPr>
        <w:spacing w:after="160"/>
        <w:ind w:firstLine="709"/>
        <w:contextualSpacing/>
        <w:jc w:val="both"/>
        <w:rPr>
          <w:sz w:val="28"/>
          <w:szCs w:val="28"/>
        </w:rPr>
      </w:pPr>
    </w:p>
    <w:p w14:paraId="332794B1" w14:textId="5820FD77" w:rsidR="00135BB1" w:rsidRDefault="00135BB1">
      <w:pPr>
        <w:spacing w:after="160"/>
        <w:ind w:left="-142" w:firstLine="709"/>
        <w:contextualSpacing/>
        <w:jc w:val="both"/>
        <w:rPr>
          <w:sz w:val="28"/>
          <w:szCs w:val="28"/>
        </w:rPr>
      </w:pPr>
      <w:r>
        <w:rPr>
          <w:noProof/>
          <w:sz w:val="28"/>
          <w:szCs w:val="28"/>
        </w:rPr>
        <w:drawing>
          <wp:inline distT="0" distB="0" distL="0" distR="0" wp14:anchorId="68B7F30F" wp14:editId="344C31A8">
            <wp:extent cx="5543550" cy="3409950"/>
            <wp:effectExtent l="0" t="0" r="0" b="0"/>
            <wp:docPr id="21" name="Диаграмма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04A89AD9" w14:textId="1B320AA6" w:rsidR="00135BB1" w:rsidRDefault="00135BB1">
      <w:pPr>
        <w:spacing w:after="160"/>
        <w:ind w:left="-142" w:firstLine="709"/>
        <w:contextualSpacing/>
        <w:jc w:val="both"/>
        <w:rPr>
          <w:sz w:val="28"/>
          <w:szCs w:val="28"/>
        </w:rPr>
      </w:pPr>
    </w:p>
    <w:p w14:paraId="1550FFA8" w14:textId="6638684A" w:rsidR="0029617C" w:rsidRDefault="00135BB1" w:rsidP="00A53676">
      <w:pPr>
        <w:spacing w:after="160"/>
        <w:contextualSpacing/>
        <w:jc w:val="center"/>
        <w:rPr>
          <w:sz w:val="28"/>
          <w:szCs w:val="28"/>
        </w:rPr>
      </w:pPr>
      <w:r>
        <w:rPr>
          <w:sz w:val="28"/>
          <w:szCs w:val="28"/>
        </w:rPr>
        <w:t xml:space="preserve">Рисунок 15 </w:t>
      </w:r>
      <w:r w:rsidR="00675F5F" w:rsidRPr="00B55D73">
        <w:rPr>
          <w:sz w:val="28"/>
          <w:szCs w:val="28"/>
          <w:shd w:val="clear" w:color="auto" w:fill="FFFFFF"/>
        </w:rPr>
        <w:t>–</w:t>
      </w:r>
      <w:r>
        <w:rPr>
          <w:sz w:val="28"/>
          <w:szCs w:val="28"/>
        </w:rPr>
        <w:t xml:space="preserve"> </w:t>
      </w:r>
      <w:r w:rsidRPr="00135BB1">
        <w:rPr>
          <w:sz w:val="28"/>
          <w:szCs w:val="28"/>
        </w:rPr>
        <w:t>Наиболее важная информация о доноре ооцитов для респондентов донорских ооцитов (группа І)</w:t>
      </w:r>
    </w:p>
    <w:p w14:paraId="7FD15FC5" w14:textId="2BEAA3AE" w:rsidR="00A53676" w:rsidRDefault="00A53676" w:rsidP="00A53676">
      <w:pPr>
        <w:ind w:firstLine="709"/>
        <w:contextualSpacing/>
        <w:jc w:val="both"/>
        <w:rPr>
          <w:sz w:val="28"/>
          <w:szCs w:val="28"/>
        </w:rPr>
      </w:pPr>
      <w:r w:rsidRPr="003701A1">
        <w:rPr>
          <w:sz w:val="28"/>
          <w:szCs w:val="28"/>
        </w:rPr>
        <w:t xml:space="preserve">Основные вопросы, которые задают </w:t>
      </w:r>
      <w:r w:rsidR="00967B85">
        <w:rPr>
          <w:sz w:val="28"/>
          <w:szCs w:val="28"/>
        </w:rPr>
        <w:t>реципиенты</w:t>
      </w:r>
      <w:r w:rsidRPr="003701A1">
        <w:rPr>
          <w:sz w:val="28"/>
          <w:szCs w:val="28"/>
        </w:rPr>
        <w:t xml:space="preserve"> на приеме о донорах ооцитов</w:t>
      </w:r>
      <w:r w:rsidRPr="006A0D27">
        <w:rPr>
          <w:sz w:val="28"/>
          <w:szCs w:val="28"/>
        </w:rPr>
        <w:t>: 90,5% – здоровье донора, 78,4% – фенотип, 51,6% – образование, 42,1% – группа крови и резус фактор. Род и жуз донора (для респондентов из КЗ) интересовал 22,6% заказчиков, 22,6% – был ли ранее этот донор донором. Знак зодиака и откуда родом донор – 6,3% и 12,1%, соответсвенно</w:t>
      </w:r>
      <w:r>
        <w:rPr>
          <w:sz w:val="28"/>
          <w:szCs w:val="28"/>
        </w:rPr>
        <w:t xml:space="preserve"> (рисунок 16)</w:t>
      </w:r>
      <w:r w:rsidRPr="006A0D27">
        <w:rPr>
          <w:sz w:val="28"/>
          <w:szCs w:val="28"/>
        </w:rPr>
        <w:t>.</w:t>
      </w:r>
      <w:r w:rsidRPr="003701A1">
        <w:rPr>
          <w:sz w:val="28"/>
          <w:szCs w:val="28"/>
        </w:rPr>
        <w:t xml:space="preserve"> </w:t>
      </w:r>
    </w:p>
    <w:p w14:paraId="250097D1" w14:textId="48819FF3" w:rsidR="002F25ED" w:rsidRDefault="002F25ED" w:rsidP="00135BB1">
      <w:pPr>
        <w:spacing w:after="160"/>
        <w:ind w:left="-142" w:firstLine="709"/>
        <w:contextualSpacing/>
        <w:jc w:val="both"/>
        <w:rPr>
          <w:sz w:val="28"/>
          <w:szCs w:val="28"/>
        </w:rPr>
      </w:pPr>
    </w:p>
    <w:p w14:paraId="7A5B061A" w14:textId="77777777" w:rsidR="002F25ED" w:rsidRDefault="002F25ED" w:rsidP="002F25ED">
      <w:pPr>
        <w:spacing w:after="160"/>
        <w:ind w:left="-142" w:firstLine="709"/>
        <w:contextualSpacing/>
        <w:jc w:val="both"/>
        <w:rPr>
          <w:sz w:val="28"/>
          <w:szCs w:val="28"/>
        </w:rPr>
      </w:pPr>
      <w:r>
        <w:rPr>
          <w:noProof/>
          <w:sz w:val="28"/>
          <w:szCs w:val="28"/>
        </w:rPr>
        <w:drawing>
          <wp:inline distT="0" distB="0" distL="0" distR="0" wp14:anchorId="363D94FB" wp14:editId="6F618294">
            <wp:extent cx="5448300" cy="3590925"/>
            <wp:effectExtent l="0" t="0" r="0" b="9525"/>
            <wp:docPr id="22" name="Диаграмма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11061CB8" w14:textId="77777777" w:rsidR="002F25ED" w:rsidRDefault="002F25ED" w:rsidP="002F25ED">
      <w:pPr>
        <w:spacing w:after="160"/>
        <w:ind w:left="-142" w:firstLine="709"/>
        <w:contextualSpacing/>
        <w:jc w:val="both"/>
        <w:rPr>
          <w:sz w:val="28"/>
          <w:szCs w:val="28"/>
        </w:rPr>
      </w:pPr>
    </w:p>
    <w:p w14:paraId="32886954" w14:textId="6F75C204" w:rsidR="002F25ED" w:rsidRDefault="002F25ED" w:rsidP="00675F5F">
      <w:pPr>
        <w:spacing w:after="160"/>
        <w:contextualSpacing/>
        <w:jc w:val="center"/>
        <w:rPr>
          <w:sz w:val="28"/>
          <w:szCs w:val="28"/>
        </w:rPr>
      </w:pPr>
      <w:r>
        <w:rPr>
          <w:sz w:val="28"/>
          <w:szCs w:val="28"/>
        </w:rPr>
        <w:t xml:space="preserve">Рисунок 16 </w:t>
      </w:r>
      <w:r w:rsidR="00675F5F" w:rsidRPr="00B55D73">
        <w:rPr>
          <w:sz w:val="28"/>
          <w:szCs w:val="28"/>
          <w:shd w:val="clear" w:color="auto" w:fill="FFFFFF"/>
        </w:rPr>
        <w:t>–</w:t>
      </w:r>
      <w:r>
        <w:rPr>
          <w:sz w:val="28"/>
          <w:szCs w:val="28"/>
        </w:rPr>
        <w:t xml:space="preserve"> </w:t>
      </w:r>
      <w:r w:rsidRPr="002F25ED">
        <w:rPr>
          <w:sz w:val="28"/>
          <w:szCs w:val="28"/>
        </w:rPr>
        <w:t>Вопросы респондентов донорских ооцитов на приеме у врача (</w:t>
      </w:r>
      <w:r w:rsidR="0029617C">
        <w:rPr>
          <w:sz w:val="28"/>
          <w:szCs w:val="28"/>
        </w:rPr>
        <w:t>группа 2</w:t>
      </w:r>
      <w:r w:rsidRPr="002F25ED">
        <w:rPr>
          <w:sz w:val="28"/>
          <w:szCs w:val="28"/>
        </w:rPr>
        <w:t>)</w:t>
      </w:r>
    </w:p>
    <w:p w14:paraId="0E2CA142" w14:textId="77777777" w:rsidR="00675F5F" w:rsidRDefault="00675F5F" w:rsidP="002F25ED">
      <w:pPr>
        <w:spacing w:after="160"/>
        <w:ind w:left="-142" w:firstLine="709"/>
        <w:contextualSpacing/>
        <w:jc w:val="center"/>
        <w:rPr>
          <w:sz w:val="28"/>
          <w:szCs w:val="28"/>
        </w:rPr>
      </w:pPr>
    </w:p>
    <w:p w14:paraId="3F4AF812" w14:textId="41A2179F" w:rsidR="00A53676" w:rsidRPr="005B68C4" w:rsidRDefault="00A53676" w:rsidP="00A53676">
      <w:pPr>
        <w:ind w:firstLine="709"/>
        <w:contextualSpacing/>
        <w:jc w:val="both"/>
        <w:rPr>
          <w:sz w:val="28"/>
          <w:szCs w:val="28"/>
        </w:rPr>
      </w:pPr>
      <w:r>
        <w:rPr>
          <w:sz w:val="28"/>
          <w:szCs w:val="28"/>
        </w:rPr>
        <w:t>Как мы видим на основании данных, полученных при анализе полученных ответов первой и второй группы</w:t>
      </w:r>
      <w:r w:rsidR="0009463B">
        <w:rPr>
          <w:sz w:val="28"/>
          <w:szCs w:val="28"/>
          <w:lang w:val="kk-KZ"/>
        </w:rPr>
        <w:t xml:space="preserve"> </w:t>
      </w:r>
      <w:r>
        <w:rPr>
          <w:sz w:val="28"/>
          <w:szCs w:val="28"/>
        </w:rPr>
        <w:t xml:space="preserve">- сопоставимы полученные результаты о том, что важно для выбора донора </w:t>
      </w:r>
      <w:r w:rsidR="00765213" w:rsidRPr="00426B39">
        <w:rPr>
          <w:sz w:val="28"/>
          <w:szCs w:val="28"/>
        </w:rPr>
        <w:t>–</w:t>
      </w:r>
      <w:r>
        <w:rPr>
          <w:sz w:val="28"/>
          <w:szCs w:val="28"/>
        </w:rPr>
        <w:t xml:space="preserve"> это здоровье доноров и внешние</w:t>
      </w:r>
      <w:r w:rsidR="00765213">
        <w:rPr>
          <w:sz w:val="28"/>
          <w:szCs w:val="28"/>
          <w:lang w:val="kk-KZ"/>
        </w:rPr>
        <w:t xml:space="preserve"> </w:t>
      </w:r>
      <w:r>
        <w:rPr>
          <w:sz w:val="28"/>
          <w:szCs w:val="28"/>
        </w:rPr>
        <w:t>(фенотипические) данные. Медицинские работники</w:t>
      </w:r>
      <w:r w:rsidR="0009463B">
        <w:rPr>
          <w:sz w:val="28"/>
          <w:szCs w:val="28"/>
          <w:lang w:val="kk-KZ"/>
        </w:rPr>
        <w:t xml:space="preserve"> </w:t>
      </w:r>
      <w:r>
        <w:rPr>
          <w:sz w:val="28"/>
          <w:szCs w:val="28"/>
        </w:rPr>
        <w:t>-</w:t>
      </w:r>
      <w:r w:rsidR="0009463B">
        <w:rPr>
          <w:sz w:val="28"/>
          <w:szCs w:val="28"/>
          <w:lang w:val="kk-KZ"/>
        </w:rPr>
        <w:t xml:space="preserve"> </w:t>
      </w:r>
      <w:r>
        <w:rPr>
          <w:sz w:val="28"/>
          <w:szCs w:val="28"/>
        </w:rPr>
        <w:t>считают это первоочередным вопросом, который интересует реципиентов</w:t>
      </w:r>
      <w:r w:rsidR="0009463B">
        <w:rPr>
          <w:sz w:val="28"/>
          <w:szCs w:val="28"/>
          <w:lang w:val="kk-KZ"/>
        </w:rPr>
        <w:t xml:space="preserve"> </w:t>
      </w:r>
      <w:r>
        <w:rPr>
          <w:sz w:val="28"/>
          <w:szCs w:val="28"/>
        </w:rPr>
        <w:t>-</w:t>
      </w:r>
      <w:r w:rsidR="0009463B">
        <w:rPr>
          <w:sz w:val="28"/>
          <w:szCs w:val="28"/>
          <w:lang w:val="kk-KZ"/>
        </w:rPr>
        <w:t xml:space="preserve"> </w:t>
      </w:r>
      <w:r>
        <w:rPr>
          <w:sz w:val="28"/>
          <w:szCs w:val="28"/>
        </w:rPr>
        <w:t>70,5</w:t>
      </w:r>
      <w:r w:rsidRPr="006A0D27">
        <w:rPr>
          <w:sz w:val="28"/>
          <w:szCs w:val="28"/>
        </w:rPr>
        <w:t>%</w:t>
      </w:r>
      <w:r>
        <w:rPr>
          <w:sz w:val="28"/>
          <w:szCs w:val="28"/>
        </w:rPr>
        <w:t>, реципиенты в 90,5</w:t>
      </w:r>
      <w:r w:rsidRPr="006A0D27">
        <w:rPr>
          <w:sz w:val="28"/>
          <w:szCs w:val="28"/>
        </w:rPr>
        <w:t>%</w:t>
      </w:r>
      <w:r>
        <w:rPr>
          <w:sz w:val="28"/>
          <w:szCs w:val="28"/>
        </w:rPr>
        <w:t xml:space="preserve"> -</w:t>
      </w:r>
      <w:r w:rsidR="00765213">
        <w:rPr>
          <w:sz w:val="28"/>
          <w:szCs w:val="28"/>
          <w:lang w:val="kk-KZ"/>
        </w:rPr>
        <w:t xml:space="preserve"> </w:t>
      </w:r>
      <w:r>
        <w:rPr>
          <w:sz w:val="28"/>
          <w:szCs w:val="28"/>
        </w:rPr>
        <w:t>считают это также важным. Вторым аспектом при выб</w:t>
      </w:r>
      <w:r w:rsidR="0009463B">
        <w:rPr>
          <w:sz w:val="28"/>
          <w:szCs w:val="28"/>
          <w:lang w:val="kk-KZ"/>
        </w:rPr>
        <w:t>о</w:t>
      </w:r>
      <w:r>
        <w:rPr>
          <w:sz w:val="28"/>
          <w:szCs w:val="28"/>
        </w:rPr>
        <w:t>ре донора ооцитов обе группы отметили внешние</w:t>
      </w:r>
      <w:r w:rsidR="0009463B">
        <w:rPr>
          <w:sz w:val="28"/>
          <w:szCs w:val="28"/>
          <w:lang w:val="kk-KZ"/>
        </w:rPr>
        <w:t xml:space="preserve"> </w:t>
      </w:r>
      <w:r>
        <w:rPr>
          <w:sz w:val="28"/>
          <w:szCs w:val="28"/>
        </w:rPr>
        <w:t>(фенотипические) данные</w:t>
      </w:r>
      <w:r w:rsidR="0009463B">
        <w:rPr>
          <w:sz w:val="28"/>
          <w:szCs w:val="28"/>
          <w:lang w:val="kk-KZ"/>
        </w:rPr>
        <w:t xml:space="preserve"> </w:t>
      </w:r>
      <w:r>
        <w:rPr>
          <w:sz w:val="28"/>
          <w:szCs w:val="28"/>
        </w:rPr>
        <w:t>-</w:t>
      </w:r>
      <w:r w:rsidR="0009463B">
        <w:rPr>
          <w:sz w:val="28"/>
          <w:szCs w:val="28"/>
          <w:lang w:val="kk-KZ"/>
        </w:rPr>
        <w:t xml:space="preserve"> </w:t>
      </w:r>
      <w:r>
        <w:rPr>
          <w:sz w:val="28"/>
          <w:szCs w:val="28"/>
        </w:rPr>
        <w:t>17,9</w:t>
      </w:r>
      <w:r w:rsidRPr="006A0D27">
        <w:rPr>
          <w:sz w:val="28"/>
          <w:szCs w:val="28"/>
        </w:rPr>
        <w:t>%</w:t>
      </w:r>
      <w:r>
        <w:rPr>
          <w:sz w:val="28"/>
          <w:szCs w:val="28"/>
        </w:rPr>
        <w:t xml:space="preserve"> и 78,4</w:t>
      </w:r>
      <w:r w:rsidRPr="006A0D27">
        <w:rPr>
          <w:sz w:val="28"/>
          <w:szCs w:val="28"/>
        </w:rPr>
        <w:t>%</w:t>
      </w:r>
      <w:r w:rsidR="0009463B">
        <w:rPr>
          <w:sz w:val="28"/>
          <w:szCs w:val="28"/>
          <w:lang w:val="kk-KZ"/>
        </w:rPr>
        <w:t xml:space="preserve"> </w:t>
      </w:r>
      <w:r>
        <w:rPr>
          <w:sz w:val="28"/>
          <w:szCs w:val="28"/>
        </w:rPr>
        <w:t>-</w:t>
      </w:r>
      <w:r w:rsidR="0009463B">
        <w:rPr>
          <w:sz w:val="28"/>
          <w:szCs w:val="28"/>
          <w:lang w:val="kk-KZ"/>
        </w:rPr>
        <w:t xml:space="preserve"> </w:t>
      </w:r>
      <w:r>
        <w:rPr>
          <w:sz w:val="28"/>
          <w:szCs w:val="28"/>
        </w:rPr>
        <w:t>соответственно. Примечательно то, что внешние данные доноров для реципиетов имеют важное значение наряду со здоровьем, особенно с наследственным, генетическим.</w:t>
      </w:r>
    </w:p>
    <w:p w14:paraId="3A1BB038" w14:textId="5BEC940B" w:rsidR="00A53676" w:rsidRPr="006F6C08" w:rsidRDefault="00A53676" w:rsidP="00A53676">
      <w:pPr>
        <w:ind w:firstLine="709"/>
        <w:jc w:val="both"/>
        <w:rPr>
          <w:b/>
          <w:sz w:val="28"/>
          <w:szCs w:val="28"/>
        </w:rPr>
      </w:pPr>
      <w:r w:rsidRPr="003701A1">
        <w:rPr>
          <w:sz w:val="28"/>
          <w:szCs w:val="28"/>
        </w:rPr>
        <w:t xml:space="preserve">По мнению </w:t>
      </w:r>
      <w:r>
        <w:rPr>
          <w:sz w:val="28"/>
          <w:szCs w:val="28"/>
        </w:rPr>
        <w:t>медицинских работников</w:t>
      </w:r>
      <w:r w:rsidRPr="003701A1">
        <w:rPr>
          <w:sz w:val="28"/>
          <w:szCs w:val="28"/>
        </w:rPr>
        <w:t xml:space="preserve">, </w:t>
      </w:r>
      <w:r>
        <w:rPr>
          <w:sz w:val="28"/>
          <w:szCs w:val="28"/>
        </w:rPr>
        <w:t xml:space="preserve">о том </w:t>
      </w:r>
      <w:r w:rsidRPr="003701A1">
        <w:rPr>
          <w:sz w:val="28"/>
          <w:szCs w:val="28"/>
        </w:rPr>
        <w:t xml:space="preserve">должен ли </w:t>
      </w:r>
      <w:r>
        <w:rPr>
          <w:sz w:val="28"/>
          <w:szCs w:val="28"/>
        </w:rPr>
        <w:t>половой партнер</w:t>
      </w:r>
      <w:r w:rsidRPr="003701A1">
        <w:rPr>
          <w:sz w:val="28"/>
          <w:szCs w:val="28"/>
        </w:rPr>
        <w:t xml:space="preserve"> знать о</w:t>
      </w:r>
      <w:r>
        <w:rPr>
          <w:sz w:val="28"/>
          <w:szCs w:val="28"/>
        </w:rPr>
        <w:t xml:space="preserve">б использовании донорских ооцитов партнершей </w:t>
      </w:r>
      <w:r w:rsidRPr="003701A1">
        <w:rPr>
          <w:sz w:val="28"/>
          <w:szCs w:val="28"/>
        </w:rPr>
        <w:t>– 86 % отвели да, 10 % – сомневаются, 4 % – ответили отрицательно</w:t>
      </w:r>
      <w:r>
        <w:rPr>
          <w:sz w:val="28"/>
          <w:szCs w:val="28"/>
        </w:rPr>
        <w:t xml:space="preserve"> (рисунок 17)</w:t>
      </w:r>
      <w:r w:rsidRPr="003701A1">
        <w:rPr>
          <w:sz w:val="28"/>
          <w:szCs w:val="28"/>
        </w:rPr>
        <w:t>.</w:t>
      </w:r>
      <w:r>
        <w:rPr>
          <w:sz w:val="28"/>
          <w:szCs w:val="28"/>
        </w:rPr>
        <w:t xml:space="preserve"> Напомним, что по законодательству РК- оба партнера должны дать свое согласие при применении донорских половых гамет</w:t>
      </w:r>
      <w:r w:rsidRPr="000038F1">
        <w:rPr>
          <w:color w:val="000000" w:themeColor="text1"/>
          <w:sz w:val="28"/>
          <w:szCs w:val="28"/>
        </w:rPr>
        <w:t xml:space="preserve"> [</w:t>
      </w:r>
      <w:r w:rsidR="005D1B23" w:rsidRPr="000038F1">
        <w:rPr>
          <w:color w:val="000000" w:themeColor="text1"/>
          <w:sz w:val="28"/>
          <w:szCs w:val="28"/>
        </w:rPr>
        <w:t>11</w:t>
      </w:r>
      <w:r w:rsidR="005D1B23">
        <w:rPr>
          <w:color w:val="000000" w:themeColor="text1"/>
          <w:sz w:val="28"/>
          <w:szCs w:val="28"/>
        </w:rPr>
        <w:t>,с.</w:t>
      </w:r>
      <w:r w:rsidR="0009463B">
        <w:rPr>
          <w:color w:val="000000" w:themeColor="text1"/>
          <w:sz w:val="28"/>
          <w:szCs w:val="28"/>
          <w:lang w:val="kk-KZ"/>
        </w:rPr>
        <w:t xml:space="preserve"> </w:t>
      </w:r>
      <w:r w:rsidR="005D1B23">
        <w:rPr>
          <w:color w:val="000000" w:themeColor="text1"/>
          <w:sz w:val="28"/>
          <w:szCs w:val="28"/>
        </w:rPr>
        <w:t>9</w:t>
      </w:r>
      <w:r w:rsidRPr="000038F1">
        <w:rPr>
          <w:color w:val="000000" w:themeColor="text1"/>
          <w:sz w:val="28"/>
          <w:szCs w:val="28"/>
        </w:rPr>
        <w:t>].</w:t>
      </w:r>
    </w:p>
    <w:p w14:paraId="5E2A8C8E" w14:textId="09AB6774" w:rsidR="00CF0BE3" w:rsidRPr="003701A1" w:rsidRDefault="002F25ED">
      <w:pPr>
        <w:spacing w:after="160" w:line="259" w:lineRule="auto"/>
        <w:ind w:left="-142"/>
        <w:jc w:val="both"/>
        <w:rPr>
          <w:sz w:val="28"/>
          <w:szCs w:val="28"/>
        </w:rPr>
      </w:pPr>
      <w:r>
        <w:rPr>
          <w:noProof/>
          <w:sz w:val="28"/>
          <w:szCs w:val="28"/>
        </w:rPr>
        <w:drawing>
          <wp:inline distT="0" distB="0" distL="0" distR="0" wp14:anchorId="0FAC706F" wp14:editId="7B5BA47D">
            <wp:extent cx="6115050" cy="2876550"/>
            <wp:effectExtent l="0" t="0" r="0" b="0"/>
            <wp:docPr id="23" name="Диаграмма 23"/>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43C1A744" w14:textId="1B27CAD5" w:rsidR="002F25ED" w:rsidRPr="002F25ED" w:rsidRDefault="002F25ED" w:rsidP="00675F5F">
      <w:pPr>
        <w:jc w:val="center"/>
        <w:rPr>
          <w:sz w:val="28"/>
          <w:szCs w:val="28"/>
        </w:rPr>
      </w:pPr>
      <w:r w:rsidRPr="002F25ED">
        <w:rPr>
          <w:sz w:val="28"/>
          <w:szCs w:val="28"/>
        </w:rPr>
        <w:t xml:space="preserve">Рисунок 17 </w:t>
      </w:r>
      <w:r w:rsidR="00675F5F" w:rsidRPr="00B55D73">
        <w:rPr>
          <w:sz w:val="28"/>
          <w:szCs w:val="28"/>
          <w:shd w:val="clear" w:color="auto" w:fill="FFFFFF"/>
        </w:rPr>
        <w:t>–</w:t>
      </w:r>
      <w:r w:rsidRPr="002F25ED">
        <w:rPr>
          <w:sz w:val="28"/>
          <w:szCs w:val="28"/>
        </w:rPr>
        <w:t xml:space="preserve"> Мнение респондентов донорских ооцитов об осведомленности супруга по воводу использования программы ЭКО с использованием донорских половых гамет</w:t>
      </w:r>
    </w:p>
    <w:p w14:paraId="27F01594" w14:textId="77777777" w:rsidR="002F25ED" w:rsidRPr="006A0D27" w:rsidRDefault="002F25ED" w:rsidP="0009463B">
      <w:pPr>
        <w:jc w:val="center"/>
        <w:rPr>
          <w:b/>
          <w:sz w:val="28"/>
          <w:szCs w:val="28"/>
        </w:rPr>
      </w:pPr>
    </w:p>
    <w:p w14:paraId="63AD0719" w14:textId="119B9C47" w:rsidR="00A53676" w:rsidRPr="003701A1" w:rsidRDefault="00A53676" w:rsidP="00A53676">
      <w:pPr>
        <w:ind w:firstLine="709"/>
        <w:jc w:val="both"/>
        <w:rPr>
          <w:sz w:val="28"/>
          <w:szCs w:val="28"/>
          <w:lang w:val="uk-UA"/>
        </w:rPr>
      </w:pPr>
      <w:r w:rsidRPr="003701A1">
        <w:rPr>
          <w:sz w:val="28"/>
          <w:szCs w:val="28"/>
          <w:lang w:val="uk-UA"/>
        </w:rPr>
        <w:t>Специалисты по репродуктологии</w:t>
      </w:r>
      <w:r w:rsidR="00967B85">
        <w:rPr>
          <w:sz w:val="28"/>
          <w:szCs w:val="28"/>
          <w:lang w:val="uk-UA"/>
        </w:rPr>
        <w:t>,</w:t>
      </w:r>
      <w:r w:rsidRPr="003701A1">
        <w:rPr>
          <w:sz w:val="28"/>
          <w:szCs w:val="28"/>
          <w:lang w:val="uk-UA"/>
        </w:rPr>
        <w:t xml:space="preserve"> обычно подчеркивают важность прозрачности и открытого общения в отношениях, когда речь идет о ВРТ, включая использование донорских ооцитов. Хотя мнения специалистов и индивидуальные обстоятельства могут различаться, существует несколько причин, по которым специалисты по репродуктологии могут рекомендовать сообщать супруге об использовании донорских ооцитов. Открытость и честность </w:t>
      </w:r>
      <w:r>
        <w:rPr>
          <w:sz w:val="28"/>
          <w:szCs w:val="28"/>
          <w:lang w:val="uk-UA"/>
        </w:rPr>
        <w:t>–</w:t>
      </w:r>
      <w:r w:rsidRPr="003701A1">
        <w:rPr>
          <w:sz w:val="28"/>
          <w:szCs w:val="28"/>
          <w:lang w:val="uk-UA"/>
        </w:rPr>
        <w:t xml:space="preserve"> основополагающие элементы здоровых отношений. Сокрытие столь важного аспекта процесса построения семьи</w:t>
      </w:r>
      <w:r w:rsidR="00967B85">
        <w:rPr>
          <w:sz w:val="28"/>
          <w:szCs w:val="28"/>
          <w:lang w:val="uk-UA"/>
        </w:rPr>
        <w:t>,</w:t>
      </w:r>
      <w:r w:rsidRPr="003701A1">
        <w:rPr>
          <w:sz w:val="28"/>
          <w:szCs w:val="28"/>
          <w:lang w:val="uk-UA"/>
        </w:rPr>
        <w:t xml:space="preserve"> может подорвать доверие и создать препятствия для эффективного общения в долгосрочной перспективе.</w:t>
      </w:r>
    </w:p>
    <w:p w14:paraId="7FF62D95" w14:textId="19C70B5D" w:rsidR="00A53676" w:rsidRPr="003701A1" w:rsidRDefault="00A53676" w:rsidP="00A53676">
      <w:pPr>
        <w:ind w:firstLine="709"/>
        <w:jc w:val="both"/>
        <w:rPr>
          <w:sz w:val="28"/>
          <w:szCs w:val="28"/>
        </w:rPr>
      </w:pPr>
      <w:r w:rsidRPr="003701A1">
        <w:rPr>
          <w:sz w:val="28"/>
          <w:szCs w:val="28"/>
          <w:lang w:val="uk-UA"/>
        </w:rPr>
        <w:t>Бо</w:t>
      </w:r>
      <w:r>
        <w:rPr>
          <w:sz w:val="28"/>
          <w:szCs w:val="28"/>
          <w:lang w:val="uk-UA"/>
        </w:rPr>
        <w:t>рьба с бесплодием и проведение В</w:t>
      </w:r>
      <w:r w:rsidRPr="003701A1">
        <w:rPr>
          <w:sz w:val="28"/>
          <w:szCs w:val="28"/>
          <w:lang w:val="uk-UA"/>
        </w:rPr>
        <w:t>РТ</w:t>
      </w:r>
      <w:r w:rsidR="00967B85">
        <w:rPr>
          <w:sz w:val="28"/>
          <w:szCs w:val="28"/>
          <w:lang w:val="uk-UA"/>
        </w:rPr>
        <w:t>,</w:t>
      </w:r>
      <w:r w:rsidRPr="003701A1">
        <w:rPr>
          <w:sz w:val="28"/>
          <w:szCs w:val="28"/>
          <w:lang w:val="uk-UA"/>
        </w:rPr>
        <w:t xml:space="preserve"> могут быть эмоционально сложными для обоих партнеров. Обмен опытом, в том числе решением об использовании донорских ооцитов, позволяет супругам обеспечить взаимную поддержку и понимание на протяжении всего процесса.</w:t>
      </w:r>
    </w:p>
    <w:p w14:paraId="223FB5BA" w14:textId="040BB1C6" w:rsidR="00A53676" w:rsidRPr="003701A1" w:rsidRDefault="00A53676" w:rsidP="00A53676">
      <w:pPr>
        <w:ind w:firstLine="709"/>
        <w:jc w:val="both"/>
        <w:rPr>
          <w:sz w:val="28"/>
          <w:szCs w:val="28"/>
          <w:lang w:val="uk-UA"/>
        </w:rPr>
      </w:pPr>
      <w:r w:rsidRPr="003701A1">
        <w:rPr>
          <w:sz w:val="28"/>
          <w:szCs w:val="28"/>
          <w:lang w:val="uk-UA"/>
        </w:rPr>
        <w:t xml:space="preserve">Понимание генетического происхождения ребенка </w:t>
      </w:r>
      <w:r w:rsidR="00967B85">
        <w:rPr>
          <w:sz w:val="28"/>
          <w:szCs w:val="28"/>
          <w:lang w:val="uk-UA"/>
        </w:rPr>
        <w:t>,</w:t>
      </w:r>
      <w:r w:rsidRPr="003701A1">
        <w:rPr>
          <w:sz w:val="28"/>
          <w:szCs w:val="28"/>
          <w:lang w:val="uk-UA"/>
        </w:rPr>
        <w:t>может быть важно для обоих родителей, особенно в отношении истории болезни и потенциальной генетической предрасположенности. Раскрытие информации об использовании донорских ооцитов гарантирует, что оба супруга знают и могут использовать любую соответствующую генетическую информацию.</w:t>
      </w:r>
    </w:p>
    <w:p w14:paraId="012B5925" w14:textId="77777777" w:rsidR="00A53676" w:rsidRPr="003701A1" w:rsidRDefault="00A53676" w:rsidP="00A53676">
      <w:pPr>
        <w:ind w:firstLine="709"/>
        <w:jc w:val="both"/>
        <w:rPr>
          <w:sz w:val="28"/>
          <w:szCs w:val="28"/>
          <w:lang w:val="uk-UA"/>
        </w:rPr>
      </w:pPr>
      <w:r w:rsidRPr="003701A1">
        <w:rPr>
          <w:sz w:val="28"/>
          <w:szCs w:val="28"/>
          <w:lang w:val="uk-UA"/>
        </w:rPr>
        <w:t>Построение прочной родительской связи с ребенком может быть облегчено путем понимания и принятия генетического происхождения ребенка. Для супруга, который не предоставил генетический материал, знание об использовании донорских ооцитов может способствовать развитию значимых отношений между родителями и детьми.</w:t>
      </w:r>
    </w:p>
    <w:p w14:paraId="7707993C" w14:textId="02760634" w:rsidR="00A53676" w:rsidRPr="003701A1" w:rsidRDefault="00A53676" w:rsidP="00A53676">
      <w:pPr>
        <w:ind w:firstLine="709"/>
        <w:jc w:val="both"/>
        <w:rPr>
          <w:sz w:val="28"/>
          <w:szCs w:val="28"/>
          <w:lang w:val="uk-UA"/>
        </w:rPr>
      </w:pPr>
      <w:r w:rsidRPr="003701A1">
        <w:rPr>
          <w:sz w:val="28"/>
          <w:szCs w:val="28"/>
          <w:lang w:val="uk-UA"/>
        </w:rPr>
        <w:t>Раскрытие информации об использовании донорских ооцитов на раннем этапе может помочь установить открытость и честность в семье. Это позволяет вести</w:t>
      </w:r>
      <w:r w:rsidR="005B7417">
        <w:rPr>
          <w:sz w:val="28"/>
          <w:szCs w:val="28"/>
          <w:lang w:val="uk-UA"/>
        </w:rPr>
        <w:t>,</w:t>
      </w:r>
      <w:r w:rsidRPr="003701A1">
        <w:rPr>
          <w:sz w:val="28"/>
          <w:szCs w:val="28"/>
          <w:lang w:val="uk-UA"/>
        </w:rPr>
        <w:t xml:space="preserve"> соответствующие возрасту</w:t>
      </w:r>
      <w:r w:rsidR="005B7417">
        <w:rPr>
          <w:sz w:val="28"/>
          <w:szCs w:val="28"/>
          <w:lang w:val="uk-UA"/>
        </w:rPr>
        <w:t>,</w:t>
      </w:r>
      <w:r w:rsidRPr="003701A1">
        <w:rPr>
          <w:sz w:val="28"/>
          <w:szCs w:val="28"/>
          <w:lang w:val="uk-UA"/>
        </w:rPr>
        <w:t xml:space="preserve"> дискуссии о зачатии и генетике по мере взросления ребенка, способствуя здоровой семейной динамике.</w:t>
      </w:r>
    </w:p>
    <w:p w14:paraId="798E86DC" w14:textId="77777777" w:rsidR="00A53676" w:rsidRDefault="00A53676" w:rsidP="00A53676">
      <w:pPr>
        <w:ind w:firstLine="709"/>
        <w:jc w:val="both"/>
        <w:rPr>
          <w:sz w:val="28"/>
          <w:szCs w:val="28"/>
          <w:lang w:val="uk-UA"/>
        </w:rPr>
      </w:pPr>
      <w:r w:rsidRPr="003701A1">
        <w:rPr>
          <w:sz w:val="28"/>
          <w:szCs w:val="28"/>
          <w:lang w:val="uk-UA"/>
        </w:rPr>
        <w:t xml:space="preserve">Хотя </w:t>
      </w:r>
      <w:r>
        <w:rPr>
          <w:sz w:val="28"/>
          <w:szCs w:val="28"/>
          <w:lang w:val="uk-UA"/>
        </w:rPr>
        <w:t>врачи репродуктологи</w:t>
      </w:r>
      <w:r w:rsidRPr="003701A1">
        <w:rPr>
          <w:sz w:val="28"/>
          <w:szCs w:val="28"/>
          <w:lang w:val="uk-UA"/>
        </w:rPr>
        <w:t xml:space="preserve"> обычно выступают за прозрачность, они также признают, что каждые отношения уникальны, и при раскрытии информации об использовании донорских ооцитов могут учитываться сложные факторы. </w:t>
      </w:r>
    </w:p>
    <w:p w14:paraId="6BD8993C" w14:textId="77777777" w:rsidR="00A53676" w:rsidRDefault="00A53676" w:rsidP="00A53676">
      <w:pPr>
        <w:ind w:firstLine="709"/>
        <w:jc w:val="both"/>
        <w:rPr>
          <w:sz w:val="28"/>
          <w:szCs w:val="28"/>
          <w:lang w:val="uk-UA"/>
        </w:rPr>
      </w:pPr>
      <w:r>
        <w:rPr>
          <w:sz w:val="28"/>
          <w:szCs w:val="28"/>
          <w:lang w:val="uk-UA"/>
        </w:rPr>
        <w:t>Следующим важным вопросом для исследователей, явился пункт, который непосредственно относился к диссертационной задаче.</w:t>
      </w:r>
    </w:p>
    <w:p w14:paraId="6F7B819D" w14:textId="77777777" w:rsidR="00A53676" w:rsidRPr="00BB1966" w:rsidRDefault="00A53676" w:rsidP="00A53676">
      <w:pPr>
        <w:ind w:firstLine="709"/>
        <w:jc w:val="both"/>
        <w:rPr>
          <w:sz w:val="28"/>
          <w:szCs w:val="28"/>
        </w:rPr>
      </w:pPr>
      <w:r w:rsidRPr="006A0D27">
        <w:rPr>
          <w:sz w:val="28"/>
          <w:szCs w:val="28"/>
        </w:rPr>
        <w:t xml:space="preserve">На вопрос о том нужен ли единый Регистр донорских половых </w:t>
      </w:r>
      <w:r>
        <w:rPr>
          <w:sz w:val="28"/>
          <w:szCs w:val="28"/>
        </w:rPr>
        <w:t>гамет в РК – 79,5</w:t>
      </w:r>
      <w:r w:rsidRPr="006A0D27">
        <w:rPr>
          <w:sz w:val="28"/>
          <w:szCs w:val="28"/>
        </w:rPr>
        <w:t xml:space="preserve"> % </w:t>
      </w:r>
      <w:r>
        <w:rPr>
          <w:sz w:val="28"/>
          <w:szCs w:val="28"/>
        </w:rPr>
        <w:t xml:space="preserve">респондентов 1 группы, </w:t>
      </w:r>
      <w:r w:rsidRPr="006A0D27">
        <w:rPr>
          <w:sz w:val="28"/>
          <w:szCs w:val="28"/>
        </w:rPr>
        <w:t>ответили – да, 17.9 % – не могли ответить однозначно,</w:t>
      </w:r>
      <w:r>
        <w:rPr>
          <w:sz w:val="28"/>
          <w:szCs w:val="28"/>
        </w:rPr>
        <w:t xml:space="preserve"> 8,4</w:t>
      </w:r>
      <w:r w:rsidRPr="006A0D27">
        <w:rPr>
          <w:sz w:val="28"/>
          <w:szCs w:val="28"/>
        </w:rPr>
        <w:t xml:space="preserve"> % ответили отрицательно</w:t>
      </w:r>
      <w:r>
        <w:rPr>
          <w:sz w:val="28"/>
          <w:szCs w:val="28"/>
        </w:rPr>
        <w:t xml:space="preserve"> (рисунок 18)</w:t>
      </w:r>
      <w:r w:rsidRPr="006A0D27">
        <w:rPr>
          <w:sz w:val="28"/>
          <w:szCs w:val="28"/>
        </w:rPr>
        <w:t xml:space="preserve">. </w:t>
      </w:r>
      <w:r>
        <w:rPr>
          <w:sz w:val="28"/>
          <w:szCs w:val="28"/>
        </w:rPr>
        <w:t>Количество положительных ответов показывает несомненную значимость в создании регистра.</w:t>
      </w:r>
    </w:p>
    <w:p w14:paraId="2BF46978" w14:textId="39273821" w:rsidR="00D94D74" w:rsidRPr="006F6C08" w:rsidRDefault="00D94D74">
      <w:pPr>
        <w:ind w:firstLine="567"/>
        <w:jc w:val="both"/>
        <w:rPr>
          <w:sz w:val="28"/>
          <w:szCs w:val="28"/>
        </w:rPr>
      </w:pPr>
    </w:p>
    <w:p w14:paraId="30A12327" w14:textId="57BB00AF" w:rsidR="009F1B33" w:rsidRDefault="009F1B33">
      <w:pPr>
        <w:ind w:firstLine="567"/>
        <w:jc w:val="both"/>
        <w:rPr>
          <w:sz w:val="28"/>
          <w:szCs w:val="28"/>
          <w:lang w:val="uk-UA"/>
        </w:rPr>
      </w:pPr>
      <w:r>
        <w:rPr>
          <w:noProof/>
          <w:sz w:val="28"/>
          <w:szCs w:val="28"/>
        </w:rPr>
        <w:drawing>
          <wp:inline distT="0" distB="0" distL="0" distR="0" wp14:anchorId="3C1626D2" wp14:editId="27B1DF29">
            <wp:extent cx="5705475" cy="2809875"/>
            <wp:effectExtent l="0" t="0" r="9525" b="9525"/>
            <wp:docPr id="35" name="Диаграмма 35"/>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52631235" w14:textId="546619DB" w:rsidR="00D94D74" w:rsidRDefault="00D94D74" w:rsidP="00675F5F">
      <w:pPr>
        <w:jc w:val="both"/>
        <w:rPr>
          <w:sz w:val="28"/>
          <w:szCs w:val="28"/>
          <w:lang w:val="uk-UA"/>
        </w:rPr>
      </w:pPr>
    </w:p>
    <w:p w14:paraId="34AD757B" w14:textId="1FDAA420" w:rsidR="00D94D74" w:rsidRPr="002F25ED" w:rsidRDefault="00D94D74" w:rsidP="00675F5F">
      <w:pPr>
        <w:jc w:val="center"/>
        <w:rPr>
          <w:sz w:val="28"/>
          <w:szCs w:val="28"/>
        </w:rPr>
      </w:pPr>
      <w:r>
        <w:rPr>
          <w:sz w:val="28"/>
          <w:szCs w:val="28"/>
        </w:rPr>
        <w:t>Рисунок 18</w:t>
      </w:r>
      <w:r w:rsidRPr="002F25ED">
        <w:rPr>
          <w:sz w:val="28"/>
          <w:szCs w:val="28"/>
        </w:rPr>
        <w:t xml:space="preserve"> </w:t>
      </w:r>
      <w:r w:rsidR="00BB1966">
        <w:rPr>
          <w:sz w:val="28"/>
          <w:szCs w:val="28"/>
        </w:rPr>
        <w:t>–</w:t>
      </w:r>
      <w:r w:rsidRPr="002F25ED">
        <w:rPr>
          <w:sz w:val="28"/>
          <w:szCs w:val="28"/>
        </w:rPr>
        <w:t xml:space="preserve"> </w:t>
      </w:r>
      <w:r w:rsidR="00BB1966">
        <w:rPr>
          <w:sz w:val="28"/>
          <w:szCs w:val="28"/>
        </w:rPr>
        <w:t xml:space="preserve">Отношение к </w:t>
      </w:r>
      <w:r w:rsidRPr="00D94D74">
        <w:rPr>
          <w:sz w:val="28"/>
          <w:szCs w:val="28"/>
        </w:rPr>
        <w:t>внедрени</w:t>
      </w:r>
      <w:r w:rsidR="00BB1966">
        <w:rPr>
          <w:sz w:val="28"/>
          <w:szCs w:val="28"/>
        </w:rPr>
        <w:t>ю</w:t>
      </w:r>
      <w:r w:rsidRPr="00D94D74">
        <w:rPr>
          <w:sz w:val="28"/>
          <w:szCs w:val="28"/>
        </w:rPr>
        <w:t xml:space="preserve"> </w:t>
      </w:r>
      <w:r w:rsidR="00BB1966">
        <w:rPr>
          <w:sz w:val="28"/>
          <w:szCs w:val="28"/>
        </w:rPr>
        <w:t>Е</w:t>
      </w:r>
      <w:r w:rsidRPr="00D94D74">
        <w:rPr>
          <w:sz w:val="28"/>
          <w:szCs w:val="28"/>
        </w:rPr>
        <w:t>диного электронного Регистра донорских половых гамет (группа I)</w:t>
      </w:r>
    </w:p>
    <w:p w14:paraId="6BFAD527" w14:textId="77777777" w:rsidR="00D94D74" w:rsidRPr="00D94D74" w:rsidRDefault="00D94D74">
      <w:pPr>
        <w:ind w:firstLine="567"/>
        <w:jc w:val="both"/>
        <w:rPr>
          <w:sz w:val="28"/>
          <w:szCs w:val="28"/>
        </w:rPr>
      </w:pPr>
    </w:p>
    <w:p w14:paraId="3DD5FC6E" w14:textId="019D80BB" w:rsidR="00CF0BE3" w:rsidRPr="006A0D27" w:rsidRDefault="009D2624" w:rsidP="00675F5F">
      <w:pPr>
        <w:ind w:firstLine="709"/>
        <w:jc w:val="both"/>
        <w:rPr>
          <w:sz w:val="28"/>
          <w:szCs w:val="28"/>
        </w:rPr>
      </w:pPr>
      <w:r w:rsidRPr="006A0D27">
        <w:rPr>
          <w:sz w:val="28"/>
          <w:szCs w:val="28"/>
        </w:rPr>
        <w:t xml:space="preserve">Важным в ведении учета за использованием донорских половых гамет между клиниками в условиях одной страны – </w:t>
      </w:r>
      <w:r w:rsidR="00921AF0" w:rsidRPr="006A0D27">
        <w:rPr>
          <w:sz w:val="28"/>
          <w:szCs w:val="28"/>
        </w:rPr>
        <w:t>79,5</w:t>
      </w:r>
      <w:r w:rsidRPr="006A0D27">
        <w:rPr>
          <w:sz w:val="28"/>
          <w:szCs w:val="28"/>
        </w:rPr>
        <w:t>%</w:t>
      </w:r>
      <w:r w:rsidR="00BB1966">
        <w:rPr>
          <w:sz w:val="28"/>
          <w:szCs w:val="28"/>
        </w:rPr>
        <w:t xml:space="preserve"> респондентов 1 группы</w:t>
      </w:r>
      <w:r w:rsidRPr="006A0D27">
        <w:rPr>
          <w:sz w:val="28"/>
          <w:szCs w:val="28"/>
        </w:rPr>
        <w:t xml:space="preserve"> считают, несомненно, важным, </w:t>
      </w:r>
      <w:r w:rsidR="00921AF0" w:rsidRPr="006A0D27">
        <w:rPr>
          <w:sz w:val="28"/>
          <w:szCs w:val="28"/>
        </w:rPr>
        <w:t>12,1</w:t>
      </w:r>
      <w:r w:rsidRPr="006A0D27">
        <w:rPr>
          <w:sz w:val="28"/>
          <w:szCs w:val="28"/>
        </w:rPr>
        <w:t xml:space="preserve"> % – сомневаются, </w:t>
      </w:r>
      <w:r w:rsidR="00921AF0" w:rsidRPr="006A0D27">
        <w:rPr>
          <w:sz w:val="28"/>
          <w:szCs w:val="28"/>
        </w:rPr>
        <w:t>8,4</w:t>
      </w:r>
      <w:r w:rsidRPr="006A0D27">
        <w:rPr>
          <w:sz w:val="28"/>
          <w:szCs w:val="28"/>
        </w:rPr>
        <w:t xml:space="preserve"> % респондентов не считают это важным</w:t>
      </w:r>
      <w:r w:rsidR="00295871">
        <w:rPr>
          <w:sz w:val="28"/>
          <w:szCs w:val="28"/>
        </w:rPr>
        <w:t xml:space="preserve"> (рисунок 19)</w:t>
      </w:r>
      <w:r w:rsidRPr="006A0D27">
        <w:rPr>
          <w:sz w:val="28"/>
          <w:szCs w:val="28"/>
        </w:rPr>
        <w:t>.</w:t>
      </w:r>
    </w:p>
    <w:p w14:paraId="68FABDC0" w14:textId="77777777" w:rsidR="00D94D74" w:rsidRDefault="00D94D74">
      <w:pPr>
        <w:spacing w:after="160" w:line="259" w:lineRule="auto"/>
        <w:ind w:left="-142"/>
        <w:jc w:val="center"/>
        <w:rPr>
          <w:b/>
          <w:sz w:val="28"/>
          <w:szCs w:val="28"/>
        </w:rPr>
      </w:pPr>
    </w:p>
    <w:p w14:paraId="1F05078C" w14:textId="36226806" w:rsidR="00D94D74" w:rsidRDefault="00D94D74" w:rsidP="00D94D74">
      <w:pPr>
        <w:ind w:firstLine="567"/>
        <w:jc w:val="both"/>
        <w:rPr>
          <w:sz w:val="28"/>
          <w:szCs w:val="28"/>
          <w:lang w:val="uk-UA"/>
        </w:rPr>
      </w:pPr>
    </w:p>
    <w:p w14:paraId="1EFF5643" w14:textId="77777777" w:rsidR="00D94D74" w:rsidRDefault="00D94D74" w:rsidP="00D94D74">
      <w:pPr>
        <w:ind w:firstLine="567"/>
        <w:jc w:val="both"/>
        <w:rPr>
          <w:sz w:val="28"/>
          <w:szCs w:val="28"/>
          <w:lang w:val="uk-UA"/>
        </w:rPr>
      </w:pPr>
      <w:r>
        <w:rPr>
          <w:noProof/>
          <w:sz w:val="28"/>
          <w:szCs w:val="28"/>
        </w:rPr>
        <w:drawing>
          <wp:inline distT="0" distB="0" distL="0" distR="0" wp14:anchorId="03087458" wp14:editId="7C0B145E">
            <wp:extent cx="5591175" cy="2790825"/>
            <wp:effectExtent l="0" t="0" r="9525" b="9525"/>
            <wp:docPr id="25" name="Диаграмма 25"/>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51C10419" w14:textId="77777777" w:rsidR="00D94D74" w:rsidRDefault="00D94D74" w:rsidP="00675F5F">
      <w:pPr>
        <w:jc w:val="center"/>
        <w:rPr>
          <w:sz w:val="28"/>
          <w:szCs w:val="28"/>
          <w:lang w:val="uk-UA"/>
        </w:rPr>
      </w:pPr>
    </w:p>
    <w:p w14:paraId="5855AB9D" w14:textId="077B0FA9" w:rsidR="00CF0BE3" w:rsidRPr="00D94D74" w:rsidRDefault="00D94D74" w:rsidP="00675F5F">
      <w:pPr>
        <w:jc w:val="center"/>
        <w:rPr>
          <w:sz w:val="28"/>
          <w:szCs w:val="28"/>
        </w:rPr>
      </w:pPr>
      <w:r>
        <w:rPr>
          <w:sz w:val="28"/>
          <w:szCs w:val="28"/>
        </w:rPr>
        <w:t>Рисунок 19</w:t>
      </w:r>
      <w:r w:rsidRPr="002F25ED">
        <w:rPr>
          <w:sz w:val="28"/>
          <w:szCs w:val="28"/>
        </w:rPr>
        <w:t xml:space="preserve"> </w:t>
      </w:r>
      <w:r w:rsidR="00675F5F" w:rsidRPr="00B55D73">
        <w:rPr>
          <w:sz w:val="28"/>
          <w:szCs w:val="28"/>
          <w:shd w:val="clear" w:color="auto" w:fill="FFFFFF"/>
        </w:rPr>
        <w:t>–</w:t>
      </w:r>
      <w:r w:rsidRPr="002F25ED">
        <w:rPr>
          <w:sz w:val="28"/>
          <w:szCs w:val="28"/>
        </w:rPr>
        <w:t xml:space="preserve"> </w:t>
      </w:r>
      <w:r w:rsidR="00810D72" w:rsidRPr="00D94D74">
        <w:rPr>
          <w:sz w:val="28"/>
          <w:szCs w:val="28"/>
        </w:rPr>
        <w:t>В</w:t>
      </w:r>
      <w:r w:rsidR="009D2624" w:rsidRPr="00D94D74">
        <w:rPr>
          <w:sz w:val="28"/>
          <w:szCs w:val="28"/>
        </w:rPr>
        <w:t>ажн</w:t>
      </w:r>
      <w:r w:rsidR="00810D72" w:rsidRPr="00D94D74">
        <w:rPr>
          <w:sz w:val="28"/>
          <w:szCs w:val="28"/>
        </w:rPr>
        <w:t>ость</w:t>
      </w:r>
      <w:r w:rsidR="009D2624" w:rsidRPr="00D94D74">
        <w:rPr>
          <w:sz w:val="28"/>
          <w:szCs w:val="28"/>
        </w:rPr>
        <w:t xml:space="preserve"> ведения учета за использованием донорских половых гамет между </w:t>
      </w:r>
      <w:r w:rsidR="003C76B9" w:rsidRPr="00D94D74">
        <w:rPr>
          <w:sz w:val="28"/>
          <w:szCs w:val="28"/>
        </w:rPr>
        <w:t xml:space="preserve">клиниками </w:t>
      </w:r>
      <w:r w:rsidR="005E51F0">
        <w:rPr>
          <w:sz w:val="28"/>
          <w:szCs w:val="28"/>
        </w:rPr>
        <w:t>(</w:t>
      </w:r>
      <w:r w:rsidR="005E51F0" w:rsidRPr="00D94D74">
        <w:rPr>
          <w:sz w:val="28"/>
          <w:szCs w:val="28"/>
        </w:rPr>
        <w:t>I</w:t>
      </w:r>
      <w:r w:rsidR="005C47A7" w:rsidRPr="00D94D74" w:rsidDel="005C47A7">
        <w:rPr>
          <w:sz w:val="28"/>
          <w:szCs w:val="28"/>
        </w:rPr>
        <w:t xml:space="preserve"> </w:t>
      </w:r>
      <w:r w:rsidR="00810D72" w:rsidRPr="00D94D74">
        <w:rPr>
          <w:sz w:val="28"/>
          <w:szCs w:val="28"/>
        </w:rPr>
        <w:t>групп</w:t>
      </w:r>
      <w:r w:rsidR="00BB1966">
        <w:rPr>
          <w:sz w:val="28"/>
          <w:szCs w:val="28"/>
        </w:rPr>
        <w:t>а)</w:t>
      </w:r>
    </w:p>
    <w:p w14:paraId="75C9A18F" w14:textId="77777777" w:rsidR="0098434A" w:rsidRPr="003701A1" w:rsidRDefault="0098434A">
      <w:pPr>
        <w:jc w:val="both"/>
        <w:rPr>
          <w:sz w:val="28"/>
          <w:szCs w:val="28"/>
        </w:rPr>
      </w:pPr>
    </w:p>
    <w:p w14:paraId="00AD7637" w14:textId="04D8B8A9" w:rsidR="004A7AF0" w:rsidRPr="003701A1" w:rsidRDefault="004A7AF0" w:rsidP="004A7AF0">
      <w:pPr>
        <w:ind w:firstLine="709"/>
        <w:jc w:val="both"/>
        <w:rPr>
          <w:sz w:val="28"/>
          <w:szCs w:val="28"/>
        </w:rPr>
      </w:pPr>
      <w:r w:rsidRPr="003701A1">
        <w:rPr>
          <w:sz w:val="28"/>
          <w:szCs w:val="28"/>
        </w:rPr>
        <w:t>Мнение</w:t>
      </w:r>
      <w:r>
        <w:rPr>
          <w:sz w:val="28"/>
          <w:szCs w:val="28"/>
        </w:rPr>
        <w:t xml:space="preserve"> врачей</w:t>
      </w:r>
      <w:r w:rsidRPr="003701A1">
        <w:rPr>
          <w:sz w:val="28"/>
          <w:szCs w:val="28"/>
        </w:rPr>
        <w:t xml:space="preserve"> репродуктологов</w:t>
      </w:r>
      <w:r w:rsidR="005B7417">
        <w:rPr>
          <w:sz w:val="28"/>
          <w:szCs w:val="28"/>
        </w:rPr>
        <w:t>,</w:t>
      </w:r>
      <w:r w:rsidRPr="003701A1">
        <w:rPr>
          <w:sz w:val="28"/>
          <w:szCs w:val="28"/>
        </w:rPr>
        <w:t xml:space="preserve"> о необходимости создания единого ре</w:t>
      </w:r>
      <w:r>
        <w:rPr>
          <w:sz w:val="28"/>
          <w:szCs w:val="28"/>
        </w:rPr>
        <w:t>ги</w:t>
      </w:r>
      <w:r w:rsidRPr="003701A1">
        <w:rPr>
          <w:sz w:val="28"/>
          <w:szCs w:val="28"/>
        </w:rPr>
        <w:t>стра половых гамет, включающего информацию о донорах спермы и яйцеклеток, мо</w:t>
      </w:r>
      <w:r>
        <w:rPr>
          <w:sz w:val="28"/>
          <w:szCs w:val="28"/>
        </w:rPr>
        <w:t>гут</w:t>
      </w:r>
      <w:r w:rsidRPr="003701A1">
        <w:rPr>
          <w:sz w:val="28"/>
          <w:szCs w:val="28"/>
        </w:rPr>
        <w:t xml:space="preserve"> различаться в зависимости от ряда факторов. </w:t>
      </w:r>
    </w:p>
    <w:p w14:paraId="199CDBAD" w14:textId="4EE1B500" w:rsidR="004A7AF0" w:rsidRPr="003701A1" w:rsidRDefault="004A7AF0" w:rsidP="004A7AF0">
      <w:pPr>
        <w:ind w:firstLine="709"/>
        <w:jc w:val="both"/>
        <w:rPr>
          <w:sz w:val="28"/>
          <w:szCs w:val="28"/>
        </w:rPr>
      </w:pPr>
      <w:r w:rsidRPr="003701A1">
        <w:rPr>
          <w:sz w:val="28"/>
          <w:szCs w:val="28"/>
        </w:rPr>
        <w:t>Единый ре</w:t>
      </w:r>
      <w:r w:rsidR="005B7417">
        <w:rPr>
          <w:sz w:val="28"/>
          <w:szCs w:val="28"/>
        </w:rPr>
        <w:t>ги</w:t>
      </w:r>
      <w:r w:rsidRPr="003701A1">
        <w:rPr>
          <w:sz w:val="28"/>
          <w:szCs w:val="28"/>
        </w:rPr>
        <w:t>стр половых гамет может централизовать информацию о донорах спермы и яйцеклеток, что облегчит клиникам по лечению бесплодия, медицинским работникам и предполагаемым родителям доступ к профилям доноров и соответствующей информации. Это могло бы упростить процесс отбора доноров и улучшить доступ к донорским гаметам для отдельных лиц и пар, обращающихся за лечением бесплодия.</w:t>
      </w:r>
    </w:p>
    <w:p w14:paraId="31A42F18" w14:textId="77777777" w:rsidR="004A7AF0" w:rsidRPr="003701A1" w:rsidRDefault="004A7AF0" w:rsidP="004A7AF0">
      <w:pPr>
        <w:ind w:firstLine="709"/>
        <w:jc w:val="both"/>
        <w:rPr>
          <w:sz w:val="28"/>
          <w:szCs w:val="28"/>
        </w:rPr>
      </w:pPr>
      <w:r w:rsidRPr="003701A1">
        <w:rPr>
          <w:sz w:val="28"/>
          <w:szCs w:val="28"/>
        </w:rPr>
        <w:t>Единый ре</w:t>
      </w:r>
      <w:r>
        <w:rPr>
          <w:sz w:val="28"/>
          <w:szCs w:val="28"/>
        </w:rPr>
        <w:t>ги</w:t>
      </w:r>
      <w:r w:rsidRPr="003701A1">
        <w:rPr>
          <w:sz w:val="28"/>
          <w:szCs w:val="28"/>
        </w:rPr>
        <w:t>стр мог бы помочь установить стандартизированные протоколы скрининга, тестирования и регистрации доноров спермы и яйцеклеток. Это может улучшить соблюдение нормативных требований, обеспечить согласованность критериев отбора доноров и усилить надзор за программами донорских гамет для защиты интересов доноров, предполагаемых родителей и потомков.</w:t>
      </w:r>
    </w:p>
    <w:p w14:paraId="02AF7BBA" w14:textId="047B9861" w:rsidR="004A7AF0" w:rsidRPr="003701A1" w:rsidRDefault="004A7AF0" w:rsidP="004A7AF0">
      <w:pPr>
        <w:ind w:firstLine="709"/>
        <w:jc w:val="both"/>
        <w:rPr>
          <w:sz w:val="28"/>
          <w:szCs w:val="28"/>
        </w:rPr>
      </w:pPr>
      <w:r w:rsidRPr="003701A1">
        <w:rPr>
          <w:sz w:val="28"/>
          <w:szCs w:val="28"/>
        </w:rPr>
        <w:t xml:space="preserve">Предоставляя прозрачную запись информации о донорах, включая историю болезни, результаты генетического скрининга и другие соответствующие данные, единый </w:t>
      </w:r>
      <w:r w:rsidR="005B7417">
        <w:rPr>
          <w:sz w:val="28"/>
          <w:szCs w:val="28"/>
        </w:rPr>
        <w:t>Р</w:t>
      </w:r>
      <w:r w:rsidRPr="003701A1">
        <w:rPr>
          <w:sz w:val="28"/>
          <w:szCs w:val="28"/>
        </w:rPr>
        <w:t>е</w:t>
      </w:r>
      <w:r>
        <w:rPr>
          <w:sz w:val="28"/>
          <w:szCs w:val="28"/>
        </w:rPr>
        <w:t>ги</w:t>
      </w:r>
      <w:r w:rsidRPr="003701A1">
        <w:rPr>
          <w:sz w:val="28"/>
          <w:szCs w:val="28"/>
        </w:rPr>
        <w:t xml:space="preserve">стр может способствовать прозрачности и подотчетности в </w:t>
      </w:r>
      <w:r>
        <w:rPr>
          <w:sz w:val="28"/>
          <w:szCs w:val="28"/>
        </w:rPr>
        <w:t>сфере ВРТ в РК</w:t>
      </w:r>
      <w:r w:rsidRPr="003701A1">
        <w:rPr>
          <w:sz w:val="28"/>
          <w:szCs w:val="28"/>
        </w:rPr>
        <w:t xml:space="preserve">. Это могло бы помочь укрепить доверие между заинтересованными сторонами и снять обеспокоенность по поводу этических и юридических последствий </w:t>
      </w:r>
      <w:r w:rsidR="005B7417">
        <w:rPr>
          <w:sz w:val="28"/>
          <w:szCs w:val="28"/>
        </w:rPr>
        <w:t>ВРТ</w:t>
      </w:r>
      <w:r w:rsidRPr="003701A1">
        <w:rPr>
          <w:sz w:val="28"/>
          <w:szCs w:val="28"/>
        </w:rPr>
        <w:t>.</w:t>
      </w:r>
    </w:p>
    <w:p w14:paraId="212A499E" w14:textId="455784E8" w:rsidR="004A7AF0" w:rsidRPr="00810D72" w:rsidRDefault="004A7AF0" w:rsidP="004A7AF0">
      <w:pPr>
        <w:ind w:firstLine="709"/>
        <w:jc w:val="both"/>
        <w:rPr>
          <w:color w:val="000000" w:themeColor="text1"/>
          <w:sz w:val="28"/>
          <w:szCs w:val="28"/>
        </w:rPr>
      </w:pPr>
      <w:r w:rsidRPr="00810D72">
        <w:rPr>
          <w:color w:val="000000" w:themeColor="text1"/>
          <w:sz w:val="28"/>
          <w:szCs w:val="28"/>
        </w:rPr>
        <w:t>Централизованная база данных донорских гамет</w:t>
      </w:r>
      <w:r w:rsidR="005B7417">
        <w:rPr>
          <w:color w:val="000000" w:themeColor="text1"/>
          <w:sz w:val="28"/>
          <w:szCs w:val="28"/>
        </w:rPr>
        <w:t>,</w:t>
      </w:r>
      <w:r w:rsidRPr="00810D72">
        <w:rPr>
          <w:color w:val="000000" w:themeColor="text1"/>
          <w:sz w:val="28"/>
          <w:szCs w:val="28"/>
        </w:rPr>
        <w:t xml:space="preserve"> могла бы облегчить исследования и сбор данных в области репродуктивной медицины и генетики. Исследователи смогут получить доступ к анонимным данным из ре</w:t>
      </w:r>
      <w:r w:rsidR="005B7417">
        <w:rPr>
          <w:color w:val="000000" w:themeColor="text1"/>
          <w:sz w:val="28"/>
          <w:szCs w:val="28"/>
        </w:rPr>
        <w:t>ги</w:t>
      </w:r>
      <w:r w:rsidRPr="00810D72">
        <w:rPr>
          <w:color w:val="000000" w:themeColor="text1"/>
          <w:sz w:val="28"/>
          <w:szCs w:val="28"/>
        </w:rPr>
        <w:t>стра для изучения тенденций, результатов и долгосрочных последствий для здоровья, связанных с людьми, зачатыми донорами, что будет способствовать прогрессу в этой области.</w:t>
      </w:r>
    </w:p>
    <w:p w14:paraId="6E56EAF8" w14:textId="7DC32CFB" w:rsidR="004A7AF0" w:rsidRPr="003701A1" w:rsidRDefault="004A7AF0" w:rsidP="004A7AF0">
      <w:pPr>
        <w:ind w:firstLine="709"/>
        <w:jc w:val="both"/>
        <w:rPr>
          <w:sz w:val="28"/>
          <w:szCs w:val="28"/>
        </w:rPr>
      </w:pPr>
      <w:r w:rsidRPr="003701A1">
        <w:rPr>
          <w:sz w:val="28"/>
          <w:szCs w:val="28"/>
        </w:rPr>
        <w:t>Специалисты по репродуктологии могут выступать за гарантии защиты прав и конфиденциальности доноров спермы и яйцеклеток, включенных в единый ре</w:t>
      </w:r>
      <w:r>
        <w:rPr>
          <w:sz w:val="28"/>
          <w:szCs w:val="28"/>
        </w:rPr>
        <w:t>ги</w:t>
      </w:r>
      <w:r w:rsidRPr="003701A1">
        <w:rPr>
          <w:sz w:val="28"/>
          <w:szCs w:val="28"/>
        </w:rPr>
        <w:t>стр. Это может включать меры по обеспечению информированного согласия, конфиденциальности и анонимности доноров, а также механизмы, позволяющие обновлять или удалять свою информацию</w:t>
      </w:r>
      <w:r>
        <w:rPr>
          <w:sz w:val="28"/>
          <w:szCs w:val="28"/>
        </w:rPr>
        <w:t xml:space="preserve"> о донорах</w:t>
      </w:r>
      <w:r w:rsidRPr="003701A1">
        <w:rPr>
          <w:sz w:val="28"/>
          <w:szCs w:val="28"/>
        </w:rPr>
        <w:t xml:space="preserve"> из ре</w:t>
      </w:r>
      <w:r>
        <w:rPr>
          <w:sz w:val="28"/>
          <w:szCs w:val="28"/>
        </w:rPr>
        <w:t>ги</w:t>
      </w:r>
      <w:r w:rsidRPr="003701A1">
        <w:rPr>
          <w:sz w:val="28"/>
          <w:szCs w:val="28"/>
        </w:rPr>
        <w:t>стра по мере необходимости</w:t>
      </w:r>
      <w:r>
        <w:rPr>
          <w:sz w:val="28"/>
          <w:szCs w:val="28"/>
        </w:rPr>
        <w:t xml:space="preserve">, а именно достижения лимита в рождении 10 детей от одного донора согласно нормативным актам </w:t>
      </w:r>
      <w:r w:rsidRPr="000038F1">
        <w:rPr>
          <w:color w:val="000000" w:themeColor="text1"/>
          <w:sz w:val="28"/>
          <w:szCs w:val="28"/>
        </w:rPr>
        <w:t>[</w:t>
      </w:r>
      <w:r w:rsidR="005D1B23">
        <w:rPr>
          <w:color w:val="000000" w:themeColor="text1"/>
          <w:sz w:val="28"/>
          <w:szCs w:val="28"/>
        </w:rPr>
        <w:t>8,</w:t>
      </w:r>
      <w:r w:rsidR="0009463B">
        <w:rPr>
          <w:color w:val="000000" w:themeColor="text1"/>
          <w:sz w:val="28"/>
          <w:szCs w:val="28"/>
          <w:lang w:val="kk-KZ"/>
        </w:rPr>
        <w:t>с</w:t>
      </w:r>
      <w:r w:rsidR="005D1B23">
        <w:rPr>
          <w:color w:val="000000" w:themeColor="text1"/>
          <w:sz w:val="28"/>
          <w:szCs w:val="28"/>
        </w:rPr>
        <w:t>.</w:t>
      </w:r>
      <w:r w:rsidR="0009463B">
        <w:rPr>
          <w:color w:val="000000" w:themeColor="text1"/>
          <w:sz w:val="28"/>
          <w:szCs w:val="28"/>
          <w:lang w:val="kk-KZ"/>
        </w:rPr>
        <w:t xml:space="preserve"> </w:t>
      </w:r>
      <w:r w:rsidR="005D1B23">
        <w:rPr>
          <w:color w:val="000000" w:themeColor="text1"/>
          <w:sz w:val="28"/>
          <w:szCs w:val="28"/>
        </w:rPr>
        <w:t>9</w:t>
      </w:r>
      <w:r w:rsidRPr="000038F1">
        <w:rPr>
          <w:color w:val="000000" w:themeColor="text1"/>
          <w:sz w:val="28"/>
          <w:szCs w:val="28"/>
        </w:rPr>
        <w:t>].</w:t>
      </w:r>
      <w:r>
        <w:rPr>
          <w:sz w:val="28"/>
          <w:szCs w:val="28"/>
        </w:rPr>
        <w:t xml:space="preserve"> </w:t>
      </w:r>
    </w:p>
    <w:p w14:paraId="17812242" w14:textId="77777777" w:rsidR="004A7AF0" w:rsidRPr="003701A1" w:rsidRDefault="004A7AF0" w:rsidP="004A7AF0">
      <w:pPr>
        <w:ind w:firstLine="709"/>
        <w:jc w:val="both"/>
        <w:rPr>
          <w:sz w:val="28"/>
          <w:szCs w:val="28"/>
        </w:rPr>
      </w:pPr>
      <w:r w:rsidRPr="003701A1">
        <w:rPr>
          <w:sz w:val="28"/>
          <w:szCs w:val="28"/>
        </w:rPr>
        <w:t>Специалисты по репродуктологии признают важность рассмотрения этических и юридических вопросов при создании единого ре</w:t>
      </w:r>
      <w:r>
        <w:rPr>
          <w:sz w:val="28"/>
          <w:szCs w:val="28"/>
        </w:rPr>
        <w:t>ги</w:t>
      </w:r>
      <w:r w:rsidRPr="003701A1">
        <w:rPr>
          <w:sz w:val="28"/>
          <w:szCs w:val="28"/>
        </w:rPr>
        <w:t>стра половых гамет. Это может включать решение проблем, связанных с анонимностью доноров, родительскими правами, доступом к информации о донорах и потенциальным воздействием на людей, зачатых донором, и их семьи.</w:t>
      </w:r>
    </w:p>
    <w:p w14:paraId="500C02AF" w14:textId="1849F1EF" w:rsidR="004A7AF0" w:rsidRPr="003701A1" w:rsidRDefault="004A7AF0" w:rsidP="004A7AF0">
      <w:pPr>
        <w:ind w:firstLine="709"/>
        <w:jc w:val="both"/>
        <w:rPr>
          <w:sz w:val="28"/>
          <w:szCs w:val="28"/>
        </w:rPr>
      </w:pPr>
      <w:r w:rsidRPr="003701A1">
        <w:rPr>
          <w:sz w:val="28"/>
          <w:szCs w:val="28"/>
        </w:rPr>
        <w:t xml:space="preserve">В целом, специалисты по репродуктивной медицине </w:t>
      </w:r>
      <w:r>
        <w:rPr>
          <w:sz w:val="28"/>
          <w:szCs w:val="28"/>
        </w:rPr>
        <w:t xml:space="preserve">принимают и понимают </w:t>
      </w:r>
      <w:r w:rsidRPr="003701A1">
        <w:rPr>
          <w:sz w:val="28"/>
          <w:szCs w:val="28"/>
        </w:rPr>
        <w:t>ценность создани</w:t>
      </w:r>
      <w:r>
        <w:rPr>
          <w:sz w:val="28"/>
          <w:szCs w:val="28"/>
        </w:rPr>
        <w:t>я</w:t>
      </w:r>
      <w:r w:rsidRPr="003701A1">
        <w:rPr>
          <w:sz w:val="28"/>
          <w:szCs w:val="28"/>
        </w:rPr>
        <w:t xml:space="preserve"> единого ре</w:t>
      </w:r>
      <w:r>
        <w:rPr>
          <w:sz w:val="28"/>
          <w:szCs w:val="28"/>
        </w:rPr>
        <w:t>ги</w:t>
      </w:r>
      <w:r w:rsidRPr="003701A1">
        <w:rPr>
          <w:sz w:val="28"/>
          <w:szCs w:val="28"/>
        </w:rPr>
        <w:t>стра половых гамет</w:t>
      </w:r>
      <w:r w:rsidR="005B7417">
        <w:rPr>
          <w:sz w:val="28"/>
          <w:szCs w:val="28"/>
        </w:rPr>
        <w:t>,</w:t>
      </w:r>
      <w:r w:rsidRPr="003701A1">
        <w:rPr>
          <w:sz w:val="28"/>
          <w:szCs w:val="28"/>
        </w:rPr>
        <w:t xml:space="preserve"> как средства улучшения доступа к информации о донорах, усиления регулирования и надзора, повышения прозрачности и подотчетности, облегчения исследований и защиты прав и конфиденциальности доноров и потомков. Однако</w:t>
      </w:r>
      <w:r w:rsidR="005B7417">
        <w:rPr>
          <w:sz w:val="28"/>
          <w:szCs w:val="28"/>
        </w:rPr>
        <w:t>,</w:t>
      </w:r>
      <w:r w:rsidRPr="003701A1">
        <w:rPr>
          <w:sz w:val="28"/>
          <w:szCs w:val="28"/>
        </w:rPr>
        <w:t xml:space="preserve"> они также признают сложность внедрения такой системы и необходимость тщательного рассмотрения этических, юридических и практических соображений при ее разработке и внедрении.</w:t>
      </w:r>
    </w:p>
    <w:p w14:paraId="77CFE310" w14:textId="43A1A467" w:rsidR="004A7AF0" w:rsidRPr="003701A1" w:rsidRDefault="004A7AF0" w:rsidP="004A7AF0">
      <w:pPr>
        <w:ind w:firstLine="709"/>
        <w:jc w:val="both"/>
        <w:rPr>
          <w:sz w:val="28"/>
          <w:szCs w:val="28"/>
        </w:rPr>
      </w:pPr>
      <w:r w:rsidRPr="003701A1">
        <w:rPr>
          <w:sz w:val="28"/>
          <w:szCs w:val="28"/>
        </w:rPr>
        <w:t xml:space="preserve">С учетом трудностей сбора информации </w:t>
      </w:r>
      <w:r w:rsidR="005B7417">
        <w:rPr>
          <w:sz w:val="28"/>
          <w:szCs w:val="28"/>
        </w:rPr>
        <w:t>о</w:t>
      </w:r>
      <w:r w:rsidRPr="003701A1">
        <w:rPr>
          <w:sz w:val="28"/>
          <w:szCs w:val="28"/>
        </w:rPr>
        <w:t xml:space="preserve"> проблем</w:t>
      </w:r>
      <w:r w:rsidR="005B7417">
        <w:rPr>
          <w:sz w:val="28"/>
          <w:szCs w:val="28"/>
        </w:rPr>
        <w:t>ах</w:t>
      </w:r>
      <w:r w:rsidRPr="003701A1">
        <w:rPr>
          <w:sz w:val="28"/>
          <w:szCs w:val="28"/>
        </w:rPr>
        <w:t xml:space="preserve"> донации яйцеклеток в других странах. дальнейший опрос был проведен с опросом </w:t>
      </w:r>
      <w:r w:rsidR="005B7417">
        <w:rPr>
          <w:sz w:val="28"/>
          <w:szCs w:val="28"/>
        </w:rPr>
        <w:t>реципиентов</w:t>
      </w:r>
      <w:r w:rsidRPr="003701A1">
        <w:rPr>
          <w:sz w:val="28"/>
          <w:szCs w:val="28"/>
        </w:rPr>
        <w:t xml:space="preserve"> и самих доноров в Республике Казахстан</w:t>
      </w:r>
      <w:r w:rsidRPr="003701A1">
        <w:rPr>
          <w:sz w:val="28"/>
          <w:szCs w:val="28"/>
          <w:lang w:val="uk-UA"/>
        </w:rPr>
        <w:t xml:space="preserve"> </w:t>
      </w:r>
      <w:r w:rsidRPr="003701A1">
        <w:rPr>
          <w:sz w:val="28"/>
          <w:szCs w:val="28"/>
        </w:rPr>
        <w:t xml:space="preserve">– опросник был проведен с участием ведущих клиник ВРТ и агентств, занимающихся подбором доноров ооцитов и работой с </w:t>
      </w:r>
      <w:r w:rsidR="005B7417">
        <w:rPr>
          <w:sz w:val="28"/>
          <w:szCs w:val="28"/>
        </w:rPr>
        <w:t>реципиентами</w:t>
      </w:r>
      <w:r w:rsidRPr="003701A1">
        <w:rPr>
          <w:sz w:val="28"/>
          <w:szCs w:val="28"/>
        </w:rPr>
        <w:t xml:space="preserve"> ДО. </w:t>
      </w:r>
    </w:p>
    <w:p w14:paraId="7D46E7CD" w14:textId="36098CD0" w:rsidR="004A7AF0" w:rsidRDefault="004A7AF0" w:rsidP="004A7AF0">
      <w:pPr>
        <w:ind w:firstLine="709"/>
        <w:jc w:val="both"/>
        <w:rPr>
          <w:sz w:val="28"/>
          <w:szCs w:val="28"/>
        </w:rPr>
      </w:pPr>
      <w:r w:rsidRPr="003701A1">
        <w:rPr>
          <w:sz w:val="28"/>
          <w:szCs w:val="28"/>
        </w:rPr>
        <w:t xml:space="preserve">Далее в ходе исследования была сформирована группа 2, которую составили 32 женщины </w:t>
      </w:r>
      <w:r w:rsidR="005B7417">
        <w:rPr>
          <w:sz w:val="28"/>
          <w:szCs w:val="28"/>
        </w:rPr>
        <w:t xml:space="preserve">реципиентов </w:t>
      </w:r>
      <w:r w:rsidRPr="003701A1">
        <w:rPr>
          <w:sz w:val="28"/>
          <w:szCs w:val="28"/>
        </w:rPr>
        <w:t>донорских ооцитов.</w:t>
      </w:r>
    </w:p>
    <w:p w14:paraId="2437A194" w14:textId="2B2CC9C7" w:rsidR="004A7AF0" w:rsidRPr="0009463B" w:rsidRDefault="004A7AF0" w:rsidP="004A7AF0">
      <w:pPr>
        <w:ind w:firstLine="709"/>
        <w:jc w:val="both"/>
        <w:rPr>
          <w:sz w:val="28"/>
          <w:szCs w:val="28"/>
          <w:lang w:val="kk-KZ"/>
        </w:rPr>
      </w:pPr>
      <w:r w:rsidRPr="003701A1">
        <w:rPr>
          <w:sz w:val="28"/>
          <w:szCs w:val="28"/>
        </w:rPr>
        <w:t xml:space="preserve">При анализе ответов </w:t>
      </w:r>
      <w:r>
        <w:rPr>
          <w:sz w:val="28"/>
          <w:szCs w:val="28"/>
        </w:rPr>
        <w:t>реципиентов</w:t>
      </w:r>
      <w:r w:rsidRPr="003701A1">
        <w:rPr>
          <w:sz w:val="28"/>
          <w:szCs w:val="28"/>
        </w:rPr>
        <w:t xml:space="preserve">, которым предложено лечение бесплодия методом ЭКО (группа 2), было установлено, что большинство из них было в возрасте 42 лет и старше 20 женщин (62,5 %). Среди пациентов группы 2 в возрасте 37-41 год в исследование было включено 12 (37, 5 %) </w:t>
      </w:r>
      <w:r w:rsidR="005B7417">
        <w:rPr>
          <w:sz w:val="28"/>
          <w:szCs w:val="28"/>
        </w:rPr>
        <w:t>реципиентов ДО</w:t>
      </w:r>
      <w:r>
        <w:rPr>
          <w:sz w:val="28"/>
          <w:szCs w:val="28"/>
        </w:rPr>
        <w:t xml:space="preserve"> (рисунок 20)</w:t>
      </w:r>
      <w:r w:rsidRPr="003701A1">
        <w:rPr>
          <w:sz w:val="28"/>
          <w:szCs w:val="28"/>
        </w:rPr>
        <w:t xml:space="preserve">. В текущем исследовании среди </w:t>
      </w:r>
      <w:r w:rsidR="005B7417">
        <w:rPr>
          <w:sz w:val="28"/>
          <w:szCs w:val="28"/>
        </w:rPr>
        <w:t>реципиентов ДО</w:t>
      </w:r>
      <w:r w:rsidRPr="003701A1">
        <w:rPr>
          <w:sz w:val="28"/>
          <w:szCs w:val="28"/>
        </w:rPr>
        <w:t xml:space="preserve"> преобладали женщины старше 40 лет</w:t>
      </w:r>
      <w:r w:rsidR="0009463B">
        <w:rPr>
          <w:sz w:val="28"/>
          <w:szCs w:val="28"/>
          <w:lang w:val="kk-KZ"/>
        </w:rPr>
        <w:t>.</w:t>
      </w:r>
    </w:p>
    <w:p w14:paraId="666402A1" w14:textId="77777777" w:rsidR="00675F5F" w:rsidRDefault="00675F5F" w:rsidP="00675F5F">
      <w:pPr>
        <w:ind w:firstLine="709"/>
        <w:jc w:val="both"/>
        <w:rPr>
          <w:sz w:val="28"/>
          <w:szCs w:val="28"/>
        </w:rPr>
      </w:pPr>
    </w:p>
    <w:p w14:paraId="638F5956" w14:textId="77777777" w:rsidR="00121F39" w:rsidRPr="003701A1" w:rsidRDefault="00121F39" w:rsidP="00121F39">
      <w:pPr>
        <w:ind w:left="-142" w:firstLine="567"/>
        <w:jc w:val="both"/>
        <w:rPr>
          <w:sz w:val="28"/>
          <w:szCs w:val="28"/>
        </w:rPr>
      </w:pPr>
      <w:r>
        <w:rPr>
          <w:noProof/>
          <w:sz w:val="28"/>
          <w:szCs w:val="28"/>
        </w:rPr>
        <w:drawing>
          <wp:inline distT="0" distB="0" distL="0" distR="0" wp14:anchorId="10B6FE03" wp14:editId="7E0B2AF0">
            <wp:extent cx="5705475" cy="1304925"/>
            <wp:effectExtent l="0" t="0" r="9525" b="9525"/>
            <wp:docPr id="26" name="Диаграмма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0D631A8D" w14:textId="77777777" w:rsidR="00121F39" w:rsidRPr="003701A1" w:rsidRDefault="00121F39" w:rsidP="00675F5F">
      <w:pPr>
        <w:jc w:val="center"/>
        <w:rPr>
          <w:sz w:val="28"/>
          <w:szCs w:val="28"/>
        </w:rPr>
      </w:pPr>
    </w:p>
    <w:p w14:paraId="2DFE52B0" w14:textId="34949A8D" w:rsidR="00121F39" w:rsidRDefault="00121F39" w:rsidP="00675F5F">
      <w:pPr>
        <w:jc w:val="center"/>
        <w:rPr>
          <w:sz w:val="28"/>
          <w:szCs w:val="28"/>
          <w:lang w:val="kk-KZ"/>
        </w:rPr>
      </w:pPr>
      <w:r>
        <w:rPr>
          <w:sz w:val="28"/>
          <w:szCs w:val="28"/>
        </w:rPr>
        <w:t>Рисунок 20</w:t>
      </w:r>
      <w:r w:rsidRPr="007F0458">
        <w:rPr>
          <w:sz w:val="28"/>
          <w:szCs w:val="28"/>
        </w:rPr>
        <w:t xml:space="preserve"> </w:t>
      </w:r>
      <w:r w:rsidR="004A7AF0" w:rsidRPr="00B55D73">
        <w:rPr>
          <w:sz w:val="28"/>
          <w:szCs w:val="28"/>
          <w:shd w:val="clear" w:color="auto" w:fill="FFFFFF"/>
        </w:rPr>
        <w:t>–</w:t>
      </w:r>
      <w:r w:rsidRPr="00121F39">
        <w:rPr>
          <w:b/>
          <w:sz w:val="28"/>
          <w:szCs w:val="28"/>
        </w:rPr>
        <w:t xml:space="preserve"> </w:t>
      </w:r>
      <w:r w:rsidRPr="00121F39">
        <w:rPr>
          <w:sz w:val="28"/>
          <w:szCs w:val="28"/>
        </w:rPr>
        <w:t>Возраст респондентов группы 2</w:t>
      </w:r>
    </w:p>
    <w:p w14:paraId="3A22741F" w14:textId="77777777" w:rsidR="0009463B" w:rsidRPr="0009463B" w:rsidRDefault="0009463B" w:rsidP="00675F5F">
      <w:pPr>
        <w:jc w:val="center"/>
        <w:rPr>
          <w:sz w:val="28"/>
          <w:szCs w:val="28"/>
          <w:lang w:val="kk-KZ"/>
        </w:rPr>
      </w:pPr>
    </w:p>
    <w:p w14:paraId="4290947A" w14:textId="27F1D031" w:rsidR="004A7AF0" w:rsidRPr="006A0D27" w:rsidRDefault="004A7AF0" w:rsidP="004A7AF0">
      <w:pPr>
        <w:ind w:firstLine="709"/>
        <w:jc w:val="both"/>
        <w:rPr>
          <w:sz w:val="28"/>
          <w:szCs w:val="28"/>
        </w:rPr>
      </w:pPr>
      <w:r w:rsidRPr="006A0D27">
        <w:rPr>
          <w:sz w:val="28"/>
          <w:szCs w:val="28"/>
        </w:rPr>
        <w:t>Важной характеристикой реципиентов</w:t>
      </w:r>
      <w:r w:rsidR="005B7417">
        <w:rPr>
          <w:sz w:val="28"/>
          <w:szCs w:val="28"/>
        </w:rPr>
        <w:t xml:space="preserve"> ДО</w:t>
      </w:r>
      <w:r w:rsidRPr="006A0D27">
        <w:rPr>
          <w:sz w:val="28"/>
          <w:szCs w:val="28"/>
        </w:rPr>
        <w:t>, включенных в исследование, было наличие собственных детей. Большинство</w:t>
      </w:r>
      <w:r>
        <w:rPr>
          <w:sz w:val="28"/>
          <w:szCs w:val="28"/>
        </w:rPr>
        <w:t xml:space="preserve"> реципиенток</w:t>
      </w:r>
      <w:r w:rsidRPr="006A0D27">
        <w:rPr>
          <w:sz w:val="28"/>
          <w:szCs w:val="28"/>
        </w:rPr>
        <w:t xml:space="preserve"> не имели опыта материнства. Среди </w:t>
      </w:r>
      <w:r>
        <w:rPr>
          <w:sz w:val="28"/>
          <w:szCs w:val="28"/>
        </w:rPr>
        <w:t>реципиенток</w:t>
      </w:r>
      <w:r w:rsidRPr="006A0D27">
        <w:rPr>
          <w:sz w:val="28"/>
          <w:szCs w:val="28"/>
        </w:rPr>
        <w:t>, включенных в исследование, у 14 (44 %) были дети и у 18 (56 %) детей не было</w:t>
      </w:r>
      <w:r>
        <w:rPr>
          <w:sz w:val="28"/>
          <w:szCs w:val="28"/>
        </w:rPr>
        <w:t xml:space="preserve"> (рисунок 21)</w:t>
      </w:r>
      <w:r w:rsidRPr="006A0D27">
        <w:rPr>
          <w:sz w:val="28"/>
          <w:szCs w:val="28"/>
        </w:rPr>
        <w:t>. Всего среди опрошенных женщин 24 (75 %) были беременн</w:t>
      </w:r>
      <w:r>
        <w:rPr>
          <w:sz w:val="28"/>
          <w:szCs w:val="28"/>
        </w:rPr>
        <w:t>ости</w:t>
      </w:r>
      <w:r w:rsidRPr="006A0D27">
        <w:rPr>
          <w:sz w:val="28"/>
          <w:szCs w:val="28"/>
        </w:rPr>
        <w:t xml:space="preserve"> в анамнезе, </w:t>
      </w:r>
      <w:r>
        <w:rPr>
          <w:sz w:val="28"/>
          <w:szCs w:val="28"/>
        </w:rPr>
        <w:t xml:space="preserve">а </w:t>
      </w:r>
      <w:r w:rsidRPr="006A0D27">
        <w:rPr>
          <w:sz w:val="28"/>
          <w:szCs w:val="28"/>
        </w:rPr>
        <w:t>8 (25 %) никогда не были беременны.</w:t>
      </w:r>
    </w:p>
    <w:p w14:paraId="5A51E693" w14:textId="77777777" w:rsidR="0083398B" w:rsidRDefault="0083398B" w:rsidP="00675F5F">
      <w:pPr>
        <w:jc w:val="both"/>
        <w:rPr>
          <w:sz w:val="28"/>
          <w:szCs w:val="28"/>
        </w:rPr>
      </w:pPr>
    </w:p>
    <w:p w14:paraId="03F23306" w14:textId="32F04BC9" w:rsidR="00121F39" w:rsidRDefault="00121F39" w:rsidP="007F3396">
      <w:pPr>
        <w:ind w:firstLine="567"/>
        <w:jc w:val="center"/>
        <w:rPr>
          <w:sz w:val="28"/>
          <w:szCs w:val="28"/>
        </w:rPr>
      </w:pPr>
      <w:r>
        <w:rPr>
          <w:noProof/>
          <w:sz w:val="28"/>
          <w:szCs w:val="28"/>
        </w:rPr>
        <w:drawing>
          <wp:inline distT="0" distB="0" distL="0" distR="0" wp14:anchorId="4798202E" wp14:editId="5492F60D">
            <wp:extent cx="5057775" cy="3000375"/>
            <wp:effectExtent l="0" t="0" r="9525" b="9525"/>
            <wp:docPr id="27" name="Диаграмма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03D6AE10" w14:textId="77777777" w:rsidR="0083398B" w:rsidRPr="007F3396" w:rsidRDefault="0083398B" w:rsidP="007F3396">
      <w:pPr>
        <w:jc w:val="both"/>
        <w:rPr>
          <w:sz w:val="28"/>
          <w:szCs w:val="28"/>
          <w:lang w:val="kk-KZ"/>
        </w:rPr>
      </w:pPr>
    </w:p>
    <w:p w14:paraId="427A1761" w14:textId="2273DAE4" w:rsidR="0083398B" w:rsidRPr="0083398B" w:rsidRDefault="0083398B" w:rsidP="00675F5F">
      <w:pPr>
        <w:jc w:val="center"/>
        <w:rPr>
          <w:sz w:val="28"/>
          <w:szCs w:val="28"/>
        </w:rPr>
      </w:pPr>
      <w:r w:rsidRPr="0083398B">
        <w:rPr>
          <w:sz w:val="28"/>
          <w:szCs w:val="28"/>
        </w:rPr>
        <w:t xml:space="preserve">Рисунок 21 </w:t>
      </w:r>
      <w:r w:rsidR="00675F5F" w:rsidRPr="00B55D73">
        <w:rPr>
          <w:sz w:val="28"/>
          <w:szCs w:val="28"/>
          <w:shd w:val="clear" w:color="auto" w:fill="FFFFFF"/>
        </w:rPr>
        <w:t>–</w:t>
      </w:r>
      <w:r w:rsidRPr="0083398B">
        <w:rPr>
          <w:sz w:val="28"/>
          <w:szCs w:val="28"/>
        </w:rPr>
        <w:t xml:space="preserve"> Наличие собственных детей у респондентов группы 2</w:t>
      </w:r>
    </w:p>
    <w:p w14:paraId="0B5DD5BA" w14:textId="77777777" w:rsidR="0083398B" w:rsidRDefault="0083398B" w:rsidP="004A7AF0">
      <w:pPr>
        <w:ind w:firstLine="709"/>
        <w:jc w:val="both"/>
        <w:rPr>
          <w:sz w:val="28"/>
          <w:szCs w:val="28"/>
        </w:rPr>
      </w:pPr>
    </w:p>
    <w:p w14:paraId="7A06CB91" w14:textId="56CDA93E" w:rsidR="004A7AF0" w:rsidRDefault="004A7AF0" w:rsidP="004A7AF0">
      <w:pPr>
        <w:ind w:firstLine="709"/>
        <w:jc w:val="both"/>
        <w:rPr>
          <w:sz w:val="28"/>
          <w:szCs w:val="28"/>
        </w:rPr>
      </w:pPr>
      <w:r w:rsidRPr="003701A1">
        <w:rPr>
          <w:sz w:val="28"/>
          <w:szCs w:val="28"/>
        </w:rPr>
        <w:t xml:space="preserve">Беременность </w:t>
      </w:r>
      <w:r w:rsidRPr="006A0D27">
        <w:rPr>
          <w:sz w:val="28"/>
          <w:szCs w:val="28"/>
        </w:rPr>
        <w:t xml:space="preserve">у 38% </w:t>
      </w:r>
      <w:r>
        <w:rPr>
          <w:sz w:val="28"/>
          <w:szCs w:val="28"/>
        </w:rPr>
        <w:t>реципиенток</w:t>
      </w:r>
      <w:r w:rsidRPr="006A0D27">
        <w:rPr>
          <w:sz w:val="28"/>
          <w:szCs w:val="28"/>
        </w:rPr>
        <w:t xml:space="preserve"> закончилась родами, у 13%</w:t>
      </w:r>
      <w:r w:rsidR="0009463B">
        <w:rPr>
          <w:sz w:val="28"/>
          <w:szCs w:val="28"/>
          <w:lang w:val="kk-KZ"/>
        </w:rPr>
        <w:t xml:space="preserve"> </w:t>
      </w:r>
      <w:r w:rsidR="005B7417">
        <w:rPr>
          <w:sz w:val="28"/>
          <w:szCs w:val="28"/>
        </w:rPr>
        <w:t>-</w:t>
      </w:r>
      <w:r w:rsidRPr="006A0D27">
        <w:rPr>
          <w:sz w:val="28"/>
          <w:szCs w:val="28"/>
        </w:rPr>
        <w:t xml:space="preserve"> была замершая беременность, у 9% была диагностирована внематочная беременность</w:t>
      </w:r>
      <w:r>
        <w:rPr>
          <w:sz w:val="28"/>
          <w:szCs w:val="28"/>
        </w:rPr>
        <w:t xml:space="preserve"> (таблица 5)</w:t>
      </w:r>
      <w:r w:rsidRPr="006A0D27">
        <w:rPr>
          <w:sz w:val="28"/>
          <w:szCs w:val="28"/>
        </w:rPr>
        <w:t xml:space="preserve">. Среди реципиентов у 13% </w:t>
      </w:r>
      <w:r w:rsidR="005B7417">
        <w:rPr>
          <w:sz w:val="28"/>
          <w:szCs w:val="28"/>
        </w:rPr>
        <w:t>-</w:t>
      </w:r>
      <w:r w:rsidRPr="006A0D27">
        <w:rPr>
          <w:sz w:val="28"/>
          <w:szCs w:val="28"/>
        </w:rPr>
        <w:t xml:space="preserve"> в анамнезе</w:t>
      </w:r>
      <w:r>
        <w:rPr>
          <w:sz w:val="28"/>
          <w:szCs w:val="28"/>
        </w:rPr>
        <w:t xml:space="preserve"> был проведен медицинский аборт (таблица 8)</w:t>
      </w:r>
      <w:r w:rsidRPr="006A0D27">
        <w:rPr>
          <w:sz w:val="28"/>
          <w:szCs w:val="28"/>
        </w:rPr>
        <w:t>.</w:t>
      </w:r>
    </w:p>
    <w:p w14:paraId="63F07A67" w14:textId="77777777" w:rsidR="0009463B" w:rsidRDefault="0009463B" w:rsidP="00675F5F">
      <w:pPr>
        <w:rPr>
          <w:sz w:val="28"/>
          <w:szCs w:val="28"/>
          <w:lang w:val="kk-KZ"/>
        </w:rPr>
      </w:pPr>
    </w:p>
    <w:p w14:paraId="15FBE4E9" w14:textId="3A9AE92F" w:rsidR="00CF0BE3" w:rsidRDefault="0071030E" w:rsidP="00675F5F">
      <w:pPr>
        <w:rPr>
          <w:sz w:val="28"/>
          <w:szCs w:val="28"/>
        </w:rPr>
      </w:pPr>
      <w:r w:rsidRPr="00675F5F">
        <w:rPr>
          <w:sz w:val="28"/>
          <w:szCs w:val="28"/>
        </w:rPr>
        <w:t>Таблица 8</w:t>
      </w:r>
      <w:r w:rsidR="00675F5F">
        <w:rPr>
          <w:sz w:val="28"/>
          <w:szCs w:val="28"/>
        </w:rPr>
        <w:t xml:space="preserve"> </w:t>
      </w:r>
      <w:r w:rsidR="00675F5F" w:rsidRPr="00B55D73">
        <w:rPr>
          <w:sz w:val="28"/>
          <w:szCs w:val="28"/>
          <w:shd w:val="clear" w:color="auto" w:fill="FFFFFF"/>
        </w:rPr>
        <w:t>–</w:t>
      </w:r>
      <w:r w:rsidR="00C41924" w:rsidRPr="00675F5F">
        <w:rPr>
          <w:sz w:val="28"/>
          <w:szCs w:val="28"/>
        </w:rPr>
        <w:t xml:space="preserve"> </w:t>
      </w:r>
      <w:r w:rsidR="009D2624" w:rsidRPr="00675F5F">
        <w:rPr>
          <w:sz w:val="28"/>
          <w:szCs w:val="28"/>
        </w:rPr>
        <w:t>Акушерский анамнез респондентов группы 2</w:t>
      </w:r>
    </w:p>
    <w:p w14:paraId="32BAC35E" w14:textId="77777777" w:rsidR="00675F5F" w:rsidRPr="00675F5F" w:rsidRDefault="00675F5F" w:rsidP="00675F5F">
      <w:pPr>
        <w:rPr>
          <w:sz w:val="28"/>
          <w:szCs w:val="28"/>
        </w:rPr>
      </w:pPr>
    </w:p>
    <w:tbl>
      <w:tblPr>
        <w:tblStyle w:val="affffffd"/>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21"/>
        <w:gridCol w:w="3746"/>
        <w:gridCol w:w="2635"/>
        <w:gridCol w:w="2635"/>
      </w:tblGrid>
      <w:tr w:rsidR="00CF0BE3" w:rsidRPr="003701A1" w14:paraId="698E768E" w14:textId="77777777" w:rsidTr="0009463B">
        <w:trPr>
          <w:trHeight w:val="337"/>
          <w:jc w:val="center"/>
        </w:trPr>
        <w:tc>
          <w:tcPr>
            <w:tcW w:w="421" w:type="dxa"/>
            <w:vAlign w:val="center"/>
          </w:tcPr>
          <w:p w14:paraId="7B898A9E" w14:textId="77777777" w:rsidR="00CF0BE3" w:rsidRPr="003701A1" w:rsidRDefault="009D2624">
            <w:pPr>
              <w:ind w:left="-142"/>
              <w:jc w:val="center"/>
              <w:rPr>
                <w:sz w:val="28"/>
                <w:szCs w:val="28"/>
              </w:rPr>
            </w:pPr>
            <w:r w:rsidRPr="003701A1">
              <w:rPr>
                <w:sz w:val="28"/>
                <w:szCs w:val="28"/>
              </w:rPr>
              <w:t>№</w:t>
            </w:r>
          </w:p>
        </w:tc>
        <w:tc>
          <w:tcPr>
            <w:tcW w:w="3746" w:type="dxa"/>
            <w:vAlign w:val="center"/>
          </w:tcPr>
          <w:p w14:paraId="6697D6A4" w14:textId="77777777" w:rsidR="00CF0BE3" w:rsidRPr="003701A1" w:rsidRDefault="009D2624">
            <w:pPr>
              <w:ind w:left="-142"/>
              <w:jc w:val="center"/>
              <w:rPr>
                <w:sz w:val="28"/>
                <w:szCs w:val="28"/>
              </w:rPr>
            </w:pPr>
            <w:r w:rsidRPr="003701A1">
              <w:rPr>
                <w:sz w:val="28"/>
                <w:szCs w:val="28"/>
              </w:rPr>
              <w:t>Показатели</w:t>
            </w:r>
          </w:p>
        </w:tc>
        <w:tc>
          <w:tcPr>
            <w:tcW w:w="2635" w:type="dxa"/>
            <w:vAlign w:val="center"/>
          </w:tcPr>
          <w:p w14:paraId="6A124C89" w14:textId="4C70F67B" w:rsidR="00CF0BE3" w:rsidRPr="003701A1" w:rsidRDefault="00944828">
            <w:pPr>
              <w:ind w:left="-142"/>
              <w:jc w:val="center"/>
              <w:rPr>
                <w:sz w:val="28"/>
                <w:szCs w:val="28"/>
              </w:rPr>
            </w:pPr>
            <w:r>
              <w:rPr>
                <w:sz w:val="28"/>
                <w:szCs w:val="28"/>
              </w:rPr>
              <w:t>Количество</w:t>
            </w:r>
          </w:p>
        </w:tc>
        <w:tc>
          <w:tcPr>
            <w:tcW w:w="2635" w:type="dxa"/>
            <w:vAlign w:val="center"/>
          </w:tcPr>
          <w:p w14:paraId="5B0F0061" w14:textId="1751012D" w:rsidR="00CF0BE3" w:rsidRPr="003701A1" w:rsidRDefault="005634E6">
            <w:pPr>
              <w:ind w:left="-142"/>
              <w:jc w:val="center"/>
              <w:rPr>
                <w:sz w:val="28"/>
                <w:szCs w:val="28"/>
              </w:rPr>
            </w:pPr>
            <w:r w:rsidRPr="003701A1">
              <w:rPr>
                <w:sz w:val="28"/>
                <w:szCs w:val="28"/>
              </w:rPr>
              <w:t>абс</w:t>
            </w:r>
            <w:r>
              <w:rPr>
                <w:sz w:val="28"/>
                <w:szCs w:val="28"/>
              </w:rPr>
              <w:t>,</w:t>
            </w:r>
            <w:r w:rsidRPr="003701A1">
              <w:rPr>
                <w:sz w:val="28"/>
                <w:szCs w:val="28"/>
              </w:rPr>
              <w:t xml:space="preserve"> %</w:t>
            </w:r>
          </w:p>
        </w:tc>
      </w:tr>
      <w:tr w:rsidR="00CF0BE3" w:rsidRPr="003701A1" w14:paraId="1A645233" w14:textId="77777777" w:rsidTr="0009463B">
        <w:trPr>
          <w:trHeight w:val="512"/>
          <w:jc w:val="center"/>
        </w:trPr>
        <w:tc>
          <w:tcPr>
            <w:tcW w:w="421" w:type="dxa"/>
            <w:vAlign w:val="center"/>
          </w:tcPr>
          <w:p w14:paraId="19672651" w14:textId="77777777" w:rsidR="00CF0BE3" w:rsidRPr="003701A1" w:rsidRDefault="009D2624">
            <w:pPr>
              <w:ind w:left="-142"/>
              <w:jc w:val="center"/>
              <w:rPr>
                <w:sz w:val="28"/>
                <w:szCs w:val="28"/>
              </w:rPr>
            </w:pPr>
            <w:r w:rsidRPr="003701A1">
              <w:rPr>
                <w:sz w:val="28"/>
                <w:szCs w:val="28"/>
              </w:rPr>
              <w:t>1</w:t>
            </w:r>
          </w:p>
        </w:tc>
        <w:tc>
          <w:tcPr>
            <w:tcW w:w="3746" w:type="dxa"/>
            <w:vAlign w:val="center"/>
          </w:tcPr>
          <w:p w14:paraId="2535A727" w14:textId="77777777" w:rsidR="00CF0BE3" w:rsidRPr="003701A1" w:rsidRDefault="009D2624">
            <w:pPr>
              <w:spacing w:after="160" w:line="256" w:lineRule="auto"/>
              <w:rPr>
                <w:sz w:val="28"/>
                <w:szCs w:val="28"/>
              </w:rPr>
            </w:pPr>
            <w:r w:rsidRPr="003701A1">
              <w:rPr>
                <w:sz w:val="28"/>
                <w:szCs w:val="28"/>
              </w:rPr>
              <w:t>Роды</w:t>
            </w:r>
          </w:p>
        </w:tc>
        <w:tc>
          <w:tcPr>
            <w:tcW w:w="2635" w:type="dxa"/>
            <w:vAlign w:val="center"/>
          </w:tcPr>
          <w:p w14:paraId="165A3FB7" w14:textId="77777777" w:rsidR="00CF0BE3" w:rsidRPr="003701A1" w:rsidRDefault="009D2624">
            <w:pPr>
              <w:ind w:left="-142"/>
              <w:jc w:val="center"/>
              <w:rPr>
                <w:sz w:val="28"/>
                <w:szCs w:val="28"/>
              </w:rPr>
            </w:pPr>
            <w:r w:rsidRPr="003701A1">
              <w:rPr>
                <w:sz w:val="28"/>
                <w:szCs w:val="28"/>
              </w:rPr>
              <w:t>12</w:t>
            </w:r>
          </w:p>
        </w:tc>
        <w:tc>
          <w:tcPr>
            <w:tcW w:w="2635" w:type="dxa"/>
            <w:vAlign w:val="center"/>
          </w:tcPr>
          <w:p w14:paraId="1F4AF9F8" w14:textId="77777777" w:rsidR="00CF0BE3" w:rsidRPr="003701A1" w:rsidRDefault="009D2624">
            <w:pPr>
              <w:ind w:left="-142"/>
              <w:jc w:val="center"/>
              <w:rPr>
                <w:sz w:val="28"/>
                <w:szCs w:val="28"/>
              </w:rPr>
            </w:pPr>
            <w:r w:rsidRPr="003701A1">
              <w:rPr>
                <w:sz w:val="28"/>
                <w:szCs w:val="28"/>
              </w:rPr>
              <w:t>38</w:t>
            </w:r>
          </w:p>
        </w:tc>
      </w:tr>
      <w:tr w:rsidR="00CF0BE3" w:rsidRPr="003701A1" w14:paraId="401F2F82" w14:textId="77777777" w:rsidTr="0009463B">
        <w:trPr>
          <w:trHeight w:val="337"/>
          <w:jc w:val="center"/>
        </w:trPr>
        <w:tc>
          <w:tcPr>
            <w:tcW w:w="421" w:type="dxa"/>
            <w:vAlign w:val="center"/>
          </w:tcPr>
          <w:p w14:paraId="15B21D5C" w14:textId="77777777" w:rsidR="00CF0BE3" w:rsidRPr="003701A1" w:rsidRDefault="009D2624">
            <w:pPr>
              <w:ind w:left="-142"/>
              <w:jc w:val="center"/>
              <w:rPr>
                <w:sz w:val="28"/>
                <w:szCs w:val="28"/>
              </w:rPr>
            </w:pPr>
            <w:r w:rsidRPr="003701A1">
              <w:rPr>
                <w:sz w:val="28"/>
                <w:szCs w:val="28"/>
              </w:rPr>
              <w:t>2</w:t>
            </w:r>
          </w:p>
        </w:tc>
        <w:tc>
          <w:tcPr>
            <w:tcW w:w="3746" w:type="dxa"/>
            <w:vAlign w:val="center"/>
          </w:tcPr>
          <w:p w14:paraId="6D1D1A0D" w14:textId="77777777" w:rsidR="00CF0BE3" w:rsidRPr="003701A1" w:rsidRDefault="009D2624">
            <w:pPr>
              <w:rPr>
                <w:sz w:val="28"/>
                <w:szCs w:val="28"/>
              </w:rPr>
            </w:pPr>
            <w:r w:rsidRPr="003701A1">
              <w:rPr>
                <w:sz w:val="28"/>
                <w:szCs w:val="28"/>
              </w:rPr>
              <w:t>Замершая беременность</w:t>
            </w:r>
          </w:p>
        </w:tc>
        <w:tc>
          <w:tcPr>
            <w:tcW w:w="2635" w:type="dxa"/>
            <w:vAlign w:val="center"/>
          </w:tcPr>
          <w:p w14:paraId="107D5771" w14:textId="77777777" w:rsidR="00CF0BE3" w:rsidRPr="003701A1" w:rsidRDefault="009D2624">
            <w:pPr>
              <w:ind w:left="-142"/>
              <w:jc w:val="center"/>
              <w:rPr>
                <w:sz w:val="28"/>
                <w:szCs w:val="28"/>
              </w:rPr>
            </w:pPr>
            <w:r w:rsidRPr="003701A1">
              <w:rPr>
                <w:sz w:val="28"/>
                <w:szCs w:val="28"/>
              </w:rPr>
              <w:t>4</w:t>
            </w:r>
          </w:p>
        </w:tc>
        <w:tc>
          <w:tcPr>
            <w:tcW w:w="2635" w:type="dxa"/>
            <w:vAlign w:val="center"/>
          </w:tcPr>
          <w:p w14:paraId="33904120" w14:textId="77777777" w:rsidR="00CF0BE3" w:rsidRPr="003701A1" w:rsidRDefault="009D2624">
            <w:pPr>
              <w:ind w:left="-142"/>
              <w:jc w:val="center"/>
              <w:rPr>
                <w:sz w:val="28"/>
                <w:szCs w:val="28"/>
              </w:rPr>
            </w:pPr>
            <w:r w:rsidRPr="003701A1">
              <w:rPr>
                <w:sz w:val="28"/>
                <w:szCs w:val="28"/>
              </w:rPr>
              <w:t>13</w:t>
            </w:r>
          </w:p>
        </w:tc>
      </w:tr>
      <w:tr w:rsidR="00CF0BE3" w:rsidRPr="003701A1" w14:paraId="05EDC1D9" w14:textId="77777777" w:rsidTr="0009463B">
        <w:trPr>
          <w:trHeight w:val="236"/>
          <w:jc w:val="center"/>
        </w:trPr>
        <w:tc>
          <w:tcPr>
            <w:tcW w:w="421" w:type="dxa"/>
            <w:vAlign w:val="center"/>
          </w:tcPr>
          <w:p w14:paraId="076E61A0" w14:textId="77777777" w:rsidR="00CF0BE3" w:rsidRPr="003701A1" w:rsidRDefault="009D2624">
            <w:pPr>
              <w:ind w:left="-142"/>
              <w:jc w:val="center"/>
              <w:rPr>
                <w:sz w:val="28"/>
                <w:szCs w:val="28"/>
              </w:rPr>
            </w:pPr>
            <w:r w:rsidRPr="003701A1">
              <w:rPr>
                <w:sz w:val="28"/>
                <w:szCs w:val="28"/>
              </w:rPr>
              <w:t>3</w:t>
            </w:r>
          </w:p>
        </w:tc>
        <w:tc>
          <w:tcPr>
            <w:tcW w:w="3746" w:type="dxa"/>
            <w:vAlign w:val="center"/>
          </w:tcPr>
          <w:p w14:paraId="30A3F0F9" w14:textId="77777777" w:rsidR="00CF0BE3" w:rsidRPr="003701A1" w:rsidRDefault="009D2624">
            <w:pPr>
              <w:rPr>
                <w:sz w:val="28"/>
                <w:szCs w:val="28"/>
              </w:rPr>
            </w:pPr>
            <w:r w:rsidRPr="003701A1">
              <w:rPr>
                <w:sz w:val="28"/>
                <w:szCs w:val="28"/>
              </w:rPr>
              <w:t>Внематочная беременность</w:t>
            </w:r>
          </w:p>
        </w:tc>
        <w:tc>
          <w:tcPr>
            <w:tcW w:w="2635" w:type="dxa"/>
            <w:vAlign w:val="center"/>
          </w:tcPr>
          <w:p w14:paraId="1C603CA0" w14:textId="77777777" w:rsidR="00CF0BE3" w:rsidRPr="003701A1" w:rsidRDefault="009D2624">
            <w:pPr>
              <w:ind w:left="-142"/>
              <w:jc w:val="center"/>
              <w:rPr>
                <w:sz w:val="28"/>
                <w:szCs w:val="28"/>
              </w:rPr>
            </w:pPr>
            <w:r w:rsidRPr="003701A1">
              <w:rPr>
                <w:sz w:val="28"/>
                <w:szCs w:val="28"/>
              </w:rPr>
              <w:t>3</w:t>
            </w:r>
          </w:p>
        </w:tc>
        <w:tc>
          <w:tcPr>
            <w:tcW w:w="2635" w:type="dxa"/>
            <w:vAlign w:val="center"/>
          </w:tcPr>
          <w:p w14:paraId="33029A7F" w14:textId="77777777" w:rsidR="00CF0BE3" w:rsidRPr="003701A1" w:rsidRDefault="009D2624">
            <w:pPr>
              <w:ind w:left="-142"/>
              <w:jc w:val="center"/>
              <w:rPr>
                <w:sz w:val="28"/>
                <w:szCs w:val="28"/>
              </w:rPr>
            </w:pPr>
            <w:r w:rsidRPr="003701A1">
              <w:rPr>
                <w:sz w:val="28"/>
                <w:szCs w:val="28"/>
              </w:rPr>
              <w:t>9</w:t>
            </w:r>
          </w:p>
        </w:tc>
      </w:tr>
      <w:tr w:rsidR="00CF0BE3" w:rsidRPr="003701A1" w14:paraId="1F758C18" w14:textId="77777777" w:rsidTr="0009463B">
        <w:trPr>
          <w:trHeight w:val="325"/>
          <w:jc w:val="center"/>
        </w:trPr>
        <w:tc>
          <w:tcPr>
            <w:tcW w:w="421" w:type="dxa"/>
            <w:vAlign w:val="center"/>
          </w:tcPr>
          <w:p w14:paraId="0D324ECB" w14:textId="77777777" w:rsidR="00CF0BE3" w:rsidRPr="003701A1" w:rsidRDefault="009D2624">
            <w:pPr>
              <w:ind w:left="-142"/>
              <w:jc w:val="center"/>
              <w:rPr>
                <w:sz w:val="28"/>
                <w:szCs w:val="28"/>
              </w:rPr>
            </w:pPr>
            <w:r w:rsidRPr="003701A1">
              <w:rPr>
                <w:sz w:val="28"/>
                <w:szCs w:val="28"/>
              </w:rPr>
              <w:t>4</w:t>
            </w:r>
          </w:p>
        </w:tc>
        <w:tc>
          <w:tcPr>
            <w:tcW w:w="3746" w:type="dxa"/>
            <w:vAlign w:val="center"/>
          </w:tcPr>
          <w:p w14:paraId="5E05749F" w14:textId="77777777" w:rsidR="00CF0BE3" w:rsidRPr="003701A1" w:rsidRDefault="009D2624">
            <w:pPr>
              <w:rPr>
                <w:sz w:val="28"/>
                <w:szCs w:val="28"/>
              </w:rPr>
            </w:pPr>
            <w:r w:rsidRPr="003701A1">
              <w:rPr>
                <w:sz w:val="28"/>
                <w:szCs w:val="28"/>
              </w:rPr>
              <w:t>Медицинский аборт</w:t>
            </w:r>
          </w:p>
        </w:tc>
        <w:tc>
          <w:tcPr>
            <w:tcW w:w="2635" w:type="dxa"/>
            <w:vAlign w:val="center"/>
          </w:tcPr>
          <w:p w14:paraId="1257DE6B" w14:textId="77777777" w:rsidR="00CF0BE3" w:rsidRPr="003701A1" w:rsidRDefault="009D2624">
            <w:pPr>
              <w:ind w:left="-142"/>
              <w:jc w:val="center"/>
              <w:rPr>
                <w:sz w:val="28"/>
                <w:szCs w:val="28"/>
              </w:rPr>
            </w:pPr>
            <w:r w:rsidRPr="003701A1">
              <w:rPr>
                <w:sz w:val="28"/>
                <w:szCs w:val="28"/>
              </w:rPr>
              <w:t>4</w:t>
            </w:r>
          </w:p>
        </w:tc>
        <w:tc>
          <w:tcPr>
            <w:tcW w:w="2635" w:type="dxa"/>
            <w:vAlign w:val="center"/>
          </w:tcPr>
          <w:p w14:paraId="4FFC5C80" w14:textId="77777777" w:rsidR="00CF0BE3" w:rsidRPr="003701A1" w:rsidRDefault="009D2624">
            <w:pPr>
              <w:ind w:left="-142"/>
              <w:jc w:val="center"/>
              <w:rPr>
                <w:sz w:val="28"/>
                <w:szCs w:val="28"/>
              </w:rPr>
            </w:pPr>
            <w:r w:rsidRPr="003701A1">
              <w:rPr>
                <w:sz w:val="28"/>
                <w:szCs w:val="28"/>
              </w:rPr>
              <w:t>13</w:t>
            </w:r>
          </w:p>
        </w:tc>
      </w:tr>
      <w:tr w:rsidR="00CF0BE3" w:rsidRPr="003701A1" w14:paraId="6BD83AAB" w14:textId="77777777" w:rsidTr="0009463B">
        <w:trPr>
          <w:trHeight w:val="675"/>
          <w:jc w:val="center"/>
        </w:trPr>
        <w:tc>
          <w:tcPr>
            <w:tcW w:w="421" w:type="dxa"/>
            <w:vAlign w:val="center"/>
          </w:tcPr>
          <w:p w14:paraId="7B8C3647" w14:textId="77777777" w:rsidR="00CF0BE3" w:rsidRPr="003701A1" w:rsidRDefault="009D2624">
            <w:pPr>
              <w:ind w:left="-142"/>
              <w:jc w:val="center"/>
              <w:rPr>
                <w:sz w:val="28"/>
                <w:szCs w:val="28"/>
              </w:rPr>
            </w:pPr>
            <w:r w:rsidRPr="003701A1">
              <w:rPr>
                <w:sz w:val="28"/>
                <w:szCs w:val="28"/>
              </w:rPr>
              <w:t>5</w:t>
            </w:r>
          </w:p>
        </w:tc>
        <w:tc>
          <w:tcPr>
            <w:tcW w:w="3746" w:type="dxa"/>
            <w:vAlign w:val="center"/>
          </w:tcPr>
          <w:p w14:paraId="4D0B3F86" w14:textId="77777777" w:rsidR="00CF0BE3" w:rsidRPr="003701A1" w:rsidRDefault="009D2624">
            <w:pPr>
              <w:rPr>
                <w:sz w:val="28"/>
                <w:szCs w:val="28"/>
              </w:rPr>
            </w:pPr>
            <w:r w:rsidRPr="003701A1">
              <w:rPr>
                <w:sz w:val="28"/>
                <w:szCs w:val="28"/>
              </w:rPr>
              <w:t>Биохимическая беременность</w:t>
            </w:r>
          </w:p>
        </w:tc>
        <w:tc>
          <w:tcPr>
            <w:tcW w:w="2635" w:type="dxa"/>
            <w:vAlign w:val="center"/>
          </w:tcPr>
          <w:p w14:paraId="4390C9BA" w14:textId="77777777" w:rsidR="00CF0BE3" w:rsidRPr="003701A1" w:rsidRDefault="009D2624">
            <w:pPr>
              <w:ind w:left="-142"/>
              <w:jc w:val="center"/>
              <w:rPr>
                <w:sz w:val="28"/>
                <w:szCs w:val="28"/>
              </w:rPr>
            </w:pPr>
            <w:r w:rsidRPr="003701A1">
              <w:rPr>
                <w:sz w:val="28"/>
                <w:szCs w:val="28"/>
              </w:rPr>
              <w:t>1</w:t>
            </w:r>
          </w:p>
        </w:tc>
        <w:tc>
          <w:tcPr>
            <w:tcW w:w="2635" w:type="dxa"/>
            <w:vAlign w:val="center"/>
          </w:tcPr>
          <w:p w14:paraId="2497BA71" w14:textId="77777777" w:rsidR="00CF0BE3" w:rsidRPr="003701A1" w:rsidRDefault="009D2624">
            <w:pPr>
              <w:ind w:left="-142"/>
              <w:jc w:val="center"/>
              <w:rPr>
                <w:sz w:val="28"/>
                <w:szCs w:val="28"/>
              </w:rPr>
            </w:pPr>
            <w:r w:rsidRPr="003701A1">
              <w:rPr>
                <w:sz w:val="28"/>
                <w:szCs w:val="28"/>
              </w:rPr>
              <w:t>3</w:t>
            </w:r>
          </w:p>
        </w:tc>
      </w:tr>
      <w:tr w:rsidR="00CF0BE3" w:rsidRPr="003701A1" w14:paraId="269B2851" w14:textId="77777777" w:rsidTr="0009463B">
        <w:trPr>
          <w:trHeight w:val="325"/>
          <w:jc w:val="center"/>
        </w:trPr>
        <w:tc>
          <w:tcPr>
            <w:tcW w:w="421" w:type="dxa"/>
            <w:vAlign w:val="center"/>
          </w:tcPr>
          <w:p w14:paraId="614FA61C" w14:textId="77777777" w:rsidR="00CF0BE3" w:rsidRPr="003701A1" w:rsidRDefault="009D2624">
            <w:pPr>
              <w:ind w:left="-142"/>
              <w:jc w:val="center"/>
              <w:rPr>
                <w:sz w:val="28"/>
                <w:szCs w:val="28"/>
              </w:rPr>
            </w:pPr>
            <w:r w:rsidRPr="003701A1">
              <w:rPr>
                <w:sz w:val="28"/>
                <w:szCs w:val="28"/>
              </w:rPr>
              <w:t>6</w:t>
            </w:r>
          </w:p>
        </w:tc>
        <w:tc>
          <w:tcPr>
            <w:tcW w:w="3746" w:type="dxa"/>
            <w:vAlign w:val="center"/>
          </w:tcPr>
          <w:p w14:paraId="47A460E7" w14:textId="77777777" w:rsidR="00CF0BE3" w:rsidRPr="003701A1" w:rsidRDefault="009D2624">
            <w:pPr>
              <w:rPr>
                <w:sz w:val="28"/>
                <w:szCs w:val="28"/>
              </w:rPr>
            </w:pPr>
            <w:r w:rsidRPr="003701A1">
              <w:rPr>
                <w:sz w:val="28"/>
                <w:szCs w:val="28"/>
              </w:rPr>
              <w:t>Не ответили</w:t>
            </w:r>
          </w:p>
        </w:tc>
        <w:tc>
          <w:tcPr>
            <w:tcW w:w="2635" w:type="dxa"/>
            <w:vAlign w:val="center"/>
          </w:tcPr>
          <w:p w14:paraId="08266ADE" w14:textId="77777777" w:rsidR="00CF0BE3" w:rsidRPr="003701A1" w:rsidRDefault="009D2624">
            <w:pPr>
              <w:ind w:left="-142"/>
              <w:jc w:val="center"/>
              <w:rPr>
                <w:sz w:val="28"/>
                <w:szCs w:val="28"/>
              </w:rPr>
            </w:pPr>
            <w:r w:rsidRPr="003701A1">
              <w:rPr>
                <w:sz w:val="28"/>
                <w:szCs w:val="28"/>
              </w:rPr>
              <w:t>8</w:t>
            </w:r>
          </w:p>
        </w:tc>
        <w:tc>
          <w:tcPr>
            <w:tcW w:w="2635" w:type="dxa"/>
            <w:vAlign w:val="center"/>
          </w:tcPr>
          <w:p w14:paraId="44DE7E2C" w14:textId="77777777" w:rsidR="00CF0BE3" w:rsidRPr="003701A1" w:rsidRDefault="009D2624">
            <w:pPr>
              <w:ind w:left="-142"/>
              <w:jc w:val="center"/>
              <w:rPr>
                <w:sz w:val="28"/>
                <w:szCs w:val="28"/>
              </w:rPr>
            </w:pPr>
            <w:r w:rsidRPr="003701A1">
              <w:rPr>
                <w:sz w:val="28"/>
                <w:szCs w:val="28"/>
              </w:rPr>
              <w:t>25</w:t>
            </w:r>
          </w:p>
        </w:tc>
      </w:tr>
      <w:tr w:rsidR="00CF0BE3" w:rsidRPr="003701A1" w14:paraId="11C77DB7" w14:textId="77777777" w:rsidTr="0009463B">
        <w:trPr>
          <w:trHeight w:val="350"/>
          <w:jc w:val="center"/>
        </w:trPr>
        <w:tc>
          <w:tcPr>
            <w:tcW w:w="421" w:type="dxa"/>
            <w:vAlign w:val="center"/>
          </w:tcPr>
          <w:p w14:paraId="29666619" w14:textId="77777777" w:rsidR="00CF0BE3" w:rsidRPr="003701A1" w:rsidRDefault="009D2624">
            <w:pPr>
              <w:ind w:left="-142"/>
              <w:jc w:val="center"/>
              <w:rPr>
                <w:sz w:val="28"/>
                <w:szCs w:val="28"/>
              </w:rPr>
            </w:pPr>
            <w:r w:rsidRPr="003701A1">
              <w:rPr>
                <w:sz w:val="28"/>
                <w:szCs w:val="28"/>
              </w:rPr>
              <w:t>7</w:t>
            </w:r>
          </w:p>
        </w:tc>
        <w:tc>
          <w:tcPr>
            <w:tcW w:w="3746" w:type="dxa"/>
            <w:vAlign w:val="center"/>
          </w:tcPr>
          <w:p w14:paraId="5867892C" w14:textId="77777777" w:rsidR="00CF0BE3" w:rsidRPr="003701A1" w:rsidRDefault="009D2624">
            <w:pPr>
              <w:rPr>
                <w:sz w:val="28"/>
                <w:szCs w:val="28"/>
              </w:rPr>
            </w:pPr>
            <w:r w:rsidRPr="003701A1">
              <w:rPr>
                <w:sz w:val="28"/>
                <w:szCs w:val="28"/>
              </w:rPr>
              <w:t>Всего</w:t>
            </w:r>
          </w:p>
        </w:tc>
        <w:tc>
          <w:tcPr>
            <w:tcW w:w="2635" w:type="dxa"/>
            <w:vAlign w:val="center"/>
          </w:tcPr>
          <w:p w14:paraId="170650C0" w14:textId="77777777" w:rsidR="00CF0BE3" w:rsidRPr="003701A1" w:rsidRDefault="009D2624">
            <w:pPr>
              <w:ind w:left="-142"/>
              <w:jc w:val="center"/>
              <w:rPr>
                <w:sz w:val="28"/>
                <w:szCs w:val="28"/>
              </w:rPr>
            </w:pPr>
            <w:r w:rsidRPr="003701A1">
              <w:rPr>
                <w:sz w:val="28"/>
                <w:szCs w:val="28"/>
              </w:rPr>
              <w:t>32</w:t>
            </w:r>
          </w:p>
        </w:tc>
        <w:tc>
          <w:tcPr>
            <w:tcW w:w="2635" w:type="dxa"/>
            <w:vAlign w:val="center"/>
          </w:tcPr>
          <w:p w14:paraId="6854A193" w14:textId="77777777" w:rsidR="00CF0BE3" w:rsidRPr="003701A1" w:rsidRDefault="009D2624">
            <w:pPr>
              <w:ind w:left="-142"/>
              <w:jc w:val="center"/>
              <w:rPr>
                <w:sz w:val="28"/>
                <w:szCs w:val="28"/>
              </w:rPr>
            </w:pPr>
            <w:r w:rsidRPr="003701A1">
              <w:rPr>
                <w:sz w:val="28"/>
                <w:szCs w:val="28"/>
              </w:rPr>
              <w:t>100</w:t>
            </w:r>
          </w:p>
        </w:tc>
      </w:tr>
    </w:tbl>
    <w:p w14:paraId="2D2E8BE1" w14:textId="77777777" w:rsidR="00CF0BE3" w:rsidRPr="003701A1" w:rsidRDefault="00CF0BE3">
      <w:pPr>
        <w:jc w:val="both"/>
        <w:rPr>
          <w:sz w:val="28"/>
          <w:szCs w:val="28"/>
          <w:lang w:val="uk-UA"/>
        </w:rPr>
      </w:pPr>
    </w:p>
    <w:p w14:paraId="0B28C71A" w14:textId="0A71830C" w:rsidR="00515B61" w:rsidRDefault="004A7AF0" w:rsidP="0009463B">
      <w:pPr>
        <w:ind w:firstLine="709"/>
        <w:jc w:val="both"/>
        <w:rPr>
          <w:sz w:val="28"/>
          <w:szCs w:val="28"/>
          <w:lang w:val="kk-KZ"/>
        </w:rPr>
      </w:pPr>
      <w:r w:rsidRPr="003701A1">
        <w:rPr>
          <w:sz w:val="28"/>
          <w:szCs w:val="28"/>
        </w:rPr>
        <w:t>Ответы на вопросы</w:t>
      </w:r>
      <w:r w:rsidRPr="003701A1">
        <w:rPr>
          <w:sz w:val="28"/>
          <w:szCs w:val="28"/>
          <w:lang w:val="uk-UA"/>
        </w:rPr>
        <w:t>,</w:t>
      </w:r>
      <w:r w:rsidRPr="003701A1">
        <w:rPr>
          <w:sz w:val="28"/>
          <w:szCs w:val="28"/>
        </w:rPr>
        <w:t xml:space="preserve"> по какой причине было рекомендовано использование донорских ооцитов распределились следующим образом </w:t>
      </w:r>
      <w:r w:rsidRPr="006A0D27">
        <w:rPr>
          <w:sz w:val="28"/>
          <w:szCs w:val="28"/>
        </w:rPr>
        <w:t>– 38% сниженный овариальный резерв, 25% – отсутствие овариального резерва, 25% – возраст старше 40 лет, 9% – неудачные попытки ЭКО в анамнезе, 3% – наследственные/генетические заболевания</w:t>
      </w:r>
      <w:r>
        <w:rPr>
          <w:sz w:val="28"/>
          <w:szCs w:val="28"/>
        </w:rPr>
        <w:t xml:space="preserve"> (таблица 9)</w:t>
      </w:r>
      <w:r w:rsidRPr="006A0D27">
        <w:rPr>
          <w:sz w:val="28"/>
          <w:szCs w:val="28"/>
        </w:rPr>
        <w:t>.</w:t>
      </w:r>
    </w:p>
    <w:p w14:paraId="51C07CD5" w14:textId="77777777" w:rsidR="0009463B" w:rsidRPr="0009463B" w:rsidRDefault="0009463B" w:rsidP="0009463B">
      <w:pPr>
        <w:ind w:firstLine="709"/>
        <w:jc w:val="both"/>
        <w:rPr>
          <w:sz w:val="28"/>
          <w:szCs w:val="28"/>
          <w:lang w:val="kk-KZ"/>
        </w:rPr>
      </w:pPr>
    </w:p>
    <w:p w14:paraId="71A4884A" w14:textId="4E56A567" w:rsidR="00CF0BE3" w:rsidRDefault="00515B61" w:rsidP="00675F5F">
      <w:pPr>
        <w:rPr>
          <w:sz w:val="28"/>
          <w:szCs w:val="28"/>
        </w:rPr>
      </w:pPr>
      <w:r w:rsidRPr="00675F5F">
        <w:rPr>
          <w:sz w:val="28"/>
          <w:szCs w:val="28"/>
        </w:rPr>
        <w:t xml:space="preserve">Таблица </w:t>
      </w:r>
      <w:r w:rsidR="0071030E" w:rsidRPr="00675F5F">
        <w:rPr>
          <w:sz w:val="28"/>
          <w:szCs w:val="28"/>
        </w:rPr>
        <w:t>9</w:t>
      </w:r>
      <w:r w:rsidR="00675F5F" w:rsidRPr="00675F5F">
        <w:rPr>
          <w:sz w:val="28"/>
          <w:szCs w:val="28"/>
        </w:rPr>
        <w:t xml:space="preserve"> </w:t>
      </w:r>
      <w:r w:rsidR="00675F5F" w:rsidRPr="00675F5F">
        <w:rPr>
          <w:sz w:val="28"/>
          <w:szCs w:val="28"/>
          <w:shd w:val="clear" w:color="auto" w:fill="FFFFFF"/>
        </w:rPr>
        <w:t>–</w:t>
      </w:r>
      <w:r w:rsidRPr="00675F5F">
        <w:rPr>
          <w:sz w:val="28"/>
          <w:szCs w:val="28"/>
        </w:rPr>
        <w:t xml:space="preserve"> </w:t>
      </w:r>
      <w:r w:rsidR="009D2624" w:rsidRPr="00675F5F">
        <w:rPr>
          <w:sz w:val="28"/>
          <w:szCs w:val="28"/>
        </w:rPr>
        <w:t xml:space="preserve">Причины использования донорских ооцитов, среди респондентов </w:t>
      </w:r>
      <w:r w:rsidR="00726BA8" w:rsidRPr="00675F5F">
        <w:rPr>
          <w:sz w:val="28"/>
          <w:szCs w:val="28"/>
        </w:rPr>
        <w:t xml:space="preserve">ІІ </w:t>
      </w:r>
      <w:r w:rsidR="009D2624" w:rsidRPr="00675F5F">
        <w:rPr>
          <w:sz w:val="28"/>
          <w:szCs w:val="28"/>
        </w:rPr>
        <w:t>группы</w:t>
      </w:r>
    </w:p>
    <w:p w14:paraId="71E55B33" w14:textId="77777777" w:rsidR="00675F5F" w:rsidRPr="00675F5F" w:rsidRDefault="00675F5F" w:rsidP="00675F5F">
      <w:pPr>
        <w:rPr>
          <w:sz w:val="28"/>
          <w:szCs w:val="28"/>
        </w:rPr>
      </w:pPr>
    </w:p>
    <w:tbl>
      <w:tblPr>
        <w:tblStyle w:val="affffffe"/>
        <w:tblW w:w="9383"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21"/>
        <w:gridCol w:w="3692"/>
        <w:gridCol w:w="2635"/>
        <w:gridCol w:w="2635"/>
      </w:tblGrid>
      <w:tr w:rsidR="00CF0BE3" w:rsidRPr="003701A1" w14:paraId="241EC845" w14:textId="77777777" w:rsidTr="003D23BD">
        <w:trPr>
          <w:trHeight w:val="337"/>
          <w:jc w:val="center"/>
        </w:trPr>
        <w:tc>
          <w:tcPr>
            <w:tcW w:w="421" w:type="dxa"/>
            <w:vAlign w:val="center"/>
          </w:tcPr>
          <w:p w14:paraId="500D812F" w14:textId="77777777" w:rsidR="00CF0BE3" w:rsidRPr="003701A1" w:rsidRDefault="009D2624" w:rsidP="004A7AF0">
            <w:pPr>
              <w:jc w:val="center"/>
              <w:rPr>
                <w:sz w:val="28"/>
                <w:szCs w:val="28"/>
              </w:rPr>
            </w:pPr>
            <w:r w:rsidRPr="003701A1">
              <w:rPr>
                <w:sz w:val="28"/>
                <w:szCs w:val="28"/>
              </w:rPr>
              <w:t>№</w:t>
            </w:r>
          </w:p>
        </w:tc>
        <w:tc>
          <w:tcPr>
            <w:tcW w:w="3692" w:type="dxa"/>
            <w:vAlign w:val="center"/>
          </w:tcPr>
          <w:p w14:paraId="3121BD1E" w14:textId="77777777" w:rsidR="00CF0BE3" w:rsidRPr="003701A1" w:rsidRDefault="009D2624" w:rsidP="004A7AF0">
            <w:pPr>
              <w:jc w:val="center"/>
              <w:rPr>
                <w:sz w:val="28"/>
                <w:szCs w:val="28"/>
              </w:rPr>
            </w:pPr>
            <w:r w:rsidRPr="003701A1">
              <w:rPr>
                <w:sz w:val="28"/>
                <w:szCs w:val="28"/>
              </w:rPr>
              <w:t>Показатели</w:t>
            </w:r>
          </w:p>
        </w:tc>
        <w:tc>
          <w:tcPr>
            <w:tcW w:w="2635" w:type="dxa"/>
            <w:vAlign w:val="center"/>
          </w:tcPr>
          <w:p w14:paraId="766107F4" w14:textId="0ED4A933" w:rsidR="00CF0BE3" w:rsidRPr="003701A1" w:rsidRDefault="00387760" w:rsidP="004A7AF0">
            <w:pPr>
              <w:jc w:val="center"/>
              <w:rPr>
                <w:sz w:val="28"/>
                <w:szCs w:val="28"/>
              </w:rPr>
            </w:pPr>
            <w:r>
              <w:rPr>
                <w:sz w:val="28"/>
                <w:szCs w:val="28"/>
              </w:rPr>
              <w:t>Количество</w:t>
            </w:r>
          </w:p>
        </w:tc>
        <w:tc>
          <w:tcPr>
            <w:tcW w:w="2635" w:type="dxa"/>
            <w:vAlign w:val="center"/>
          </w:tcPr>
          <w:p w14:paraId="037B169A" w14:textId="125ECE5A" w:rsidR="00CF0BE3" w:rsidRPr="003701A1" w:rsidRDefault="00726BA8" w:rsidP="004A7AF0">
            <w:pPr>
              <w:jc w:val="center"/>
              <w:rPr>
                <w:sz w:val="28"/>
                <w:szCs w:val="28"/>
              </w:rPr>
            </w:pPr>
            <w:r w:rsidRPr="003701A1">
              <w:rPr>
                <w:sz w:val="28"/>
                <w:szCs w:val="28"/>
              </w:rPr>
              <w:t>абс</w:t>
            </w:r>
            <w:r>
              <w:rPr>
                <w:sz w:val="28"/>
                <w:szCs w:val="28"/>
              </w:rPr>
              <w:t>,</w:t>
            </w:r>
            <w:r w:rsidRPr="003701A1">
              <w:rPr>
                <w:sz w:val="28"/>
                <w:szCs w:val="28"/>
              </w:rPr>
              <w:t xml:space="preserve"> %</w:t>
            </w:r>
          </w:p>
        </w:tc>
      </w:tr>
      <w:tr w:rsidR="00CF0BE3" w:rsidRPr="003701A1" w14:paraId="4169F86F" w14:textId="77777777" w:rsidTr="003D23BD">
        <w:trPr>
          <w:trHeight w:val="512"/>
          <w:jc w:val="center"/>
        </w:trPr>
        <w:tc>
          <w:tcPr>
            <w:tcW w:w="421" w:type="dxa"/>
            <w:vAlign w:val="center"/>
          </w:tcPr>
          <w:p w14:paraId="4BF5CCFE" w14:textId="77777777" w:rsidR="00CF0BE3" w:rsidRPr="003701A1" w:rsidRDefault="009D2624" w:rsidP="004A7AF0">
            <w:pPr>
              <w:jc w:val="center"/>
              <w:rPr>
                <w:sz w:val="28"/>
                <w:szCs w:val="28"/>
              </w:rPr>
            </w:pPr>
            <w:r w:rsidRPr="003701A1">
              <w:rPr>
                <w:sz w:val="28"/>
                <w:szCs w:val="28"/>
              </w:rPr>
              <w:t>1</w:t>
            </w:r>
          </w:p>
        </w:tc>
        <w:tc>
          <w:tcPr>
            <w:tcW w:w="3692" w:type="dxa"/>
            <w:vAlign w:val="center"/>
          </w:tcPr>
          <w:p w14:paraId="2FC60284" w14:textId="77777777" w:rsidR="00CF0BE3" w:rsidRPr="003701A1" w:rsidRDefault="009D2624" w:rsidP="004A7AF0">
            <w:pPr>
              <w:rPr>
                <w:sz w:val="28"/>
                <w:szCs w:val="28"/>
              </w:rPr>
            </w:pPr>
            <w:r w:rsidRPr="003701A1">
              <w:rPr>
                <w:sz w:val="28"/>
                <w:szCs w:val="28"/>
              </w:rPr>
              <w:t>Сниженный овариальный резерв</w:t>
            </w:r>
          </w:p>
        </w:tc>
        <w:tc>
          <w:tcPr>
            <w:tcW w:w="2635" w:type="dxa"/>
            <w:vAlign w:val="center"/>
          </w:tcPr>
          <w:p w14:paraId="5A5B5E6A" w14:textId="77777777" w:rsidR="00CF0BE3" w:rsidRPr="003701A1" w:rsidRDefault="009D2624" w:rsidP="004A7AF0">
            <w:pPr>
              <w:jc w:val="center"/>
              <w:rPr>
                <w:sz w:val="28"/>
                <w:szCs w:val="28"/>
              </w:rPr>
            </w:pPr>
            <w:r w:rsidRPr="003701A1">
              <w:rPr>
                <w:sz w:val="28"/>
                <w:szCs w:val="28"/>
              </w:rPr>
              <w:t>12</w:t>
            </w:r>
          </w:p>
        </w:tc>
        <w:tc>
          <w:tcPr>
            <w:tcW w:w="2635" w:type="dxa"/>
            <w:vAlign w:val="center"/>
          </w:tcPr>
          <w:p w14:paraId="7E41E7E3" w14:textId="77777777" w:rsidR="00CF0BE3" w:rsidRPr="003701A1" w:rsidRDefault="009D2624" w:rsidP="004A7AF0">
            <w:pPr>
              <w:jc w:val="center"/>
              <w:rPr>
                <w:sz w:val="28"/>
                <w:szCs w:val="28"/>
              </w:rPr>
            </w:pPr>
            <w:r w:rsidRPr="003701A1">
              <w:rPr>
                <w:sz w:val="28"/>
                <w:szCs w:val="28"/>
              </w:rPr>
              <w:t>38</w:t>
            </w:r>
          </w:p>
        </w:tc>
      </w:tr>
      <w:tr w:rsidR="00CF0BE3" w:rsidRPr="003701A1" w14:paraId="2069DE51" w14:textId="77777777" w:rsidTr="003D23BD">
        <w:trPr>
          <w:trHeight w:val="337"/>
          <w:jc w:val="center"/>
        </w:trPr>
        <w:tc>
          <w:tcPr>
            <w:tcW w:w="421" w:type="dxa"/>
            <w:vAlign w:val="center"/>
          </w:tcPr>
          <w:p w14:paraId="196C95AA" w14:textId="77777777" w:rsidR="00CF0BE3" w:rsidRPr="003701A1" w:rsidRDefault="009D2624" w:rsidP="004A7AF0">
            <w:pPr>
              <w:jc w:val="center"/>
              <w:rPr>
                <w:sz w:val="28"/>
                <w:szCs w:val="28"/>
              </w:rPr>
            </w:pPr>
            <w:r w:rsidRPr="003701A1">
              <w:rPr>
                <w:sz w:val="28"/>
                <w:szCs w:val="28"/>
              </w:rPr>
              <w:t>2</w:t>
            </w:r>
          </w:p>
        </w:tc>
        <w:tc>
          <w:tcPr>
            <w:tcW w:w="3692" w:type="dxa"/>
            <w:vAlign w:val="center"/>
          </w:tcPr>
          <w:p w14:paraId="75B65E57" w14:textId="77777777" w:rsidR="00CF0BE3" w:rsidRPr="003701A1" w:rsidRDefault="009D2624" w:rsidP="004A7AF0">
            <w:pPr>
              <w:rPr>
                <w:sz w:val="28"/>
                <w:szCs w:val="28"/>
              </w:rPr>
            </w:pPr>
            <w:r w:rsidRPr="003701A1">
              <w:rPr>
                <w:sz w:val="28"/>
                <w:szCs w:val="28"/>
              </w:rPr>
              <w:t>Отсутствие овариального резерва</w:t>
            </w:r>
          </w:p>
        </w:tc>
        <w:tc>
          <w:tcPr>
            <w:tcW w:w="2635" w:type="dxa"/>
            <w:vAlign w:val="center"/>
          </w:tcPr>
          <w:p w14:paraId="704E29A9" w14:textId="77777777" w:rsidR="00CF0BE3" w:rsidRPr="003701A1" w:rsidRDefault="009D2624" w:rsidP="004A7AF0">
            <w:pPr>
              <w:jc w:val="center"/>
              <w:rPr>
                <w:sz w:val="28"/>
                <w:szCs w:val="28"/>
              </w:rPr>
            </w:pPr>
            <w:r w:rsidRPr="003701A1">
              <w:rPr>
                <w:sz w:val="28"/>
                <w:szCs w:val="28"/>
              </w:rPr>
              <w:t>8</w:t>
            </w:r>
          </w:p>
        </w:tc>
        <w:tc>
          <w:tcPr>
            <w:tcW w:w="2635" w:type="dxa"/>
            <w:vAlign w:val="center"/>
          </w:tcPr>
          <w:p w14:paraId="01A1348E" w14:textId="77777777" w:rsidR="00CF0BE3" w:rsidRPr="003701A1" w:rsidRDefault="009D2624" w:rsidP="004A7AF0">
            <w:pPr>
              <w:jc w:val="center"/>
              <w:rPr>
                <w:sz w:val="28"/>
                <w:szCs w:val="28"/>
              </w:rPr>
            </w:pPr>
            <w:r w:rsidRPr="003701A1">
              <w:rPr>
                <w:sz w:val="28"/>
                <w:szCs w:val="28"/>
              </w:rPr>
              <w:t>25</w:t>
            </w:r>
          </w:p>
        </w:tc>
      </w:tr>
      <w:tr w:rsidR="00CF0BE3" w:rsidRPr="003701A1" w14:paraId="325140F1" w14:textId="77777777" w:rsidTr="003D23BD">
        <w:trPr>
          <w:trHeight w:val="236"/>
          <w:jc w:val="center"/>
        </w:trPr>
        <w:tc>
          <w:tcPr>
            <w:tcW w:w="421" w:type="dxa"/>
            <w:vAlign w:val="center"/>
          </w:tcPr>
          <w:p w14:paraId="18827BC8" w14:textId="77777777" w:rsidR="00CF0BE3" w:rsidRPr="003701A1" w:rsidRDefault="009D2624" w:rsidP="004A7AF0">
            <w:pPr>
              <w:jc w:val="center"/>
              <w:rPr>
                <w:sz w:val="28"/>
                <w:szCs w:val="28"/>
              </w:rPr>
            </w:pPr>
            <w:r w:rsidRPr="003701A1">
              <w:rPr>
                <w:sz w:val="28"/>
                <w:szCs w:val="28"/>
              </w:rPr>
              <w:t>3</w:t>
            </w:r>
          </w:p>
        </w:tc>
        <w:tc>
          <w:tcPr>
            <w:tcW w:w="3692" w:type="dxa"/>
            <w:vAlign w:val="center"/>
          </w:tcPr>
          <w:p w14:paraId="60D36908" w14:textId="77777777" w:rsidR="00CF0BE3" w:rsidRPr="003701A1" w:rsidRDefault="009D2624" w:rsidP="004A7AF0">
            <w:pPr>
              <w:rPr>
                <w:sz w:val="28"/>
                <w:szCs w:val="28"/>
              </w:rPr>
            </w:pPr>
            <w:r w:rsidRPr="003701A1">
              <w:rPr>
                <w:sz w:val="28"/>
                <w:szCs w:val="28"/>
              </w:rPr>
              <w:t>Возраст старше 40 лет</w:t>
            </w:r>
          </w:p>
        </w:tc>
        <w:tc>
          <w:tcPr>
            <w:tcW w:w="2635" w:type="dxa"/>
            <w:vAlign w:val="center"/>
          </w:tcPr>
          <w:p w14:paraId="29713109" w14:textId="77777777" w:rsidR="00CF0BE3" w:rsidRPr="003701A1" w:rsidRDefault="009D2624" w:rsidP="004A7AF0">
            <w:pPr>
              <w:jc w:val="center"/>
              <w:rPr>
                <w:sz w:val="28"/>
                <w:szCs w:val="28"/>
              </w:rPr>
            </w:pPr>
            <w:r w:rsidRPr="003701A1">
              <w:rPr>
                <w:sz w:val="28"/>
                <w:szCs w:val="28"/>
              </w:rPr>
              <w:t>8</w:t>
            </w:r>
          </w:p>
        </w:tc>
        <w:tc>
          <w:tcPr>
            <w:tcW w:w="2635" w:type="dxa"/>
            <w:vAlign w:val="center"/>
          </w:tcPr>
          <w:p w14:paraId="7672EF3F" w14:textId="77777777" w:rsidR="00CF0BE3" w:rsidRPr="003701A1" w:rsidRDefault="009D2624" w:rsidP="004A7AF0">
            <w:pPr>
              <w:jc w:val="center"/>
              <w:rPr>
                <w:sz w:val="28"/>
                <w:szCs w:val="28"/>
              </w:rPr>
            </w:pPr>
            <w:r w:rsidRPr="003701A1">
              <w:rPr>
                <w:sz w:val="28"/>
                <w:szCs w:val="28"/>
              </w:rPr>
              <w:t>25</w:t>
            </w:r>
          </w:p>
        </w:tc>
      </w:tr>
      <w:tr w:rsidR="00CF0BE3" w:rsidRPr="003701A1" w14:paraId="65179F77" w14:textId="77777777" w:rsidTr="003D23BD">
        <w:trPr>
          <w:trHeight w:val="325"/>
          <w:jc w:val="center"/>
        </w:trPr>
        <w:tc>
          <w:tcPr>
            <w:tcW w:w="421" w:type="dxa"/>
            <w:vAlign w:val="center"/>
          </w:tcPr>
          <w:p w14:paraId="72353D88" w14:textId="77777777" w:rsidR="00CF0BE3" w:rsidRPr="003701A1" w:rsidRDefault="009D2624" w:rsidP="004A7AF0">
            <w:pPr>
              <w:jc w:val="center"/>
              <w:rPr>
                <w:sz w:val="28"/>
                <w:szCs w:val="28"/>
              </w:rPr>
            </w:pPr>
            <w:r w:rsidRPr="003701A1">
              <w:rPr>
                <w:sz w:val="28"/>
                <w:szCs w:val="28"/>
              </w:rPr>
              <w:t>4</w:t>
            </w:r>
          </w:p>
        </w:tc>
        <w:tc>
          <w:tcPr>
            <w:tcW w:w="3692" w:type="dxa"/>
            <w:vAlign w:val="center"/>
          </w:tcPr>
          <w:p w14:paraId="7F867E64" w14:textId="77777777" w:rsidR="00CF0BE3" w:rsidRPr="003701A1" w:rsidRDefault="009D2624" w:rsidP="004A7AF0">
            <w:pPr>
              <w:rPr>
                <w:sz w:val="28"/>
                <w:szCs w:val="28"/>
              </w:rPr>
            </w:pPr>
            <w:r w:rsidRPr="003701A1">
              <w:rPr>
                <w:sz w:val="28"/>
                <w:szCs w:val="28"/>
              </w:rPr>
              <w:t>Неудачные попытки ЭКО в анамнезе</w:t>
            </w:r>
          </w:p>
        </w:tc>
        <w:tc>
          <w:tcPr>
            <w:tcW w:w="2635" w:type="dxa"/>
            <w:vAlign w:val="center"/>
          </w:tcPr>
          <w:p w14:paraId="65ABC96C" w14:textId="77777777" w:rsidR="00CF0BE3" w:rsidRPr="003701A1" w:rsidRDefault="009D2624" w:rsidP="004A7AF0">
            <w:pPr>
              <w:jc w:val="center"/>
              <w:rPr>
                <w:sz w:val="28"/>
                <w:szCs w:val="28"/>
              </w:rPr>
            </w:pPr>
            <w:r w:rsidRPr="003701A1">
              <w:rPr>
                <w:sz w:val="28"/>
                <w:szCs w:val="28"/>
              </w:rPr>
              <w:t>3</w:t>
            </w:r>
          </w:p>
        </w:tc>
        <w:tc>
          <w:tcPr>
            <w:tcW w:w="2635" w:type="dxa"/>
            <w:vAlign w:val="center"/>
          </w:tcPr>
          <w:p w14:paraId="0A5B2142" w14:textId="77777777" w:rsidR="00CF0BE3" w:rsidRPr="003701A1" w:rsidRDefault="009D2624" w:rsidP="004A7AF0">
            <w:pPr>
              <w:jc w:val="center"/>
              <w:rPr>
                <w:sz w:val="28"/>
                <w:szCs w:val="28"/>
              </w:rPr>
            </w:pPr>
            <w:r w:rsidRPr="003701A1">
              <w:rPr>
                <w:sz w:val="28"/>
                <w:szCs w:val="28"/>
              </w:rPr>
              <w:t>9</w:t>
            </w:r>
          </w:p>
        </w:tc>
      </w:tr>
      <w:tr w:rsidR="00CF0BE3" w:rsidRPr="003701A1" w14:paraId="32C8DF97" w14:textId="77777777" w:rsidTr="003D23BD">
        <w:trPr>
          <w:trHeight w:val="675"/>
          <w:jc w:val="center"/>
        </w:trPr>
        <w:tc>
          <w:tcPr>
            <w:tcW w:w="421" w:type="dxa"/>
            <w:vAlign w:val="center"/>
          </w:tcPr>
          <w:p w14:paraId="564D84CD" w14:textId="77777777" w:rsidR="00CF0BE3" w:rsidRPr="003701A1" w:rsidRDefault="009D2624" w:rsidP="004A7AF0">
            <w:pPr>
              <w:jc w:val="center"/>
              <w:rPr>
                <w:sz w:val="28"/>
                <w:szCs w:val="28"/>
              </w:rPr>
            </w:pPr>
            <w:r w:rsidRPr="003701A1">
              <w:rPr>
                <w:sz w:val="28"/>
                <w:szCs w:val="28"/>
              </w:rPr>
              <w:t>5</w:t>
            </w:r>
          </w:p>
        </w:tc>
        <w:tc>
          <w:tcPr>
            <w:tcW w:w="3692" w:type="dxa"/>
            <w:vAlign w:val="center"/>
          </w:tcPr>
          <w:p w14:paraId="76EC8DE0" w14:textId="77777777" w:rsidR="00CF0BE3" w:rsidRPr="003701A1" w:rsidRDefault="009D2624" w:rsidP="004A7AF0">
            <w:pPr>
              <w:rPr>
                <w:sz w:val="28"/>
                <w:szCs w:val="28"/>
              </w:rPr>
            </w:pPr>
            <w:r w:rsidRPr="003701A1">
              <w:rPr>
                <w:sz w:val="28"/>
                <w:szCs w:val="28"/>
              </w:rPr>
              <w:t>Наследственные/генетические заболевания</w:t>
            </w:r>
          </w:p>
        </w:tc>
        <w:tc>
          <w:tcPr>
            <w:tcW w:w="2635" w:type="dxa"/>
            <w:vAlign w:val="center"/>
          </w:tcPr>
          <w:p w14:paraId="6C0BCFAC" w14:textId="094759D6" w:rsidR="00CF0BE3" w:rsidRPr="003701A1" w:rsidRDefault="00DC349B" w:rsidP="004A7AF0">
            <w:pPr>
              <w:jc w:val="center"/>
              <w:rPr>
                <w:sz w:val="28"/>
                <w:szCs w:val="28"/>
              </w:rPr>
            </w:pPr>
            <w:r>
              <w:rPr>
                <w:sz w:val="28"/>
                <w:szCs w:val="28"/>
              </w:rPr>
              <w:t>1</w:t>
            </w:r>
          </w:p>
        </w:tc>
        <w:tc>
          <w:tcPr>
            <w:tcW w:w="2635" w:type="dxa"/>
            <w:vAlign w:val="center"/>
          </w:tcPr>
          <w:p w14:paraId="1C2AD8B9" w14:textId="77777777" w:rsidR="00CF0BE3" w:rsidRPr="003701A1" w:rsidRDefault="009D2624" w:rsidP="004A7AF0">
            <w:pPr>
              <w:jc w:val="center"/>
              <w:rPr>
                <w:sz w:val="28"/>
                <w:szCs w:val="28"/>
              </w:rPr>
            </w:pPr>
            <w:r w:rsidRPr="003701A1">
              <w:rPr>
                <w:sz w:val="28"/>
                <w:szCs w:val="28"/>
              </w:rPr>
              <w:t>3</w:t>
            </w:r>
          </w:p>
        </w:tc>
      </w:tr>
      <w:tr w:rsidR="00CF0BE3" w:rsidRPr="003701A1" w14:paraId="0C106962" w14:textId="77777777" w:rsidTr="003D23BD">
        <w:trPr>
          <w:trHeight w:val="350"/>
          <w:jc w:val="center"/>
        </w:trPr>
        <w:tc>
          <w:tcPr>
            <w:tcW w:w="421" w:type="dxa"/>
            <w:vAlign w:val="center"/>
          </w:tcPr>
          <w:p w14:paraId="5F36680A" w14:textId="77777777" w:rsidR="00CF0BE3" w:rsidRPr="003701A1" w:rsidRDefault="009D2624" w:rsidP="004A7AF0">
            <w:pPr>
              <w:jc w:val="center"/>
              <w:rPr>
                <w:sz w:val="28"/>
                <w:szCs w:val="28"/>
              </w:rPr>
            </w:pPr>
            <w:r w:rsidRPr="003701A1">
              <w:rPr>
                <w:sz w:val="28"/>
                <w:szCs w:val="28"/>
              </w:rPr>
              <w:t>6</w:t>
            </w:r>
          </w:p>
        </w:tc>
        <w:tc>
          <w:tcPr>
            <w:tcW w:w="3692" w:type="dxa"/>
            <w:vAlign w:val="center"/>
          </w:tcPr>
          <w:p w14:paraId="45422CB6" w14:textId="77777777" w:rsidR="00CF0BE3" w:rsidRPr="003701A1" w:rsidRDefault="009D2624" w:rsidP="004A7AF0">
            <w:pPr>
              <w:rPr>
                <w:sz w:val="28"/>
                <w:szCs w:val="28"/>
              </w:rPr>
            </w:pPr>
            <w:r w:rsidRPr="003701A1">
              <w:rPr>
                <w:sz w:val="28"/>
                <w:szCs w:val="28"/>
              </w:rPr>
              <w:t>Всего</w:t>
            </w:r>
          </w:p>
        </w:tc>
        <w:tc>
          <w:tcPr>
            <w:tcW w:w="2635" w:type="dxa"/>
            <w:vAlign w:val="center"/>
          </w:tcPr>
          <w:p w14:paraId="16BA1D3C" w14:textId="73C82AFC" w:rsidR="00CF0BE3" w:rsidRPr="003701A1" w:rsidRDefault="00290BF0" w:rsidP="004A7AF0">
            <w:pPr>
              <w:jc w:val="center"/>
              <w:rPr>
                <w:sz w:val="28"/>
                <w:szCs w:val="28"/>
              </w:rPr>
            </w:pPr>
            <w:r>
              <w:rPr>
                <w:sz w:val="28"/>
                <w:szCs w:val="28"/>
              </w:rPr>
              <w:t>32</w:t>
            </w:r>
          </w:p>
        </w:tc>
        <w:tc>
          <w:tcPr>
            <w:tcW w:w="2635" w:type="dxa"/>
            <w:vAlign w:val="center"/>
          </w:tcPr>
          <w:p w14:paraId="7D003579" w14:textId="77777777" w:rsidR="00CF0BE3" w:rsidRPr="003701A1" w:rsidRDefault="009D2624" w:rsidP="004A7AF0">
            <w:pPr>
              <w:jc w:val="center"/>
              <w:rPr>
                <w:sz w:val="28"/>
                <w:szCs w:val="28"/>
              </w:rPr>
            </w:pPr>
            <w:r w:rsidRPr="003701A1">
              <w:rPr>
                <w:sz w:val="28"/>
                <w:szCs w:val="28"/>
              </w:rPr>
              <w:t>100</w:t>
            </w:r>
          </w:p>
        </w:tc>
      </w:tr>
    </w:tbl>
    <w:p w14:paraId="6CA782FB" w14:textId="77777777" w:rsidR="00CF0BE3" w:rsidRPr="003701A1" w:rsidRDefault="00CF0BE3">
      <w:pPr>
        <w:ind w:firstLine="567"/>
        <w:jc w:val="both"/>
        <w:rPr>
          <w:sz w:val="28"/>
          <w:szCs w:val="28"/>
        </w:rPr>
      </w:pPr>
    </w:p>
    <w:p w14:paraId="74C93759" w14:textId="77777777" w:rsidR="004A7AF0" w:rsidRPr="003701A1" w:rsidRDefault="004A7AF0" w:rsidP="004A7AF0">
      <w:pPr>
        <w:ind w:firstLine="709"/>
        <w:jc w:val="both"/>
        <w:rPr>
          <w:sz w:val="28"/>
          <w:szCs w:val="28"/>
        </w:rPr>
      </w:pPr>
      <w:r w:rsidRPr="003701A1">
        <w:rPr>
          <w:sz w:val="28"/>
          <w:szCs w:val="28"/>
        </w:rPr>
        <w:t>Когда женщина впервые слышит о необходимости использования донорских ооцитов (донорства яйцеклеток), это может вызвать сложную гамму эмоций. Эти эмоции могут сильно различаться в зависимости от индивидуальных обстоятельств, личных убеждений, культурных традиций и предыдущего опыта. Некоторые общие чувства могут включать в себя шок и недоверие. Поначалу услышать о том, что кому-то могут понадобиться донорские ооциты, может быть шокирующим и трудным для понимания. Это может показаться сюрреалистичным или невероятным, особенно если женщина не ожидала проблем с фертильностью.</w:t>
      </w:r>
    </w:p>
    <w:p w14:paraId="665D477E" w14:textId="2454B168" w:rsidR="004A7AF0" w:rsidRPr="006A0D27" w:rsidRDefault="004A7AF0" w:rsidP="004A7AF0">
      <w:pPr>
        <w:ind w:firstLine="709"/>
        <w:jc w:val="both"/>
        <w:rPr>
          <w:sz w:val="28"/>
          <w:szCs w:val="28"/>
        </w:rPr>
      </w:pPr>
      <w:r>
        <w:rPr>
          <w:sz w:val="28"/>
          <w:szCs w:val="28"/>
        </w:rPr>
        <w:t>Ч</w:t>
      </w:r>
      <w:r w:rsidRPr="003701A1">
        <w:rPr>
          <w:sz w:val="28"/>
          <w:szCs w:val="28"/>
        </w:rPr>
        <w:t xml:space="preserve">увства, которые испытывает женщина, когда впервые слышит о необходимости применения донорских ооцитов </w:t>
      </w:r>
      <w:r w:rsidRPr="006A0D27">
        <w:rPr>
          <w:sz w:val="28"/>
          <w:szCs w:val="28"/>
        </w:rPr>
        <w:t xml:space="preserve">– </w:t>
      </w:r>
      <w:r>
        <w:rPr>
          <w:sz w:val="28"/>
          <w:szCs w:val="28"/>
        </w:rPr>
        <w:t xml:space="preserve">в </w:t>
      </w:r>
      <w:r w:rsidRPr="006A0D27">
        <w:rPr>
          <w:sz w:val="28"/>
          <w:szCs w:val="28"/>
        </w:rPr>
        <w:t xml:space="preserve">28% </w:t>
      </w:r>
      <w:r>
        <w:rPr>
          <w:sz w:val="28"/>
          <w:szCs w:val="28"/>
        </w:rPr>
        <w:t>случаев</w:t>
      </w:r>
      <w:r w:rsidR="005B7417">
        <w:rPr>
          <w:sz w:val="28"/>
          <w:szCs w:val="28"/>
        </w:rPr>
        <w:t>,</w:t>
      </w:r>
      <w:r>
        <w:rPr>
          <w:sz w:val="28"/>
          <w:szCs w:val="28"/>
        </w:rPr>
        <w:t xml:space="preserve"> это</w:t>
      </w:r>
      <w:r w:rsidRPr="006A0D27">
        <w:rPr>
          <w:sz w:val="28"/>
          <w:szCs w:val="28"/>
        </w:rPr>
        <w:t xml:space="preserve"> бессилие/отчаяние, </w:t>
      </w:r>
      <w:r>
        <w:rPr>
          <w:sz w:val="28"/>
          <w:szCs w:val="28"/>
        </w:rPr>
        <w:t xml:space="preserve">в </w:t>
      </w:r>
      <w:r w:rsidRPr="006A0D27">
        <w:rPr>
          <w:sz w:val="28"/>
          <w:szCs w:val="28"/>
        </w:rPr>
        <w:t>19% – растерянность,</w:t>
      </w:r>
      <w:r>
        <w:rPr>
          <w:sz w:val="28"/>
          <w:szCs w:val="28"/>
        </w:rPr>
        <w:t xml:space="preserve"> в </w:t>
      </w:r>
      <w:r w:rsidRPr="006A0D27">
        <w:rPr>
          <w:sz w:val="28"/>
          <w:szCs w:val="28"/>
        </w:rPr>
        <w:t xml:space="preserve">25% – отрицание/несогласие, </w:t>
      </w:r>
      <w:r>
        <w:rPr>
          <w:sz w:val="28"/>
          <w:szCs w:val="28"/>
        </w:rPr>
        <w:t xml:space="preserve">в </w:t>
      </w:r>
      <w:r w:rsidRPr="006A0D27">
        <w:rPr>
          <w:sz w:val="28"/>
          <w:szCs w:val="28"/>
        </w:rPr>
        <w:t xml:space="preserve">16% </w:t>
      </w:r>
      <w:r w:rsidR="003D23BD" w:rsidRPr="00426B39">
        <w:rPr>
          <w:sz w:val="28"/>
          <w:szCs w:val="28"/>
        </w:rPr>
        <w:t>–</w:t>
      </w:r>
      <w:r w:rsidRPr="006A0D27">
        <w:rPr>
          <w:sz w:val="28"/>
          <w:szCs w:val="28"/>
        </w:rPr>
        <w:t xml:space="preserve"> разочарование, по 3% – гнев, злость, страх</w:t>
      </w:r>
      <w:r>
        <w:rPr>
          <w:sz w:val="28"/>
          <w:szCs w:val="28"/>
        </w:rPr>
        <w:t xml:space="preserve"> (таблица 10)</w:t>
      </w:r>
      <w:r w:rsidRPr="006A0D27">
        <w:rPr>
          <w:sz w:val="28"/>
          <w:szCs w:val="28"/>
        </w:rPr>
        <w:t>.</w:t>
      </w:r>
    </w:p>
    <w:p w14:paraId="5A0C9663" w14:textId="77777777" w:rsidR="00515B61" w:rsidRDefault="00515B61" w:rsidP="00515B61">
      <w:pPr>
        <w:rPr>
          <w:i/>
          <w:sz w:val="28"/>
          <w:szCs w:val="28"/>
        </w:rPr>
      </w:pPr>
    </w:p>
    <w:p w14:paraId="1EA11E96" w14:textId="7E72ADD5" w:rsidR="009C017E" w:rsidRPr="00515B61" w:rsidRDefault="00515B61" w:rsidP="00675F5F">
      <w:pPr>
        <w:jc w:val="both"/>
        <w:rPr>
          <w:sz w:val="28"/>
          <w:szCs w:val="28"/>
        </w:rPr>
      </w:pPr>
      <w:r w:rsidRPr="00515B61">
        <w:rPr>
          <w:sz w:val="28"/>
          <w:szCs w:val="28"/>
        </w:rPr>
        <w:t xml:space="preserve">Таблица </w:t>
      </w:r>
      <w:r w:rsidR="0071030E">
        <w:rPr>
          <w:sz w:val="28"/>
          <w:szCs w:val="28"/>
        </w:rPr>
        <w:t>10</w:t>
      </w:r>
      <w:r w:rsidR="00675F5F">
        <w:rPr>
          <w:sz w:val="28"/>
          <w:szCs w:val="28"/>
        </w:rPr>
        <w:t xml:space="preserve"> </w:t>
      </w:r>
      <w:r w:rsidR="00675F5F" w:rsidRPr="00B55D73">
        <w:rPr>
          <w:sz w:val="28"/>
          <w:szCs w:val="28"/>
          <w:shd w:val="clear" w:color="auto" w:fill="FFFFFF"/>
        </w:rPr>
        <w:t>–</w:t>
      </w:r>
      <w:r w:rsidRPr="00515B61">
        <w:rPr>
          <w:sz w:val="28"/>
          <w:szCs w:val="28"/>
        </w:rPr>
        <w:t xml:space="preserve"> </w:t>
      </w:r>
      <w:r w:rsidR="002D1C68" w:rsidRPr="00515B61">
        <w:rPr>
          <w:sz w:val="28"/>
          <w:szCs w:val="28"/>
        </w:rPr>
        <w:t xml:space="preserve">Результаты опроса реципиентов об испытанных чувствах после осознания </w:t>
      </w:r>
      <w:r w:rsidR="009C017E" w:rsidRPr="00515B61">
        <w:rPr>
          <w:sz w:val="28"/>
          <w:szCs w:val="28"/>
        </w:rPr>
        <w:t>необходимости применения донорских ооцитов</w:t>
      </w:r>
    </w:p>
    <w:p w14:paraId="00A6C851" w14:textId="77777777" w:rsidR="009C017E" w:rsidRPr="009C017E" w:rsidRDefault="009C017E">
      <w:pPr>
        <w:ind w:firstLine="567"/>
        <w:jc w:val="center"/>
        <w:rPr>
          <w:b/>
          <w:sz w:val="28"/>
          <w:szCs w:val="28"/>
        </w:rPr>
      </w:pPr>
    </w:p>
    <w:tbl>
      <w:tblPr>
        <w:tblStyle w:val="afffffffff2"/>
        <w:tblW w:w="0" w:type="auto"/>
        <w:tblInd w:w="250" w:type="dxa"/>
        <w:tblLook w:val="04A0" w:firstRow="1" w:lastRow="0" w:firstColumn="1" w:lastColumn="0" w:noHBand="0" w:noVBand="1"/>
      </w:tblPr>
      <w:tblGrid>
        <w:gridCol w:w="484"/>
        <w:gridCol w:w="4648"/>
        <w:gridCol w:w="2126"/>
        <w:gridCol w:w="2120"/>
      </w:tblGrid>
      <w:tr w:rsidR="009C017E" w14:paraId="60DBA1E0" w14:textId="77777777" w:rsidTr="003D23BD">
        <w:tc>
          <w:tcPr>
            <w:tcW w:w="484" w:type="dxa"/>
          </w:tcPr>
          <w:p w14:paraId="64E7BAA6" w14:textId="196E4D9C"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w:t>
            </w:r>
          </w:p>
        </w:tc>
        <w:tc>
          <w:tcPr>
            <w:tcW w:w="4648" w:type="dxa"/>
          </w:tcPr>
          <w:p w14:paraId="4EBD7AA9" w14:textId="04C06B79"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Ответ</w:t>
            </w:r>
          </w:p>
        </w:tc>
        <w:tc>
          <w:tcPr>
            <w:tcW w:w="2126" w:type="dxa"/>
            <w:vAlign w:val="center"/>
          </w:tcPr>
          <w:p w14:paraId="5617841A" w14:textId="11D88A6F" w:rsidR="009C017E" w:rsidRPr="00675F5F" w:rsidRDefault="00560CB3"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rPr>
              <w:t>Количество</w:t>
            </w:r>
          </w:p>
        </w:tc>
        <w:tc>
          <w:tcPr>
            <w:tcW w:w="2120" w:type="dxa"/>
            <w:vAlign w:val="center"/>
          </w:tcPr>
          <w:p w14:paraId="5F33CA10" w14:textId="10945A6B" w:rsidR="009C017E" w:rsidRPr="00675F5F" w:rsidRDefault="002D1C68"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rPr>
              <w:t>абс, %</w:t>
            </w:r>
          </w:p>
        </w:tc>
      </w:tr>
      <w:tr w:rsidR="009C017E" w14:paraId="55EFFF25" w14:textId="77777777" w:rsidTr="003D23BD">
        <w:tc>
          <w:tcPr>
            <w:tcW w:w="484" w:type="dxa"/>
          </w:tcPr>
          <w:p w14:paraId="2A9C7FF4" w14:textId="211571E7"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4648" w:type="dxa"/>
          </w:tcPr>
          <w:p w14:paraId="64DDF4F3" w14:textId="28F06D44"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Страх</w:t>
            </w:r>
          </w:p>
        </w:tc>
        <w:tc>
          <w:tcPr>
            <w:tcW w:w="2126" w:type="dxa"/>
          </w:tcPr>
          <w:p w14:paraId="320B01AB" w14:textId="7F2E9C54"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20" w:type="dxa"/>
          </w:tcPr>
          <w:p w14:paraId="6B4BCC78" w14:textId="3E10DC45"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9C017E" w14:paraId="645467FD" w14:textId="77777777" w:rsidTr="003D23BD">
        <w:tc>
          <w:tcPr>
            <w:tcW w:w="484" w:type="dxa"/>
          </w:tcPr>
          <w:p w14:paraId="0E9D19F3" w14:textId="688F39A7"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2</w:t>
            </w:r>
          </w:p>
        </w:tc>
        <w:tc>
          <w:tcPr>
            <w:tcW w:w="4648" w:type="dxa"/>
          </w:tcPr>
          <w:p w14:paraId="731C097A" w14:textId="50E57A99"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Растерянность</w:t>
            </w:r>
          </w:p>
        </w:tc>
        <w:tc>
          <w:tcPr>
            <w:tcW w:w="2126" w:type="dxa"/>
          </w:tcPr>
          <w:p w14:paraId="15A481C3" w14:textId="643030C5"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6</w:t>
            </w:r>
          </w:p>
        </w:tc>
        <w:tc>
          <w:tcPr>
            <w:tcW w:w="2120" w:type="dxa"/>
          </w:tcPr>
          <w:p w14:paraId="6312D3CE" w14:textId="0BAE16DD" w:rsidR="009C017E" w:rsidRPr="00675F5F" w:rsidRDefault="009C017E" w:rsidP="00675F5F">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19</w:t>
            </w:r>
          </w:p>
        </w:tc>
      </w:tr>
      <w:tr w:rsidR="004A7AF0" w14:paraId="4749233F" w14:textId="77777777" w:rsidTr="003D23BD">
        <w:tc>
          <w:tcPr>
            <w:tcW w:w="484" w:type="dxa"/>
          </w:tcPr>
          <w:p w14:paraId="337B3989" w14:textId="6CD29418"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c>
          <w:tcPr>
            <w:tcW w:w="4648" w:type="dxa"/>
          </w:tcPr>
          <w:p w14:paraId="195AFB7D" w14:textId="65885294"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Гнев, злось</w:t>
            </w:r>
          </w:p>
        </w:tc>
        <w:tc>
          <w:tcPr>
            <w:tcW w:w="2126" w:type="dxa"/>
          </w:tcPr>
          <w:p w14:paraId="526E9F29" w14:textId="39D4ED54"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20" w:type="dxa"/>
          </w:tcPr>
          <w:p w14:paraId="78DCBCEF" w14:textId="38A18921"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4A7AF0" w14:paraId="012208B0" w14:textId="77777777" w:rsidTr="003D23BD">
        <w:tc>
          <w:tcPr>
            <w:tcW w:w="484" w:type="dxa"/>
          </w:tcPr>
          <w:p w14:paraId="096E2989" w14:textId="51C32DEC"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4</w:t>
            </w:r>
          </w:p>
        </w:tc>
        <w:tc>
          <w:tcPr>
            <w:tcW w:w="4648" w:type="dxa"/>
          </w:tcPr>
          <w:p w14:paraId="623C21AB" w14:textId="47C59CC9"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Разочарование</w:t>
            </w:r>
          </w:p>
        </w:tc>
        <w:tc>
          <w:tcPr>
            <w:tcW w:w="2126" w:type="dxa"/>
          </w:tcPr>
          <w:p w14:paraId="37E4801A" w14:textId="031CB400"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5</w:t>
            </w:r>
          </w:p>
        </w:tc>
        <w:tc>
          <w:tcPr>
            <w:tcW w:w="2120" w:type="dxa"/>
          </w:tcPr>
          <w:p w14:paraId="54133D43" w14:textId="7F320377"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16</w:t>
            </w:r>
          </w:p>
        </w:tc>
      </w:tr>
      <w:tr w:rsidR="003D23BD" w14:paraId="10ADE622" w14:textId="77777777" w:rsidTr="003D23BD">
        <w:tc>
          <w:tcPr>
            <w:tcW w:w="484" w:type="dxa"/>
          </w:tcPr>
          <w:p w14:paraId="2600486A"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5</w:t>
            </w:r>
          </w:p>
        </w:tc>
        <w:tc>
          <w:tcPr>
            <w:tcW w:w="4648" w:type="dxa"/>
          </w:tcPr>
          <w:p w14:paraId="73E6BFB4"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Обида</w:t>
            </w:r>
          </w:p>
        </w:tc>
        <w:tc>
          <w:tcPr>
            <w:tcW w:w="2126" w:type="dxa"/>
          </w:tcPr>
          <w:p w14:paraId="76555B3E"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20" w:type="dxa"/>
          </w:tcPr>
          <w:p w14:paraId="439A474B"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3D23BD" w14:paraId="752AF235" w14:textId="77777777" w:rsidTr="003D23BD">
        <w:tc>
          <w:tcPr>
            <w:tcW w:w="484" w:type="dxa"/>
          </w:tcPr>
          <w:p w14:paraId="7A6270AD"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6</w:t>
            </w:r>
          </w:p>
        </w:tc>
        <w:tc>
          <w:tcPr>
            <w:tcW w:w="4648" w:type="dxa"/>
          </w:tcPr>
          <w:p w14:paraId="2D89A43F"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Бессилие/отчаяние</w:t>
            </w:r>
          </w:p>
        </w:tc>
        <w:tc>
          <w:tcPr>
            <w:tcW w:w="2126" w:type="dxa"/>
          </w:tcPr>
          <w:p w14:paraId="146EC10F"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9</w:t>
            </w:r>
          </w:p>
        </w:tc>
        <w:tc>
          <w:tcPr>
            <w:tcW w:w="2120" w:type="dxa"/>
          </w:tcPr>
          <w:p w14:paraId="77F10A74" w14:textId="77777777" w:rsidR="003D23BD" w:rsidRPr="00675F5F" w:rsidRDefault="003D23BD" w:rsidP="002D618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28</w:t>
            </w:r>
          </w:p>
        </w:tc>
      </w:tr>
      <w:tr w:rsidR="003D23BD" w14:paraId="513FBCAD" w14:textId="77777777" w:rsidTr="003D23BD">
        <w:tc>
          <w:tcPr>
            <w:tcW w:w="484" w:type="dxa"/>
          </w:tcPr>
          <w:p w14:paraId="14153FF1" w14:textId="744EC0BF" w:rsidR="003D23BD" w:rsidRPr="00675F5F" w:rsidRDefault="003D23BD" w:rsidP="003D23BD">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7</w:t>
            </w:r>
          </w:p>
        </w:tc>
        <w:tc>
          <w:tcPr>
            <w:tcW w:w="4648" w:type="dxa"/>
          </w:tcPr>
          <w:p w14:paraId="0E42CD81" w14:textId="0C45484A" w:rsidR="003D23BD" w:rsidRPr="00675F5F" w:rsidRDefault="003D23BD" w:rsidP="003D23BD">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Отрицание/несогласие</w:t>
            </w:r>
          </w:p>
        </w:tc>
        <w:tc>
          <w:tcPr>
            <w:tcW w:w="2126" w:type="dxa"/>
          </w:tcPr>
          <w:p w14:paraId="33D2963F" w14:textId="58F2FDBF" w:rsidR="003D23BD" w:rsidRPr="00675F5F" w:rsidRDefault="003D23BD" w:rsidP="003D23BD">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8</w:t>
            </w:r>
          </w:p>
        </w:tc>
        <w:tc>
          <w:tcPr>
            <w:tcW w:w="2120" w:type="dxa"/>
          </w:tcPr>
          <w:p w14:paraId="30DAB432" w14:textId="7CFD716F" w:rsidR="003D23BD" w:rsidRPr="00675F5F" w:rsidRDefault="003D23BD" w:rsidP="003D23BD">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25</w:t>
            </w:r>
          </w:p>
        </w:tc>
      </w:tr>
    </w:tbl>
    <w:p w14:paraId="4A025B1E" w14:textId="2F53B3E0" w:rsidR="009C017E" w:rsidRDefault="00675F5F" w:rsidP="00675F5F">
      <w:pPr>
        <w:jc w:val="both"/>
        <w:rPr>
          <w:sz w:val="28"/>
          <w:szCs w:val="28"/>
          <w:lang w:val="uk-UA"/>
        </w:rPr>
      </w:pPr>
      <w:r>
        <w:rPr>
          <w:sz w:val="28"/>
          <w:szCs w:val="28"/>
          <w:lang w:val="uk-UA"/>
        </w:rPr>
        <w:t>Продолжение таблицы 10</w:t>
      </w:r>
    </w:p>
    <w:p w14:paraId="489666C4" w14:textId="77777777" w:rsidR="00675F5F" w:rsidRDefault="00675F5F" w:rsidP="00675F5F">
      <w:pPr>
        <w:jc w:val="both"/>
        <w:rPr>
          <w:sz w:val="28"/>
          <w:szCs w:val="28"/>
          <w:lang w:val="uk-UA"/>
        </w:rPr>
      </w:pPr>
    </w:p>
    <w:tbl>
      <w:tblPr>
        <w:tblStyle w:val="afffffffff2"/>
        <w:tblW w:w="0" w:type="auto"/>
        <w:tblInd w:w="250" w:type="dxa"/>
        <w:tblLook w:val="04A0" w:firstRow="1" w:lastRow="0" w:firstColumn="1" w:lastColumn="0" w:noHBand="0" w:noVBand="1"/>
      </w:tblPr>
      <w:tblGrid>
        <w:gridCol w:w="422"/>
        <w:gridCol w:w="4637"/>
        <w:gridCol w:w="2156"/>
        <w:gridCol w:w="2163"/>
      </w:tblGrid>
      <w:tr w:rsidR="00675F5F" w14:paraId="0CC18B98" w14:textId="77777777" w:rsidTr="004A7AF0">
        <w:tc>
          <w:tcPr>
            <w:tcW w:w="422" w:type="dxa"/>
          </w:tcPr>
          <w:p w14:paraId="1FECB164"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8</w:t>
            </w:r>
          </w:p>
        </w:tc>
        <w:tc>
          <w:tcPr>
            <w:tcW w:w="4637" w:type="dxa"/>
          </w:tcPr>
          <w:p w14:paraId="565E1A53"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Не ответили</w:t>
            </w:r>
          </w:p>
        </w:tc>
        <w:tc>
          <w:tcPr>
            <w:tcW w:w="2156" w:type="dxa"/>
          </w:tcPr>
          <w:p w14:paraId="7324C98D"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63" w:type="dxa"/>
          </w:tcPr>
          <w:p w14:paraId="65551989"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675F5F" w14:paraId="17B8EB20" w14:textId="77777777" w:rsidTr="004A7AF0">
        <w:tc>
          <w:tcPr>
            <w:tcW w:w="422" w:type="dxa"/>
          </w:tcPr>
          <w:p w14:paraId="7814EC21"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9</w:t>
            </w:r>
          </w:p>
        </w:tc>
        <w:tc>
          <w:tcPr>
            <w:tcW w:w="4637" w:type="dxa"/>
          </w:tcPr>
          <w:p w14:paraId="55B3AABE"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Всего</w:t>
            </w:r>
          </w:p>
        </w:tc>
        <w:tc>
          <w:tcPr>
            <w:tcW w:w="2156" w:type="dxa"/>
          </w:tcPr>
          <w:p w14:paraId="68AA257F"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32</w:t>
            </w:r>
          </w:p>
        </w:tc>
        <w:tc>
          <w:tcPr>
            <w:tcW w:w="2163" w:type="dxa"/>
          </w:tcPr>
          <w:p w14:paraId="626D573F" w14:textId="77777777" w:rsidR="00675F5F" w:rsidRPr="00675F5F" w:rsidRDefault="00675F5F" w:rsidP="00E04E2E">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100</w:t>
            </w:r>
          </w:p>
        </w:tc>
      </w:tr>
    </w:tbl>
    <w:p w14:paraId="5F702078" w14:textId="77777777" w:rsidR="00675F5F" w:rsidRPr="003701A1" w:rsidRDefault="00675F5F" w:rsidP="00675F5F">
      <w:pPr>
        <w:jc w:val="both"/>
        <w:rPr>
          <w:sz w:val="28"/>
          <w:szCs w:val="28"/>
          <w:lang w:val="uk-UA"/>
        </w:rPr>
      </w:pPr>
    </w:p>
    <w:p w14:paraId="2B93A4C8" w14:textId="2316AABC" w:rsidR="004A7AF0" w:rsidRPr="004A7AF0" w:rsidRDefault="004A7AF0" w:rsidP="004A7AF0">
      <w:pPr>
        <w:ind w:firstLine="709"/>
        <w:jc w:val="both"/>
        <w:rPr>
          <w:sz w:val="28"/>
          <w:szCs w:val="28"/>
        </w:rPr>
      </w:pPr>
      <w:r w:rsidRPr="004A7AF0">
        <w:rPr>
          <w:sz w:val="28"/>
          <w:szCs w:val="28"/>
        </w:rPr>
        <w:t>Многие женщины испытывают глубокое чувство утраты и горя, осознавая, что они, возможно, не смогут зачать ребенка с помощью собственных яйцеклеток. Это может оказаться особенно сложной задачей для тех, кто всегда мечтал иметь биологически</w:t>
      </w:r>
      <w:r w:rsidR="005B7417">
        <w:rPr>
          <w:sz w:val="28"/>
          <w:szCs w:val="28"/>
        </w:rPr>
        <w:t xml:space="preserve"> родных </w:t>
      </w:r>
      <w:r w:rsidRPr="004A7AF0">
        <w:rPr>
          <w:sz w:val="28"/>
          <w:szCs w:val="28"/>
        </w:rPr>
        <w:t>детей.</w:t>
      </w:r>
    </w:p>
    <w:p w14:paraId="5A255F73" w14:textId="77777777" w:rsidR="004A7AF0" w:rsidRPr="004A7AF0" w:rsidRDefault="004A7AF0" w:rsidP="004A7AF0">
      <w:pPr>
        <w:ind w:firstLine="709"/>
        <w:jc w:val="both"/>
        <w:rPr>
          <w:sz w:val="28"/>
          <w:szCs w:val="28"/>
        </w:rPr>
      </w:pPr>
      <w:r w:rsidRPr="004A7AF0">
        <w:rPr>
          <w:sz w:val="28"/>
          <w:szCs w:val="28"/>
        </w:rPr>
        <w:t>Перспектива необходимости использования донорских ооцитов, как единственный вариант выносить и родить ребенка, может пугать и вызывать страх перед неизвестным. Женщины могут беспокоиться о медицинских процедурах, успехе лечения или о том, как они эмоционально будут ориентироваться на этом пути.</w:t>
      </w:r>
    </w:p>
    <w:p w14:paraId="66CBB3F7" w14:textId="77777777" w:rsidR="004A7AF0" w:rsidRPr="004A7AF0" w:rsidRDefault="004A7AF0" w:rsidP="004A7AF0">
      <w:pPr>
        <w:ind w:firstLine="709"/>
        <w:jc w:val="both"/>
        <w:rPr>
          <w:sz w:val="28"/>
          <w:szCs w:val="28"/>
        </w:rPr>
      </w:pPr>
      <w:r w:rsidRPr="004A7AF0">
        <w:rPr>
          <w:sz w:val="28"/>
          <w:szCs w:val="28"/>
        </w:rPr>
        <w:t>Некоторые женщины могут бороться с чувством неадекватности или неудачи, рассматривая потребность в донорских яйцеклетках как отражение своих собственных недостатков как женщины или партнера. Это может привести к чувству стыда или неуверенности в себе.</w:t>
      </w:r>
    </w:p>
    <w:p w14:paraId="2FC3E7DE" w14:textId="38EF3890" w:rsidR="004A7AF0" w:rsidRPr="004A7AF0" w:rsidRDefault="004A7AF0" w:rsidP="004A7AF0">
      <w:pPr>
        <w:ind w:firstLine="709"/>
        <w:jc w:val="both"/>
        <w:rPr>
          <w:sz w:val="28"/>
          <w:szCs w:val="28"/>
        </w:rPr>
      </w:pPr>
      <w:r w:rsidRPr="004A7AF0">
        <w:rPr>
          <w:sz w:val="28"/>
          <w:szCs w:val="28"/>
        </w:rPr>
        <w:t xml:space="preserve">Решение об использовании донорских ооцитов может вызывать противоречивые эмоции. Хотя, с одной стороны, может возникнуть желание использовать все доступные варианты достижения родительства, с другой стороны, могут возникнуть опасения по поводу последствий использования донорских яйцеклеток для продолжения семьи в целом или определения личности ребенка. Несмотря на нелегкий выбор, некоторые женщины могут испытывать чувство облегчения, узнав, что у них </w:t>
      </w:r>
      <w:r w:rsidR="005D1B23" w:rsidRPr="004A7AF0">
        <w:rPr>
          <w:sz w:val="28"/>
          <w:szCs w:val="28"/>
        </w:rPr>
        <w:t>все</w:t>
      </w:r>
      <w:r w:rsidR="005D1B23">
        <w:rPr>
          <w:sz w:val="28"/>
          <w:szCs w:val="28"/>
        </w:rPr>
        <w:t>-таки</w:t>
      </w:r>
      <w:r>
        <w:rPr>
          <w:sz w:val="28"/>
          <w:szCs w:val="28"/>
        </w:rPr>
        <w:t xml:space="preserve"> </w:t>
      </w:r>
      <w:r w:rsidRPr="004A7AF0">
        <w:rPr>
          <w:sz w:val="28"/>
          <w:szCs w:val="28"/>
        </w:rPr>
        <w:t>существуют потенциальные пути решения их проблем с рождаемостью. Перспектива использования донорских ооцитов может дать надежду на достижение мечты о родительстве, хотя и другим способом, чем первоначально предполагалось.</w:t>
      </w:r>
    </w:p>
    <w:p w14:paraId="09A30106" w14:textId="01229319" w:rsidR="004A7AF0" w:rsidRPr="004A7AF0" w:rsidRDefault="004A7AF0" w:rsidP="004A7AF0">
      <w:pPr>
        <w:ind w:firstLine="709"/>
        <w:jc w:val="both"/>
        <w:rPr>
          <w:sz w:val="28"/>
          <w:szCs w:val="28"/>
        </w:rPr>
      </w:pPr>
      <w:r w:rsidRPr="004A7AF0">
        <w:rPr>
          <w:sz w:val="28"/>
          <w:szCs w:val="28"/>
        </w:rPr>
        <w:t>Для некоторых женщин</w:t>
      </w:r>
      <w:r w:rsidR="005B7417">
        <w:rPr>
          <w:sz w:val="28"/>
          <w:szCs w:val="28"/>
        </w:rPr>
        <w:t>,</w:t>
      </w:r>
      <w:r w:rsidRPr="004A7AF0">
        <w:rPr>
          <w:sz w:val="28"/>
          <w:szCs w:val="28"/>
        </w:rPr>
        <w:t xml:space="preserve"> принятие идеи использования донорских яйцеклеток</w:t>
      </w:r>
      <w:r w:rsidR="005B7417">
        <w:rPr>
          <w:sz w:val="28"/>
          <w:szCs w:val="28"/>
        </w:rPr>
        <w:t>,</w:t>
      </w:r>
      <w:r w:rsidR="00B02F12">
        <w:rPr>
          <w:sz w:val="28"/>
          <w:szCs w:val="28"/>
          <w:lang w:val="kk-KZ"/>
        </w:rPr>
        <w:t xml:space="preserve"> </w:t>
      </w:r>
      <w:r w:rsidRPr="004A7AF0">
        <w:rPr>
          <w:sz w:val="28"/>
          <w:szCs w:val="28"/>
        </w:rPr>
        <w:t>может представлять собой форму расширения прав и возможностей, поскольку это предполагает активное принятие мер по осуществлению своего желания материнства, несмотря на биологические проблемы.</w:t>
      </w:r>
    </w:p>
    <w:p w14:paraId="4D6B00B2" w14:textId="77777777" w:rsidR="004A7AF0" w:rsidRPr="004A7AF0" w:rsidRDefault="004A7AF0" w:rsidP="004A7AF0">
      <w:pPr>
        <w:ind w:firstLine="709"/>
        <w:jc w:val="both"/>
        <w:rPr>
          <w:sz w:val="28"/>
          <w:szCs w:val="28"/>
        </w:rPr>
      </w:pPr>
      <w:r w:rsidRPr="004A7AF0">
        <w:rPr>
          <w:sz w:val="28"/>
          <w:szCs w:val="28"/>
        </w:rPr>
        <w:t>Некоторые женщины могут чувствовать благодарность за возможность использовать вспомогательные репродуктивные технологии, такие как донорство яйцеклеток, признавая щедрость доноров и достижения медицины, которые делают возможным родительство альтернативными способами.</w:t>
      </w:r>
    </w:p>
    <w:p w14:paraId="1F1DAC22" w14:textId="5F068130" w:rsidR="004A7AF0" w:rsidRPr="004A7AF0" w:rsidRDefault="004A7AF0" w:rsidP="004A7AF0">
      <w:pPr>
        <w:ind w:firstLine="709"/>
        <w:jc w:val="both"/>
        <w:rPr>
          <w:sz w:val="28"/>
          <w:szCs w:val="28"/>
        </w:rPr>
      </w:pPr>
      <w:r w:rsidRPr="004A7AF0">
        <w:rPr>
          <w:sz w:val="28"/>
          <w:szCs w:val="28"/>
        </w:rPr>
        <w:t>Важно признать, что все эти эмоции могут меняться со временем, когда женщины обрабатывают свои чувства и ориентируются на пути к зачатию. Обращение за поддержкой к близким, консультирование или группы поддержки могут помочь справиться с этими сложными эмоциями.</w:t>
      </w:r>
    </w:p>
    <w:p w14:paraId="179DF24F" w14:textId="78CDF375" w:rsidR="004A7AF0" w:rsidRPr="00B02F12" w:rsidRDefault="004A7AF0" w:rsidP="00B02F12">
      <w:pPr>
        <w:ind w:firstLine="709"/>
        <w:jc w:val="both"/>
        <w:rPr>
          <w:sz w:val="28"/>
          <w:szCs w:val="28"/>
          <w:lang w:val="kk-KZ"/>
        </w:rPr>
      </w:pPr>
      <w:r w:rsidRPr="004A7AF0">
        <w:rPr>
          <w:sz w:val="28"/>
          <w:szCs w:val="28"/>
        </w:rPr>
        <w:t>В процесе опроса были получены данные, что 59 % (19) пациентов оставались под наблюдением и лечением у врача, который впервые сообщил им о необходимости применения ДО, 41 % (13)</w:t>
      </w:r>
      <w:r w:rsidR="00B02F12">
        <w:rPr>
          <w:sz w:val="28"/>
          <w:szCs w:val="28"/>
          <w:lang w:val="kk-KZ"/>
        </w:rPr>
        <w:t xml:space="preserve"> </w:t>
      </w:r>
      <w:r w:rsidRPr="004A7AF0">
        <w:rPr>
          <w:sz w:val="28"/>
          <w:szCs w:val="28"/>
        </w:rPr>
        <w:t>– ушли к другим врачам и в другие клиники (рисунок 22).</w:t>
      </w:r>
    </w:p>
    <w:p w14:paraId="1D2AE27B" w14:textId="76197DFD" w:rsidR="00515B61" w:rsidRDefault="00515B61">
      <w:pPr>
        <w:ind w:firstLine="567"/>
        <w:jc w:val="both"/>
        <w:rPr>
          <w:sz w:val="28"/>
          <w:szCs w:val="28"/>
        </w:rPr>
      </w:pPr>
      <w:r>
        <w:rPr>
          <w:noProof/>
          <w:sz w:val="28"/>
          <w:szCs w:val="28"/>
        </w:rPr>
        <w:drawing>
          <wp:inline distT="0" distB="0" distL="0" distR="0" wp14:anchorId="108794D3" wp14:editId="23F3979A">
            <wp:extent cx="5591175" cy="2552700"/>
            <wp:effectExtent l="0" t="0" r="9525" b="0"/>
            <wp:docPr id="13" name="Диаграмма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2CA34168" w14:textId="77777777" w:rsidR="00B02F12" w:rsidRDefault="00A731EF" w:rsidP="00675F5F">
      <w:pPr>
        <w:jc w:val="center"/>
        <w:rPr>
          <w:sz w:val="28"/>
          <w:szCs w:val="28"/>
          <w:lang w:val="kk-KZ"/>
        </w:rPr>
      </w:pPr>
      <w:r>
        <w:rPr>
          <w:sz w:val="28"/>
          <w:szCs w:val="28"/>
        </w:rPr>
        <w:t xml:space="preserve"> </w:t>
      </w:r>
    </w:p>
    <w:p w14:paraId="2B960FF8" w14:textId="1001B5AC" w:rsidR="00A731EF" w:rsidRPr="006A0D27" w:rsidRDefault="00A731EF" w:rsidP="00675F5F">
      <w:pPr>
        <w:jc w:val="center"/>
        <w:rPr>
          <w:sz w:val="28"/>
          <w:szCs w:val="28"/>
        </w:rPr>
      </w:pPr>
      <w:r>
        <w:rPr>
          <w:sz w:val="28"/>
          <w:szCs w:val="28"/>
        </w:rPr>
        <w:t xml:space="preserve">Рисунок 22 </w:t>
      </w:r>
      <w:r w:rsidR="00675F5F" w:rsidRPr="006A0D27">
        <w:rPr>
          <w:sz w:val="28"/>
          <w:szCs w:val="28"/>
        </w:rPr>
        <w:t>–</w:t>
      </w:r>
      <w:r>
        <w:rPr>
          <w:sz w:val="28"/>
          <w:szCs w:val="28"/>
        </w:rPr>
        <w:t xml:space="preserve"> </w:t>
      </w:r>
      <w:r w:rsidRPr="00A731EF">
        <w:rPr>
          <w:sz w:val="28"/>
          <w:szCs w:val="28"/>
        </w:rPr>
        <w:t>Данные о пациентах, которые принимали решение относительно дальнейшего наблюдения и лечения у первого специалиста-репродуктолога</w:t>
      </w:r>
    </w:p>
    <w:p w14:paraId="48338FEA" w14:textId="3F81F5D8" w:rsidR="00515B61" w:rsidRDefault="00515B61" w:rsidP="00A731EF">
      <w:pPr>
        <w:jc w:val="both"/>
        <w:rPr>
          <w:sz w:val="28"/>
          <w:szCs w:val="28"/>
        </w:rPr>
      </w:pPr>
    </w:p>
    <w:p w14:paraId="27E9154E" w14:textId="0CB8F2ED" w:rsidR="00720598" w:rsidRDefault="009D2624" w:rsidP="00675F5F">
      <w:pPr>
        <w:ind w:firstLine="709"/>
        <w:jc w:val="both"/>
        <w:rPr>
          <w:sz w:val="28"/>
          <w:szCs w:val="28"/>
        </w:rPr>
      </w:pPr>
      <w:r w:rsidRPr="006A0D27">
        <w:rPr>
          <w:sz w:val="28"/>
          <w:szCs w:val="28"/>
        </w:rPr>
        <w:t>Из тех пациентов, которые ушли к другим специалистам</w:t>
      </w:r>
      <w:r w:rsidR="005B76E0" w:rsidRPr="006A0D27">
        <w:rPr>
          <w:sz w:val="28"/>
          <w:szCs w:val="28"/>
        </w:rPr>
        <w:t xml:space="preserve"> –</w:t>
      </w:r>
      <w:r w:rsidRPr="006A0D27">
        <w:rPr>
          <w:sz w:val="28"/>
          <w:szCs w:val="28"/>
        </w:rPr>
        <w:t xml:space="preserve"> причинами своего ухода объяснили – в </w:t>
      </w:r>
      <w:r w:rsidR="004F152F" w:rsidRPr="006A0D27">
        <w:rPr>
          <w:sz w:val="28"/>
          <w:szCs w:val="28"/>
        </w:rPr>
        <w:t>16</w:t>
      </w:r>
      <w:r w:rsidRPr="006A0D27">
        <w:rPr>
          <w:sz w:val="28"/>
          <w:szCs w:val="28"/>
        </w:rPr>
        <w:t>% – необходимостью осознать и принять диагноз</w:t>
      </w:r>
      <w:r w:rsidR="004F152F" w:rsidRPr="006A0D27">
        <w:rPr>
          <w:sz w:val="28"/>
          <w:szCs w:val="28"/>
        </w:rPr>
        <w:t>, 16</w:t>
      </w:r>
      <w:r w:rsidRPr="006A0D27">
        <w:rPr>
          <w:sz w:val="28"/>
          <w:szCs w:val="28"/>
        </w:rPr>
        <w:t xml:space="preserve">% – необходимостью услышать альтернативное мнение и желанием найти другого специалиста, </w:t>
      </w:r>
      <w:r w:rsidR="004F152F" w:rsidRPr="006A0D27">
        <w:rPr>
          <w:sz w:val="28"/>
          <w:szCs w:val="28"/>
        </w:rPr>
        <w:t>6</w:t>
      </w:r>
      <w:r w:rsidRPr="006A0D27">
        <w:rPr>
          <w:sz w:val="28"/>
          <w:szCs w:val="28"/>
        </w:rPr>
        <w:t>% – использовать другие методы лечения</w:t>
      </w:r>
      <w:r w:rsidR="004F152F" w:rsidRPr="006A0D27">
        <w:rPr>
          <w:sz w:val="28"/>
          <w:szCs w:val="28"/>
        </w:rPr>
        <w:t>, 3</w:t>
      </w:r>
      <w:r w:rsidRPr="006A0D27">
        <w:rPr>
          <w:sz w:val="28"/>
          <w:szCs w:val="28"/>
        </w:rPr>
        <w:t>% – злость на врача-специалиста и несогласие с ним</w:t>
      </w:r>
      <w:r w:rsidR="003A021C">
        <w:rPr>
          <w:sz w:val="28"/>
          <w:szCs w:val="28"/>
        </w:rPr>
        <w:t xml:space="preserve"> (таблица </w:t>
      </w:r>
      <w:r w:rsidR="00001C3A">
        <w:rPr>
          <w:sz w:val="28"/>
          <w:szCs w:val="28"/>
        </w:rPr>
        <w:t>11</w:t>
      </w:r>
      <w:r w:rsidR="00515B61">
        <w:rPr>
          <w:sz w:val="28"/>
          <w:szCs w:val="28"/>
        </w:rPr>
        <w:t>)</w:t>
      </w:r>
      <w:r w:rsidRPr="006A0D27">
        <w:rPr>
          <w:sz w:val="28"/>
          <w:szCs w:val="28"/>
        </w:rPr>
        <w:t>.</w:t>
      </w:r>
    </w:p>
    <w:p w14:paraId="31DB3E4A" w14:textId="69CF5636" w:rsidR="00515B61" w:rsidRDefault="00515B61">
      <w:pPr>
        <w:ind w:firstLine="567"/>
        <w:jc w:val="both"/>
        <w:rPr>
          <w:sz w:val="28"/>
          <w:szCs w:val="28"/>
        </w:rPr>
      </w:pPr>
    </w:p>
    <w:p w14:paraId="6769A71B" w14:textId="1DFCE281" w:rsidR="00720598" w:rsidRPr="00675F5F" w:rsidRDefault="00A731EF" w:rsidP="00675F5F">
      <w:pPr>
        <w:jc w:val="both"/>
        <w:rPr>
          <w:sz w:val="28"/>
          <w:szCs w:val="28"/>
        </w:rPr>
      </w:pPr>
      <w:r w:rsidRPr="00675F5F">
        <w:rPr>
          <w:sz w:val="28"/>
          <w:szCs w:val="28"/>
        </w:rPr>
        <w:t>Таб</w:t>
      </w:r>
      <w:r w:rsidR="003A021C" w:rsidRPr="00675F5F">
        <w:rPr>
          <w:sz w:val="28"/>
          <w:szCs w:val="28"/>
        </w:rPr>
        <w:t xml:space="preserve">лица </w:t>
      </w:r>
      <w:r w:rsidR="0071030E" w:rsidRPr="00675F5F">
        <w:rPr>
          <w:sz w:val="28"/>
          <w:szCs w:val="28"/>
        </w:rPr>
        <w:t>11</w:t>
      </w:r>
      <w:r w:rsidR="00675F5F" w:rsidRPr="00675F5F">
        <w:rPr>
          <w:sz w:val="28"/>
          <w:szCs w:val="28"/>
        </w:rPr>
        <w:t xml:space="preserve"> –</w:t>
      </w:r>
      <w:r w:rsidRPr="00675F5F">
        <w:rPr>
          <w:sz w:val="28"/>
          <w:szCs w:val="28"/>
        </w:rPr>
        <w:t xml:space="preserve"> </w:t>
      </w:r>
      <w:r w:rsidR="00720598" w:rsidRPr="00675F5F">
        <w:rPr>
          <w:sz w:val="28"/>
          <w:szCs w:val="28"/>
        </w:rPr>
        <w:t>Причины</w:t>
      </w:r>
      <w:r w:rsidR="002D1C68" w:rsidRPr="00675F5F">
        <w:rPr>
          <w:sz w:val="28"/>
          <w:szCs w:val="28"/>
        </w:rPr>
        <w:t xml:space="preserve">, которые указали респонденты, послужившие смене медицинского </w:t>
      </w:r>
      <w:r w:rsidR="00720598" w:rsidRPr="00675F5F">
        <w:rPr>
          <w:sz w:val="28"/>
          <w:szCs w:val="28"/>
        </w:rPr>
        <w:t>специалиста</w:t>
      </w:r>
    </w:p>
    <w:p w14:paraId="452B6C52" w14:textId="33718F77" w:rsidR="00720598" w:rsidRPr="006A0D27" w:rsidRDefault="00720598">
      <w:pPr>
        <w:jc w:val="both"/>
        <w:rPr>
          <w:sz w:val="28"/>
          <w:szCs w:val="28"/>
        </w:rPr>
      </w:pPr>
    </w:p>
    <w:tbl>
      <w:tblPr>
        <w:tblStyle w:val="afffffffff2"/>
        <w:tblW w:w="0" w:type="auto"/>
        <w:tblInd w:w="250" w:type="dxa"/>
        <w:tblLook w:val="04A0" w:firstRow="1" w:lastRow="0" w:firstColumn="1" w:lastColumn="0" w:noHBand="0" w:noVBand="1"/>
      </w:tblPr>
      <w:tblGrid>
        <w:gridCol w:w="484"/>
        <w:gridCol w:w="4634"/>
        <w:gridCol w:w="2174"/>
        <w:gridCol w:w="2086"/>
      </w:tblGrid>
      <w:tr w:rsidR="00720598" w14:paraId="6925CD04" w14:textId="77777777" w:rsidTr="00B02F12">
        <w:tc>
          <w:tcPr>
            <w:tcW w:w="312" w:type="dxa"/>
          </w:tcPr>
          <w:p w14:paraId="5829907A"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w:t>
            </w:r>
          </w:p>
        </w:tc>
        <w:tc>
          <w:tcPr>
            <w:tcW w:w="4731" w:type="dxa"/>
          </w:tcPr>
          <w:p w14:paraId="4D987D79"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Ответ</w:t>
            </w:r>
          </w:p>
        </w:tc>
        <w:tc>
          <w:tcPr>
            <w:tcW w:w="2195" w:type="dxa"/>
            <w:vAlign w:val="center"/>
          </w:tcPr>
          <w:p w14:paraId="6E126D09" w14:textId="213E6583" w:rsidR="00720598" w:rsidRPr="00675F5F" w:rsidRDefault="00FC478F"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rPr>
              <w:t>Количество</w:t>
            </w:r>
          </w:p>
        </w:tc>
        <w:tc>
          <w:tcPr>
            <w:tcW w:w="2140" w:type="dxa"/>
            <w:vAlign w:val="center"/>
          </w:tcPr>
          <w:p w14:paraId="53EDE98E" w14:textId="49A244A9" w:rsidR="00720598" w:rsidRPr="00675F5F" w:rsidRDefault="005E51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rPr>
              <w:t>абс, %</w:t>
            </w:r>
          </w:p>
        </w:tc>
      </w:tr>
      <w:tr w:rsidR="00720598" w14:paraId="6149B3AE" w14:textId="77777777" w:rsidTr="00B02F12">
        <w:tc>
          <w:tcPr>
            <w:tcW w:w="312" w:type="dxa"/>
          </w:tcPr>
          <w:p w14:paraId="6A3709E3"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4731" w:type="dxa"/>
          </w:tcPr>
          <w:p w14:paraId="5C8337D5" w14:textId="77550C05"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Врач, который мне об этом сказал, был не репродуктолог</w:t>
            </w:r>
          </w:p>
        </w:tc>
        <w:tc>
          <w:tcPr>
            <w:tcW w:w="2195" w:type="dxa"/>
          </w:tcPr>
          <w:p w14:paraId="3101D593" w14:textId="3C3B9E48"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2</w:t>
            </w:r>
          </w:p>
        </w:tc>
        <w:tc>
          <w:tcPr>
            <w:tcW w:w="2140" w:type="dxa"/>
          </w:tcPr>
          <w:p w14:paraId="2E6B3129" w14:textId="013857A2"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6</w:t>
            </w:r>
          </w:p>
        </w:tc>
      </w:tr>
      <w:tr w:rsidR="00720598" w14:paraId="0DD9BD3D" w14:textId="77777777" w:rsidTr="00B02F12">
        <w:tc>
          <w:tcPr>
            <w:tcW w:w="312" w:type="dxa"/>
          </w:tcPr>
          <w:p w14:paraId="637F067B"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2</w:t>
            </w:r>
          </w:p>
        </w:tc>
        <w:tc>
          <w:tcPr>
            <w:tcW w:w="4731" w:type="dxa"/>
          </w:tcPr>
          <w:p w14:paraId="1B288895" w14:textId="0FC0E8FA"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Информация, которую я получила, сильно расстроила меня</w:t>
            </w:r>
          </w:p>
        </w:tc>
        <w:tc>
          <w:tcPr>
            <w:tcW w:w="2195" w:type="dxa"/>
          </w:tcPr>
          <w:p w14:paraId="7D0C852E" w14:textId="3E83CA25"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40" w:type="dxa"/>
          </w:tcPr>
          <w:p w14:paraId="645E39BC" w14:textId="3CB17980"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720598" w14:paraId="039BA3AF" w14:textId="77777777" w:rsidTr="00B02F12">
        <w:tc>
          <w:tcPr>
            <w:tcW w:w="312" w:type="dxa"/>
          </w:tcPr>
          <w:p w14:paraId="753D7BC3"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c>
          <w:tcPr>
            <w:tcW w:w="4731" w:type="dxa"/>
          </w:tcPr>
          <w:p w14:paraId="52C1E74B" w14:textId="16702681"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Решила найти другого врача и услышать альтернативное</w:t>
            </w:r>
          </w:p>
        </w:tc>
        <w:tc>
          <w:tcPr>
            <w:tcW w:w="2195" w:type="dxa"/>
          </w:tcPr>
          <w:p w14:paraId="73D30109" w14:textId="21FE3266"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5</w:t>
            </w:r>
          </w:p>
        </w:tc>
        <w:tc>
          <w:tcPr>
            <w:tcW w:w="2140" w:type="dxa"/>
          </w:tcPr>
          <w:p w14:paraId="00DB997B" w14:textId="6C148ADD"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16</w:t>
            </w:r>
          </w:p>
        </w:tc>
      </w:tr>
      <w:tr w:rsidR="00720598" w14:paraId="40162E64" w14:textId="77777777" w:rsidTr="00B02F12">
        <w:tc>
          <w:tcPr>
            <w:tcW w:w="312" w:type="dxa"/>
          </w:tcPr>
          <w:p w14:paraId="04E31332"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4</w:t>
            </w:r>
          </w:p>
        </w:tc>
        <w:tc>
          <w:tcPr>
            <w:tcW w:w="4731" w:type="dxa"/>
          </w:tcPr>
          <w:p w14:paraId="166420FE" w14:textId="10CA61C3"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Мне надо было осознать и принять диагноз</w:t>
            </w:r>
          </w:p>
        </w:tc>
        <w:tc>
          <w:tcPr>
            <w:tcW w:w="2195" w:type="dxa"/>
          </w:tcPr>
          <w:p w14:paraId="1A5270D7" w14:textId="537F18C8"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5</w:t>
            </w:r>
          </w:p>
        </w:tc>
        <w:tc>
          <w:tcPr>
            <w:tcW w:w="2140" w:type="dxa"/>
          </w:tcPr>
          <w:p w14:paraId="67BFB1D5" w14:textId="60CAF04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16</w:t>
            </w:r>
          </w:p>
        </w:tc>
      </w:tr>
      <w:tr w:rsidR="00720598" w14:paraId="576E37AB" w14:textId="77777777" w:rsidTr="00B02F12">
        <w:tc>
          <w:tcPr>
            <w:tcW w:w="312" w:type="dxa"/>
          </w:tcPr>
          <w:p w14:paraId="2DFE8F64"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5</w:t>
            </w:r>
          </w:p>
        </w:tc>
        <w:tc>
          <w:tcPr>
            <w:tcW w:w="4731" w:type="dxa"/>
          </w:tcPr>
          <w:p w14:paraId="19CFB9BC" w14:textId="4A98404E"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Разозлилась на врача</w:t>
            </w:r>
          </w:p>
        </w:tc>
        <w:tc>
          <w:tcPr>
            <w:tcW w:w="2195" w:type="dxa"/>
          </w:tcPr>
          <w:p w14:paraId="511522EF" w14:textId="7AAD0F6D"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40" w:type="dxa"/>
          </w:tcPr>
          <w:p w14:paraId="32EA0929" w14:textId="744E53E9"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720598" w14:paraId="05A6A61E" w14:textId="77777777" w:rsidTr="00B02F12">
        <w:tc>
          <w:tcPr>
            <w:tcW w:w="312" w:type="dxa"/>
          </w:tcPr>
          <w:p w14:paraId="3A5A89CA"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6</w:t>
            </w:r>
          </w:p>
        </w:tc>
        <w:tc>
          <w:tcPr>
            <w:tcW w:w="4731" w:type="dxa"/>
          </w:tcPr>
          <w:p w14:paraId="3E64EF16" w14:textId="1583CE21"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Решила найти другие методы лечения</w:t>
            </w:r>
          </w:p>
        </w:tc>
        <w:tc>
          <w:tcPr>
            <w:tcW w:w="2195" w:type="dxa"/>
          </w:tcPr>
          <w:p w14:paraId="4134FDA0" w14:textId="72B474C0"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2</w:t>
            </w:r>
          </w:p>
        </w:tc>
        <w:tc>
          <w:tcPr>
            <w:tcW w:w="2140" w:type="dxa"/>
          </w:tcPr>
          <w:p w14:paraId="28F2CCC7" w14:textId="560E60F2"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6</w:t>
            </w:r>
          </w:p>
        </w:tc>
      </w:tr>
      <w:tr w:rsidR="00720598" w14:paraId="577D8D08" w14:textId="77777777" w:rsidTr="00B02F12">
        <w:tc>
          <w:tcPr>
            <w:tcW w:w="312" w:type="dxa"/>
          </w:tcPr>
          <w:p w14:paraId="653F8CBC" w14:textId="77777777"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7</w:t>
            </w:r>
          </w:p>
        </w:tc>
        <w:tc>
          <w:tcPr>
            <w:tcW w:w="4731" w:type="dxa"/>
          </w:tcPr>
          <w:p w14:paraId="5206FF35" w14:textId="7877228F"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Другое</w:t>
            </w:r>
          </w:p>
        </w:tc>
        <w:tc>
          <w:tcPr>
            <w:tcW w:w="2195" w:type="dxa"/>
          </w:tcPr>
          <w:p w14:paraId="71797835" w14:textId="724CA27F"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w:t>
            </w:r>
          </w:p>
        </w:tc>
        <w:tc>
          <w:tcPr>
            <w:tcW w:w="2140" w:type="dxa"/>
          </w:tcPr>
          <w:p w14:paraId="5C056EEE" w14:textId="3B3413C0" w:rsidR="00720598" w:rsidRPr="00675F5F" w:rsidRDefault="00720598"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w:t>
            </w:r>
          </w:p>
        </w:tc>
      </w:tr>
      <w:tr w:rsidR="004A7AF0" w14:paraId="13178423" w14:textId="77777777" w:rsidTr="00B02F12">
        <w:tc>
          <w:tcPr>
            <w:tcW w:w="312" w:type="dxa"/>
          </w:tcPr>
          <w:p w14:paraId="1F4851BE" w14:textId="4E682E03"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8</w:t>
            </w:r>
          </w:p>
        </w:tc>
        <w:tc>
          <w:tcPr>
            <w:tcW w:w="4731" w:type="dxa"/>
          </w:tcPr>
          <w:p w14:paraId="3474A8A3" w14:textId="0DBA0B19"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Не ответили</w:t>
            </w:r>
          </w:p>
        </w:tc>
        <w:tc>
          <w:tcPr>
            <w:tcW w:w="2195" w:type="dxa"/>
          </w:tcPr>
          <w:p w14:paraId="7A763B0B" w14:textId="3548880A"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15</w:t>
            </w:r>
          </w:p>
        </w:tc>
        <w:tc>
          <w:tcPr>
            <w:tcW w:w="2140" w:type="dxa"/>
          </w:tcPr>
          <w:p w14:paraId="24C4204A" w14:textId="3A97A5D3"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47</w:t>
            </w:r>
          </w:p>
        </w:tc>
      </w:tr>
      <w:tr w:rsidR="004A7AF0" w14:paraId="6A02A736" w14:textId="77777777" w:rsidTr="00B02F12">
        <w:tc>
          <w:tcPr>
            <w:tcW w:w="312" w:type="dxa"/>
          </w:tcPr>
          <w:p w14:paraId="2C16E3FE" w14:textId="66C16059"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9</w:t>
            </w:r>
          </w:p>
        </w:tc>
        <w:tc>
          <w:tcPr>
            <w:tcW w:w="4731" w:type="dxa"/>
          </w:tcPr>
          <w:p w14:paraId="0535605E" w14:textId="239A283A"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Всего</w:t>
            </w:r>
          </w:p>
        </w:tc>
        <w:tc>
          <w:tcPr>
            <w:tcW w:w="2195" w:type="dxa"/>
          </w:tcPr>
          <w:p w14:paraId="6BBEA87F" w14:textId="6C05F024"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32</w:t>
            </w:r>
          </w:p>
        </w:tc>
        <w:tc>
          <w:tcPr>
            <w:tcW w:w="2140" w:type="dxa"/>
          </w:tcPr>
          <w:p w14:paraId="0C5312BD" w14:textId="3ADA8253" w:rsidR="004A7AF0" w:rsidRPr="00675F5F" w:rsidRDefault="004A7AF0" w:rsidP="004A7AF0">
            <w:pPr>
              <w:pStyle w:val="afffffffff8"/>
              <w:rPr>
                <w:rFonts w:ascii="Times New Roman" w:hAnsi="Times New Roman" w:cs="Times New Roman"/>
                <w:sz w:val="28"/>
                <w:szCs w:val="28"/>
                <w:lang w:val="uk-UA"/>
              </w:rPr>
            </w:pPr>
            <w:r w:rsidRPr="00675F5F">
              <w:rPr>
                <w:rFonts w:ascii="Times New Roman" w:hAnsi="Times New Roman" w:cs="Times New Roman"/>
                <w:sz w:val="28"/>
                <w:szCs w:val="28"/>
                <w:lang w:val="uk-UA"/>
              </w:rPr>
              <w:t>100</w:t>
            </w:r>
          </w:p>
        </w:tc>
      </w:tr>
    </w:tbl>
    <w:p w14:paraId="6BBDAC75" w14:textId="77777777" w:rsidR="00B02F12" w:rsidRDefault="00B02F12" w:rsidP="004A7AF0">
      <w:pPr>
        <w:ind w:firstLine="709"/>
        <w:jc w:val="both"/>
        <w:rPr>
          <w:sz w:val="28"/>
          <w:szCs w:val="28"/>
          <w:lang w:val="kk-KZ"/>
        </w:rPr>
      </w:pPr>
    </w:p>
    <w:p w14:paraId="38D103CF" w14:textId="420598A4" w:rsidR="004A7AF0" w:rsidRPr="003701A1" w:rsidRDefault="004A7AF0" w:rsidP="004A7AF0">
      <w:pPr>
        <w:ind w:firstLine="709"/>
        <w:jc w:val="both"/>
        <w:rPr>
          <w:sz w:val="28"/>
          <w:szCs w:val="28"/>
        </w:rPr>
      </w:pPr>
      <w:r w:rsidRPr="003701A1">
        <w:rPr>
          <w:sz w:val="28"/>
          <w:szCs w:val="28"/>
        </w:rPr>
        <w:t xml:space="preserve">На вопрос о том, почему донор становится донором, от респондентов группы 2 были получены следующие ответы </w:t>
      </w:r>
      <w:r w:rsidRPr="006A0D27">
        <w:rPr>
          <w:sz w:val="28"/>
          <w:szCs w:val="28"/>
        </w:rPr>
        <w:t>– 75% – финансовая заинтересованность, по 3% – желание помочь родственникам или знакомым, 3% считают, что у каждого донора свои мотивы для того, чтобы участвовать в данных программах, альтруистические мотивы – 3%</w:t>
      </w:r>
      <w:r>
        <w:rPr>
          <w:sz w:val="28"/>
          <w:szCs w:val="28"/>
        </w:rPr>
        <w:t xml:space="preserve"> (таблица 12)</w:t>
      </w:r>
      <w:r w:rsidRPr="006A0D27">
        <w:rPr>
          <w:sz w:val="28"/>
          <w:szCs w:val="28"/>
        </w:rPr>
        <w:t>.</w:t>
      </w:r>
    </w:p>
    <w:p w14:paraId="19578227" w14:textId="77777777" w:rsidR="00675F5F" w:rsidRPr="003701A1" w:rsidRDefault="00675F5F" w:rsidP="00675F5F">
      <w:pPr>
        <w:ind w:firstLine="709"/>
        <w:jc w:val="both"/>
        <w:rPr>
          <w:sz w:val="28"/>
          <w:szCs w:val="28"/>
        </w:rPr>
      </w:pPr>
    </w:p>
    <w:p w14:paraId="259B1BAD" w14:textId="374D32D4" w:rsidR="00CF0BE3" w:rsidRDefault="003A021C" w:rsidP="00675F5F">
      <w:pPr>
        <w:jc w:val="both"/>
        <w:rPr>
          <w:sz w:val="28"/>
          <w:szCs w:val="28"/>
        </w:rPr>
      </w:pPr>
      <w:r w:rsidRPr="00675F5F">
        <w:rPr>
          <w:sz w:val="28"/>
          <w:szCs w:val="28"/>
        </w:rPr>
        <w:t xml:space="preserve">Таблица </w:t>
      </w:r>
      <w:r w:rsidR="0071030E" w:rsidRPr="00675F5F">
        <w:rPr>
          <w:sz w:val="28"/>
          <w:szCs w:val="28"/>
        </w:rPr>
        <w:t>12</w:t>
      </w:r>
      <w:r w:rsidR="00675F5F" w:rsidRPr="00675F5F">
        <w:rPr>
          <w:sz w:val="28"/>
          <w:szCs w:val="28"/>
        </w:rPr>
        <w:t xml:space="preserve"> –</w:t>
      </w:r>
      <w:r w:rsidRPr="00675F5F">
        <w:rPr>
          <w:sz w:val="28"/>
          <w:szCs w:val="28"/>
        </w:rPr>
        <w:t xml:space="preserve"> </w:t>
      </w:r>
      <w:r w:rsidR="009D2624" w:rsidRPr="00675F5F">
        <w:rPr>
          <w:sz w:val="28"/>
          <w:szCs w:val="28"/>
        </w:rPr>
        <w:t>Причины донорства ооцитов по мнению реципиентов</w:t>
      </w:r>
      <w:r w:rsidR="005B7417">
        <w:rPr>
          <w:sz w:val="28"/>
          <w:szCs w:val="28"/>
        </w:rPr>
        <w:t xml:space="preserve"> ДО</w:t>
      </w:r>
    </w:p>
    <w:p w14:paraId="41040138" w14:textId="77777777" w:rsidR="00675F5F" w:rsidRPr="00675F5F" w:rsidRDefault="00675F5F" w:rsidP="00675F5F">
      <w:pPr>
        <w:jc w:val="both"/>
        <w:rPr>
          <w:sz w:val="28"/>
          <w:szCs w:val="28"/>
        </w:rPr>
      </w:pPr>
    </w:p>
    <w:tbl>
      <w:tblPr>
        <w:tblStyle w:val="afffffff"/>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21"/>
        <w:gridCol w:w="3746"/>
        <w:gridCol w:w="2635"/>
        <w:gridCol w:w="2635"/>
      </w:tblGrid>
      <w:tr w:rsidR="00CF0BE3" w:rsidRPr="003701A1" w14:paraId="4FEC055F" w14:textId="77777777" w:rsidTr="00B02F12">
        <w:trPr>
          <w:trHeight w:val="337"/>
          <w:jc w:val="center"/>
        </w:trPr>
        <w:tc>
          <w:tcPr>
            <w:tcW w:w="421" w:type="dxa"/>
            <w:vAlign w:val="center"/>
          </w:tcPr>
          <w:p w14:paraId="4A818640"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w:t>
            </w:r>
          </w:p>
        </w:tc>
        <w:tc>
          <w:tcPr>
            <w:tcW w:w="3746" w:type="dxa"/>
            <w:vAlign w:val="center"/>
          </w:tcPr>
          <w:p w14:paraId="66082D40"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Показатели</w:t>
            </w:r>
          </w:p>
        </w:tc>
        <w:tc>
          <w:tcPr>
            <w:tcW w:w="2635" w:type="dxa"/>
            <w:vAlign w:val="center"/>
          </w:tcPr>
          <w:p w14:paraId="62BCCE95" w14:textId="08138AF1" w:rsidR="00CF0BE3" w:rsidRPr="00675F5F" w:rsidRDefault="00353533"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К</w:t>
            </w:r>
            <w:r w:rsidR="009D2624" w:rsidRPr="00675F5F">
              <w:rPr>
                <w:rFonts w:ascii="Times New Roman" w:hAnsi="Times New Roman" w:cs="Times New Roman"/>
                <w:sz w:val="28"/>
                <w:szCs w:val="28"/>
              </w:rPr>
              <w:t>оличество</w:t>
            </w:r>
          </w:p>
        </w:tc>
        <w:tc>
          <w:tcPr>
            <w:tcW w:w="2635" w:type="dxa"/>
            <w:vAlign w:val="center"/>
          </w:tcPr>
          <w:p w14:paraId="004E1E46"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абс, %</w:t>
            </w:r>
          </w:p>
        </w:tc>
      </w:tr>
      <w:tr w:rsidR="00CF0BE3" w:rsidRPr="003701A1" w14:paraId="0132889D" w14:textId="77777777" w:rsidTr="00B02F12">
        <w:trPr>
          <w:trHeight w:val="512"/>
          <w:jc w:val="center"/>
        </w:trPr>
        <w:tc>
          <w:tcPr>
            <w:tcW w:w="421" w:type="dxa"/>
            <w:vAlign w:val="center"/>
          </w:tcPr>
          <w:p w14:paraId="2C96F238"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1</w:t>
            </w:r>
          </w:p>
        </w:tc>
        <w:tc>
          <w:tcPr>
            <w:tcW w:w="3746" w:type="dxa"/>
            <w:vAlign w:val="center"/>
          </w:tcPr>
          <w:p w14:paraId="35D71501"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Финансовая заинтересованность</w:t>
            </w:r>
          </w:p>
        </w:tc>
        <w:tc>
          <w:tcPr>
            <w:tcW w:w="2635" w:type="dxa"/>
            <w:vAlign w:val="center"/>
          </w:tcPr>
          <w:p w14:paraId="174D85DB"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24</w:t>
            </w:r>
          </w:p>
        </w:tc>
        <w:tc>
          <w:tcPr>
            <w:tcW w:w="2635" w:type="dxa"/>
            <w:vAlign w:val="center"/>
          </w:tcPr>
          <w:p w14:paraId="1414E8C5"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75</w:t>
            </w:r>
          </w:p>
        </w:tc>
      </w:tr>
      <w:tr w:rsidR="00CF0BE3" w:rsidRPr="003701A1" w14:paraId="3FEC63FE" w14:textId="77777777" w:rsidTr="00B02F12">
        <w:trPr>
          <w:trHeight w:val="337"/>
          <w:jc w:val="center"/>
        </w:trPr>
        <w:tc>
          <w:tcPr>
            <w:tcW w:w="421" w:type="dxa"/>
            <w:vAlign w:val="center"/>
          </w:tcPr>
          <w:p w14:paraId="0AAFA79C"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2</w:t>
            </w:r>
          </w:p>
        </w:tc>
        <w:tc>
          <w:tcPr>
            <w:tcW w:w="3746" w:type="dxa"/>
            <w:vAlign w:val="center"/>
          </w:tcPr>
          <w:p w14:paraId="0FBDC479"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Желание помочь родственникам</w:t>
            </w:r>
          </w:p>
        </w:tc>
        <w:tc>
          <w:tcPr>
            <w:tcW w:w="2635" w:type="dxa"/>
            <w:vAlign w:val="center"/>
          </w:tcPr>
          <w:p w14:paraId="7E2708CB"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1</w:t>
            </w:r>
          </w:p>
        </w:tc>
        <w:tc>
          <w:tcPr>
            <w:tcW w:w="2635" w:type="dxa"/>
            <w:vAlign w:val="center"/>
          </w:tcPr>
          <w:p w14:paraId="3A894A19"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3</w:t>
            </w:r>
          </w:p>
        </w:tc>
      </w:tr>
      <w:tr w:rsidR="00CF0BE3" w:rsidRPr="003701A1" w14:paraId="12018203" w14:textId="77777777" w:rsidTr="00B02F12">
        <w:trPr>
          <w:trHeight w:val="236"/>
          <w:jc w:val="center"/>
        </w:trPr>
        <w:tc>
          <w:tcPr>
            <w:tcW w:w="421" w:type="dxa"/>
            <w:vAlign w:val="center"/>
          </w:tcPr>
          <w:p w14:paraId="6AC4E8FA"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3</w:t>
            </w:r>
          </w:p>
        </w:tc>
        <w:tc>
          <w:tcPr>
            <w:tcW w:w="3746" w:type="dxa"/>
            <w:vAlign w:val="center"/>
          </w:tcPr>
          <w:p w14:paraId="1F2AB9A1"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Желание помочь другу\подруге</w:t>
            </w:r>
          </w:p>
        </w:tc>
        <w:tc>
          <w:tcPr>
            <w:tcW w:w="2635" w:type="dxa"/>
            <w:vAlign w:val="center"/>
          </w:tcPr>
          <w:p w14:paraId="4520243D"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1</w:t>
            </w:r>
          </w:p>
        </w:tc>
        <w:tc>
          <w:tcPr>
            <w:tcW w:w="2635" w:type="dxa"/>
            <w:vAlign w:val="center"/>
          </w:tcPr>
          <w:p w14:paraId="7D1B0E53"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3</w:t>
            </w:r>
          </w:p>
        </w:tc>
      </w:tr>
      <w:tr w:rsidR="00CF0BE3" w:rsidRPr="003701A1" w14:paraId="33BFDA0C" w14:textId="77777777" w:rsidTr="00B02F12">
        <w:trPr>
          <w:trHeight w:val="325"/>
          <w:jc w:val="center"/>
        </w:trPr>
        <w:tc>
          <w:tcPr>
            <w:tcW w:w="421" w:type="dxa"/>
            <w:vAlign w:val="center"/>
          </w:tcPr>
          <w:p w14:paraId="5EE56A4E"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4</w:t>
            </w:r>
          </w:p>
        </w:tc>
        <w:tc>
          <w:tcPr>
            <w:tcW w:w="3746" w:type="dxa"/>
            <w:vAlign w:val="center"/>
          </w:tcPr>
          <w:p w14:paraId="222C1B8A"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Альтруистические мотивы (желание просто помочь)</w:t>
            </w:r>
          </w:p>
        </w:tc>
        <w:tc>
          <w:tcPr>
            <w:tcW w:w="2635" w:type="dxa"/>
            <w:vAlign w:val="center"/>
          </w:tcPr>
          <w:p w14:paraId="11293183"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1</w:t>
            </w:r>
          </w:p>
        </w:tc>
        <w:tc>
          <w:tcPr>
            <w:tcW w:w="2635" w:type="dxa"/>
            <w:vAlign w:val="center"/>
          </w:tcPr>
          <w:p w14:paraId="745D20CA"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3</w:t>
            </w:r>
          </w:p>
        </w:tc>
      </w:tr>
      <w:tr w:rsidR="00CF0BE3" w:rsidRPr="003701A1" w14:paraId="4DAE40CC" w14:textId="77777777" w:rsidTr="00B02F12">
        <w:trPr>
          <w:trHeight w:val="366"/>
          <w:jc w:val="center"/>
        </w:trPr>
        <w:tc>
          <w:tcPr>
            <w:tcW w:w="421" w:type="dxa"/>
            <w:vAlign w:val="center"/>
          </w:tcPr>
          <w:p w14:paraId="621CD127"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5</w:t>
            </w:r>
          </w:p>
        </w:tc>
        <w:tc>
          <w:tcPr>
            <w:tcW w:w="3746" w:type="dxa"/>
            <w:vAlign w:val="center"/>
          </w:tcPr>
          <w:p w14:paraId="0690BA5C"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Половые амбиции</w:t>
            </w:r>
          </w:p>
        </w:tc>
        <w:tc>
          <w:tcPr>
            <w:tcW w:w="2635" w:type="dxa"/>
            <w:vAlign w:val="center"/>
          </w:tcPr>
          <w:p w14:paraId="794A1231"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2</w:t>
            </w:r>
          </w:p>
        </w:tc>
        <w:tc>
          <w:tcPr>
            <w:tcW w:w="2635" w:type="dxa"/>
            <w:vAlign w:val="center"/>
          </w:tcPr>
          <w:p w14:paraId="29A8D98A"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6</w:t>
            </w:r>
          </w:p>
        </w:tc>
      </w:tr>
      <w:tr w:rsidR="00CF0BE3" w:rsidRPr="003701A1" w14:paraId="681A9EB3" w14:textId="77777777" w:rsidTr="00B02F12">
        <w:trPr>
          <w:trHeight w:val="325"/>
          <w:jc w:val="center"/>
        </w:trPr>
        <w:tc>
          <w:tcPr>
            <w:tcW w:w="421" w:type="dxa"/>
            <w:vAlign w:val="center"/>
          </w:tcPr>
          <w:p w14:paraId="30F8BEC2"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6</w:t>
            </w:r>
          </w:p>
        </w:tc>
        <w:tc>
          <w:tcPr>
            <w:tcW w:w="3746" w:type="dxa"/>
            <w:vAlign w:val="center"/>
          </w:tcPr>
          <w:p w14:paraId="51BADA7D"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Финансовая заинтересованность, - желание помочь родственникам, - желание помочь другу\подруге</w:t>
            </w:r>
          </w:p>
        </w:tc>
        <w:tc>
          <w:tcPr>
            <w:tcW w:w="2635" w:type="dxa"/>
            <w:vAlign w:val="center"/>
          </w:tcPr>
          <w:p w14:paraId="085CC83A"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2</w:t>
            </w:r>
          </w:p>
        </w:tc>
        <w:tc>
          <w:tcPr>
            <w:tcW w:w="2635" w:type="dxa"/>
            <w:vAlign w:val="center"/>
          </w:tcPr>
          <w:p w14:paraId="6A7A123D"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6</w:t>
            </w:r>
          </w:p>
        </w:tc>
      </w:tr>
      <w:tr w:rsidR="00CF0BE3" w:rsidRPr="003701A1" w14:paraId="5AD50DA8" w14:textId="77777777" w:rsidTr="00B02F12">
        <w:trPr>
          <w:trHeight w:val="350"/>
          <w:jc w:val="center"/>
        </w:trPr>
        <w:tc>
          <w:tcPr>
            <w:tcW w:w="421" w:type="dxa"/>
            <w:vAlign w:val="center"/>
          </w:tcPr>
          <w:p w14:paraId="6047327C"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7</w:t>
            </w:r>
          </w:p>
        </w:tc>
        <w:tc>
          <w:tcPr>
            <w:tcW w:w="3746" w:type="dxa"/>
            <w:vAlign w:val="center"/>
          </w:tcPr>
          <w:p w14:paraId="2668A9BF"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Другое (Напишите.)</w:t>
            </w:r>
          </w:p>
        </w:tc>
        <w:tc>
          <w:tcPr>
            <w:tcW w:w="2635" w:type="dxa"/>
            <w:vAlign w:val="center"/>
          </w:tcPr>
          <w:p w14:paraId="1844D10B"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1</w:t>
            </w:r>
          </w:p>
        </w:tc>
        <w:tc>
          <w:tcPr>
            <w:tcW w:w="2635" w:type="dxa"/>
            <w:vAlign w:val="center"/>
          </w:tcPr>
          <w:p w14:paraId="23143F81"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3</w:t>
            </w:r>
          </w:p>
        </w:tc>
      </w:tr>
      <w:tr w:rsidR="00CF0BE3" w:rsidRPr="003701A1" w14:paraId="64692B70" w14:textId="77777777" w:rsidTr="00B02F12">
        <w:trPr>
          <w:trHeight w:val="350"/>
          <w:jc w:val="center"/>
        </w:trPr>
        <w:tc>
          <w:tcPr>
            <w:tcW w:w="421" w:type="dxa"/>
            <w:vAlign w:val="center"/>
          </w:tcPr>
          <w:p w14:paraId="3A79BF0C"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8</w:t>
            </w:r>
          </w:p>
        </w:tc>
        <w:tc>
          <w:tcPr>
            <w:tcW w:w="3746" w:type="dxa"/>
            <w:vAlign w:val="center"/>
          </w:tcPr>
          <w:p w14:paraId="6BA3011B"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Всего</w:t>
            </w:r>
          </w:p>
        </w:tc>
        <w:tc>
          <w:tcPr>
            <w:tcW w:w="2635" w:type="dxa"/>
            <w:vAlign w:val="center"/>
          </w:tcPr>
          <w:p w14:paraId="676E492A"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32</w:t>
            </w:r>
          </w:p>
        </w:tc>
        <w:tc>
          <w:tcPr>
            <w:tcW w:w="2635" w:type="dxa"/>
            <w:vAlign w:val="center"/>
          </w:tcPr>
          <w:p w14:paraId="0CF9C0E1" w14:textId="77777777" w:rsidR="00CF0BE3" w:rsidRPr="00675F5F" w:rsidRDefault="009D2624" w:rsidP="00675F5F">
            <w:pPr>
              <w:pStyle w:val="afffffffff8"/>
              <w:rPr>
                <w:rFonts w:ascii="Times New Roman" w:hAnsi="Times New Roman" w:cs="Times New Roman"/>
                <w:sz w:val="28"/>
                <w:szCs w:val="28"/>
              </w:rPr>
            </w:pPr>
            <w:r w:rsidRPr="00675F5F">
              <w:rPr>
                <w:rFonts w:ascii="Times New Roman" w:hAnsi="Times New Roman" w:cs="Times New Roman"/>
                <w:sz w:val="28"/>
                <w:szCs w:val="28"/>
              </w:rPr>
              <w:t>100</w:t>
            </w:r>
          </w:p>
        </w:tc>
      </w:tr>
    </w:tbl>
    <w:p w14:paraId="31B44E44" w14:textId="77777777" w:rsidR="00CF0BE3" w:rsidRPr="003701A1" w:rsidRDefault="00CF0BE3" w:rsidP="004A7AF0">
      <w:pPr>
        <w:ind w:firstLine="709"/>
        <w:jc w:val="both"/>
        <w:rPr>
          <w:sz w:val="28"/>
          <w:szCs w:val="28"/>
        </w:rPr>
      </w:pPr>
    </w:p>
    <w:p w14:paraId="687D0F81" w14:textId="7D56A041" w:rsidR="004A7AF0" w:rsidRPr="003701A1" w:rsidRDefault="004A7AF0" w:rsidP="004A7AF0">
      <w:pPr>
        <w:ind w:firstLine="709"/>
        <w:jc w:val="both"/>
        <w:rPr>
          <w:sz w:val="28"/>
          <w:szCs w:val="28"/>
        </w:rPr>
      </w:pPr>
      <w:r w:rsidRPr="003701A1">
        <w:rPr>
          <w:sz w:val="28"/>
          <w:szCs w:val="28"/>
        </w:rPr>
        <w:t xml:space="preserve">Наиболее важной информацией о доноре, по мнению </w:t>
      </w:r>
      <w:r>
        <w:rPr>
          <w:sz w:val="28"/>
          <w:szCs w:val="28"/>
        </w:rPr>
        <w:t>реципиенток</w:t>
      </w:r>
      <w:r w:rsidRPr="003701A1">
        <w:rPr>
          <w:sz w:val="28"/>
          <w:szCs w:val="28"/>
        </w:rPr>
        <w:t xml:space="preserve">, является: в </w:t>
      </w:r>
      <w:r w:rsidRPr="006A0D27">
        <w:rPr>
          <w:sz w:val="28"/>
          <w:szCs w:val="28"/>
        </w:rPr>
        <w:t>44% ответов – здоровье, 41% – внешние данные, 3% группа крови и резус фактор, и 6% - сколько детей родилось от данного донора (таблица</w:t>
      </w:r>
      <w:r>
        <w:rPr>
          <w:sz w:val="28"/>
          <w:szCs w:val="28"/>
        </w:rPr>
        <w:t xml:space="preserve"> 13, рисунок 23</w:t>
      </w:r>
      <w:r w:rsidRPr="006A0D27">
        <w:rPr>
          <w:sz w:val="28"/>
          <w:szCs w:val="28"/>
        </w:rPr>
        <w:t>).</w:t>
      </w:r>
      <w:r w:rsidRPr="003701A1">
        <w:rPr>
          <w:sz w:val="28"/>
          <w:szCs w:val="28"/>
        </w:rPr>
        <w:t xml:space="preserve"> </w:t>
      </w:r>
    </w:p>
    <w:p w14:paraId="0B45518F" w14:textId="77777777" w:rsidR="004A7AF0" w:rsidRPr="003701A1" w:rsidRDefault="004A7AF0" w:rsidP="004A7AF0">
      <w:pPr>
        <w:jc w:val="both"/>
        <w:rPr>
          <w:sz w:val="28"/>
          <w:szCs w:val="28"/>
        </w:rPr>
      </w:pPr>
    </w:p>
    <w:p w14:paraId="28D63DC9" w14:textId="7A65879E" w:rsidR="00CF0BE3" w:rsidRDefault="003A021C" w:rsidP="00675F5F">
      <w:pPr>
        <w:jc w:val="both"/>
        <w:rPr>
          <w:color w:val="000000" w:themeColor="text1"/>
          <w:sz w:val="28"/>
          <w:szCs w:val="28"/>
        </w:rPr>
      </w:pPr>
      <w:r w:rsidRPr="00675F5F">
        <w:rPr>
          <w:color w:val="000000" w:themeColor="text1"/>
          <w:sz w:val="28"/>
          <w:szCs w:val="28"/>
        </w:rPr>
        <w:t>Таблица 1</w:t>
      </w:r>
      <w:r w:rsidR="0071030E" w:rsidRPr="00675F5F">
        <w:rPr>
          <w:color w:val="000000" w:themeColor="text1"/>
          <w:sz w:val="28"/>
          <w:szCs w:val="28"/>
        </w:rPr>
        <w:t>3</w:t>
      </w:r>
      <w:r w:rsidR="00675F5F" w:rsidRPr="00675F5F">
        <w:rPr>
          <w:color w:val="000000" w:themeColor="text1"/>
          <w:sz w:val="28"/>
          <w:szCs w:val="28"/>
        </w:rPr>
        <w:t xml:space="preserve"> </w:t>
      </w:r>
      <w:r w:rsidR="00675F5F" w:rsidRPr="00675F5F">
        <w:rPr>
          <w:sz w:val="28"/>
          <w:szCs w:val="28"/>
        </w:rPr>
        <w:t>–</w:t>
      </w:r>
      <w:r w:rsidRPr="00675F5F">
        <w:rPr>
          <w:color w:val="000000" w:themeColor="text1"/>
          <w:sz w:val="28"/>
          <w:szCs w:val="28"/>
        </w:rPr>
        <w:t xml:space="preserve"> </w:t>
      </w:r>
      <w:r w:rsidR="009D2624" w:rsidRPr="00675F5F">
        <w:rPr>
          <w:color w:val="000000" w:themeColor="text1"/>
          <w:sz w:val="28"/>
          <w:szCs w:val="28"/>
        </w:rPr>
        <w:t xml:space="preserve">Необходимая информация о доноре по мнению респондентов </w:t>
      </w:r>
      <w:r w:rsidR="008545AA" w:rsidRPr="00675F5F">
        <w:rPr>
          <w:color w:val="000000" w:themeColor="text1"/>
          <w:sz w:val="28"/>
          <w:szCs w:val="28"/>
        </w:rPr>
        <w:t>(</w:t>
      </w:r>
      <w:r w:rsidR="009D2624" w:rsidRPr="00675F5F">
        <w:rPr>
          <w:color w:val="000000" w:themeColor="text1"/>
          <w:sz w:val="28"/>
          <w:szCs w:val="28"/>
        </w:rPr>
        <w:t>групп</w:t>
      </w:r>
      <w:r w:rsidR="008545AA" w:rsidRPr="00675F5F">
        <w:rPr>
          <w:color w:val="000000" w:themeColor="text1"/>
          <w:sz w:val="28"/>
          <w:szCs w:val="28"/>
        </w:rPr>
        <w:t>а</w:t>
      </w:r>
      <w:r w:rsidR="009D2624" w:rsidRPr="00675F5F">
        <w:rPr>
          <w:color w:val="000000" w:themeColor="text1"/>
          <w:sz w:val="28"/>
          <w:szCs w:val="28"/>
        </w:rPr>
        <w:t xml:space="preserve"> </w:t>
      </w:r>
      <w:r w:rsidR="008545AA" w:rsidRPr="00675F5F">
        <w:rPr>
          <w:color w:val="000000" w:themeColor="text1"/>
          <w:sz w:val="28"/>
          <w:szCs w:val="28"/>
        </w:rPr>
        <w:t>2)</w:t>
      </w:r>
    </w:p>
    <w:p w14:paraId="06ED1828" w14:textId="77777777" w:rsidR="00675F5F" w:rsidRPr="00675F5F" w:rsidRDefault="00675F5F" w:rsidP="00675F5F">
      <w:pPr>
        <w:jc w:val="both"/>
        <w:rPr>
          <w:color w:val="000000" w:themeColor="text1"/>
          <w:sz w:val="28"/>
          <w:szCs w:val="28"/>
        </w:rPr>
      </w:pPr>
    </w:p>
    <w:tbl>
      <w:tblPr>
        <w:tblStyle w:val="afffffff0"/>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8545AA" w:rsidRPr="008545AA" w14:paraId="5EB7BEDD" w14:textId="77777777" w:rsidTr="009D2624">
        <w:trPr>
          <w:trHeight w:val="337"/>
          <w:jc w:val="center"/>
        </w:trPr>
        <w:tc>
          <w:tcPr>
            <w:tcW w:w="530" w:type="dxa"/>
            <w:vAlign w:val="center"/>
          </w:tcPr>
          <w:p w14:paraId="3E0D0383" w14:textId="77777777"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w:t>
            </w:r>
          </w:p>
        </w:tc>
        <w:tc>
          <w:tcPr>
            <w:tcW w:w="3637" w:type="dxa"/>
            <w:vAlign w:val="center"/>
          </w:tcPr>
          <w:p w14:paraId="144C9AF9" w14:textId="77777777"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Показатели</w:t>
            </w:r>
          </w:p>
        </w:tc>
        <w:tc>
          <w:tcPr>
            <w:tcW w:w="2635" w:type="dxa"/>
            <w:vAlign w:val="center"/>
          </w:tcPr>
          <w:p w14:paraId="59E208E3" w14:textId="2D48E01D"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Количество</w:t>
            </w:r>
          </w:p>
        </w:tc>
        <w:tc>
          <w:tcPr>
            <w:tcW w:w="2635" w:type="dxa"/>
            <w:vAlign w:val="center"/>
          </w:tcPr>
          <w:p w14:paraId="4F7BE2C7" w14:textId="680718D7" w:rsidR="00CF0BE3" w:rsidRPr="00690A02" w:rsidRDefault="002D1C68"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абс, %</w:t>
            </w:r>
          </w:p>
        </w:tc>
      </w:tr>
      <w:tr w:rsidR="008545AA" w:rsidRPr="008545AA" w14:paraId="615C008E" w14:textId="77777777" w:rsidTr="00B02F12">
        <w:trPr>
          <w:trHeight w:val="365"/>
          <w:jc w:val="center"/>
        </w:trPr>
        <w:tc>
          <w:tcPr>
            <w:tcW w:w="530" w:type="dxa"/>
            <w:vAlign w:val="center"/>
          </w:tcPr>
          <w:p w14:paraId="4A220491" w14:textId="77777777"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1</w:t>
            </w:r>
          </w:p>
        </w:tc>
        <w:tc>
          <w:tcPr>
            <w:tcW w:w="3637" w:type="dxa"/>
            <w:vAlign w:val="center"/>
          </w:tcPr>
          <w:p w14:paraId="1616182D" w14:textId="77777777"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Здоровье</w:t>
            </w:r>
          </w:p>
        </w:tc>
        <w:tc>
          <w:tcPr>
            <w:tcW w:w="2635" w:type="dxa"/>
            <w:vAlign w:val="center"/>
          </w:tcPr>
          <w:p w14:paraId="68AA4698" w14:textId="77777777"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14</w:t>
            </w:r>
          </w:p>
        </w:tc>
        <w:tc>
          <w:tcPr>
            <w:tcW w:w="2635" w:type="dxa"/>
            <w:vAlign w:val="center"/>
          </w:tcPr>
          <w:p w14:paraId="676323A9" w14:textId="77777777" w:rsidR="00CF0BE3" w:rsidRPr="00690A02" w:rsidRDefault="009D2624" w:rsidP="00690A02">
            <w:pPr>
              <w:pStyle w:val="afffffffff8"/>
              <w:rPr>
                <w:rFonts w:ascii="Times New Roman" w:hAnsi="Times New Roman" w:cs="Times New Roman"/>
                <w:sz w:val="28"/>
                <w:szCs w:val="28"/>
              </w:rPr>
            </w:pPr>
            <w:r w:rsidRPr="00690A02">
              <w:rPr>
                <w:rFonts w:ascii="Times New Roman" w:hAnsi="Times New Roman" w:cs="Times New Roman"/>
                <w:sz w:val="28"/>
                <w:szCs w:val="28"/>
              </w:rPr>
              <w:t>44</w:t>
            </w:r>
          </w:p>
        </w:tc>
      </w:tr>
      <w:tr w:rsidR="004A7AF0" w:rsidRPr="008545AA" w14:paraId="5A101FF0" w14:textId="77777777" w:rsidTr="00B02F12">
        <w:trPr>
          <w:trHeight w:val="414"/>
          <w:jc w:val="center"/>
        </w:trPr>
        <w:tc>
          <w:tcPr>
            <w:tcW w:w="530" w:type="dxa"/>
            <w:vAlign w:val="center"/>
          </w:tcPr>
          <w:p w14:paraId="2F8479B1" w14:textId="7E0FE84D"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2</w:t>
            </w:r>
          </w:p>
        </w:tc>
        <w:tc>
          <w:tcPr>
            <w:tcW w:w="3637" w:type="dxa"/>
            <w:vAlign w:val="center"/>
          </w:tcPr>
          <w:p w14:paraId="083D3599" w14:textId="434FBACC"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Группа крови и резус фактор</w:t>
            </w:r>
          </w:p>
        </w:tc>
        <w:tc>
          <w:tcPr>
            <w:tcW w:w="2635" w:type="dxa"/>
            <w:vAlign w:val="center"/>
          </w:tcPr>
          <w:p w14:paraId="2F3DEE33" w14:textId="64BE0271"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1</w:t>
            </w:r>
          </w:p>
        </w:tc>
        <w:tc>
          <w:tcPr>
            <w:tcW w:w="2635" w:type="dxa"/>
            <w:vAlign w:val="center"/>
          </w:tcPr>
          <w:p w14:paraId="75E7D62B" w14:textId="68709D30"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3</w:t>
            </w:r>
          </w:p>
        </w:tc>
      </w:tr>
      <w:tr w:rsidR="004A7AF0" w:rsidRPr="008545AA" w14:paraId="373B4914" w14:textId="77777777" w:rsidTr="009D2624">
        <w:trPr>
          <w:trHeight w:val="512"/>
          <w:jc w:val="center"/>
        </w:trPr>
        <w:tc>
          <w:tcPr>
            <w:tcW w:w="530" w:type="dxa"/>
            <w:vAlign w:val="center"/>
          </w:tcPr>
          <w:p w14:paraId="4CD24E3E" w14:textId="65462724"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3</w:t>
            </w:r>
          </w:p>
        </w:tc>
        <w:tc>
          <w:tcPr>
            <w:tcW w:w="3637" w:type="dxa"/>
            <w:vAlign w:val="center"/>
          </w:tcPr>
          <w:p w14:paraId="3B1086CD" w14:textId="4F587741"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Внешние признаки (фенотип)</w:t>
            </w:r>
          </w:p>
        </w:tc>
        <w:tc>
          <w:tcPr>
            <w:tcW w:w="2635" w:type="dxa"/>
            <w:vAlign w:val="center"/>
          </w:tcPr>
          <w:p w14:paraId="04103DFE" w14:textId="0FE3D707"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13</w:t>
            </w:r>
          </w:p>
        </w:tc>
        <w:tc>
          <w:tcPr>
            <w:tcW w:w="2635" w:type="dxa"/>
            <w:vAlign w:val="center"/>
          </w:tcPr>
          <w:p w14:paraId="7E26F2BD" w14:textId="32BCD5ED"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41</w:t>
            </w:r>
          </w:p>
        </w:tc>
      </w:tr>
      <w:tr w:rsidR="004A7AF0" w:rsidRPr="008545AA" w14:paraId="483B57AE" w14:textId="77777777" w:rsidTr="009D2624">
        <w:trPr>
          <w:trHeight w:val="512"/>
          <w:jc w:val="center"/>
        </w:trPr>
        <w:tc>
          <w:tcPr>
            <w:tcW w:w="530" w:type="dxa"/>
            <w:vAlign w:val="center"/>
          </w:tcPr>
          <w:p w14:paraId="6E469EFE" w14:textId="66B28C5F"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4</w:t>
            </w:r>
          </w:p>
        </w:tc>
        <w:tc>
          <w:tcPr>
            <w:tcW w:w="3637" w:type="dxa"/>
            <w:vAlign w:val="center"/>
          </w:tcPr>
          <w:p w14:paraId="264E713C" w14:textId="6AC00083"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Откуда родом, где проживает</w:t>
            </w:r>
          </w:p>
        </w:tc>
        <w:tc>
          <w:tcPr>
            <w:tcW w:w="2635" w:type="dxa"/>
            <w:vAlign w:val="center"/>
          </w:tcPr>
          <w:p w14:paraId="2A5AC11F" w14:textId="62E07FEC"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1</w:t>
            </w:r>
          </w:p>
        </w:tc>
        <w:tc>
          <w:tcPr>
            <w:tcW w:w="2635" w:type="dxa"/>
            <w:vAlign w:val="center"/>
          </w:tcPr>
          <w:p w14:paraId="76AF902F" w14:textId="599874DF" w:rsidR="004A7AF0" w:rsidRPr="00690A02" w:rsidRDefault="004A7AF0" w:rsidP="004A7AF0">
            <w:pPr>
              <w:pStyle w:val="afffffffff8"/>
              <w:rPr>
                <w:rFonts w:ascii="Times New Roman" w:hAnsi="Times New Roman" w:cs="Times New Roman"/>
                <w:sz w:val="28"/>
                <w:szCs w:val="28"/>
              </w:rPr>
            </w:pPr>
            <w:r w:rsidRPr="00690A02">
              <w:rPr>
                <w:rFonts w:ascii="Times New Roman" w:hAnsi="Times New Roman" w:cs="Times New Roman"/>
                <w:sz w:val="28"/>
                <w:szCs w:val="28"/>
              </w:rPr>
              <w:t>3</w:t>
            </w:r>
          </w:p>
        </w:tc>
      </w:tr>
      <w:tr w:rsidR="00B02F12" w:rsidRPr="008545AA" w14:paraId="606FA35D" w14:textId="77777777" w:rsidTr="00B02F12">
        <w:trPr>
          <w:trHeight w:val="299"/>
          <w:jc w:val="center"/>
        </w:trPr>
        <w:tc>
          <w:tcPr>
            <w:tcW w:w="530" w:type="dxa"/>
            <w:vAlign w:val="center"/>
          </w:tcPr>
          <w:p w14:paraId="3426B9E1" w14:textId="49C3DF8F"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5</w:t>
            </w:r>
          </w:p>
        </w:tc>
        <w:tc>
          <w:tcPr>
            <w:tcW w:w="3637" w:type="dxa"/>
            <w:vAlign w:val="center"/>
          </w:tcPr>
          <w:p w14:paraId="4CB5C335" w14:textId="7A643FD8"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Был ли ранее донором</w:t>
            </w:r>
          </w:p>
        </w:tc>
        <w:tc>
          <w:tcPr>
            <w:tcW w:w="2635" w:type="dxa"/>
            <w:vAlign w:val="center"/>
          </w:tcPr>
          <w:p w14:paraId="740E9341" w14:textId="72F24BEF"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1</w:t>
            </w:r>
          </w:p>
        </w:tc>
        <w:tc>
          <w:tcPr>
            <w:tcW w:w="2635" w:type="dxa"/>
            <w:vAlign w:val="center"/>
          </w:tcPr>
          <w:p w14:paraId="6E341DFF" w14:textId="54580370"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3</w:t>
            </w:r>
          </w:p>
        </w:tc>
      </w:tr>
      <w:tr w:rsidR="00B02F12" w:rsidRPr="008545AA" w14:paraId="7B4E0605" w14:textId="77777777" w:rsidTr="009D2624">
        <w:trPr>
          <w:trHeight w:val="512"/>
          <w:jc w:val="center"/>
        </w:trPr>
        <w:tc>
          <w:tcPr>
            <w:tcW w:w="530" w:type="dxa"/>
            <w:vAlign w:val="center"/>
          </w:tcPr>
          <w:p w14:paraId="4DEEDE92" w14:textId="4941A3B7"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6</w:t>
            </w:r>
          </w:p>
        </w:tc>
        <w:tc>
          <w:tcPr>
            <w:tcW w:w="3637" w:type="dxa"/>
            <w:vAlign w:val="center"/>
          </w:tcPr>
          <w:p w14:paraId="5FDD71E3" w14:textId="76327347"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Сколько детей у данного донора</w:t>
            </w:r>
          </w:p>
        </w:tc>
        <w:tc>
          <w:tcPr>
            <w:tcW w:w="2635" w:type="dxa"/>
            <w:vAlign w:val="center"/>
          </w:tcPr>
          <w:p w14:paraId="4D66EC0D" w14:textId="087D55CB"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2</w:t>
            </w:r>
          </w:p>
        </w:tc>
        <w:tc>
          <w:tcPr>
            <w:tcW w:w="2635" w:type="dxa"/>
            <w:vAlign w:val="center"/>
          </w:tcPr>
          <w:p w14:paraId="007A9FB8" w14:textId="4B510EE8"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6</w:t>
            </w:r>
          </w:p>
        </w:tc>
      </w:tr>
      <w:tr w:rsidR="00B02F12" w:rsidRPr="008545AA" w14:paraId="2964B01F" w14:textId="77777777" w:rsidTr="00B02F12">
        <w:trPr>
          <w:trHeight w:val="299"/>
          <w:jc w:val="center"/>
        </w:trPr>
        <w:tc>
          <w:tcPr>
            <w:tcW w:w="530" w:type="dxa"/>
            <w:vAlign w:val="center"/>
          </w:tcPr>
          <w:p w14:paraId="0FD58947" w14:textId="4FCBDC18"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7</w:t>
            </w:r>
          </w:p>
        </w:tc>
        <w:tc>
          <w:tcPr>
            <w:tcW w:w="3637" w:type="dxa"/>
            <w:vAlign w:val="center"/>
          </w:tcPr>
          <w:p w14:paraId="0E00160E" w14:textId="5AC757AA"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Всего</w:t>
            </w:r>
          </w:p>
        </w:tc>
        <w:tc>
          <w:tcPr>
            <w:tcW w:w="2635" w:type="dxa"/>
            <w:vAlign w:val="center"/>
          </w:tcPr>
          <w:p w14:paraId="345ABF79" w14:textId="2C7AF185"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32</w:t>
            </w:r>
          </w:p>
        </w:tc>
        <w:tc>
          <w:tcPr>
            <w:tcW w:w="2635" w:type="dxa"/>
            <w:vAlign w:val="center"/>
          </w:tcPr>
          <w:p w14:paraId="18705B21" w14:textId="03905037" w:rsidR="00B02F12" w:rsidRPr="00690A02" w:rsidRDefault="00B02F12" w:rsidP="00B02F12">
            <w:pPr>
              <w:pStyle w:val="afffffffff8"/>
              <w:rPr>
                <w:rFonts w:ascii="Times New Roman" w:hAnsi="Times New Roman" w:cs="Times New Roman"/>
                <w:sz w:val="28"/>
                <w:szCs w:val="28"/>
              </w:rPr>
            </w:pPr>
            <w:r w:rsidRPr="00690A02">
              <w:rPr>
                <w:rFonts w:ascii="Times New Roman" w:hAnsi="Times New Roman" w:cs="Times New Roman"/>
                <w:sz w:val="28"/>
                <w:szCs w:val="28"/>
              </w:rPr>
              <w:t>100</w:t>
            </w:r>
          </w:p>
        </w:tc>
      </w:tr>
    </w:tbl>
    <w:p w14:paraId="71B2A8D0" w14:textId="18C4F54E" w:rsidR="008545AA" w:rsidRPr="00B02F12" w:rsidRDefault="00B02F12" w:rsidP="00B02F12">
      <w:pPr>
        <w:spacing w:after="160" w:line="259" w:lineRule="auto"/>
        <w:jc w:val="center"/>
        <w:rPr>
          <w:sz w:val="28"/>
          <w:szCs w:val="28"/>
          <w:lang w:val="kk-KZ"/>
        </w:rPr>
      </w:pPr>
      <w:r>
        <w:rPr>
          <w:noProof/>
        </w:rPr>
        <w:drawing>
          <wp:inline distT="0" distB="0" distL="0" distR="0" wp14:anchorId="4891943C" wp14:editId="3770F6CD">
            <wp:extent cx="6120130" cy="2723420"/>
            <wp:effectExtent l="0" t="0" r="13970" b="1270"/>
            <wp:docPr id="403744300" name="Диаграмма 403744300"/>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202790CF" w14:textId="25FB7E54" w:rsidR="008545AA" w:rsidRDefault="0071030E" w:rsidP="001C48DD">
      <w:pPr>
        <w:jc w:val="center"/>
        <w:rPr>
          <w:color w:val="000000" w:themeColor="text1"/>
          <w:sz w:val="28"/>
          <w:szCs w:val="28"/>
        </w:rPr>
      </w:pPr>
      <w:r w:rsidRPr="00001C3A">
        <w:rPr>
          <w:sz w:val="28"/>
          <w:szCs w:val="28"/>
        </w:rPr>
        <w:t>Рисунок 23</w:t>
      </w:r>
      <w:r w:rsidR="001C48DD">
        <w:rPr>
          <w:sz w:val="28"/>
          <w:szCs w:val="28"/>
        </w:rPr>
        <w:t xml:space="preserve"> </w:t>
      </w:r>
      <w:r w:rsidR="001C48DD" w:rsidRPr="006A0D27">
        <w:rPr>
          <w:sz w:val="28"/>
          <w:szCs w:val="28"/>
        </w:rPr>
        <w:t>–</w:t>
      </w:r>
      <w:r w:rsidR="00001C3A" w:rsidRPr="00001C3A">
        <w:rPr>
          <w:sz w:val="28"/>
          <w:szCs w:val="28"/>
        </w:rPr>
        <w:t xml:space="preserve"> Необходимая информация о доноре по мнению респондентов</w:t>
      </w:r>
      <w:r w:rsidR="00001C3A">
        <w:rPr>
          <w:sz w:val="28"/>
          <w:szCs w:val="28"/>
        </w:rPr>
        <w:t xml:space="preserve"> </w:t>
      </w:r>
      <w:r w:rsidR="00001C3A" w:rsidRPr="00001C3A">
        <w:rPr>
          <w:color w:val="000000" w:themeColor="text1"/>
          <w:sz w:val="28"/>
          <w:szCs w:val="28"/>
        </w:rPr>
        <w:t>(группа 2)</w:t>
      </w:r>
    </w:p>
    <w:p w14:paraId="5D46C040" w14:textId="77777777" w:rsidR="001C48DD" w:rsidRPr="00001C3A" w:rsidRDefault="001C48DD" w:rsidP="001C48DD">
      <w:pPr>
        <w:jc w:val="center"/>
        <w:rPr>
          <w:sz w:val="28"/>
          <w:szCs w:val="28"/>
        </w:rPr>
      </w:pPr>
    </w:p>
    <w:p w14:paraId="7A877A72" w14:textId="1FD7648E" w:rsidR="004A7AF0" w:rsidRDefault="004A7AF0" w:rsidP="004A7AF0">
      <w:pPr>
        <w:ind w:firstLine="709"/>
        <w:jc w:val="both"/>
        <w:rPr>
          <w:sz w:val="28"/>
          <w:szCs w:val="28"/>
        </w:rPr>
      </w:pPr>
      <w:r w:rsidRPr="003701A1">
        <w:rPr>
          <w:sz w:val="28"/>
          <w:szCs w:val="28"/>
        </w:rPr>
        <w:t xml:space="preserve">По результатам опроса было установлено, что </w:t>
      </w:r>
      <w:r w:rsidRPr="006A0D27">
        <w:rPr>
          <w:sz w:val="28"/>
          <w:szCs w:val="28"/>
        </w:rPr>
        <w:t>50% – безусловно готовы принять будущего ребенка, 16% – уже воспитывают ребенка, рожденного с использованием донорских ооцитов, 13% женщин читают информацию в социальных сетях и сомневаются в том, что примут «чужого» ребенка, 6% считают важным мнение супруга в данном вопросе</w:t>
      </w:r>
      <w:r>
        <w:rPr>
          <w:sz w:val="28"/>
          <w:szCs w:val="28"/>
        </w:rPr>
        <w:t xml:space="preserve"> (таблица 14)</w:t>
      </w:r>
      <w:r w:rsidRPr="006A0D27">
        <w:rPr>
          <w:sz w:val="28"/>
          <w:szCs w:val="28"/>
        </w:rPr>
        <w:t>.</w:t>
      </w:r>
    </w:p>
    <w:p w14:paraId="36A98170" w14:textId="77777777" w:rsidR="004A7AF0" w:rsidRPr="001D6448" w:rsidRDefault="004A7AF0" w:rsidP="004A7AF0">
      <w:pPr>
        <w:ind w:firstLine="709"/>
        <w:jc w:val="both"/>
        <w:rPr>
          <w:sz w:val="28"/>
          <w:szCs w:val="28"/>
        </w:rPr>
      </w:pPr>
    </w:p>
    <w:p w14:paraId="058AAF69" w14:textId="3305FA29" w:rsidR="00CF0BE3" w:rsidRDefault="003A021C" w:rsidP="001C48DD">
      <w:pPr>
        <w:jc w:val="both"/>
        <w:rPr>
          <w:sz w:val="28"/>
          <w:szCs w:val="28"/>
        </w:rPr>
      </w:pPr>
      <w:r w:rsidRPr="001C48DD">
        <w:rPr>
          <w:sz w:val="28"/>
          <w:szCs w:val="28"/>
        </w:rPr>
        <w:t>Таблица 1</w:t>
      </w:r>
      <w:r w:rsidR="00001C3A" w:rsidRPr="001C48DD">
        <w:rPr>
          <w:sz w:val="28"/>
          <w:szCs w:val="28"/>
        </w:rPr>
        <w:t>4</w:t>
      </w:r>
      <w:r w:rsidR="001C48DD">
        <w:rPr>
          <w:sz w:val="28"/>
          <w:szCs w:val="28"/>
        </w:rPr>
        <w:t xml:space="preserve"> </w:t>
      </w:r>
      <w:r w:rsidR="001C48DD" w:rsidRPr="006A0D27">
        <w:rPr>
          <w:sz w:val="28"/>
          <w:szCs w:val="28"/>
        </w:rPr>
        <w:t>–</w:t>
      </w:r>
      <w:r w:rsidRPr="001C48DD">
        <w:rPr>
          <w:sz w:val="28"/>
          <w:szCs w:val="28"/>
        </w:rPr>
        <w:t xml:space="preserve"> </w:t>
      </w:r>
      <w:r w:rsidR="002D1C68" w:rsidRPr="001C48DD">
        <w:rPr>
          <w:sz w:val="28"/>
          <w:szCs w:val="28"/>
        </w:rPr>
        <w:t>Мнение женщин о г</w:t>
      </w:r>
      <w:r w:rsidR="009D2624" w:rsidRPr="001C48DD">
        <w:rPr>
          <w:sz w:val="28"/>
          <w:szCs w:val="28"/>
        </w:rPr>
        <w:t>отовност</w:t>
      </w:r>
      <w:r w:rsidR="002D1C68" w:rsidRPr="001C48DD">
        <w:rPr>
          <w:sz w:val="28"/>
          <w:szCs w:val="28"/>
        </w:rPr>
        <w:t>и</w:t>
      </w:r>
      <w:r w:rsidR="009D2624" w:rsidRPr="001C48DD">
        <w:rPr>
          <w:sz w:val="28"/>
          <w:szCs w:val="28"/>
        </w:rPr>
        <w:t xml:space="preserve"> принять будущего ребенка</w:t>
      </w:r>
      <w:r w:rsidR="00F64B37" w:rsidRPr="001C48DD">
        <w:rPr>
          <w:sz w:val="28"/>
          <w:szCs w:val="28"/>
        </w:rPr>
        <w:t>, рожденного с примененеием донорских ооцитов</w:t>
      </w:r>
    </w:p>
    <w:p w14:paraId="3F6ADF05" w14:textId="77777777" w:rsidR="001C48DD" w:rsidRPr="001C48DD" w:rsidRDefault="001C48DD" w:rsidP="001C48DD">
      <w:pPr>
        <w:jc w:val="both"/>
        <w:rPr>
          <w:sz w:val="28"/>
          <w:szCs w:val="28"/>
        </w:rPr>
      </w:pPr>
    </w:p>
    <w:tbl>
      <w:tblPr>
        <w:tblStyle w:val="afffffff1"/>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66"/>
        <w:gridCol w:w="2606"/>
        <w:gridCol w:w="2635"/>
      </w:tblGrid>
      <w:tr w:rsidR="00CF0BE3" w:rsidRPr="003701A1" w14:paraId="7633943D" w14:textId="77777777" w:rsidTr="009D2624">
        <w:trPr>
          <w:trHeight w:val="337"/>
          <w:jc w:val="center"/>
        </w:trPr>
        <w:tc>
          <w:tcPr>
            <w:tcW w:w="530" w:type="dxa"/>
            <w:vAlign w:val="center"/>
          </w:tcPr>
          <w:p w14:paraId="3477FBE1" w14:textId="77777777" w:rsidR="00CF0BE3" w:rsidRPr="003701A1" w:rsidRDefault="009D2624" w:rsidP="004A7AF0">
            <w:pPr>
              <w:jc w:val="center"/>
              <w:rPr>
                <w:sz w:val="28"/>
                <w:szCs w:val="28"/>
              </w:rPr>
            </w:pPr>
            <w:r w:rsidRPr="003701A1">
              <w:rPr>
                <w:sz w:val="28"/>
                <w:szCs w:val="28"/>
              </w:rPr>
              <w:t>№</w:t>
            </w:r>
          </w:p>
        </w:tc>
        <w:tc>
          <w:tcPr>
            <w:tcW w:w="3666" w:type="dxa"/>
            <w:vAlign w:val="center"/>
          </w:tcPr>
          <w:p w14:paraId="7A06AB12" w14:textId="77777777" w:rsidR="00CF0BE3" w:rsidRPr="003701A1" w:rsidRDefault="009D2624" w:rsidP="004A7AF0">
            <w:pPr>
              <w:jc w:val="center"/>
              <w:rPr>
                <w:sz w:val="28"/>
                <w:szCs w:val="28"/>
              </w:rPr>
            </w:pPr>
            <w:r w:rsidRPr="003701A1">
              <w:rPr>
                <w:sz w:val="28"/>
                <w:szCs w:val="28"/>
              </w:rPr>
              <w:t>Показатели</w:t>
            </w:r>
          </w:p>
        </w:tc>
        <w:tc>
          <w:tcPr>
            <w:tcW w:w="2606" w:type="dxa"/>
            <w:vAlign w:val="center"/>
          </w:tcPr>
          <w:p w14:paraId="6CDDC48D" w14:textId="4A494930" w:rsidR="00CF0BE3" w:rsidRPr="003701A1" w:rsidRDefault="00B64D9A" w:rsidP="004A7AF0">
            <w:pPr>
              <w:jc w:val="center"/>
              <w:rPr>
                <w:sz w:val="28"/>
                <w:szCs w:val="28"/>
              </w:rPr>
            </w:pPr>
            <w:r>
              <w:rPr>
                <w:sz w:val="28"/>
                <w:szCs w:val="28"/>
              </w:rPr>
              <w:t>Количество</w:t>
            </w:r>
          </w:p>
        </w:tc>
        <w:tc>
          <w:tcPr>
            <w:tcW w:w="2635" w:type="dxa"/>
            <w:vAlign w:val="center"/>
          </w:tcPr>
          <w:p w14:paraId="12CA4E89" w14:textId="46C1C938" w:rsidR="00CF0BE3" w:rsidRPr="003701A1" w:rsidRDefault="005E51F0" w:rsidP="004A7AF0">
            <w:pPr>
              <w:jc w:val="center"/>
              <w:rPr>
                <w:sz w:val="28"/>
                <w:szCs w:val="28"/>
              </w:rPr>
            </w:pPr>
            <w:r>
              <w:rPr>
                <w:sz w:val="28"/>
                <w:szCs w:val="28"/>
              </w:rPr>
              <w:t>абс,</w:t>
            </w:r>
            <w:r w:rsidRPr="003701A1">
              <w:rPr>
                <w:sz w:val="28"/>
                <w:szCs w:val="28"/>
              </w:rPr>
              <w:t xml:space="preserve"> %</w:t>
            </w:r>
          </w:p>
        </w:tc>
      </w:tr>
      <w:tr w:rsidR="00CF0BE3" w:rsidRPr="003701A1" w14:paraId="3828C4FE" w14:textId="77777777" w:rsidTr="00B02F12">
        <w:trPr>
          <w:trHeight w:val="240"/>
          <w:jc w:val="center"/>
        </w:trPr>
        <w:tc>
          <w:tcPr>
            <w:tcW w:w="530" w:type="dxa"/>
            <w:vAlign w:val="center"/>
          </w:tcPr>
          <w:p w14:paraId="33CAEA63" w14:textId="77777777" w:rsidR="00CF0BE3" w:rsidRPr="003701A1" w:rsidRDefault="009D2624" w:rsidP="004A7AF0">
            <w:pPr>
              <w:jc w:val="center"/>
              <w:rPr>
                <w:sz w:val="28"/>
                <w:szCs w:val="28"/>
              </w:rPr>
            </w:pPr>
            <w:r w:rsidRPr="003701A1">
              <w:rPr>
                <w:sz w:val="28"/>
                <w:szCs w:val="28"/>
              </w:rPr>
              <w:t>1</w:t>
            </w:r>
          </w:p>
        </w:tc>
        <w:tc>
          <w:tcPr>
            <w:tcW w:w="3666" w:type="dxa"/>
            <w:vAlign w:val="center"/>
          </w:tcPr>
          <w:p w14:paraId="0A8EA61E" w14:textId="77777777" w:rsidR="00CF0BE3" w:rsidRPr="003701A1" w:rsidRDefault="009D2624" w:rsidP="004A7AF0">
            <w:pPr>
              <w:rPr>
                <w:sz w:val="28"/>
                <w:szCs w:val="28"/>
              </w:rPr>
            </w:pPr>
            <w:r w:rsidRPr="003701A1">
              <w:rPr>
                <w:sz w:val="28"/>
                <w:szCs w:val="28"/>
              </w:rPr>
              <w:t>однозначно да</w:t>
            </w:r>
          </w:p>
        </w:tc>
        <w:tc>
          <w:tcPr>
            <w:tcW w:w="2606" w:type="dxa"/>
            <w:vAlign w:val="center"/>
          </w:tcPr>
          <w:p w14:paraId="1D8791AF" w14:textId="77777777" w:rsidR="00CF0BE3" w:rsidRPr="003701A1" w:rsidRDefault="009D2624" w:rsidP="004A7AF0">
            <w:pPr>
              <w:jc w:val="center"/>
              <w:rPr>
                <w:sz w:val="28"/>
                <w:szCs w:val="28"/>
              </w:rPr>
            </w:pPr>
            <w:r w:rsidRPr="003701A1">
              <w:rPr>
                <w:sz w:val="28"/>
                <w:szCs w:val="28"/>
              </w:rPr>
              <w:t>16</w:t>
            </w:r>
          </w:p>
        </w:tc>
        <w:tc>
          <w:tcPr>
            <w:tcW w:w="2635" w:type="dxa"/>
            <w:vAlign w:val="center"/>
          </w:tcPr>
          <w:p w14:paraId="74ECB6AB" w14:textId="77777777" w:rsidR="00CF0BE3" w:rsidRPr="003701A1" w:rsidRDefault="009D2624" w:rsidP="004A7AF0">
            <w:pPr>
              <w:jc w:val="center"/>
              <w:rPr>
                <w:sz w:val="28"/>
                <w:szCs w:val="28"/>
              </w:rPr>
            </w:pPr>
            <w:r w:rsidRPr="003701A1">
              <w:rPr>
                <w:sz w:val="28"/>
                <w:szCs w:val="28"/>
              </w:rPr>
              <w:t>50</w:t>
            </w:r>
          </w:p>
        </w:tc>
      </w:tr>
      <w:tr w:rsidR="004A7AF0" w:rsidRPr="003701A1" w14:paraId="70053672" w14:textId="77777777" w:rsidTr="00B02F12">
        <w:trPr>
          <w:trHeight w:val="273"/>
          <w:jc w:val="center"/>
        </w:trPr>
        <w:tc>
          <w:tcPr>
            <w:tcW w:w="530" w:type="dxa"/>
            <w:vAlign w:val="center"/>
          </w:tcPr>
          <w:p w14:paraId="3E7812AB" w14:textId="30ABCBCB" w:rsidR="004A7AF0" w:rsidRPr="003701A1" w:rsidRDefault="004A7AF0" w:rsidP="004A7AF0">
            <w:pPr>
              <w:jc w:val="center"/>
              <w:rPr>
                <w:sz w:val="28"/>
                <w:szCs w:val="28"/>
              </w:rPr>
            </w:pPr>
            <w:r w:rsidRPr="001C48DD">
              <w:rPr>
                <w:sz w:val="28"/>
                <w:szCs w:val="28"/>
              </w:rPr>
              <w:t>2</w:t>
            </w:r>
          </w:p>
        </w:tc>
        <w:tc>
          <w:tcPr>
            <w:tcW w:w="3666" w:type="dxa"/>
            <w:vAlign w:val="center"/>
          </w:tcPr>
          <w:p w14:paraId="1F70F4D4" w14:textId="49B5EF9B" w:rsidR="004A7AF0" w:rsidRPr="003701A1" w:rsidRDefault="004A7AF0" w:rsidP="004A7AF0">
            <w:pPr>
              <w:rPr>
                <w:sz w:val="28"/>
                <w:szCs w:val="28"/>
              </w:rPr>
            </w:pPr>
            <w:r w:rsidRPr="001C48DD">
              <w:rPr>
                <w:sz w:val="28"/>
                <w:szCs w:val="28"/>
              </w:rPr>
              <w:t>сомневаюсь</w:t>
            </w:r>
          </w:p>
        </w:tc>
        <w:tc>
          <w:tcPr>
            <w:tcW w:w="2606" w:type="dxa"/>
            <w:vAlign w:val="center"/>
          </w:tcPr>
          <w:p w14:paraId="4B6D202A" w14:textId="63B5E460" w:rsidR="004A7AF0" w:rsidRPr="003701A1" w:rsidRDefault="004A7AF0" w:rsidP="004A7AF0">
            <w:pPr>
              <w:jc w:val="center"/>
              <w:rPr>
                <w:sz w:val="28"/>
                <w:szCs w:val="28"/>
              </w:rPr>
            </w:pPr>
            <w:r w:rsidRPr="001C48DD">
              <w:rPr>
                <w:sz w:val="28"/>
                <w:szCs w:val="28"/>
              </w:rPr>
              <w:t>5</w:t>
            </w:r>
          </w:p>
        </w:tc>
        <w:tc>
          <w:tcPr>
            <w:tcW w:w="2635" w:type="dxa"/>
            <w:vAlign w:val="center"/>
          </w:tcPr>
          <w:p w14:paraId="3477B91C" w14:textId="54071343" w:rsidR="004A7AF0" w:rsidRPr="003701A1" w:rsidRDefault="004A7AF0" w:rsidP="004A7AF0">
            <w:pPr>
              <w:jc w:val="center"/>
              <w:rPr>
                <w:sz w:val="28"/>
                <w:szCs w:val="28"/>
              </w:rPr>
            </w:pPr>
            <w:r w:rsidRPr="001C48DD">
              <w:rPr>
                <w:sz w:val="28"/>
                <w:szCs w:val="28"/>
              </w:rPr>
              <w:t>16</w:t>
            </w:r>
          </w:p>
        </w:tc>
      </w:tr>
      <w:tr w:rsidR="004A7AF0" w:rsidRPr="003701A1" w14:paraId="42A9E908" w14:textId="77777777" w:rsidTr="009D2624">
        <w:trPr>
          <w:trHeight w:val="512"/>
          <w:jc w:val="center"/>
        </w:trPr>
        <w:tc>
          <w:tcPr>
            <w:tcW w:w="530" w:type="dxa"/>
            <w:vAlign w:val="center"/>
          </w:tcPr>
          <w:p w14:paraId="03FACF2E" w14:textId="2E7AC9C2" w:rsidR="004A7AF0" w:rsidRPr="003701A1" w:rsidRDefault="004A7AF0" w:rsidP="004A7AF0">
            <w:pPr>
              <w:jc w:val="center"/>
              <w:rPr>
                <w:sz w:val="28"/>
                <w:szCs w:val="28"/>
              </w:rPr>
            </w:pPr>
            <w:r w:rsidRPr="001C48DD">
              <w:rPr>
                <w:sz w:val="28"/>
                <w:szCs w:val="28"/>
              </w:rPr>
              <w:t>3</w:t>
            </w:r>
          </w:p>
        </w:tc>
        <w:tc>
          <w:tcPr>
            <w:tcW w:w="3666" w:type="dxa"/>
            <w:vAlign w:val="center"/>
          </w:tcPr>
          <w:p w14:paraId="47EAD321" w14:textId="379AD7D7" w:rsidR="004A7AF0" w:rsidRPr="003701A1" w:rsidRDefault="004A7AF0" w:rsidP="004A7AF0">
            <w:pPr>
              <w:rPr>
                <w:sz w:val="28"/>
                <w:szCs w:val="28"/>
              </w:rPr>
            </w:pPr>
            <w:r w:rsidRPr="001C48DD">
              <w:rPr>
                <w:sz w:val="28"/>
                <w:szCs w:val="28"/>
              </w:rPr>
              <w:t>читаю информацию в соц сетях</w:t>
            </w:r>
          </w:p>
        </w:tc>
        <w:tc>
          <w:tcPr>
            <w:tcW w:w="2606" w:type="dxa"/>
            <w:vAlign w:val="center"/>
          </w:tcPr>
          <w:p w14:paraId="16B27467" w14:textId="4A572E11" w:rsidR="004A7AF0" w:rsidRPr="003701A1" w:rsidRDefault="004A7AF0" w:rsidP="004A7AF0">
            <w:pPr>
              <w:jc w:val="center"/>
              <w:rPr>
                <w:sz w:val="28"/>
                <w:szCs w:val="28"/>
              </w:rPr>
            </w:pPr>
            <w:r w:rsidRPr="001C48DD">
              <w:rPr>
                <w:sz w:val="28"/>
                <w:szCs w:val="28"/>
              </w:rPr>
              <w:t>4</w:t>
            </w:r>
          </w:p>
        </w:tc>
        <w:tc>
          <w:tcPr>
            <w:tcW w:w="2635" w:type="dxa"/>
            <w:vAlign w:val="center"/>
          </w:tcPr>
          <w:p w14:paraId="57285DF8" w14:textId="0D8F2FA6" w:rsidR="004A7AF0" w:rsidRPr="003701A1" w:rsidRDefault="004A7AF0" w:rsidP="004A7AF0">
            <w:pPr>
              <w:jc w:val="center"/>
              <w:rPr>
                <w:sz w:val="28"/>
                <w:szCs w:val="28"/>
              </w:rPr>
            </w:pPr>
            <w:r w:rsidRPr="001C48DD">
              <w:rPr>
                <w:sz w:val="28"/>
                <w:szCs w:val="28"/>
              </w:rPr>
              <w:t>13</w:t>
            </w:r>
          </w:p>
        </w:tc>
      </w:tr>
      <w:tr w:rsidR="004A7AF0" w:rsidRPr="003701A1" w14:paraId="4C32D3A7" w14:textId="77777777" w:rsidTr="00B02F12">
        <w:trPr>
          <w:trHeight w:val="331"/>
          <w:jc w:val="center"/>
        </w:trPr>
        <w:tc>
          <w:tcPr>
            <w:tcW w:w="530" w:type="dxa"/>
            <w:vAlign w:val="center"/>
          </w:tcPr>
          <w:p w14:paraId="4E4C342E" w14:textId="4923B53E" w:rsidR="004A7AF0" w:rsidRPr="003701A1" w:rsidRDefault="004A7AF0" w:rsidP="004A7AF0">
            <w:pPr>
              <w:jc w:val="center"/>
              <w:rPr>
                <w:sz w:val="28"/>
                <w:szCs w:val="28"/>
              </w:rPr>
            </w:pPr>
            <w:r w:rsidRPr="001C48DD">
              <w:rPr>
                <w:sz w:val="28"/>
                <w:szCs w:val="28"/>
              </w:rPr>
              <w:t>4</w:t>
            </w:r>
          </w:p>
        </w:tc>
        <w:tc>
          <w:tcPr>
            <w:tcW w:w="3666" w:type="dxa"/>
            <w:vAlign w:val="center"/>
          </w:tcPr>
          <w:p w14:paraId="5C7AB581" w14:textId="79ECDF5D" w:rsidR="004A7AF0" w:rsidRPr="003701A1" w:rsidRDefault="004A7AF0" w:rsidP="004A7AF0">
            <w:pPr>
              <w:rPr>
                <w:sz w:val="28"/>
                <w:szCs w:val="28"/>
              </w:rPr>
            </w:pPr>
            <w:r w:rsidRPr="001C48DD">
              <w:rPr>
                <w:sz w:val="28"/>
                <w:szCs w:val="28"/>
              </w:rPr>
              <w:t>мне важно мнение супруга</w:t>
            </w:r>
          </w:p>
        </w:tc>
        <w:tc>
          <w:tcPr>
            <w:tcW w:w="2606" w:type="dxa"/>
            <w:vAlign w:val="center"/>
          </w:tcPr>
          <w:p w14:paraId="6A920C2C" w14:textId="0F41FCCE" w:rsidR="004A7AF0" w:rsidRPr="003701A1" w:rsidRDefault="004A7AF0" w:rsidP="004A7AF0">
            <w:pPr>
              <w:jc w:val="center"/>
              <w:rPr>
                <w:sz w:val="28"/>
                <w:szCs w:val="28"/>
              </w:rPr>
            </w:pPr>
            <w:r w:rsidRPr="001C48DD">
              <w:rPr>
                <w:sz w:val="28"/>
                <w:szCs w:val="28"/>
              </w:rPr>
              <w:t>2</w:t>
            </w:r>
          </w:p>
        </w:tc>
        <w:tc>
          <w:tcPr>
            <w:tcW w:w="2635" w:type="dxa"/>
            <w:vAlign w:val="center"/>
          </w:tcPr>
          <w:p w14:paraId="7FE9ECEA" w14:textId="718C34CA" w:rsidR="004A7AF0" w:rsidRPr="003701A1" w:rsidRDefault="004A7AF0" w:rsidP="004A7AF0">
            <w:pPr>
              <w:jc w:val="center"/>
              <w:rPr>
                <w:sz w:val="28"/>
                <w:szCs w:val="28"/>
              </w:rPr>
            </w:pPr>
            <w:r w:rsidRPr="001C48DD">
              <w:rPr>
                <w:sz w:val="28"/>
                <w:szCs w:val="28"/>
              </w:rPr>
              <w:t>6</w:t>
            </w:r>
          </w:p>
        </w:tc>
      </w:tr>
      <w:tr w:rsidR="00B02F12" w:rsidRPr="003701A1" w14:paraId="3A653661" w14:textId="77777777" w:rsidTr="00B02F12">
        <w:trPr>
          <w:trHeight w:val="1116"/>
          <w:jc w:val="center"/>
        </w:trPr>
        <w:tc>
          <w:tcPr>
            <w:tcW w:w="530" w:type="dxa"/>
            <w:vAlign w:val="center"/>
          </w:tcPr>
          <w:p w14:paraId="572360F3" w14:textId="499D9CC7" w:rsidR="00B02F12" w:rsidRPr="001C48DD" w:rsidRDefault="00B02F12" w:rsidP="00B02F12">
            <w:pPr>
              <w:jc w:val="center"/>
              <w:rPr>
                <w:sz w:val="28"/>
                <w:szCs w:val="28"/>
              </w:rPr>
            </w:pPr>
            <w:r w:rsidRPr="001C48DD">
              <w:rPr>
                <w:sz w:val="28"/>
                <w:szCs w:val="28"/>
              </w:rPr>
              <w:t>5</w:t>
            </w:r>
          </w:p>
        </w:tc>
        <w:tc>
          <w:tcPr>
            <w:tcW w:w="3666" w:type="dxa"/>
            <w:vAlign w:val="center"/>
          </w:tcPr>
          <w:p w14:paraId="034B23D2" w14:textId="3E946B17" w:rsidR="00B02F12" w:rsidRPr="001C48DD" w:rsidRDefault="00B02F12" w:rsidP="00B02F12">
            <w:pPr>
              <w:rPr>
                <w:sz w:val="28"/>
                <w:szCs w:val="28"/>
              </w:rPr>
            </w:pPr>
            <w:r w:rsidRPr="001C48DD">
              <w:rPr>
                <w:sz w:val="28"/>
                <w:szCs w:val="28"/>
              </w:rPr>
              <w:t>у меня уже есть ребенок, рожденный с применением донорских ооцитов, и я счастлива</w:t>
            </w:r>
          </w:p>
        </w:tc>
        <w:tc>
          <w:tcPr>
            <w:tcW w:w="2606" w:type="dxa"/>
            <w:vAlign w:val="center"/>
          </w:tcPr>
          <w:p w14:paraId="74A9E516" w14:textId="5EDD214D" w:rsidR="00B02F12" w:rsidRPr="001C48DD" w:rsidRDefault="00B02F12" w:rsidP="00B02F12">
            <w:pPr>
              <w:jc w:val="center"/>
              <w:rPr>
                <w:sz w:val="28"/>
                <w:szCs w:val="28"/>
              </w:rPr>
            </w:pPr>
            <w:r w:rsidRPr="001C48DD">
              <w:rPr>
                <w:sz w:val="28"/>
                <w:szCs w:val="28"/>
              </w:rPr>
              <w:t>5</w:t>
            </w:r>
          </w:p>
        </w:tc>
        <w:tc>
          <w:tcPr>
            <w:tcW w:w="2635" w:type="dxa"/>
            <w:vAlign w:val="center"/>
          </w:tcPr>
          <w:p w14:paraId="34C666DF" w14:textId="64537FE8" w:rsidR="00B02F12" w:rsidRPr="001C48DD" w:rsidRDefault="00B02F12" w:rsidP="00B02F12">
            <w:pPr>
              <w:jc w:val="center"/>
              <w:rPr>
                <w:sz w:val="28"/>
                <w:szCs w:val="28"/>
              </w:rPr>
            </w:pPr>
            <w:r w:rsidRPr="001C48DD">
              <w:rPr>
                <w:sz w:val="28"/>
                <w:szCs w:val="28"/>
              </w:rPr>
              <w:t>16</w:t>
            </w:r>
          </w:p>
        </w:tc>
      </w:tr>
      <w:tr w:rsidR="00B02F12" w:rsidRPr="003701A1" w14:paraId="63FC54DE" w14:textId="77777777" w:rsidTr="00B02F12">
        <w:trPr>
          <w:trHeight w:val="255"/>
          <w:jc w:val="center"/>
        </w:trPr>
        <w:tc>
          <w:tcPr>
            <w:tcW w:w="530" w:type="dxa"/>
            <w:vAlign w:val="center"/>
          </w:tcPr>
          <w:p w14:paraId="08627062" w14:textId="4953FCA8" w:rsidR="00B02F12" w:rsidRPr="00B02F12" w:rsidRDefault="00B02F12" w:rsidP="00B02F12">
            <w:pPr>
              <w:jc w:val="center"/>
              <w:rPr>
                <w:sz w:val="28"/>
                <w:szCs w:val="28"/>
                <w:lang w:val="kk-KZ"/>
              </w:rPr>
            </w:pPr>
            <w:r>
              <w:rPr>
                <w:sz w:val="28"/>
                <w:szCs w:val="28"/>
                <w:lang w:val="kk-KZ"/>
              </w:rPr>
              <w:t>6</w:t>
            </w:r>
          </w:p>
        </w:tc>
        <w:tc>
          <w:tcPr>
            <w:tcW w:w="3666" w:type="dxa"/>
            <w:vAlign w:val="center"/>
          </w:tcPr>
          <w:p w14:paraId="437E04FE" w14:textId="391AC8D0" w:rsidR="00B02F12" w:rsidRPr="001C48DD" w:rsidRDefault="00B02F12" w:rsidP="00B02F12">
            <w:pPr>
              <w:rPr>
                <w:sz w:val="28"/>
                <w:szCs w:val="28"/>
              </w:rPr>
            </w:pPr>
            <w:r w:rsidRPr="001C48DD">
              <w:rPr>
                <w:sz w:val="28"/>
                <w:szCs w:val="28"/>
              </w:rPr>
              <w:t>Всего</w:t>
            </w:r>
          </w:p>
        </w:tc>
        <w:tc>
          <w:tcPr>
            <w:tcW w:w="2606" w:type="dxa"/>
            <w:vAlign w:val="center"/>
          </w:tcPr>
          <w:p w14:paraId="54925040" w14:textId="5396A3CF" w:rsidR="00B02F12" w:rsidRPr="001C48DD" w:rsidRDefault="00B02F12" w:rsidP="00B02F12">
            <w:pPr>
              <w:jc w:val="center"/>
              <w:rPr>
                <w:sz w:val="28"/>
                <w:szCs w:val="28"/>
              </w:rPr>
            </w:pPr>
            <w:r w:rsidRPr="001C48DD">
              <w:rPr>
                <w:sz w:val="28"/>
                <w:szCs w:val="28"/>
              </w:rPr>
              <w:t>32</w:t>
            </w:r>
          </w:p>
        </w:tc>
        <w:tc>
          <w:tcPr>
            <w:tcW w:w="2635" w:type="dxa"/>
            <w:vAlign w:val="center"/>
          </w:tcPr>
          <w:p w14:paraId="0C1D8823" w14:textId="55172AA4" w:rsidR="00B02F12" w:rsidRPr="001C48DD" w:rsidRDefault="00B02F12" w:rsidP="00B02F12">
            <w:pPr>
              <w:jc w:val="center"/>
              <w:rPr>
                <w:sz w:val="28"/>
                <w:szCs w:val="28"/>
              </w:rPr>
            </w:pPr>
            <w:r w:rsidRPr="001C48DD">
              <w:rPr>
                <w:sz w:val="28"/>
                <w:szCs w:val="28"/>
              </w:rPr>
              <w:t>100</w:t>
            </w:r>
          </w:p>
        </w:tc>
      </w:tr>
    </w:tbl>
    <w:p w14:paraId="676E0007" w14:textId="77777777" w:rsidR="001C48DD" w:rsidRPr="00B02F12" w:rsidRDefault="001C48DD" w:rsidP="001C48DD">
      <w:pPr>
        <w:jc w:val="both"/>
        <w:rPr>
          <w:sz w:val="28"/>
          <w:szCs w:val="28"/>
          <w:lang w:val="kk-KZ"/>
        </w:rPr>
      </w:pPr>
    </w:p>
    <w:p w14:paraId="3B37B9AB" w14:textId="77777777" w:rsidR="004A7AF0" w:rsidRPr="003701A1" w:rsidRDefault="004A7AF0" w:rsidP="004A7AF0">
      <w:pPr>
        <w:ind w:firstLine="709"/>
        <w:jc w:val="both"/>
        <w:rPr>
          <w:sz w:val="28"/>
          <w:szCs w:val="28"/>
        </w:rPr>
      </w:pPr>
      <w:r w:rsidRPr="003701A1">
        <w:rPr>
          <w:sz w:val="28"/>
          <w:szCs w:val="28"/>
        </w:rPr>
        <w:t>Использование донорских ооцитов</w:t>
      </w:r>
      <w:r>
        <w:rPr>
          <w:sz w:val="28"/>
          <w:szCs w:val="28"/>
        </w:rPr>
        <w:t>,</w:t>
      </w:r>
      <w:r w:rsidRPr="003701A1">
        <w:rPr>
          <w:sz w:val="28"/>
          <w:szCs w:val="28"/>
        </w:rPr>
        <w:t xml:space="preserve"> является важным шагом во внедрении вспомогательных репродуктивных технологий для женщин, которые не могут зачать ребенка с помощью собственных яйцеклеток. Этот процесс может вызвать целый ряд эмоций и страхов. Вот некоторые распространенные опасения, которые могут возникнуть у женщин при использовании донорских ооцитов.</w:t>
      </w:r>
    </w:p>
    <w:p w14:paraId="63DAAE6F" w14:textId="22C87694" w:rsidR="004A7AF0" w:rsidRPr="003701A1" w:rsidRDefault="004A7AF0" w:rsidP="004A7AF0">
      <w:pPr>
        <w:ind w:firstLine="709"/>
        <w:jc w:val="both"/>
        <w:rPr>
          <w:sz w:val="28"/>
          <w:szCs w:val="28"/>
        </w:rPr>
      </w:pPr>
      <w:r w:rsidRPr="003701A1">
        <w:rPr>
          <w:sz w:val="28"/>
          <w:szCs w:val="28"/>
        </w:rPr>
        <w:t>Многие женщины опасаются, что у них не будет генетической связи со своим ребенком. Это может привести к беспокойству по поводу того, как они будут связаны с ребенком</w:t>
      </w:r>
      <w:r>
        <w:rPr>
          <w:sz w:val="28"/>
          <w:szCs w:val="28"/>
        </w:rPr>
        <w:t>,</w:t>
      </w:r>
      <w:r w:rsidRPr="003701A1">
        <w:rPr>
          <w:sz w:val="28"/>
          <w:szCs w:val="28"/>
        </w:rPr>
        <w:t xml:space="preserve"> или как </w:t>
      </w:r>
      <w:r>
        <w:rPr>
          <w:sz w:val="28"/>
          <w:szCs w:val="28"/>
        </w:rPr>
        <w:t>ребенок</w:t>
      </w:r>
      <w:r w:rsidRPr="003701A1">
        <w:rPr>
          <w:sz w:val="28"/>
          <w:szCs w:val="28"/>
        </w:rPr>
        <w:t xml:space="preserve"> воспримет свою личность. Женщины могут бояться, что они столкнутся с осуждением или стигматизацией со стороны других за то, что они не используют собственные яйцеклетки для зачатия. Это может добавить эмоциональный стресс к</w:t>
      </w:r>
      <w:r w:rsidR="008A0D3C">
        <w:rPr>
          <w:sz w:val="28"/>
          <w:szCs w:val="28"/>
        </w:rPr>
        <w:t>,</w:t>
      </w:r>
      <w:r w:rsidRPr="003701A1">
        <w:rPr>
          <w:sz w:val="28"/>
          <w:szCs w:val="28"/>
        </w:rPr>
        <w:t xml:space="preserve"> и без того эмоционально утомительному</w:t>
      </w:r>
      <w:r w:rsidR="008A0D3C">
        <w:rPr>
          <w:sz w:val="28"/>
          <w:szCs w:val="28"/>
        </w:rPr>
        <w:t>,</w:t>
      </w:r>
      <w:r w:rsidRPr="003701A1">
        <w:rPr>
          <w:sz w:val="28"/>
          <w:szCs w:val="28"/>
        </w:rPr>
        <w:t xml:space="preserve"> процессу лечения бесплодия. Могут возникнуть опасения по поводу того, когда и как рассказать ребенку о своем происхождении. Некоторые женщины беспокоятся о том, как отреагирует или </w:t>
      </w:r>
      <w:r>
        <w:rPr>
          <w:sz w:val="28"/>
          <w:szCs w:val="28"/>
        </w:rPr>
        <w:t xml:space="preserve">что </w:t>
      </w:r>
      <w:r w:rsidRPr="003701A1">
        <w:rPr>
          <w:sz w:val="28"/>
          <w:szCs w:val="28"/>
        </w:rPr>
        <w:t>почувствует ребенок, узнав, что он был зачат с использованием донорских яйцеклеток.</w:t>
      </w:r>
    </w:p>
    <w:p w14:paraId="5762C5F1" w14:textId="3ECF13E9" w:rsidR="004A7AF0" w:rsidRPr="00E20BE5" w:rsidRDefault="004A7AF0" w:rsidP="004A7AF0">
      <w:pPr>
        <w:ind w:firstLine="709"/>
        <w:jc w:val="both"/>
        <w:rPr>
          <w:sz w:val="28"/>
          <w:szCs w:val="28"/>
        </w:rPr>
      </w:pPr>
      <w:r w:rsidRPr="003701A1">
        <w:rPr>
          <w:sz w:val="28"/>
          <w:szCs w:val="28"/>
        </w:rPr>
        <w:t>Могут возникнуть опасения по поводу того, как женщина и ее партнер будут относиться к донору яйцеклеток. Будет ли какая-либо эмоциональная привязанность или любопытство к личности донора, которая обычно хранится в тайне?</w:t>
      </w:r>
      <w:r>
        <w:rPr>
          <w:sz w:val="28"/>
          <w:szCs w:val="28"/>
        </w:rPr>
        <w:t xml:space="preserve"> Исследования показывают, что родители, которые родили детей, с использованием донорских ооцитов и спермы, в будущем сталкиваются с тем, что такие дети не отличаются от своих сверстников в психологической привязанности, и в случаях раскрытия информации, и в случаях, когда родители не открыва</w:t>
      </w:r>
      <w:r w:rsidR="008A0D3C">
        <w:rPr>
          <w:sz w:val="28"/>
          <w:szCs w:val="28"/>
        </w:rPr>
        <w:t>ют</w:t>
      </w:r>
      <w:r>
        <w:rPr>
          <w:sz w:val="28"/>
          <w:szCs w:val="28"/>
        </w:rPr>
        <w:t xml:space="preserve"> такую информацию</w:t>
      </w:r>
      <w:r w:rsidRPr="000038F1">
        <w:rPr>
          <w:color w:val="000000" w:themeColor="text1"/>
          <w:sz w:val="28"/>
          <w:szCs w:val="28"/>
        </w:rPr>
        <w:t xml:space="preserve"> [</w:t>
      </w:r>
      <w:r>
        <w:rPr>
          <w:color w:val="000000" w:themeColor="text1"/>
          <w:sz w:val="28"/>
          <w:szCs w:val="28"/>
        </w:rPr>
        <w:t>206</w:t>
      </w:r>
      <w:r w:rsidRPr="000038F1">
        <w:rPr>
          <w:color w:val="000000" w:themeColor="text1"/>
          <w:sz w:val="28"/>
          <w:szCs w:val="28"/>
        </w:rPr>
        <w:t>].</w:t>
      </w:r>
      <w:r w:rsidRPr="00E20BE5">
        <w:rPr>
          <w:sz w:val="28"/>
          <w:szCs w:val="28"/>
        </w:rPr>
        <w:t xml:space="preserve">  </w:t>
      </w:r>
    </w:p>
    <w:p w14:paraId="0350A4CB" w14:textId="77777777" w:rsidR="004A7AF0" w:rsidRPr="003701A1" w:rsidRDefault="004A7AF0" w:rsidP="004A7AF0">
      <w:pPr>
        <w:ind w:firstLine="709"/>
        <w:jc w:val="both"/>
        <w:rPr>
          <w:sz w:val="28"/>
          <w:szCs w:val="28"/>
        </w:rPr>
      </w:pPr>
      <w:r w:rsidRPr="003701A1">
        <w:rPr>
          <w:sz w:val="28"/>
          <w:szCs w:val="28"/>
        </w:rPr>
        <w:t>Распространенной проблемой является страх, что лечение не подействует или беременность не наступит. Эмоциональные и финансовые вложения в лечение бесплодия могут сделать страх неудачи особенно сильным.</w:t>
      </w:r>
    </w:p>
    <w:p w14:paraId="47CEA4FC" w14:textId="30C6D94D" w:rsidR="004A7AF0" w:rsidRPr="003701A1" w:rsidRDefault="004A7AF0" w:rsidP="004A7AF0">
      <w:pPr>
        <w:ind w:firstLine="709"/>
        <w:jc w:val="both"/>
        <w:rPr>
          <w:sz w:val="28"/>
          <w:szCs w:val="28"/>
        </w:rPr>
      </w:pPr>
      <w:r w:rsidRPr="003701A1">
        <w:rPr>
          <w:sz w:val="28"/>
          <w:szCs w:val="28"/>
        </w:rPr>
        <w:t xml:space="preserve">Сложность процесса: ЭКО с донорской яйцеклеткой может быть более сложным и дорогим, чем другие методы лечения бесплодия. Женщины могут опасаться </w:t>
      </w:r>
      <w:r w:rsidR="008A0D3C">
        <w:rPr>
          <w:sz w:val="28"/>
          <w:szCs w:val="28"/>
        </w:rPr>
        <w:t xml:space="preserve">финансовых, </w:t>
      </w:r>
      <w:r w:rsidRPr="003701A1">
        <w:rPr>
          <w:sz w:val="28"/>
          <w:szCs w:val="28"/>
        </w:rPr>
        <w:t>физических и эмоциональных потерь, которые это может нанести.</w:t>
      </w:r>
    </w:p>
    <w:p w14:paraId="5D9C3BF4" w14:textId="77777777" w:rsidR="004A7AF0" w:rsidRPr="003701A1" w:rsidRDefault="004A7AF0" w:rsidP="004A7AF0">
      <w:pPr>
        <w:ind w:firstLine="709"/>
        <w:jc w:val="both"/>
        <w:rPr>
          <w:sz w:val="28"/>
          <w:szCs w:val="28"/>
        </w:rPr>
      </w:pPr>
      <w:r w:rsidRPr="003701A1">
        <w:rPr>
          <w:sz w:val="28"/>
          <w:szCs w:val="28"/>
        </w:rPr>
        <w:t>Могут возникнуть опасения по поводу потенциальных рисков для здоровья, связанных с лечением, как для женщины и ребенка, так и для самого донора.</w:t>
      </w:r>
    </w:p>
    <w:p w14:paraId="4DB4D967" w14:textId="77777777" w:rsidR="004A7AF0" w:rsidRPr="003701A1" w:rsidRDefault="004A7AF0" w:rsidP="004A7AF0">
      <w:pPr>
        <w:ind w:firstLine="709"/>
        <w:jc w:val="both"/>
        <w:rPr>
          <w:sz w:val="28"/>
          <w:szCs w:val="28"/>
        </w:rPr>
      </w:pPr>
      <w:r w:rsidRPr="003701A1">
        <w:rPr>
          <w:sz w:val="28"/>
          <w:szCs w:val="28"/>
        </w:rPr>
        <w:t>Некоторые женщины боятся, что им придется бороться со своей собственной идентичностью как матери или чувствовать себя не «настоящей» матерью, потому что они не предоставили генетический материал.</w:t>
      </w:r>
    </w:p>
    <w:p w14:paraId="2E05357C" w14:textId="77777777" w:rsidR="004A7AF0" w:rsidRPr="003701A1" w:rsidRDefault="004A7AF0" w:rsidP="004A7AF0">
      <w:pPr>
        <w:ind w:firstLine="709"/>
        <w:jc w:val="both"/>
        <w:rPr>
          <w:sz w:val="28"/>
          <w:szCs w:val="28"/>
        </w:rPr>
      </w:pPr>
      <w:r w:rsidRPr="003701A1">
        <w:rPr>
          <w:sz w:val="28"/>
          <w:szCs w:val="28"/>
        </w:rPr>
        <w:t>Опасения по поводу того, как полная семья и другие дети в семье отреагируют на использование донорских яйцеклеток, также могут быть источником беспокойства.</w:t>
      </w:r>
    </w:p>
    <w:p w14:paraId="18E1B38F" w14:textId="5767C281" w:rsidR="004A7AF0" w:rsidRPr="003701A1" w:rsidRDefault="004A7AF0" w:rsidP="004A7AF0">
      <w:pPr>
        <w:ind w:firstLine="709"/>
        <w:jc w:val="both"/>
        <w:rPr>
          <w:sz w:val="28"/>
          <w:szCs w:val="28"/>
        </w:rPr>
      </w:pPr>
      <w:r w:rsidRPr="003701A1">
        <w:rPr>
          <w:sz w:val="28"/>
          <w:szCs w:val="28"/>
        </w:rPr>
        <w:t xml:space="preserve">Женщины могут беспокоиться, что пожалеют о решении использовать донорские яйцеклетки, особенно если позже они столкнутся с трудностями или эмоциональными проблемами, связанными с </w:t>
      </w:r>
      <w:r w:rsidR="008A0D3C">
        <w:rPr>
          <w:sz w:val="28"/>
          <w:szCs w:val="28"/>
        </w:rPr>
        <w:t xml:space="preserve">воспитанием или </w:t>
      </w:r>
      <w:r w:rsidRPr="003701A1">
        <w:rPr>
          <w:sz w:val="28"/>
          <w:szCs w:val="28"/>
        </w:rPr>
        <w:t>генетическим прошлым ребенка.</w:t>
      </w:r>
    </w:p>
    <w:p w14:paraId="25B242CD" w14:textId="1480C482" w:rsidR="004A7AF0" w:rsidRPr="003701A1" w:rsidRDefault="004A7AF0" w:rsidP="004A7AF0">
      <w:pPr>
        <w:ind w:firstLine="709"/>
        <w:jc w:val="both"/>
        <w:rPr>
          <w:sz w:val="28"/>
          <w:szCs w:val="28"/>
        </w:rPr>
      </w:pPr>
      <w:r w:rsidRPr="003701A1">
        <w:rPr>
          <w:sz w:val="28"/>
          <w:szCs w:val="28"/>
        </w:rPr>
        <w:t>Важно помнить, что эти страхи нормальны, и их часто можно устранить с помощью консультирования и поддержки. Обсуждение этих проблем с медицинским работником и психологом, специализирующимся на вопросах бесплодия, может быть очень полезным. Многие женщины, решившие использовать донорские ооциты, успешно преодолевают эти страхи и имеют положительный опыт жизни со своими детьми, зачатыми от донора. По рекомендациям ESHRE (Европейской ассоциации репродуктивной медицины) и ASRM (Американской ассоциации репродуктивной медицины) – всем донорам половых клеток, а также реципиентам донорских гамет необходимо получить консультацию психолога перед вступлением в медицинское лечение [</w:t>
      </w:r>
      <w:r w:rsidR="009703DF">
        <w:rPr>
          <w:sz w:val="28"/>
          <w:szCs w:val="28"/>
        </w:rPr>
        <w:t>32,с.</w:t>
      </w:r>
      <w:r w:rsidR="00B02F12">
        <w:rPr>
          <w:sz w:val="28"/>
          <w:szCs w:val="28"/>
          <w:lang w:val="kk-KZ"/>
        </w:rPr>
        <w:t xml:space="preserve"> </w:t>
      </w:r>
      <w:r w:rsidR="009703DF">
        <w:rPr>
          <w:sz w:val="28"/>
          <w:szCs w:val="28"/>
        </w:rPr>
        <w:t>16;</w:t>
      </w:r>
      <w:r w:rsidR="00B02F12">
        <w:rPr>
          <w:sz w:val="28"/>
          <w:szCs w:val="28"/>
          <w:lang w:val="kk-KZ"/>
        </w:rPr>
        <w:t xml:space="preserve"> </w:t>
      </w:r>
      <w:r w:rsidR="009703DF">
        <w:rPr>
          <w:sz w:val="28"/>
          <w:szCs w:val="28"/>
        </w:rPr>
        <w:t>120,</w:t>
      </w:r>
      <w:r w:rsidR="00B02F12">
        <w:rPr>
          <w:sz w:val="28"/>
          <w:szCs w:val="28"/>
          <w:lang w:val="kk-KZ"/>
        </w:rPr>
        <w:t>с</w:t>
      </w:r>
      <w:r w:rsidR="009703DF">
        <w:rPr>
          <w:sz w:val="28"/>
          <w:szCs w:val="28"/>
        </w:rPr>
        <w:t>.</w:t>
      </w:r>
      <w:r w:rsidR="00B02F12">
        <w:rPr>
          <w:sz w:val="28"/>
          <w:szCs w:val="28"/>
          <w:lang w:val="kk-KZ"/>
        </w:rPr>
        <w:t xml:space="preserve"> </w:t>
      </w:r>
      <w:r w:rsidR="009703DF">
        <w:rPr>
          <w:sz w:val="28"/>
          <w:szCs w:val="28"/>
        </w:rPr>
        <w:t>29;</w:t>
      </w:r>
      <w:r w:rsidR="00B02F12">
        <w:rPr>
          <w:sz w:val="28"/>
          <w:szCs w:val="28"/>
          <w:lang w:val="kk-KZ"/>
        </w:rPr>
        <w:t xml:space="preserve"> </w:t>
      </w:r>
      <w:r w:rsidR="009703DF">
        <w:rPr>
          <w:sz w:val="28"/>
          <w:szCs w:val="28"/>
        </w:rPr>
        <w:t>123,</w:t>
      </w:r>
      <w:r w:rsidR="00B02F12">
        <w:rPr>
          <w:sz w:val="28"/>
          <w:szCs w:val="28"/>
          <w:lang w:val="kk-KZ"/>
        </w:rPr>
        <w:t>с</w:t>
      </w:r>
      <w:r w:rsidR="009703DF">
        <w:rPr>
          <w:sz w:val="28"/>
          <w:szCs w:val="28"/>
        </w:rPr>
        <w:t>.</w:t>
      </w:r>
      <w:r w:rsidR="00B02F12">
        <w:rPr>
          <w:sz w:val="28"/>
          <w:szCs w:val="28"/>
          <w:lang w:val="kk-KZ"/>
        </w:rPr>
        <w:t xml:space="preserve"> </w:t>
      </w:r>
      <w:r w:rsidR="009703DF">
        <w:rPr>
          <w:sz w:val="28"/>
          <w:szCs w:val="28"/>
        </w:rPr>
        <w:t>30</w:t>
      </w:r>
      <w:r w:rsidRPr="003701A1">
        <w:rPr>
          <w:sz w:val="28"/>
          <w:szCs w:val="28"/>
        </w:rPr>
        <w:t>].</w:t>
      </w:r>
    </w:p>
    <w:p w14:paraId="42B981BF" w14:textId="48B6FF56" w:rsidR="004A7AF0" w:rsidRPr="003701A1" w:rsidRDefault="004A7AF0" w:rsidP="004A7AF0">
      <w:pPr>
        <w:ind w:firstLine="709"/>
        <w:jc w:val="both"/>
        <w:rPr>
          <w:sz w:val="28"/>
          <w:szCs w:val="28"/>
        </w:rPr>
      </w:pPr>
      <w:r w:rsidRPr="001311F6">
        <w:rPr>
          <w:color w:val="000000" w:themeColor="text1"/>
          <w:sz w:val="28"/>
          <w:szCs w:val="28"/>
        </w:rPr>
        <w:t xml:space="preserve">По данным </w:t>
      </w:r>
      <w:r>
        <w:rPr>
          <w:sz w:val="28"/>
          <w:szCs w:val="28"/>
        </w:rPr>
        <w:t>нашего</w:t>
      </w:r>
      <w:r w:rsidRPr="003701A1">
        <w:rPr>
          <w:sz w:val="28"/>
          <w:szCs w:val="28"/>
        </w:rPr>
        <w:t xml:space="preserve"> исследования</w:t>
      </w:r>
      <w:r>
        <w:rPr>
          <w:sz w:val="28"/>
          <w:szCs w:val="28"/>
        </w:rPr>
        <w:t>, у реципиенток</w:t>
      </w:r>
      <w:r w:rsidRPr="003701A1">
        <w:rPr>
          <w:sz w:val="28"/>
          <w:szCs w:val="28"/>
        </w:rPr>
        <w:t xml:space="preserve"> при мыслях о том, что ребенок родится генетически </w:t>
      </w:r>
      <w:r>
        <w:rPr>
          <w:sz w:val="28"/>
          <w:szCs w:val="28"/>
        </w:rPr>
        <w:t xml:space="preserve">не </w:t>
      </w:r>
      <w:r w:rsidRPr="003701A1">
        <w:rPr>
          <w:sz w:val="28"/>
          <w:szCs w:val="28"/>
        </w:rPr>
        <w:t xml:space="preserve">родной </w:t>
      </w:r>
      <w:r w:rsidRPr="001311F6">
        <w:rPr>
          <w:sz w:val="28"/>
          <w:szCs w:val="28"/>
        </w:rPr>
        <w:t>5</w:t>
      </w:r>
      <w:r>
        <w:rPr>
          <w:sz w:val="28"/>
          <w:szCs w:val="28"/>
        </w:rPr>
        <w:t>0</w:t>
      </w:r>
      <w:r w:rsidRPr="001311F6">
        <w:rPr>
          <w:sz w:val="28"/>
          <w:szCs w:val="28"/>
        </w:rPr>
        <w:t xml:space="preserve"> %</w:t>
      </w:r>
      <w:r w:rsidRPr="003701A1">
        <w:rPr>
          <w:sz w:val="28"/>
          <w:szCs w:val="28"/>
        </w:rPr>
        <w:t xml:space="preserve"> женщин ничего не тревожит, они ждут его появления с нетерпением</w:t>
      </w:r>
      <w:r w:rsidRPr="001311F6">
        <w:rPr>
          <w:sz w:val="28"/>
          <w:szCs w:val="28"/>
        </w:rPr>
        <w:t>, 28 % хотят скрыть информацию о том, что использовались ДО от всех</w:t>
      </w:r>
      <w:r>
        <w:rPr>
          <w:sz w:val="28"/>
          <w:szCs w:val="28"/>
        </w:rPr>
        <w:t xml:space="preserve"> (таблица 12)</w:t>
      </w:r>
      <w:r w:rsidRPr="001311F6">
        <w:rPr>
          <w:sz w:val="28"/>
          <w:szCs w:val="28"/>
        </w:rPr>
        <w:t xml:space="preserve">. Боятся того, что об этом узнают родные, близкие, знакомые 12 % опрошенных </w:t>
      </w:r>
      <w:r w:rsidR="008A0D3C">
        <w:rPr>
          <w:sz w:val="28"/>
          <w:szCs w:val="28"/>
        </w:rPr>
        <w:t>респонденток</w:t>
      </w:r>
      <w:r w:rsidRPr="001311F6">
        <w:rPr>
          <w:sz w:val="28"/>
          <w:szCs w:val="28"/>
        </w:rPr>
        <w:t>, по 4 % – страх за здоровье малыша, боязнь того, что не смогут принять ребенка полностью</w:t>
      </w:r>
      <w:r w:rsidRPr="003701A1">
        <w:rPr>
          <w:sz w:val="28"/>
          <w:szCs w:val="28"/>
        </w:rPr>
        <w:t xml:space="preserve">, страх о том, </w:t>
      </w:r>
      <w:r w:rsidR="008A0D3C">
        <w:rPr>
          <w:sz w:val="28"/>
          <w:szCs w:val="28"/>
        </w:rPr>
        <w:t xml:space="preserve">и </w:t>
      </w:r>
      <w:r w:rsidRPr="003701A1">
        <w:rPr>
          <w:sz w:val="28"/>
          <w:szCs w:val="28"/>
        </w:rPr>
        <w:t xml:space="preserve">что информация о </w:t>
      </w:r>
      <w:r>
        <w:rPr>
          <w:sz w:val="28"/>
          <w:szCs w:val="28"/>
        </w:rPr>
        <w:t>зачатии может быть не анонимной (таблица 15)</w:t>
      </w:r>
      <w:r w:rsidRPr="001311F6">
        <w:rPr>
          <w:sz w:val="28"/>
          <w:szCs w:val="28"/>
        </w:rPr>
        <w:t>.</w:t>
      </w:r>
    </w:p>
    <w:p w14:paraId="61B35CF8" w14:textId="77777777" w:rsidR="004A7AF0" w:rsidRPr="003701A1" w:rsidRDefault="004A7AF0" w:rsidP="004A7AF0">
      <w:pPr>
        <w:ind w:firstLine="709"/>
        <w:jc w:val="both"/>
        <w:rPr>
          <w:sz w:val="28"/>
          <w:szCs w:val="28"/>
        </w:rPr>
      </w:pPr>
      <w:r w:rsidRPr="003701A1">
        <w:rPr>
          <w:sz w:val="28"/>
          <w:szCs w:val="28"/>
        </w:rPr>
        <w:t>В конечном счете, на этот вопрос не существует универсального ответа. Самое главное – это то, что решение принимается при тщательном рассмотрении всех вовлеченных сторон. Пары, оказавшиеся в такой ситуации, должны открыто обсудить друг с другом свои чувства, проблемы и ценности. Если есть разногласия, обращение к квалифицированному консультанту, специализирующемуся на репродуктивных вопросах, может помочь в принятии этих сложных решений.</w:t>
      </w:r>
    </w:p>
    <w:p w14:paraId="4428C4B2" w14:textId="77777777" w:rsidR="001C48DD" w:rsidRDefault="001C48DD" w:rsidP="001C48DD">
      <w:pPr>
        <w:jc w:val="both"/>
        <w:rPr>
          <w:sz w:val="28"/>
          <w:szCs w:val="28"/>
        </w:rPr>
      </w:pPr>
    </w:p>
    <w:p w14:paraId="519F0B5F" w14:textId="5E697148" w:rsidR="00CF0BE3" w:rsidRDefault="003A021C" w:rsidP="001C48DD">
      <w:pPr>
        <w:jc w:val="both"/>
        <w:rPr>
          <w:sz w:val="28"/>
          <w:szCs w:val="28"/>
        </w:rPr>
      </w:pPr>
      <w:r w:rsidRPr="001C48DD">
        <w:rPr>
          <w:sz w:val="28"/>
          <w:szCs w:val="28"/>
        </w:rPr>
        <w:t xml:space="preserve">Таблица </w:t>
      </w:r>
      <w:r w:rsidR="00001C3A" w:rsidRPr="001C48DD">
        <w:rPr>
          <w:sz w:val="28"/>
          <w:szCs w:val="28"/>
        </w:rPr>
        <w:t>15</w:t>
      </w:r>
      <w:r w:rsidR="001C48DD" w:rsidRPr="001C48DD">
        <w:rPr>
          <w:sz w:val="28"/>
          <w:szCs w:val="28"/>
        </w:rPr>
        <w:t xml:space="preserve"> </w:t>
      </w:r>
      <w:r w:rsidR="001C48DD" w:rsidRPr="003701A1">
        <w:rPr>
          <w:sz w:val="28"/>
          <w:szCs w:val="28"/>
        </w:rPr>
        <w:t>–</w:t>
      </w:r>
      <w:r w:rsidR="001C48DD">
        <w:rPr>
          <w:sz w:val="28"/>
          <w:szCs w:val="28"/>
        </w:rPr>
        <w:t xml:space="preserve"> </w:t>
      </w:r>
      <w:r w:rsidR="00001C3A" w:rsidRPr="001C48DD">
        <w:rPr>
          <w:sz w:val="28"/>
          <w:szCs w:val="28"/>
        </w:rPr>
        <w:t>Отношение</w:t>
      </w:r>
      <w:r w:rsidR="009D2624" w:rsidRPr="001C48DD">
        <w:rPr>
          <w:sz w:val="28"/>
          <w:szCs w:val="28"/>
        </w:rPr>
        <w:t xml:space="preserve"> </w:t>
      </w:r>
      <w:r w:rsidR="00277CA9" w:rsidRPr="001C48DD">
        <w:rPr>
          <w:sz w:val="28"/>
          <w:szCs w:val="28"/>
        </w:rPr>
        <w:t>реципиенток</w:t>
      </w:r>
      <w:r w:rsidR="009D2624" w:rsidRPr="001C48DD">
        <w:rPr>
          <w:sz w:val="28"/>
          <w:szCs w:val="28"/>
        </w:rPr>
        <w:t xml:space="preserve"> к тому, что ребенок родится не генетически родной</w:t>
      </w:r>
    </w:p>
    <w:p w14:paraId="582FEAAA" w14:textId="77777777" w:rsidR="001C48DD" w:rsidRPr="001C48DD" w:rsidRDefault="001C48DD" w:rsidP="001C48DD">
      <w:pPr>
        <w:jc w:val="both"/>
        <w:rPr>
          <w:sz w:val="28"/>
          <w:szCs w:val="28"/>
        </w:rPr>
      </w:pPr>
    </w:p>
    <w:tbl>
      <w:tblPr>
        <w:tblStyle w:val="afffffff2"/>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CF0BE3" w:rsidRPr="003701A1" w14:paraId="72F5CB9A" w14:textId="77777777">
        <w:trPr>
          <w:trHeight w:val="337"/>
          <w:jc w:val="center"/>
        </w:trPr>
        <w:tc>
          <w:tcPr>
            <w:tcW w:w="530" w:type="dxa"/>
            <w:vAlign w:val="center"/>
          </w:tcPr>
          <w:p w14:paraId="5D84284E"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w:t>
            </w:r>
          </w:p>
        </w:tc>
        <w:tc>
          <w:tcPr>
            <w:tcW w:w="3637" w:type="dxa"/>
            <w:vAlign w:val="center"/>
          </w:tcPr>
          <w:p w14:paraId="320B2EA6"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Показатели</w:t>
            </w:r>
          </w:p>
        </w:tc>
        <w:tc>
          <w:tcPr>
            <w:tcW w:w="2635" w:type="dxa"/>
            <w:vAlign w:val="center"/>
          </w:tcPr>
          <w:p w14:paraId="720968DF" w14:textId="516686D4" w:rsidR="00CF0BE3" w:rsidRPr="001C48DD" w:rsidRDefault="00E00F48"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Количество</w:t>
            </w:r>
          </w:p>
        </w:tc>
        <w:tc>
          <w:tcPr>
            <w:tcW w:w="2635" w:type="dxa"/>
            <w:vAlign w:val="center"/>
          </w:tcPr>
          <w:p w14:paraId="6E0939A8" w14:textId="39C1E574" w:rsidR="00CF0BE3" w:rsidRPr="001C48DD" w:rsidRDefault="00F64B37"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абс, %</w:t>
            </w:r>
          </w:p>
        </w:tc>
      </w:tr>
      <w:tr w:rsidR="00CF0BE3" w:rsidRPr="003701A1" w14:paraId="7F34BBFD" w14:textId="77777777">
        <w:trPr>
          <w:trHeight w:val="512"/>
          <w:jc w:val="center"/>
        </w:trPr>
        <w:tc>
          <w:tcPr>
            <w:tcW w:w="530" w:type="dxa"/>
            <w:vAlign w:val="center"/>
          </w:tcPr>
          <w:p w14:paraId="5A90D099"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1</w:t>
            </w:r>
          </w:p>
        </w:tc>
        <w:tc>
          <w:tcPr>
            <w:tcW w:w="3637" w:type="dxa"/>
            <w:vAlign w:val="center"/>
          </w:tcPr>
          <w:p w14:paraId="009F6EF4"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ничего не тревожит, я уже его жду с нетерпением</w:t>
            </w:r>
          </w:p>
        </w:tc>
        <w:tc>
          <w:tcPr>
            <w:tcW w:w="2635" w:type="dxa"/>
            <w:vAlign w:val="center"/>
          </w:tcPr>
          <w:p w14:paraId="7F70334B"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14</w:t>
            </w:r>
          </w:p>
        </w:tc>
        <w:tc>
          <w:tcPr>
            <w:tcW w:w="2635" w:type="dxa"/>
            <w:vAlign w:val="center"/>
          </w:tcPr>
          <w:p w14:paraId="0E6CCE58"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44</w:t>
            </w:r>
          </w:p>
        </w:tc>
      </w:tr>
      <w:tr w:rsidR="00CF0BE3" w:rsidRPr="003701A1" w14:paraId="746C3E5C" w14:textId="77777777">
        <w:trPr>
          <w:trHeight w:val="337"/>
          <w:jc w:val="center"/>
        </w:trPr>
        <w:tc>
          <w:tcPr>
            <w:tcW w:w="530" w:type="dxa"/>
            <w:vAlign w:val="center"/>
          </w:tcPr>
          <w:p w14:paraId="251CD7B1"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2</w:t>
            </w:r>
          </w:p>
        </w:tc>
        <w:tc>
          <w:tcPr>
            <w:tcW w:w="3637" w:type="dxa"/>
            <w:vAlign w:val="center"/>
          </w:tcPr>
          <w:p w14:paraId="5E8B61AA"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страх, что не смогу принять его полностью</w:t>
            </w:r>
          </w:p>
        </w:tc>
        <w:tc>
          <w:tcPr>
            <w:tcW w:w="2635" w:type="dxa"/>
            <w:vAlign w:val="center"/>
          </w:tcPr>
          <w:p w14:paraId="242E91B9"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2</w:t>
            </w:r>
          </w:p>
        </w:tc>
        <w:tc>
          <w:tcPr>
            <w:tcW w:w="2635" w:type="dxa"/>
            <w:vAlign w:val="center"/>
          </w:tcPr>
          <w:p w14:paraId="29992D51" w14:textId="77777777" w:rsidR="00CF0BE3" w:rsidRPr="001C48DD" w:rsidRDefault="009D2624" w:rsidP="001C48DD">
            <w:pPr>
              <w:pStyle w:val="afffffffff8"/>
              <w:rPr>
                <w:rFonts w:ascii="Times New Roman" w:hAnsi="Times New Roman" w:cs="Times New Roman"/>
                <w:sz w:val="28"/>
                <w:szCs w:val="28"/>
              </w:rPr>
            </w:pPr>
            <w:r w:rsidRPr="001C48DD">
              <w:rPr>
                <w:rFonts w:ascii="Times New Roman" w:hAnsi="Times New Roman" w:cs="Times New Roman"/>
                <w:sz w:val="28"/>
                <w:szCs w:val="28"/>
              </w:rPr>
              <w:t>6</w:t>
            </w:r>
          </w:p>
        </w:tc>
      </w:tr>
      <w:tr w:rsidR="004A7AF0" w:rsidRPr="003701A1" w14:paraId="4FE01F84" w14:textId="77777777">
        <w:trPr>
          <w:trHeight w:val="337"/>
          <w:jc w:val="center"/>
        </w:trPr>
        <w:tc>
          <w:tcPr>
            <w:tcW w:w="530" w:type="dxa"/>
            <w:vAlign w:val="center"/>
          </w:tcPr>
          <w:p w14:paraId="067636A2" w14:textId="47CCDE5B"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3</w:t>
            </w:r>
          </w:p>
        </w:tc>
        <w:tc>
          <w:tcPr>
            <w:tcW w:w="3637" w:type="dxa"/>
            <w:vAlign w:val="center"/>
          </w:tcPr>
          <w:p w14:paraId="001A8AFF" w14:textId="0048A5FD"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страх, а что если родные и близкие мне люди узнают</w:t>
            </w:r>
            <w:r>
              <w:rPr>
                <w:rFonts w:ascii="Times New Roman" w:hAnsi="Times New Roman" w:cs="Times New Roman"/>
                <w:sz w:val="28"/>
                <w:szCs w:val="28"/>
              </w:rPr>
              <w:t>,</w:t>
            </w:r>
            <w:r w:rsidRPr="001C48DD">
              <w:rPr>
                <w:rFonts w:ascii="Times New Roman" w:hAnsi="Times New Roman" w:cs="Times New Roman"/>
                <w:sz w:val="28"/>
                <w:szCs w:val="28"/>
              </w:rPr>
              <w:t xml:space="preserve"> что ребенок не мой</w:t>
            </w:r>
          </w:p>
        </w:tc>
        <w:tc>
          <w:tcPr>
            <w:tcW w:w="2635" w:type="dxa"/>
            <w:vAlign w:val="center"/>
          </w:tcPr>
          <w:p w14:paraId="1552F736" w14:textId="23E56F78"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4</w:t>
            </w:r>
          </w:p>
        </w:tc>
        <w:tc>
          <w:tcPr>
            <w:tcW w:w="2635" w:type="dxa"/>
            <w:vAlign w:val="center"/>
          </w:tcPr>
          <w:p w14:paraId="2AE28A4B" w14:textId="33F21254"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13</w:t>
            </w:r>
          </w:p>
        </w:tc>
      </w:tr>
      <w:tr w:rsidR="004A7AF0" w:rsidRPr="003701A1" w14:paraId="144A2CA3" w14:textId="77777777">
        <w:trPr>
          <w:trHeight w:val="337"/>
          <w:jc w:val="center"/>
        </w:trPr>
        <w:tc>
          <w:tcPr>
            <w:tcW w:w="530" w:type="dxa"/>
            <w:vAlign w:val="center"/>
          </w:tcPr>
          <w:p w14:paraId="5C287C64" w14:textId="68B60225"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4</w:t>
            </w:r>
          </w:p>
        </w:tc>
        <w:tc>
          <w:tcPr>
            <w:tcW w:w="3637" w:type="dxa"/>
            <w:vAlign w:val="center"/>
          </w:tcPr>
          <w:p w14:paraId="1838E76A" w14:textId="297D3948"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тревога о здоровье ребенка</w:t>
            </w:r>
          </w:p>
        </w:tc>
        <w:tc>
          <w:tcPr>
            <w:tcW w:w="2635" w:type="dxa"/>
            <w:vAlign w:val="center"/>
          </w:tcPr>
          <w:p w14:paraId="5A12943D" w14:textId="440B51F4"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1</w:t>
            </w:r>
          </w:p>
        </w:tc>
        <w:tc>
          <w:tcPr>
            <w:tcW w:w="2635" w:type="dxa"/>
            <w:vAlign w:val="center"/>
          </w:tcPr>
          <w:p w14:paraId="15CDD3FC" w14:textId="0153CC78" w:rsidR="004A7AF0" w:rsidRPr="001C48DD" w:rsidRDefault="004A7AF0" w:rsidP="004A7AF0">
            <w:pPr>
              <w:pStyle w:val="afffffffff8"/>
              <w:rPr>
                <w:rFonts w:ascii="Times New Roman" w:hAnsi="Times New Roman" w:cs="Times New Roman"/>
                <w:sz w:val="28"/>
                <w:szCs w:val="28"/>
              </w:rPr>
            </w:pPr>
            <w:r w:rsidRPr="001C48DD">
              <w:rPr>
                <w:rFonts w:ascii="Times New Roman" w:hAnsi="Times New Roman" w:cs="Times New Roman"/>
                <w:sz w:val="28"/>
                <w:szCs w:val="28"/>
              </w:rPr>
              <w:t>3</w:t>
            </w:r>
          </w:p>
        </w:tc>
      </w:tr>
      <w:tr w:rsidR="00B02F12" w:rsidRPr="003701A1" w14:paraId="71B347A7" w14:textId="77777777">
        <w:trPr>
          <w:trHeight w:val="337"/>
          <w:jc w:val="center"/>
        </w:trPr>
        <w:tc>
          <w:tcPr>
            <w:tcW w:w="530" w:type="dxa"/>
            <w:vAlign w:val="center"/>
          </w:tcPr>
          <w:p w14:paraId="43B5CF03" w14:textId="6472CD7C"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5</w:t>
            </w:r>
          </w:p>
        </w:tc>
        <w:tc>
          <w:tcPr>
            <w:tcW w:w="3637" w:type="dxa"/>
            <w:vAlign w:val="center"/>
          </w:tcPr>
          <w:p w14:paraId="30D39057" w14:textId="23420A0E"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страх, что информация о том, что я проходила программу ЭКО с применением донорских ооцитов будет</w:t>
            </w:r>
          </w:p>
        </w:tc>
        <w:tc>
          <w:tcPr>
            <w:tcW w:w="2635" w:type="dxa"/>
            <w:vAlign w:val="center"/>
          </w:tcPr>
          <w:p w14:paraId="3F5522D0" w14:textId="378891A1"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2</w:t>
            </w:r>
          </w:p>
        </w:tc>
        <w:tc>
          <w:tcPr>
            <w:tcW w:w="2635" w:type="dxa"/>
            <w:vAlign w:val="center"/>
          </w:tcPr>
          <w:p w14:paraId="40254ACC" w14:textId="0D479F77"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6</w:t>
            </w:r>
          </w:p>
        </w:tc>
      </w:tr>
      <w:tr w:rsidR="00B02F12" w:rsidRPr="003701A1" w14:paraId="65A4EE3D" w14:textId="77777777">
        <w:trPr>
          <w:trHeight w:val="337"/>
          <w:jc w:val="center"/>
        </w:trPr>
        <w:tc>
          <w:tcPr>
            <w:tcW w:w="530" w:type="dxa"/>
            <w:vAlign w:val="center"/>
          </w:tcPr>
          <w:p w14:paraId="40CE3F3C" w14:textId="2A35A373"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6</w:t>
            </w:r>
          </w:p>
        </w:tc>
        <w:tc>
          <w:tcPr>
            <w:tcW w:w="3637" w:type="dxa"/>
            <w:vAlign w:val="center"/>
          </w:tcPr>
          <w:p w14:paraId="435CB6BD" w14:textId="66CC2F05"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хочу скрыть информацию об использовании донорских ооцитов от всех</w:t>
            </w:r>
          </w:p>
        </w:tc>
        <w:tc>
          <w:tcPr>
            <w:tcW w:w="2635" w:type="dxa"/>
            <w:vAlign w:val="center"/>
          </w:tcPr>
          <w:p w14:paraId="56DB579C" w14:textId="4234AE27"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5</w:t>
            </w:r>
          </w:p>
        </w:tc>
        <w:tc>
          <w:tcPr>
            <w:tcW w:w="2635" w:type="dxa"/>
            <w:vAlign w:val="center"/>
          </w:tcPr>
          <w:p w14:paraId="37BCEB8A" w14:textId="7A09F81D"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16</w:t>
            </w:r>
          </w:p>
        </w:tc>
      </w:tr>
      <w:tr w:rsidR="00B02F12" w:rsidRPr="003701A1" w14:paraId="40C58205" w14:textId="77777777">
        <w:trPr>
          <w:trHeight w:val="337"/>
          <w:jc w:val="center"/>
        </w:trPr>
        <w:tc>
          <w:tcPr>
            <w:tcW w:w="530" w:type="dxa"/>
            <w:vAlign w:val="center"/>
          </w:tcPr>
          <w:p w14:paraId="391477D2" w14:textId="2EE0F6FC"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7</w:t>
            </w:r>
          </w:p>
        </w:tc>
        <w:tc>
          <w:tcPr>
            <w:tcW w:w="3637" w:type="dxa"/>
            <w:vAlign w:val="center"/>
          </w:tcPr>
          <w:p w14:paraId="614591D9" w14:textId="076FE97B"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ничего не тревожит, я уже его жду с нетерпением,</w:t>
            </w:r>
          </w:p>
        </w:tc>
        <w:tc>
          <w:tcPr>
            <w:tcW w:w="2635" w:type="dxa"/>
            <w:vAlign w:val="center"/>
          </w:tcPr>
          <w:p w14:paraId="44F91483" w14:textId="6B5CD58B"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1</w:t>
            </w:r>
          </w:p>
        </w:tc>
        <w:tc>
          <w:tcPr>
            <w:tcW w:w="2635" w:type="dxa"/>
            <w:vAlign w:val="center"/>
          </w:tcPr>
          <w:p w14:paraId="2294C7E6" w14:textId="637928BC" w:rsidR="00B02F12" w:rsidRPr="001C48DD" w:rsidRDefault="00B02F12" w:rsidP="00B02F12">
            <w:pPr>
              <w:pStyle w:val="afffffffff8"/>
              <w:rPr>
                <w:rFonts w:ascii="Times New Roman" w:hAnsi="Times New Roman" w:cs="Times New Roman"/>
                <w:sz w:val="28"/>
                <w:szCs w:val="28"/>
              </w:rPr>
            </w:pPr>
            <w:r w:rsidRPr="001C48DD">
              <w:rPr>
                <w:rFonts w:ascii="Times New Roman" w:hAnsi="Times New Roman" w:cs="Times New Roman"/>
                <w:sz w:val="28"/>
                <w:szCs w:val="28"/>
              </w:rPr>
              <w:t>3</w:t>
            </w:r>
          </w:p>
        </w:tc>
      </w:tr>
    </w:tbl>
    <w:p w14:paraId="3391C0C0" w14:textId="77777777" w:rsidR="00B02F12" w:rsidRDefault="00B02F12" w:rsidP="001C48DD">
      <w:pPr>
        <w:jc w:val="both"/>
        <w:rPr>
          <w:sz w:val="28"/>
          <w:szCs w:val="28"/>
          <w:lang w:val="kk-KZ"/>
        </w:rPr>
      </w:pPr>
    </w:p>
    <w:p w14:paraId="7E63CD17" w14:textId="77777777" w:rsidR="00B02F12" w:rsidRDefault="00B02F12" w:rsidP="001C48DD">
      <w:pPr>
        <w:jc w:val="both"/>
        <w:rPr>
          <w:sz w:val="28"/>
          <w:szCs w:val="28"/>
          <w:lang w:val="kk-KZ"/>
        </w:rPr>
      </w:pPr>
    </w:p>
    <w:p w14:paraId="35EFE6D6" w14:textId="20172922" w:rsidR="001C48DD" w:rsidRDefault="001C48DD" w:rsidP="001C48DD">
      <w:pPr>
        <w:jc w:val="both"/>
        <w:rPr>
          <w:sz w:val="28"/>
          <w:szCs w:val="28"/>
        </w:rPr>
      </w:pPr>
      <w:r>
        <w:rPr>
          <w:sz w:val="28"/>
          <w:szCs w:val="28"/>
        </w:rPr>
        <w:t>Продолжение таблицы 15</w:t>
      </w:r>
    </w:p>
    <w:p w14:paraId="65C30A70" w14:textId="77777777" w:rsidR="001C48DD" w:rsidRDefault="001C48DD" w:rsidP="001C48DD">
      <w:pPr>
        <w:jc w:val="both"/>
        <w:rPr>
          <w:sz w:val="28"/>
          <w:szCs w:val="28"/>
        </w:rPr>
      </w:pPr>
    </w:p>
    <w:tbl>
      <w:tblPr>
        <w:tblW w:w="943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1C48DD" w:rsidRPr="003701A1" w14:paraId="2BBBF07B" w14:textId="77777777" w:rsidTr="00FF19AD">
        <w:trPr>
          <w:trHeight w:val="675"/>
          <w:jc w:val="center"/>
        </w:trPr>
        <w:tc>
          <w:tcPr>
            <w:tcW w:w="530" w:type="dxa"/>
            <w:vAlign w:val="center"/>
          </w:tcPr>
          <w:p w14:paraId="1F4C2732"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8</w:t>
            </w:r>
          </w:p>
        </w:tc>
        <w:tc>
          <w:tcPr>
            <w:tcW w:w="3637" w:type="dxa"/>
            <w:vAlign w:val="center"/>
          </w:tcPr>
          <w:p w14:paraId="47885EBD"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страх, а что если родные и близкие мне люди узнают, что ребенок не мой</w:t>
            </w:r>
          </w:p>
        </w:tc>
        <w:tc>
          <w:tcPr>
            <w:tcW w:w="2635" w:type="dxa"/>
            <w:vAlign w:val="center"/>
          </w:tcPr>
          <w:p w14:paraId="55A74DA1"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1</w:t>
            </w:r>
          </w:p>
        </w:tc>
        <w:tc>
          <w:tcPr>
            <w:tcW w:w="2635" w:type="dxa"/>
            <w:vAlign w:val="center"/>
          </w:tcPr>
          <w:p w14:paraId="0E59F295"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3</w:t>
            </w:r>
          </w:p>
        </w:tc>
      </w:tr>
      <w:tr w:rsidR="001C48DD" w:rsidRPr="003701A1" w14:paraId="342489E8" w14:textId="77777777" w:rsidTr="00FF19AD">
        <w:trPr>
          <w:trHeight w:val="675"/>
          <w:jc w:val="center"/>
        </w:trPr>
        <w:tc>
          <w:tcPr>
            <w:tcW w:w="530" w:type="dxa"/>
            <w:vAlign w:val="center"/>
          </w:tcPr>
          <w:p w14:paraId="64057AEB"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9</w:t>
            </w:r>
          </w:p>
        </w:tc>
        <w:tc>
          <w:tcPr>
            <w:tcW w:w="3637" w:type="dxa"/>
            <w:vAlign w:val="center"/>
          </w:tcPr>
          <w:p w14:paraId="41497A37"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страх, что информация о том, что я проходила программу ЭКО с применением донорских ооцитов</w:t>
            </w:r>
          </w:p>
        </w:tc>
        <w:tc>
          <w:tcPr>
            <w:tcW w:w="2635" w:type="dxa"/>
            <w:vAlign w:val="center"/>
          </w:tcPr>
          <w:p w14:paraId="3AE25896"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1</w:t>
            </w:r>
          </w:p>
        </w:tc>
        <w:tc>
          <w:tcPr>
            <w:tcW w:w="2635" w:type="dxa"/>
            <w:vAlign w:val="center"/>
          </w:tcPr>
          <w:p w14:paraId="186D4CB5"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3</w:t>
            </w:r>
          </w:p>
        </w:tc>
      </w:tr>
      <w:tr w:rsidR="001C48DD" w:rsidRPr="003701A1" w14:paraId="165BB736" w14:textId="77777777" w:rsidTr="00FF19AD">
        <w:trPr>
          <w:trHeight w:val="675"/>
          <w:jc w:val="center"/>
        </w:trPr>
        <w:tc>
          <w:tcPr>
            <w:tcW w:w="530" w:type="dxa"/>
            <w:vAlign w:val="center"/>
          </w:tcPr>
          <w:p w14:paraId="78CB4E10"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10</w:t>
            </w:r>
          </w:p>
        </w:tc>
        <w:tc>
          <w:tcPr>
            <w:tcW w:w="3637" w:type="dxa"/>
            <w:vAlign w:val="center"/>
          </w:tcPr>
          <w:p w14:paraId="2A7EB247"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страх, что не смогу принять его полностью, страх, а что если родные и близкие мне люди узнают</w:t>
            </w:r>
          </w:p>
        </w:tc>
        <w:tc>
          <w:tcPr>
            <w:tcW w:w="2635" w:type="dxa"/>
            <w:vAlign w:val="center"/>
          </w:tcPr>
          <w:p w14:paraId="598A0803"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1</w:t>
            </w:r>
          </w:p>
        </w:tc>
        <w:tc>
          <w:tcPr>
            <w:tcW w:w="2635" w:type="dxa"/>
            <w:vAlign w:val="center"/>
          </w:tcPr>
          <w:p w14:paraId="1F623A1A"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3</w:t>
            </w:r>
          </w:p>
        </w:tc>
      </w:tr>
      <w:tr w:rsidR="001C48DD" w:rsidRPr="003701A1" w14:paraId="5BA95E38" w14:textId="77777777" w:rsidTr="00FF19AD">
        <w:trPr>
          <w:trHeight w:val="350"/>
          <w:jc w:val="center"/>
        </w:trPr>
        <w:tc>
          <w:tcPr>
            <w:tcW w:w="530" w:type="dxa"/>
            <w:vAlign w:val="center"/>
          </w:tcPr>
          <w:p w14:paraId="57905C32"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11</w:t>
            </w:r>
          </w:p>
        </w:tc>
        <w:tc>
          <w:tcPr>
            <w:tcW w:w="3637" w:type="dxa"/>
            <w:vAlign w:val="center"/>
          </w:tcPr>
          <w:p w14:paraId="582DD23D"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Всего</w:t>
            </w:r>
          </w:p>
        </w:tc>
        <w:tc>
          <w:tcPr>
            <w:tcW w:w="2635" w:type="dxa"/>
            <w:vAlign w:val="center"/>
          </w:tcPr>
          <w:p w14:paraId="70E75376"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32</w:t>
            </w:r>
          </w:p>
        </w:tc>
        <w:tc>
          <w:tcPr>
            <w:tcW w:w="2635" w:type="dxa"/>
            <w:vAlign w:val="center"/>
          </w:tcPr>
          <w:p w14:paraId="7579C5E2" w14:textId="77777777" w:rsidR="001C48DD" w:rsidRPr="001C48DD" w:rsidRDefault="001C48DD" w:rsidP="00FF19AD">
            <w:pPr>
              <w:pStyle w:val="afffffffff8"/>
              <w:rPr>
                <w:rFonts w:ascii="Times New Roman" w:hAnsi="Times New Roman" w:cs="Times New Roman"/>
                <w:sz w:val="28"/>
                <w:szCs w:val="28"/>
              </w:rPr>
            </w:pPr>
            <w:r w:rsidRPr="001C48DD">
              <w:rPr>
                <w:rFonts w:ascii="Times New Roman" w:hAnsi="Times New Roman" w:cs="Times New Roman"/>
                <w:sz w:val="28"/>
                <w:szCs w:val="28"/>
              </w:rPr>
              <w:t>100</w:t>
            </w:r>
          </w:p>
        </w:tc>
      </w:tr>
    </w:tbl>
    <w:p w14:paraId="6104D664" w14:textId="77777777" w:rsidR="00DB2630" w:rsidRDefault="00DB2630" w:rsidP="001C48DD">
      <w:pPr>
        <w:ind w:firstLine="709"/>
        <w:jc w:val="both"/>
        <w:rPr>
          <w:sz w:val="28"/>
          <w:szCs w:val="28"/>
        </w:rPr>
      </w:pPr>
    </w:p>
    <w:p w14:paraId="761478B9" w14:textId="77777777" w:rsidR="004A7AF0" w:rsidRPr="003701A1" w:rsidRDefault="004A7AF0" w:rsidP="004A7AF0">
      <w:pPr>
        <w:ind w:firstLine="709"/>
        <w:jc w:val="both"/>
        <w:rPr>
          <w:sz w:val="28"/>
          <w:szCs w:val="28"/>
        </w:rPr>
      </w:pPr>
      <w:r w:rsidRPr="003701A1">
        <w:rPr>
          <w:sz w:val="28"/>
          <w:szCs w:val="28"/>
        </w:rPr>
        <w:t xml:space="preserve">На вопрос о необходимости ставить в известность супруга об использовании ДО </w:t>
      </w:r>
      <w:r w:rsidRPr="004E4D02">
        <w:rPr>
          <w:sz w:val="28"/>
          <w:szCs w:val="28"/>
        </w:rPr>
        <w:t>– 38% считают необходимым, 44% с – не считают правильным говорить об этом второй половине, 19% – пока не могут дать ответ на данный вопрос</w:t>
      </w:r>
      <w:r>
        <w:rPr>
          <w:sz w:val="28"/>
          <w:szCs w:val="28"/>
        </w:rPr>
        <w:t xml:space="preserve"> (рисунок 24)</w:t>
      </w:r>
      <w:r w:rsidRPr="004E4D02">
        <w:rPr>
          <w:sz w:val="28"/>
          <w:szCs w:val="28"/>
        </w:rPr>
        <w:t>.</w:t>
      </w:r>
    </w:p>
    <w:p w14:paraId="7E92E93B" w14:textId="77777777" w:rsidR="00DB2630" w:rsidRPr="003701A1" w:rsidRDefault="00DB2630" w:rsidP="001C48DD">
      <w:pPr>
        <w:ind w:firstLine="709"/>
        <w:jc w:val="both"/>
        <w:rPr>
          <w:sz w:val="28"/>
          <w:szCs w:val="28"/>
        </w:rPr>
      </w:pPr>
    </w:p>
    <w:p w14:paraId="6E672309" w14:textId="4C1E1DB2" w:rsidR="00D733F7" w:rsidRDefault="00D733F7">
      <w:pPr>
        <w:ind w:left="-142" w:firstLine="567"/>
        <w:jc w:val="both"/>
        <w:rPr>
          <w:sz w:val="28"/>
          <w:szCs w:val="28"/>
        </w:rPr>
      </w:pPr>
      <w:r>
        <w:rPr>
          <w:noProof/>
          <w:sz w:val="28"/>
          <w:szCs w:val="28"/>
        </w:rPr>
        <w:drawing>
          <wp:inline distT="0" distB="0" distL="0" distR="0" wp14:anchorId="28EEC6A8" wp14:editId="68FD0FDD">
            <wp:extent cx="5591175" cy="2028825"/>
            <wp:effectExtent l="0" t="0" r="9525" b="9525"/>
            <wp:docPr id="28" name="Диаграмма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3A661EF0" w14:textId="77777777" w:rsidR="00D733F7" w:rsidRDefault="00D733F7">
      <w:pPr>
        <w:ind w:left="-142" w:firstLine="567"/>
        <w:jc w:val="both"/>
        <w:rPr>
          <w:sz w:val="28"/>
          <w:szCs w:val="28"/>
        </w:rPr>
      </w:pPr>
    </w:p>
    <w:p w14:paraId="201A322D" w14:textId="1060A18F" w:rsidR="00196715" w:rsidRDefault="00D733F7" w:rsidP="004A7AF0">
      <w:pPr>
        <w:jc w:val="center"/>
        <w:rPr>
          <w:sz w:val="28"/>
          <w:szCs w:val="28"/>
          <w:lang w:val="kk-KZ"/>
        </w:rPr>
      </w:pPr>
      <w:r w:rsidRPr="005E51F0">
        <w:rPr>
          <w:sz w:val="28"/>
          <w:szCs w:val="28"/>
        </w:rPr>
        <w:t>Рисунок 2</w:t>
      </w:r>
      <w:r w:rsidR="00001C3A" w:rsidRPr="005E51F0">
        <w:rPr>
          <w:sz w:val="28"/>
          <w:szCs w:val="28"/>
        </w:rPr>
        <w:t>4</w:t>
      </w:r>
      <w:r w:rsidR="001C48DD">
        <w:rPr>
          <w:sz w:val="28"/>
          <w:szCs w:val="28"/>
        </w:rPr>
        <w:t xml:space="preserve"> </w:t>
      </w:r>
      <w:r w:rsidR="00196715" w:rsidRPr="004E4D02">
        <w:rPr>
          <w:sz w:val="28"/>
          <w:szCs w:val="28"/>
        </w:rPr>
        <w:t>–</w:t>
      </w:r>
      <w:r w:rsidR="00196715">
        <w:rPr>
          <w:sz w:val="28"/>
          <w:szCs w:val="28"/>
        </w:rPr>
        <w:t xml:space="preserve"> </w:t>
      </w:r>
      <w:r w:rsidRPr="005E51F0">
        <w:rPr>
          <w:sz w:val="28"/>
          <w:szCs w:val="28"/>
        </w:rPr>
        <w:t>Мнение реципиентов об необходимости осведомленности супруга при использовании ДО</w:t>
      </w:r>
    </w:p>
    <w:p w14:paraId="5137FDFD" w14:textId="77777777" w:rsidR="006B2EB7" w:rsidRPr="006B2EB7" w:rsidRDefault="006B2EB7" w:rsidP="004A7AF0">
      <w:pPr>
        <w:jc w:val="center"/>
        <w:rPr>
          <w:sz w:val="28"/>
          <w:szCs w:val="28"/>
          <w:lang w:val="kk-KZ"/>
        </w:rPr>
      </w:pPr>
    </w:p>
    <w:p w14:paraId="6622AB9C" w14:textId="67108E57" w:rsidR="004A7AF0" w:rsidRPr="003701A1" w:rsidRDefault="004A7AF0" w:rsidP="004A7AF0">
      <w:pPr>
        <w:ind w:firstLine="709"/>
        <w:contextualSpacing/>
        <w:jc w:val="both"/>
        <w:rPr>
          <w:sz w:val="28"/>
          <w:szCs w:val="28"/>
        </w:rPr>
      </w:pPr>
      <w:r w:rsidRPr="003701A1">
        <w:rPr>
          <w:sz w:val="28"/>
          <w:szCs w:val="28"/>
        </w:rPr>
        <w:t>Информирование супруга об использовании донорских ооцитов</w:t>
      </w:r>
      <w:r w:rsidR="008A0D3C">
        <w:rPr>
          <w:sz w:val="28"/>
          <w:szCs w:val="28"/>
        </w:rPr>
        <w:t>,</w:t>
      </w:r>
      <w:r w:rsidRPr="003701A1">
        <w:rPr>
          <w:sz w:val="28"/>
          <w:szCs w:val="28"/>
        </w:rPr>
        <w:t xml:space="preserve"> не только этически, но и важно для поддержания доверия и прозрачности в отношениях. Вот несколько причин, почему важно открыто сообщить об этом решении. Здоровые отношения строятся на доверии и честности. Сокрытие такого важного решения</w:t>
      </w:r>
      <w:r w:rsidR="008A0D3C">
        <w:rPr>
          <w:sz w:val="28"/>
          <w:szCs w:val="28"/>
        </w:rPr>
        <w:t>,</w:t>
      </w:r>
      <w:r w:rsidRPr="003701A1">
        <w:rPr>
          <w:sz w:val="28"/>
          <w:szCs w:val="28"/>
        </w:rPr>
        <w:t xml:space="preserve"> может привести к чувству предательства и обиды, если </w:t>
      </w:r>
      <w:r w:rsidR="008A0D3C">
        <w:rPr>
          <w:sz w:val="28"/>
          <w:szCs w:val="28"/>
        </w:rPr>
        <w:t xml:space="preserve">это </w:t>
      </w:r>
      <w:r w:rsidRPr="003701A1">
        <w:rPr>
          <w:sz w:val="28"/>
          <w:szCs w:val="28"/>
        </w:rPr>
        <w:t>обнаруж</w:t>
      </w:r>
      <w:r w:rsidR="008A0D3C">
        <w:rPr>
          <w:sz w:val="28"/>
          <w:szCs w:val="28"/>
        </w:rPr>
        <w:t>и</w:t>
      </w:r>
      <w:r w:rsidRPr="003701A1">
        <w:rPr>
          <w:sz w:val="28"/>
          <w:szCs w:val="28"/>
        </w:rPr>
        <w:t>тся позже. Оба партнера должны участвовать в принятии решений, связанных с созданием семьи, включая лечение бесплодия. Обсуждение использования донорских ооцитов гарантирует, что оба партнера имеют право голоса в процессе и разделяют связанные с этим обязанности.</w:t>
      </w:r>
    </w:p>
    <w:p w14:paraId="5B1E7682" w14:textId="77777777" w:rsidR="004A7AF0" w:rsidRPr="003701A1" w:rsidRDefault="004A7AF0" w:rsidP="004A7AF0">
      <w:pPr>
        <w:ind w:firstLine="709"/>
        <w:contextualSpacing/>
        <w:jc w:val="both"/>
        <w:rPr>
          <w:sz w:val="28"/>
          <w:szCs w:val="28"/>
        </w:rPr>
      </w:pPr>
      <w:r w:rsidRPr="003701A1">
        <w:rPr>
          <w:sz w:val="28"/>
          <w:szCs w:val="28"/>
        </w:rPr>
        <w:t>Борьба с бесплодием и решение об использовании донорских ооцитов могут быть эмоционально сложными. Открытое общение позволяет обоим партнерам оказывать друг другу поддержку и понимание на протяжении всего процесса. Обмен этим решением позволяет обоим партнерам понять и принять точки зрения, опасения и чувства друг друга по поводу использования донорских ооцитов для зачатия.</w:t>
      </w:r>
    </w:p>
    <w:p w14:paraId="3AB53637" w14:textId="77777777" w:rsidR="004A7AF0" w:rsidRPr="003701A1" w:rsidRDefault="004A7AF0" w:rsidP="004A7AF0">
      <w:pPr>
        <w:ind w:firstLine="709"/>
        <w:contextualSpacing/>
        <w:jc w:val="both"/>
        <w:rPr>
          <w:sz w:val="28"/>
          <w:szCs w:val="28"/>
        </w:rPr>
      </w:pPr>
      <w:r>
        <w:rPr>
          <w:sz w:val="28"/>
          <w:szCs w:val="28"/>
        </w:rPr>
        <w:t>С</w:t>
      </w:r>
      <w:r w:rsidRPr="003701A1">
        <w:rPr>
          <w:sz w:val="28"/>
          <w:szCs w:val="28"/>
        </w:rPr>
        <w:t xml:space="preserve">окрытие столь важного решения может иметь долгосрочные последствия для отношений, включая потерю доверия, которая может распространиться на другие аспекты партнерства. </w:t>
      </w:r>
    </w:p>
    <w:p w14:paraId="54ED9F6A" w14:textId="671C6773" w:rsidR="004A7AF0" w:rsidRPr="003701A1" w:rsidRDefault="004A7AF0" w:rsidP="004A7AF0">
      <w:pPr>
        <w:ind w:firstLine="709"/>
        <w:contextualSpacing/>
        <w:jc w:val="both"/>
        <w:rPr>
          <w:sz w:val="28"/>
          <w:szCs w:val="28"/>
        </w:rPr>
      </w:pPr>
      <w:r w:rsidRPr="003701A1">
        <w:rPr>
          <w:sz w:val="28"/>
          <w:szCs w:val="28"/>
        </w:rPr>
        <w:t>В некоторых юрисдикциях</w:t>
      </w:r>
      <w:r w:rsidR="008A0D3C">
        <w:rPr>
          <w:sz w:val="28"/>
          <w:szCs w:val="28"/>
        </w:rPr>
        <w:t>,</w:t>
      </w:r>
      <w:r w:rsidR="006B2EB7">
        <w:rPr>
          <w:sz w:val="28"/>
          <w:szCs w:val="28"/>
          <w:lang w:val="kk-KZ"/>
        </w:rPr>
        <w:t xml:space="preserve"> </w:t>
      </w:r>
      <w:r w:rsidRPr="003701A1">
        <w:rPr>
          <w:sz w:val="28"/>
          <w:szCs w:val="28"/>
        </w:rPr>
        <w:t>использование донорских ооцитов может иметь юридические и этические последствия, например, права и обязанности родителей. Открытое обсуждение решения гарантирует, что оба партнера осознают и соглашаются с любыми потенциальными юридическими и этическими соображениями.</w:t>
      </w:r>
    </w:p>
    <w:p w14:paraId="3B0991A1" w14:textId="4C05A7F5" w:rsidR="004A7AF0" w:rsidRPr="003701A1" w:rsidRDefault="004A7AF0" w:rsidP="004A7AF0">
      <w:pPr>
        <w:ind w:firstLine="709"/>
        <w:contextualSpacing/>
        <w:jc w:val="both"/>
        <w:rPr>
          <w:sz w:val="28"/>
          <w:szCs w:val="28"/>
        </w:rPr>
      </w:pPr>
      <w:r w:rsidRPr="003701A1">
        <w:rPr>
          <w:sz w:val="28"/>
          <w:szCs w:val="28"/>
        </w:rPr>
        <w:t>Использование донорских ооцитов</w:t>
      </w:r>
      <w:r w:rsidR="008A0D3C">
        <w:rPr>
          <w:sz w:val="28"/>
          <w:szCs w:val="28"/>
        </w:rPr>
        <w:t>,</w:t>
      </w:r>
      <w:r w:rsidRPr="003701A1">
        <w:rPr>
          <w:sz w:val="28"/>
          <w:szCs w:val="28"/>
        </w:rPr>
        <w:t xml:space="preserve"> может также иметь значение для будущей семейной динамики, в том числе того, как им и дальним членам семьи раскрывается зачатие ребенка. Для обоих партнеров важно быть на одной волне в отношении этих </w:t>
      </w:r>
      <w:r w:rsidR="008A0D3C">
        <w:rPr>
          <w:sz w:val="28"/>
          <w:szCs w:val="28"/>
        </w:rPr>
        <w:t>вопросов</w:t>
      </w:r>
      <w:r w:rsidRPr="003701A1">
        <w:rPr>
          <w:sz w:val="28"/>
          <w:szCs w:val="28"/>
        </w:rPr>
        <w:t>.</w:t>
      </w:r>
    </w:p>
    <w:p w14:paraId="7924AB72" w14:textId="10094271" w:rsidR="004A7AF0" w:rsidRPr="003701A1" w:rsidRDefault="004A7AF0" w:rsidP="004A7AF0">
      <w:pPr>
        <w:ind w:firstLine="709"/>
        <w:contextualSpacing/>
        <w:jc w:val="both"/>
        <w:rPr>
          <w:sz w:val="28"/>
          <w:szCs w:val="28"/>
        </w:rPr>
      </w:pPr>
      <w:r w:rsidRPr="003701A1">
        <w:rPr>
          <w:sz w:val="28"/>
          <w:szCs w:val="28"/>
        </w:rPr>
        <w:t>Открытое общение по поводу использования донорских ооцитов</w:t>
      </w:r>
      <w:r w:rsidR="008A0D3C">
        <w:rPr>
          <w:sz w:val="28"/>
          <w:szCs w:val="28"/>
        </w:rPr>
        <w:t>,</w:t>
      </w:r>
      <w:r w:rsidRPr="003701A1">
        <w:rPr>
          <w:sz w:val="28"/>
          <w:szCs w:val="28"/>
        </w:rPr>
        <w:t xml:space="preserve"> может также привести к совместному обращению за консультацией или услугами поддержки, которые могут помочь разобраться в эмоциональных и психологических аспектах процесса.</w:t>
      </w:r>
    </w:p>
    <w:p w14:paraId="0ED22C14" w14:textId="77777777" w:rsidR="004A7AF0" w:rsidRPr="003701A1" w:rsidRDefault="004A7AF0" w:rsidP="004A7AF0">
      <w:pPr>
        <w:ind w:firstLine="709"/>
        <w:contextualSpacing/>
        <w:jc w:val="both"/>
        <w:rPr>
          <w:sz w:val="28"/>
          <w:szCs w:val="28"/>
        </w:rPr>
      </w:pPr>
      <w:r w:rsidRPr="003701A1">
        <w:rPr>
          <w:sz w:val="28"/>
          <w:szCs w:val="28"/>
        </w:rPr>
        <w:t>В целом, обсуждение использования донорских ооцитов с супругом имеет решающее значение для поддержания здоровых, доверительных и поддерживающих отношений на протяжении всего процесса лечения бесплодия.</w:t>
      </w:r>
    </w:p>
    <w:p w14:paraId="2FF1B1E4" w14:textId="725FB8A9" w:rsidR="004A7AF0" w:rsidRDefault="004A7AF0" w:rsidP="004A7AF0">
      <w:pPr>
        <w:ind w:firstLine="709"/>
        <w:contextualSpacing/>
        <w:jc w:val="both"/>
        <w:rPr>
          <w:sz w:val="28"/>
          <w:szCs w:val="28"/>
        </w:rPr>
      </w:pPr>
      <w:r w:rsidRPr="003701A1">
        <w:rPr>
          <w:sz w:val="28"/>
          <w:szCs w:val="28"/>
        </w:rPr>
        <w:t xml:space="preserve">Из тех, кто считает правильным скрыть информацию о ДО от супруга – причинами </w:t>
      </w:r>
      <w:r w:rsidRPr="004E4D02">
        <w:rPr>
          <w:sz w:val="28"/>
          <w:szCs w:val="28"/>
        </w:rPr>
        <w:t>явились</w:t>
      </w:r>
      <w:r>
        <w:rPr>
          <w:sz w:val="28"/>
          <w:szCs w:val="28"/>
        </w:rPr>
        <w:t xml:space="preserve">: </w:t>
      </w:r>
      <w:r w:rsidRPr="004E4D02">
        <w:rPr>
          <w:sz w:val="28"/>
          <w:szCs w:val="28"/>
        </w:rPr>
        <w:t xml:space="preserve"> 22% – боятся того, что супруг может сказать ей о том, что она не родная мать ребенку, 16% – слышали о том, что супруг может забрать ребенка при разводе, 6% считают</w:t>
      </w:r>
      <w:r w:rsidR="008A0D3C">
        <w:rPr>
          <w:sz w:val="28"/>
          <w:szCs w:val="28"/>
        </w:rPr>
        <w:t>,</w:t>
      </w:r>
      <w:r w:rsidRPr="004E4D02">
        <w:rPr>
          <w:sz w:val="28"/>
          <w:szCs w:val="28"/>
        </w:rPr>
        <w:t xml:space="preserve"> что информацию не нужно разглашать для того, чтобы сохранить семью</w:t>
      </w:r>
      <w:r>
        <w:rPr>
          <w:sz w:val="28"/>
          <w:szCs w:val="28"/>
        </w:rPr>
        <w:t>,</w:t>
      </w:r>
      <w:r w:rsidRPr="004E4D02">
        <w:rPr>
          <w:sz w:val="28"/>
          <w:szCs w:val="28"/>
        </w:rPr>
        <w:t xml:space="preserve"> «ложь во спасение», 3% считают</w:t>
      </w:r>
      <w:r w:rsidR="008A0D3C">
        <w:rPr>
          <w:sz w:val="28"/>
          <w:szCs w:val="28"/>
        </w:rPr>
        <w:t>,</w:t>
      </w:r>
      <w:r w:rsidRPr="004E4D02">
        <w:rPr>
          <w:sz w:val="28"/>
          <w:szCs w:val="28"/>
        </w:rPr>
        <w:t xml:space="preserve"> что мужчинам тяжело воспринимать данную информацию, 3% – считают </w:t>
      </w:r>
      <w:r w:rsidR="008A0D3C">
        <w:rPr>
          <w:sz w:val="28"/>
          <w:szCs w:val="28"/>
        </w:rPr>
        <w:t>,</w:t>
      </w:r>
      <w:r w:rsidRPr="004E4D02">
        <w:rPr>
          <w:sz w:val="28"/>
          <w:szCs w:val="28"/>
        </w:rPr>
        <w:t>что ребенок</w:t>
      </w:r>
      <w:r w:rsidRPr="003701A1">
        <w:rPr>
          <w:sz w:val="28"/>
          <w:szCs w:val="28"/>
        </w:rPr>
        <w:t xml:space="preserve"> только ее и никому об этом знать не обязательно</w:t>
      </w:r>
      <w:r>
        <w:rPr>
          <w:sz w:val="28"/>
          <w:szCs w:val="28"/>
        </w:rPr>
        <w:t xml:space="preserve"> (таблица 16)</w:t>
      </w:r>
      <w:r w:rsidRPr="003701A1">
        <w:rPr>
          <w:sz w:val="28"/>
          <w:szCs w:val="28"/>
        </w:rPr>
        <w:t>.</w:t>
      </w:r>
    </w:p>
    <w:p w14:paraId="089B4730" w14:textId="77777777" w:rsidR="004A7AF0" w:rsidRPr="006B2EB7" w:rsidRDefault="004A7AF0" w:rsidP="006B2EB7">
      <w:pPr>
        <w:spacing w:after="160"/>
        <w:contextualSpacing/>
        <w:jc w:val="both"/>
        <w:rPr>
          <w:sz w:val="28"/>
          <w:szCs w:val="28"/>
          <w:lang w:val="kk-KZ"/>
        </w:rPr>
      </w:pPr>
    </w:p>
    <w:p w14:paraId="326E7D20" w14:textId="4D7269F3" w:rsidR="00CF0BE3" w:rsidRDefault="00D733F7" w:rsidP="00196715">
      <w:pPr>
        <w:jc w:val="both"/>
        <w:rPr>
          <w:sz w:val="28"/>
          <w:szCs w:val="28"/>
        </w:rPr>
      </w:pPr>
      <w:r w:rsidRPr="00196715">
        <w:rPr>
          <w:sz w:val="28"/>
          <w:szCs w:val="28"/>
        </w:rPr>
        <w:t>Таблица 1</w:t>
      </w:r>
      <w:r w:rsidR="00001C3A" w:rsidRPr="00196715">
        <w:rPr>
          <w:sz w:val="28"/>
          <w:szCs w:val="28"/>
        </w:rPr>
        <w:t>6</w:t>
      </w:r>
      <w:r w:rsidR="00196715">
        <w:rPr>
          <w:sz w:val="28"/>
          <w:szCs w:val="28"/>
        </w:rPr>
        <w:t xml:space="preserve"> </w:t>
      </w:r>
      <w:r w:rsidR="00196715" w:rsidRPr="004E4D02">
        <w:rPr>
          <w:sz w:val="28"/>
          <w:szCs w:val="28"/>
        </w:rPr>
        <w:t>–</w:t>
      </w:r>
      <w:r w:rsidRPr="00196715">
        <w:rPr>
          <w:sz w:val="28"/>
          <w:szCs w:val="28"/>
        </w:rPr>
        <w:t xml:space="preserve"> </w:t>
      </w:r>
      <w:r w:rsidR="009D2624" w:rsidRPr="00196715">
        <w:rPr>
          <w:sz w:val="28"/>
          <w:szCs w:val="28"/>
        </w:rPr>
        <w:t>Причины, по которым женщины считают правильным скрыть информацию о ДО от супруга</w:t>
      </w:r>
    </w:p>
    <w:p w14:paraId="062D9E82" w14:textId="77777777" w:rsidR="00196715" w:rsidRPr="00196715" w:rsidRDefault="00196715" w:rsidP="00196715">
      <w:pPr>
        <w:jc w:val="both"/>
        <w:rPr>
          <w:i/>
          <w:sz w:val="28"/>
          <w:szCs w:val="28"/>
        </w:rPr>
      </w:pPr>
    </w:p>
    <w:tbl>
      <w:tblPr>
        <w:tblStyle w:val="afffffff4"/>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21"/>
        <w:gridCol w:w="3746"/>
        <w:gridCol w:w="2635"/>
        <w:gridCol w:w="2635"/>
      </w:tblGrid>
      <w:tr w:rsidR="00CF0BE3" w:rsidRPr="003701A1" w14:paraId="74DDEE2E" w14:textId="77777777" w:rsidTr="006B2EB7">
        <w:trPr>
          <w:trHeight w:val="337"/>
          <w:jc w:val="center"/>
        </w:trPr>
        <w:tc>
          <w:tcPr>
            <w:tcW w:w="421" w:type="dxa"/>
            <w:vAlign w:val="center"/>
          </w:tcPr>
          <w:p w14:paraId="53C2FF54" w14:textId="77777777" w:rsidR="00CF0BE3" w:rsidRPr="003701A1" w:rsidRDefault="009D2624" w:rsidP="00196715">
            <w:pPr>
              <w:jc w:val="center"/>
              <w:rPr>
                <w:sz w:val="28"/>
                <w:szCs w:val="28"/>
              </w:rPr>
            </w:pPr>
            <w:r w:rsidRPr="003701A1">
              <w:rPr>
                <w:sz w:val="28"/>
                <w:szCs w:val="28"/>
              </w:rPr>
              <w:t>№</w:t>
            </w:r>
          </w:p>
        </w:tc>
        <w:tc>
          <w:tcPr>
            <w:tcW w:w="3746" w:type="dxa"/>
            <w:vAlign w:val="center"/>
          </w:tcPr>
          <w:p w14:paraId="7ACA1706" w14:textId="77777777" w:rsidR="00CF0BE3" w:rsidRPr="003701A1" w:rsidRDefault="009D2624" w:rsidP="00196715">
            <w:pPr>
              <w:jc w:val="center"/>
              <w:rPr>
                <w:sz w:val="28"/>
                <w:szCs w:val="28"/>
              </w:rPr>
            </w:pPr>
            <w:r w:rsidRPr="003701A1">
              <w:rPr>
                <w:sz w:val="28"/>
                <w:szCs w:val="28"/>
              </w:rPr>
              <w:t>Причины</w:t>
            </w:r>
          </w:p>
        </w:tc>
        <w:tc>
          <w:tcPr>
            <w:tcW w:w="2635" w:type="dxa"/>
            <w:vAlign w:val="center"/>
          </w:tcPr>
          <w:p w14:paraId="35E23565" w14:textId="0AEC5397" w:rsidR="00CF0BE3" w:rsidRPr="003701A1" w:rsidRDefault="009D2624" w:rsidP="00196715">
            <w:pPr>
              <w:jc w:val="center"/>
              <w:rPr>
                <w:sz w:val="28"/>
                <w:szCs w:val="28"/>
              </w:rPr>
            </w:pPr>
            <w:r w:rsidRPr="003701A1">
              <w:rPr>
                <w:sz w:val="28"/>
                <w:szCs w:val="28"/>
              </w:rPr>
              <w:t>Количество</w:t>
            </w:r>
          </w:p>
        </w:tc>
        <w:tc>
          <w:tcPr>
            <w:tcW w:w="2635" w:type="dxa"/>
            <w:vAlign w:val="center"/>
          </w:tcPr>
          <w:p w14:paraId="4227330A" w14:textId="1A962518" w:rsidR="00CF0BE3" w:rsidRPr="003701A1" w:rsidRDefault="00F64B37" w:rsidP="00196715">
            <w:pPr>
              <w:jc w:val="center"/>
              <w:rPr>
                <w:sz w:val="28"/>
                <w:szCs w:val="28"/>
              </w:rPr>
            </w:pPr>
            <w:r>
              <w:rPr>
                <w:sz w:val="28"/>
                <w:szCs w:val="28"/>
              </w:rPr>
              <w:t>абс,</w:t>
            </w:r>
            <w:r w:rsidRPr="003701A1">
              <w:rPr>
                <w:sz w:val="28"/>
                <w:szCs w:val="28"/>
              </w:rPr>
              <w:t xml:space="preserve"> %</w:t>
            </w:r>
          </w:p>
        </w:tc>
      </w:tr>
      <w:tr w:rsidR="00CF0BE3" w:rsidRPr="003701A1" w14:paraId="10FB0142" w14:textId="77777777" w:rsidTr="006B2EB7">
        <w:trPr>
          <w:trHeight w:val="512"/>
          <w:jc w:val="center"/>
        </w:trPr>
        <w:tc>
          <w:tcPr>
            <w:tcW w:w="421" w:type="dxa"/>
            <w:vAlign w:val="center"/>
          </w:tcPr>
          <w:p w14:paraId="01075BF7" w14:textId="77777777" w:rsidR="00CF0BE3" w:rsidRPr="003701A1" w:rsidRDefault="009D2624" w:rsidP="00196715">
            <w:pPr>
              <w:jc w:val="center"/>
              <w:rPr>
                <w:sz w:val="28"/>
                <w:szCs w:val="28"/>
              </w:rPr>
            </w:pPr>
            <w:r w:rsidRPr="003701A1">
              <w:rPr>
                <w:sz w:val="28"/>
                <w:szCs w:val="28"/>
              </w:rPr>
              <w:t>1</w:t>
            </w:r>
          </w:p>
        </w:tc>
        <w:tc>
          <w:tcPr>
            <w:tcW w:w="3746" w:type="dxa"/>
            <w:vAlign w:val="center"/>
          </w:tcPr>
          <w:p w14:paraId="125FD2F2" w14:textId="0D19CB36" w:rsidR="00CF0BE3" w:rsidRPr="003701A1" w:rsidRDefault="00B03E5C" w:rsidP="00196715">
            <w:pPr>
              <w:rPr>
                <w:sz w:val="28"/>
                <w:szCs w:val="28"/>
              </w:rPr>
            </w:pPr>
            <w:r w:rsidRPr="003701A1">
              <w:rPr>
                <w:sz w:val="28"/>
                <w:szCs w:val="28"/>
              </w:rPr>
              <w:t xml:space="preserve">Боюсь, что супруг может сказать мне о </w:t>
            </w:r>
            <w:r w:rsidR="00F64B37" w:rsidRPr="003701A1">
              <w:rPr>
                <w:sz w:val="28"/>
                <w:szCs w:val="28"/>
              </w:rPr>
              <w:t>том, что</w:t>
            </w:r>
            <w:r w:rsidRPr="003701A1">
              <w:rPr>
                <w:sz w:val="28"/>
                <w:szCs w:val="28"/>
              </w:rPr>
              <w:t xml:space="preserve"> я не родная мама</w:t>
            </w:r>
          </w:p>
        </w:tc>
        <w:tc>
          <w:tcPr>
            <w:tcW w:w="2635" w:type="dxa"/>
            <w:vAlign w:val="center"/>
          </w:tcPr>
          <w:p w14:paraId="012C5AF2" w14:textId="77777777" w:rsidR="00CF0BE3" w:rsidRPr="003701A1" w:rsidRDefault="009D2624" w:rsidP="00196715">
            <w:pPr>
              <w:jc w:val="center"/>
              <w:rPr>
                <w:sz w:val="28"/>
                <w:szCs w:val="28"/>
              </w:rPr>
            </w:pPr>
            <w:r w:rsidRPr="003701A1">
              <w:rPr>
                <w:sz w:val="28"/>
                <w:szCs w:val="28"/>
              </w:rPr>
              <w:t>7</w:t>
            </w:r>
          </w:p>
        </w:tc>
        <w:tc>
          <w:tcPr>
            <w:tcW w:w="2635" w:type="dxa"/>
            <w:vAlign w:val="center"/>
          </w:tcPr>
          <w:p w14:paraId="1DA9AA67" w14:textId="77777777" w:rsidR="00CF0BE3" w:rsidRPr="003701A1" w:rsidRDefault="009D2624" w:rsidP="00196715">
            <w:pPr>
              <w:jc w:val="center"/>
              <w:rPr>
                <w:sz w:val="28"/>
                <w:szCs w:val="28"/>
              </w:rPr>
            </w:pPr>
            <w:r w:rsidRPr="003701A1">
              <w:rPr>
                <w:sz w:val="28"/>
                <w:szCs w:val="28"/>
              </w:rPr>
              <w:t>22</w:t>
            </w:r>
          </w:p>
        </w:tc>
      </w:tr>
      <w:tr w:rsidR="00CF0BE3" w:rsidRPr="003701A1" w14:paraId="1303183E" w14:textId="77777777" w:rsidTr="006B2EB7">
        <w:trPr>
          <w:trHeight w:val="413"/>
          <w:jc w:val="center"/>
        </w:trPr>
        <w:tc>
          <w:tcPr>
            <w:tcW w:w="421" w:type="dxa"/>
            <w:vAlign w:val="center"/>
          </w:tcPr>
          <w:p w14:paraId="086C016B" w14:textId="77777777" w:rsidR="00CF0BE3" w:rsidRPr="003701A1" w:rsidRDefault="009D2624" w:rsidP="00196715">
            <w:pPr>
              <w:jc w:val="center"/>
              <w:rPr>
                <w:sz w:val="28"/>
                <w:szCs w:val="28"/>
              </w:rPr>
            </w:pPr>
            <w:r w:rsidRPr="003701A1">
              <w:rPr>
                <w:sz w:val="28"/>
                <w:szCs w:val="28"/>
              </w:rPr>
              <w:t>2</w:t>
            </w:r>
          </w:p>
        </w:tc>
        <w:tc>
          <w:tcPr>
            <w:tcW w:w="3746" w:type="dxa"/>
            <w:vAlign w:val="center"/>
          </w:tcPr>
          <w:p w14:paraId="327F2171" w14:textId="5C1D37A4" w:rsidR="00CF0BE3" w:rsidRPr="003701A1" w:rsidRDefault="00B03E5C" w:rsidP="00196715">
            <w:pPr>
              <w:tabs>
                <w:tab w:val="left" w:pos="1200"/>
              </w:tabs>
              <w:rPr>
                <w:sz w:val="28"/>
                <w:szCs w:val="28"/>
              </w:rPr>
            </w:pPr>
            <w:r w:rsidRPr="003701A1">
              <w:rPr>
                <w:sz w:val="28"/>
                <w:szCs w:val="28"/>
              </w:rPr>
              <w:t>Боюсь, что супруг найдет моложе меня</w:t>
            </w:r>
          </w:p>
        </w:tc>
        <w:tc>
          <w:tcPr>
            <w:tcW w:w="2635" w:type="dxa"/>
            <w:vAlign w:val="center"/>
          </w:tcPr>
          <w:p w14:paraId="5232AF09" w14:textId="77777777" w:rsidR="00CF0BE3" w:rsidRPr="003701A1" w:rsidRDefault="009D2624" w:rsidP="00196715">
            <w:pPr>
              <w:jc w:val="center"/>
              <w:rPr>
                <w:sz w:val="28"/>
                <w:szCs w:val="28"/>
              </w:rPr>
            </w:pPr>
            <w:r w:rsidRPr="003701A1">
              <w:rPr>
                <w:sz w:val="28"/>
                <w:szCs w:val="28"/>
              </w:rPr>
              <w:t>2</w:t>
            </w:r>
          </w:p>
        </w:tc>
        <w:tc>
          <w:tcPr>
            <w:tcW w:w="2635" w:type="dxa"/>
            <w:vAlign w:val="center"/>
          </w:tcPr>
          <w:p w14:paraId="7D71D4F1" w14:textId="77777777" w:rsidR="00CF0BE3" w:rsidRPr="003701A1" w:rsidRDefault="009D2624" w:rsidP="00196715">
            <w:pPr>
              <w:jc w:val="center"/>
              <w:rPr>
                <w:sz w:val="28"/>
                <w:szCs w:val="28"/>
              </w:rPr>
            </w:pPr>
            <w:r w:rsidRPr="003701A1">
              <w:rPr>
                <w:sz w:val="28"/>
                <w:szCs w:val="28"/>
              </w:rPr>
              <w:t>6</w:t>
            </w:r>
          </w:p>
        </w:tc>
      </w:tr>
      <w:tr w:rsidR="00CF0BE3" w:rsidRPr="003701A1" w14:paraId="280B9358" w14:textId="77777777" w:rsidTr="006B2EB7">
        <w:trPr>
          <w:trHeight w:val="236"/>
          <w:jc w:val="center"/>
        </w:trPr>
        <w:tc>
          <w:tcPr>
            <w:tcW w:w="421" w:type="dxa"/>
            <w:vAlign w:val="center"/>
          </w:tcPr>
          <w:p w14:paraId="78C5AB35" w14:textId="77777777" w:rsidR="00CF0BE3" w:rsidRPr="003701A1" w:rsidRDefault="009D2624" w:rsidP="00196715">
            <w:pPr>
              <w:jc w:val="center"/>
              <w:rPr>
                <w:sz w:val="28"/>
                <w:szCs w:val="28"/>
              </w:rPr>
            </w:pPr>
            <w:r w:rsidRPr="003701A1">
              <w:rPr>
                <w:sz w:val="28"/>
                <w:szCs w:val="28"/>
              </w:rPr>
              <w:t>3</w:t>
            </w:r>
          </w:p>
        </w:tc>
        <w:tc>
          <w:tcPr>
            <w:tcW w:w="3746" w:type="dxa"/>
            <w:vAlign w:val="center"/>
          </w:tcPr>
          <w:p w14:paraId="5246024B" w14:textId="779632B0" w:rsidR="00CF0BE3" w:rsidRPr="003701A1" w:rsidRDefault="00B03E5C" w:rsidP="00196715">
            <w:pPr>
              <w:rPr>
                <w:sz w:val="28"/>
                <w:szCs w:val="28"/>
              </w:rPr>
            </w:pPr>
            <w:r w:rsidRPr="003701A1">
              <w:rPr>
                <w:sz w:val="28"/>
                <w:szCs w:val="28"/>
              </w:rPr>
              <w:t>Боюсь, что супруг разлюбит меня</w:t>
            </w:r>
          </w:p>
        </w:tc>
        <w:tc>
          <w:tcPr>
            <w:tcW w:w="2635" w:type="dxa"/>
            <w:vAlign w:val="center"/>
          </w:tcPr>
          <w:p w14:paraId="62D2E2C4" w14:textId="77777777" w:rsidR="00CF0BE3" w:rsidRPr="003701A1" w:rsidRDefault="009D2624" w:rsidP="00196715">
            <w:pPr>
              <w:jc w:val="center"/>
              <w:rPr>
                <w:sz w:val="28"/>
                <w:szCs w:val="28"/>
              </w:rPr>
            </w:pPr>
            <w:r w:rsidRPr="003701A1">
              <w:rPr>
                <w:sz w:val="28"/>
                <w:szCs w:val="28"/>
              </w:rPr>
              <w:t>1</w:t>
            </w:r>
          </w:p>
        </w:tc>
        <w:tc>
          <w:tcPr>
            <w:tcW w:w="2635" w:type="dxa"/>
            <w:vAlign w:val="center"/>
          </w:tcPr>
          <w:p w14:paraId="4F526C24" w14:textId="77777777" w:rsidR="00CF0BE3" w:rsidRPr="003701A1" w:rsidRDefault="009D2624" w:rsidP="00196715">
            <w:pPr>
              <w:jc w:val="center"/>
              <w:rPr>
                <w:sz w:val="28"/>
                <w:szCs w:val="28"/>
              </w:rPr>
            </w:pPr>
            <w:r w:rsidRPr="003701A1">
              <w:rPr>
                <w:sz w:val="28"/>
                <w:szCs w:val="28"/>
              </w:rPr>
              <w:t>3</w:t>
            </w:r>
          </w:p>
        </w:tc>
      </w:tr>
    </w:tbl>
    <w:p w14:paraId="254F8E42" w14:textId="6DC3D967" w:rsidR="00CF0BE3" w:rsidRDefault="006B2EB7" w:rsidP="004A7AF0">
      <w:pPr>
        <w:ind w:left="-142"/>
        <w:jc w:val="both"/>
        <w:rPr>
          <w:sz w:val="28"/>
          <w:szCs w:val="28"/>
          <w:lang w:val="kk-KZ"/>
        </w:rPr>
      </w:pPr>
      <w:r>
        <w:rPr>
          <w:sz w:val="28"/>
          <w:szCs w:val="28"/>
          <w:lang w:val="kk-KZ"/>
        </w:rPr>
        <w:t>Продолжение таблицы 16</w:t>
      </w:r>
    </w:p>
    <w:p w14:paraId="555B6E11" w14:textId="77777777" w:rsidR="006B2EB7" w:rsidRDefault="006B2EB7" w:rsidP="004A7AF0">
      <w:pPr>
        <w:ind w:left="-142"/>
        <w:jc w:val="both"/>
        <w:rPr>
          <w:sz w:val="28"/>
          <w:szCs w:val="28"/>
          <w:lang w:val="kk-KZ"/>
        </w:rPr>
      </w:pPr>
    </w:p>
    <w:tbl>
      <w:tblPr>
        <w:tblStyle w:val="afffffff4"/>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21"/>
        <w:gridCol w:w="3746"/>
        <w:gridCol w:w="2635"/>
        <w:gridCol w:w="2635"/>
      </w:tblGrid>
      <w:tr w:rsidR="006B2EB7" w:rsidRPr="003701A1" w14:paraId="4129BCB4" w14:textId="77777777" w:rsidTr="006B2EB7">
        <w:trPr>
          <w:trHeight w:val="325"/>
          <w:jc w:val="center"/>
        </w:trPr>
        <w:tc>
          <w:tcPr>
            <w:tcW w:w="421" w:type="dxa"/>
            <w:vAlign w:val="center"/>
          </w:tcPr>
          <w:p w14:paraId="44C9E653" w14:textId="77777777" w:rsidR="006B2EB7" w:rsidRPr="003701A1" w:rsidRDefault="006B2EB7" w:rsidP="002D6180">
            <w:pPr>
              <w:jc w:val="center"/>
              <w:rPr>
                <w:sz w:val="28"/>
                <w:szCs w:val="28"/>
              </w:rPr>
            </w:pPr>
            <w:r w:rsidRPr="003701A1">
              <w:rPr>
                <w:sz w:val="28"/>
                <w:szCs w:val="28"/>
              </w:rPr>
              <w:t>4</w:t>
            </w:r>
          </w:p>
        </w:tc>
        <w:tc>
          <w:tcPr>
            <w:tcW w:w="3746" w:type="dxa"/>
            <w:vAlign w:val="center"/>
          </w:tcPr>
          <w:p w14:paraId="1095E149" w14:textId="77777777" w:rsidR="006B2EB7" w:rsidRPr="003701A1" w:rsidRDefault="006B2EB7" w:rsidP="002D6180">
            <w:pPr>
              <w:rPr>
                <w:sz w:val="28"/>
                <w:szCs w:val="28"/>
              </w:rPr>
            </w:pPr>
            <w:r w:rsidRPr="003701A1">
              <w:rPr>
                <w:sz w:val="28"/>
                <w:szCs w:val="28"/>
              </w:rPr>
              <w:t>Мужчинам тяжелее этот факт принять</w:t>
            </w:r>
          </w:p>
        </w:tc>
        <w:tc>
          <w:tcPr>
            <w:tcW w:w="2635" w:type="dxa"/>
            <w:vAlign w:val="center"/>
          </w:tcPr>
          <w:p w14:paraId="60F06CE8" w14:textId="77777777" w:rsidR="006B2EB7" w:rsidRPr="003701A1" w:rsidRDefault="006B2EB7" w:rsidP="002D6180">
            <w:pPr>
              <w:jc w:val="center"/>
              <w:rPr>
                <w:sz w:val="28"/>
                <w:szCs w:val="28"/>
              </w:rPr>
            </w:pPr>
            <w:r w:rsidRPr="003701A1">
              <w:rPr>
                <w:sz w:val="28"/>
                <w:szCs w:val="28"/>
              </w:rPr>
              <w:t>1</w:t>
            </w:r>
          </w:p>
        </w:tc>
        <w:tc>
          <w:tcPr>
            <w:tcW w:w="2635" w:type="dxa"/>
            <w:vAlign w:val="center"/>
          </w:tcPr>
          <w:p w14:paraId="028EF3C0" w14:textId="77777777" w:rsidR="006B2EB7" w:rsidRPr="003701A1" w:rsidRDefault="006B2EB7" w:rsidP="002D6180">
            <w:pPr>
              <w:jc w:val="center"/>
              <w:rPr>
                <w:sz w:val="28"/>
                <w:szCs w:val="28"/>
              </w:rPr>
            </w:pPr>
            <w:r w:rsidRPr="003701A1">
              <w:rPr>
                <w:sz w:val="28"/>
                <w:szCs w:val="28"/>
              </w:rPr>
              <w:t>3</w:t>
            </w:r>
          </w:p>
        </w:tc>
      </w:tr>
      <w:tr w:rsidR="006B2EB7" w:rsidRPr="003701A1" w14:paraId="539DD23C" w14:textId="77777777" w:rsidTr="006B2EB7">
        <w:trPr>
          <w:trHeight w:val="417"/>
          <w:jc w:val="center"/>
        </w:trPr>
        <w:tc>
          <w:tcPr>
            <w:tcW w:w="421" w:type="dxa"/>
            <w:vAlign w:val="center"/>
          </w:tcPr>
          <w:p w14:paraId="793928D2" w14:textId="77777777" w:rsidR="006B2EB7" w:rsidRPr="003701A1" w:rsidRDefault="006B2EB7" w:rsidP="002D6180">
            <w:pPr>
              <w:jc w:val="center"/>
              <w:rPr>
                <w:sz w:val="28"/>
                <w:szCs w:val="28"/>
              </w:rPr>
            </w:pPr>
            <w:r w:rsidRPr="003701A1">
              <w:rPr>
                <w:sz w:val="28"/>
                <w:szCs w:val="28"/>
              </w:rPr>
              <w:t>5</w:t>
            </w:r>
          </w:p>
        </w:tc>
        <w:tc>
          <w:tcPr>
            <w:tcW w:w="3746" w:type="dxa"/>
            <w:vAlign w:val="center"/>
          </w:tcPr>
          <w:p w14:paraId="20DFF28F" w14:textId="77777777" w:rsidR="006B2EB7" w:rsidRPr="003701A1" w:rsidRDefault="006B2EB7" w:rsidP="002D6180">
            <w:pPr>
              <w:rPr>
                <w:sz w:val="28"/>
                <w:szCs w:val="28"/>
              </w:rPr>
            </w:pPr>
            <w:r w:rsidRPr="003701A1">
              <w:rPr>
                <w:sz w:val="28"/>
                <w:szCs w:val="28"/>
              </w:rPr>
              <w:t>Не хочу</w:t>
            </w:r>
          </w:p>
        </w:tc>
        <w:tc>
          <w:tcPr>
            <w:tcW w:w="2635" w:type="dxa"/>
            <w:vAlign w:val="center"/>
          </w:tcPr>
          <w:p w14:paraId="4A690B93" w14:textId="77777777" w:rsidR="006B2EB7" w:rsidRPr="003701A1" w:rsidRDefault="006B2EB7" w:rsidP="002D6180">
            <w:pPr>
              <w:jc w:val="center"/>
              <w:rPr>
                <w:sz w:val="28"/>
                <w:szCs w:val="28"/>
              </w:rPr>
            </w:pPr>
            <w:r w:rsidRPr="003701A1">
              <w:rPr>
                <w:sz w:val="28"/>
                <w:szCs w:val="28"/>
              </w:rPr>
              <w:t>1</w:t>
            </w:r>
          </w:p>
        </w:tc>
        <w:tc>
          <w:tcPr>
            <w:tcW w:w="2635" w:type="dxa"/>
            <w:vAlign w:val="center"/>
          </w:tcPr>
          <w:p w14:paraId="3AEDE603" w14:textId="77777777" w:rsidR="006B2EB7" w:rsidRPr="003701A1" w:rsidRDefault="006B2EB7" w:rsidP="002D6180">
            <w:pPr>
              <w:jc w:val="center"/>
              <w:rPr>
                <w:sz w:val="28"/>
                <w:szCs w:val="28"/>
              </w:rPr>
            </w:pPr>
            <w:r w:rsidRPr="003701A1">
              <w:rPr>
                <w:sz w:val="28"/>
                <w:szCs w:val="28"/>
              </w:rPr>
              <w:t>3</w:t>
            </w:r>
          </w:p>
        </w:tc>
      </w:tr>
      <w:tr w:rsidR="006B2EB7" w:rsidRPr="003701A1" w14:paraId="20B41A32" w14:textId="77777777" w:rsidTr="006B2EB7">
        <w:trPr>
          <w:trHeight w:val="325"/>
          <w:jc w:val="center"/>
        </w:trPr>
        <w:tc>
          <w:tcPr>
            <w:tcW w:w="421" w:type="dxa"/>
            <w:vAlign w:val="center"/>
          </w:tcPr>
          <w:p w14:paraId="68973D22" w14:textId="77777777" w:rsidR="006B2EB7" w:rsidRPr="003701A1" w:rsidRDefault="006B2EB7" w:rsidP="002D6180">
            <w:pPr>
              <w:jc w:val="center"/>
              <w:rPr>
                <w:sz w:val="28"/>
                <w:szCs w:val="28"/>
              </w:rPr>
            </w:pPr>
            <w:r w:rsidRPr="003701A1">
              <w:rPr>
                <w:sz w:val="28"/>
                <w:szCs w:val="28"/>
              </w:rPr>
              <w:t>6</w:t>
            </w:r>
          </w:p>
        </w:tc>
        <w:tc>
          <w:tcPr>
            <w:tcW w:w="3746" w:type="dxa"/>
            <w:vAlign w:val="center"/>
          </w:tcPr>
          <w:p w14:paraId="0D112C6D" w14:textId="77777777" w:rsidR="006B2EB7" w:rsidRPr="003701A1" w:rsidRDefault="006B2EB7" w:rsidP="002D6180">
            <w:pPr>
              <w:rPr>
                <w:sz w:val="28"/>
                <w:szCs w:val="28"/>
              </w:rPr>
            </w:pPr>
            <w:r w:rsidRPr="003701A1">
              <w:rPr>
                <w:sz w:val="28"/>
                <w:szCs w:val="28"/>
              </w:rPr>
              <w:t>Слышала истории о том, что супруг забирает ребенка при разводе, мотивируя тем, что я генетически это не мой ребенок</w:t>
            </w:r>
          </w:p>
        </w:tc>
        <w:tc>
          <w:tcPr>
            <w:tcW w:w="2635" w:type="dxa"/>
            <w:vAlign w:val="center"/>
          </w:tcPr>
          <w:p w14:paraId="66E21ABA" w14:textId="77777777" w:rsidR="006B2EB7" w:rsidRPr="003701A1" w:rsidRDefault="006B2EB7" w:rsidP="002D6180">
            <w:pPr>
              <w:jc w:val="center"/>
              <w:rPr>
                <w:sz w:val="28"/>
                <w:szCs w:val="28"/>
              </w:rPr>
            </w:pPr>
            <w:r w:rsidRPr="003701A1">
              <w:rPr>
                <w:sz w:val="28"/>
                <w:szCs w:val="28"/>
              </w:rPr>
              <w:t>5</w:t>
            </w:r>
          </w:p>
        </w:tc>
        <w:tc>
          <w:tcPr>
            <w:tcW w:w="2635" w:type="dxa"/>
            <w:vAlign w:val="center"/>
          </w:tcPr>
          <w:p w14:paraId="0B283634" w14:textId="77777777" w:rsidR="006B2EB7" w:rsidRPr="003701A1" w:rsidRDefault="006B2EB7" w:rsidP="002D6180">
            <w:pPr>
              <w:jc w:val="center"/>
              <w:rPr>
                <w:sz w:val="28"/>
                <w:szCs w:val="28"/>
              </w:rPr>
            </w:pPr>
            <w:r w:rsidRPr="003701A1">
              <w:rPr>
                <w:sz w:val="28"/>
                <w:szCs w:val="28"/>
              </w:rPr>
              <w:t>16</w:t>
            </w:r>
          </w:p>
        </w:tc>
      </w:tr>
      <w:tr w:rsidR="006B2EB7" w:rsidRPr="003701A1" w14:paraId="5B408B9C" w14:textId="77777777" w:rsidTr="006B2EB7">
        <w:trPr>
          <w:trHeight w:val="503"/>
          <w:jc w:val="center"/>
        </w:trPr>
        <w:tc>
          <w:tcPr>
            <w:tcW w:w="421" w:type="dxa"/>
            <w:vAlign w:val="center"/>
          </w:tcPr>
          <w:p w14:paraId="385DB792" w14:textId="77777777" w:rsidR="006B2EB7" w:rsidRPr="003701A1" w:rsidRDefault="006B2EB7" w:rsidP="002D6180">
            <w:pPr>
              <w:jc w:val="center"/>
              <w:rPr>
                <w:sz w:val="28"/>
                <w:szCs w:val="28"/>
              </w:rPr>
            </w:pPr>
            <w:r w:rsidRPr="003701A1">
              <w:rPr>
                <w:sz w:val="28"/>
                <w:szCs w:val="28"/>
              </w:rPr>
              <w:t>7</w:t>
            </w:r>
          </w:p>
        </w:tc>
        <w:tc>
          <w:tcPr>
            <w:tcW w:w="3746" w:type="dxa"/>
            <w:vAlign w:val="center"/>
          </w:tcPr>
          <w:p w14:paraId="7E5839D9" w14:textId="77777777" w:rsidR="006B2EB7" w:rsidRPr="003701A1" w:rsidRDefault="006B2EB7" w:rsidP="002D6180">
            <w:pPr>
              <w:rPr>
                <w:sz w:val="28"/>
                <w:szCs w:val="28"/>
              </w:rPr>
            </w:pPr>
            <w:r w:rsidRPr="003701A1">
              <w:rPr>
                <w:sz w:val="28"/>
                <w:szCs w:val="28"/>
              </w:rPr>
              <w:t>Сохранение брака и семьи, «ложь во спасение»</w:t>
            </w:r>
          </w:p>
        </w:tc>
        <w:tc>
          <w:tcPr>
            <w:tcW w:w="2635" w:type="dxa"/>
            <w:vAlign w:val="center"/>
          </w:tcPr>
          <w:p w14:paraId="19B0238F" w14:textId="77777777" w:rsidR="006B2EB7" w:rsidRPr="003701A1" w:rsidRDefault="006B2EB7" w:rsidP="002D6180">
            <w:pPr>
              <w:jc w:val="center"/>
              <w:rPr>
                <w:sz w:val="28"/>
                <w:szCs w:val="28"/>
              </w:rPr>
            </w:pPr>
            <w:r w:rsidRPr="003701A1">
              <w:rPr>
                <w:sz w:val="28"/>
                <w:szCs w:val="28"/>
              </w:rPr>
              <w:t>2</w:t>
            </w:r>
          </w:p>
        </w:tc>
        <w:tc>
          <w:tcPr>
            <w:tcW w:w="2635" w:type="dxa"/>
            <w:vAlign w:val="center"/>
          </w:tcPr>
          <w:p w14:paraId="1550E3D1" w14:textId="77777777" w:rsidR="006B2EB7" w:rsidRPr="003701A1" w:rsidRDefault="006B2EB7" w:rsidP="002D6180">
            <w:pPr>
              <w:jc w:val="center"/>
              <w:rPr>
                <w:sz w:val="28"/>
                <w:szCs w:val="28"/>
              </w:rPr>
            </w:pPr>
            <w:r w:rsidRPr="003701A1">
              <w:rPr>
                <w:sz w:val="28"/>
                <w:szCs w:val="28"/>
              </w:rPr>
              <w:t>6</w:t>
            </w:r>
          </w:p>
        </w:tc>
      </w:tr>
      <w:tr w:rsidR="006B2EB7" w:rsidRPr="003701A1" w14:paraId="5183D284" w14:textId="77777777" w:rsidTr="006B2EB7">
        <w:trPr>
          <w:trHeight w:val="325"/>
          <w:jc w:val="center"/>
        </w:trPr>
        <w:tc>
          <w:tcPr>
            <w:tcW w:w="421" w:type="dxa"/>
            <w:vAlign w:val="center"/>
          </w:tcPr>
          <w:p w14:paraId="5638D2D6" w14:textId="77777777" w:rsidR="006B2EB7" w:rsidRPr="003701A1" w:rsidRDefault="006B2EB7" w:rsidP="002D6180">
            <w:pPr>
              <w:jc w:val="center"/>
              <w:rPr>
                <w:sz w:val="28"/>
                <w:szCs w:val="28"/>
              </w:rPr>
            </w:pPr>
            <w:r w:rsidRPr="003701A1">
              <w:rPr>
                <w:sz w:val="28"/>
                <w:szCs w:val="28"/>
              </w:rPr>
              <w:t>8</w:t>
            </w:r>
          </w:p>
        </w:tc>
        <w:tc>
          <w:tcPr>
            <w:tcW w:w="3746" w:type="dxa"/>
            <w:vAlign w:val="center"/>
          </w:tcPr>
          <w:p w14:paraId="5CFD3C8C" w14:textId="77777777" w:rsidR="006B2EB7" w:rsidRPr="003701A1" w:rsidRDefault="006B2EB7" w:rsidP="002D6180">
            <w:pPr>
              <w:rPr>
                <w:sz w:val="28"/>
                <w:szCs w:val="28"/>
              </w:rPr>
            </w:pPr>
            <w:r w:rsidRPr="003701A1">
              <w:rPr>
                <w:sz w:val="28"/>
                <w:szCs w:val="28"/>
              </w:rPr>
              <w:t>Это мой ребенок и как происходило его появление никого не касается</w:t>
            </w:r>
          </w:p>
        </w:tc>
        <w:tc>
          <w:tcPr>
            <w:tcW w:w="2635" w:type="dxa"/>
            <w:vAlign w:val="center"/>
          </w:tcPr>
          <w:p w14:paraId="7A08BAC5" w14:textId="77777777" w:rsidR="006B2EB7" w:rsidRPr="003701A1" w:rsidRDefault="006B2EB7" w:rsidP="002D6180">
            <w:pPr>
              <w:jc w:val="center"/>
              <w:rPr>
                <w:sz w:val="28"/>
                <w:szCs w:val="28"/>
              </w:rPr>
            </w:pPr>
            <w:r w:rsidRPr="003701A1">
              <w:rPr>
                <w:sz w:val="28"/>
                <w:szCs w:val="28"/>
              </w:rPr>
              <w:t>1</w:t>
            </w:r>
          </w:p>
        </w:tc>
        <w:tc>
          <w:tcPr>
            <w:tcW w:w="2635" w:type="dxa"/>
            <w:vAlign w:val="center"/>
          </w:tcPr>
          <w:p w14:paraId="3BF217B2" w14:textId="77777777" w:rsidR="006B2EB7" w:rsidRPr="003701A1" w:rsidRDefault="006B2EB7" w:rsidP="002D6180">
            <w:pPr>
              <w:jc w:val="center"/>
              <w:rPr>
                <w:sz w:val="28"/>
                <w:szCs w:val="28"/>
              </w:rPr>
            </w:pPr>
            <w:r w:rsidRPr="003701A1">
              <w:rPr>
                <w:sz w:val="28"/>
                <w:szCs w:val="28"/>
              </w:rPr>
              <w:t>3</w:t>
            </w:r>
          </w:p>
        </w:tc>
      </w:tr>
      <w:tr w:rsidR="006B2EB7" w:rsidRPr="003701A1" w14:paraId="24D83025" w14:textId="77777777" w:rsidTr="006B2EB7">
        <w:trPr>
          <w:trHeight w:val="325"/>
          <w:jc w:val="center"/>
        </w:trPr>
        <w:tc>
          <w:tcPr>
            <w:tcW w:w="421" w:type="dxa"/>
            <w:vAlign w:val="center"/>
          </w:tcPr>
          <w:p w14:paraId="492FFD66" w14:textId="77777777" w:rsidR="006B2EB7" w:rsidRPr="003701A1" w:rsidRDefault="006B2EB7" w:rsidP="002D6180">
            <w:pPr>
              <w:jc w:val="center"/>
              <w:rPr>
                <w:sz w:val="28"/>
                <w:szCs w:val="28"/>
              </w:rPr>
            </w:pPr>
            <w:r w:rsidRPr="003701A1">
              <w:rPr>
                <w:sz w:val="28"/>
                <w:szCs w:val="28"/>
              </w:rPr>
              <w:t>9</w:t>
            </w:r>
          </w:p>
        </w:tc>
        <w:tc>
          <w:tcPr>
            <w:tcW w:w="3746" w:type="dxa"/>
            <w:vAlign w:val="center"/>
          </w:tcPr>
          <w:p w14:paraId="51191E07" w14:textId="77777777" w:rsidR="006B2EB7" w:rsidRPr="003701A1" w:rsidRDefault="006B2EB7" w:rsidP="002D6180">
            <w:pPr>
              <w:rPr>
                <w:sz w:val="28"/>
                <w:szCs w:val="28"/>
              </w:rPr>
            </w:pPr>
            <w:r w:rsidRPr="003701A1">
              <w:rPr>
                <w:sz w:val="28"/>
                <w:szCs w:val="28"/>
              </w:rPr>
              <w:t>Не ответили</w:t>
            </w:r>
          </w:p>
        </w:tc>
        <w:tc>
          <w:tcPr>
            <w:tcW w:w="2635" w:type="dxa"/>
            <w:vAlign w:val="center"/>
          </w:tcPr>
          <w:p w14:paraId="4BA1C291" w14:textId="77777777" w:rsidR="006B2EB7" w:rsidRPr="003701A1" w:rsidRDefault="006B2EB7" w:rsidP="002D6180">
            <w:pPr>
              <w:jc w:val="center"/>
              <w:rPr>
                <w:sz w:val="28"/>
                <w:szCs w:val="28"/>
              </w:rPr>
            </w:pPr>
            <w:r w:rsidRPr="003701A1">
              <w:rPr>
                <w:sz w:val="28"/>
                <w:szCs w:val="28"/>
              </w:rPr>
              <w:t>12</w:t>
            </w:r>
          </w:p>
        </w:tc>
        <w:tc>
          <w:tcPr>
            <w:tcW w:w="2635" w:type="dxa"/>
            <w:vAlign w:val="center"/>
          </w:tcPr>
          <w:p w14:paraId="17B20E38" w14:textId="77777777" w:rsidR="006B2EB7" w:rsidRPr="003701A1" w:rsidRDefault="006B2EB7" w:rsidP="002D6180">
            <w:pPr>
              <w:jc w:val="center"/>
              <w:rPr>
                <w:sz w:val="28"/>
                <w:szCs w:val="28"/>
              </w:rPr>
            </w:pPr>
            <w:r w:rsidRPr="003701A1">
              <w:rPr>
                <w:sz w:val="28"/>
                <w:szCs w:val="28"/>
              </w:rPr>
              <w:t>38</w:t>
            </w:r>
          </w:p>
        </w:tc>
      </w:tr>
      <w:tr w:rsidR="006B2EB7" w:rsidRPr="003701A1" w14:paraId="7642BE0E" w14:textId="77777777" w:rsidTr="006B2EB7">
        <w:trPr>
          <w:trHeight w:val="350"/>
          <w:jc w:val="center"/>
        </w:trPr>
        <w:tc>
          <w:tcPr>
            <w:tcW w:w="421" w:type="dxa"/>
            <w:vAlign w:val="center"/>
          </w:tcPr>
          <w:p w14:paraId="14BBBEF4" w14:textId="77777777" w:rsidR="006B2EB7" w:rsidRPr="003701A1" w:rsidRDefault="006B2EB7" w:rsidP="002D6180">
            <w:pPr>
              <w:jc w:val="center"/>
              <w:rPr>
                <w:sz w:val="28"/>
                <w:szCs w:val="28"/>
              </w:rPr>
            </w:pPr>
            <w:r w:rsidRPr="003701A1">
              <w:rPr>
                <w:sz w:val="28"/>
                <w:szCs w:val="28"/>
              </w:rPr>
              <w:t>7</w:t>
            </w:r>
          </w:p>
        </w:tc>
        <w:tc>
          <w:tcPr>
            <w:tcW w:w="3746" w:type="dxa"/>
            <w:vAlign w:val="center"/>
          </w:tcPr>
          <w:p w14:paraId="0199635F" w14:textId="77777777" w:rsidR="006B2EB7" w:rsidRPr="003701A1" w:rsidRDefault="006B2EB7" w:rsidP="002D6180">
            <w:pPr>
              <w:rPr>
                <w:sz w:val="28"/>
                <w:szCs w:val="28"/>
              </w:rPr>
            </w:pPr>
            <w:r w:rsidRPr="003701A1">
              <w:rPr>
                <w:sz w:val="28"/>
                <w:szCs w:val="28"/>
              </w:rPr>
              <w:t>Всего</w:t>
            </w:r>
          </w:p>
        </w:tc>
        <w:tc>
          <w:tcPr>
            <w:tcW w:w="2635" w:type="dxa"/>
            <w:vAlign w:val="center"/>
          </w:tcPr>
          <w:p w14:paraId="7485E6FC" w14:textId="77777777" w:rsidR="006B2EB7" w:rsidRPr="003701A1" w:rsidRDefault="006B2EB7" w:rsidP="002D6180">
            <w:pPr>
              <w:jc w:val="center"/>
              <w:rPr>
                <w:sz w:val="28"/>
                <w:szCs w:val="28"/>
              </w:rPr>
            </w:pPr>
            <w:r w:rsidRPr="003701A1">
              <w:rPr>
                <w:sz w:val="28"/>
                <w:szCs w:val="28"/>
              </w:rPr>
              <w:t>32</w:t>
            </w:r>
          </w:p>
        </w:tc>
        <w:tc>
          <w:tcPr>
            <w:tcW w:w="2635" w:type="dxa"/>
            <w:vAlign w:val="center"/>
          </w:tcPr>
          <w:p w14:paraId="4FFB4995" w14:textId="77777777" w:rsidR="006B2EB7" w:rsidRPr="003701A1" w:rsidRDefault="006B2EB7" w:rsidP="002D6180">
            <w:pPr>
              <w:jc w:val="center"/>
              <w:rPr>
                <w:sz w:val="28"/>
                <w:szCs w:val="28"/>
              </w:rPr>
            </w:pPr>
            <w:r w:rsidRPr="003701A1">
              <w:rPr>
                <w:sz w:val="28"/>
                <w:szCs w:val="28"/>
              </w:rPr>
              <w:t>100</w:t>
            </w:r>
          </w:p>
        </w:tc>
      </w:tr>
    </w:tbl>
    <w:p w14:paraId="53DC482E" w14:textId="77777777" w:rsidR="006B2EB7" w:rsidRPr="006B2EB7" w:rsidRDefault="006B2EB7" w:rsidP="004A7AF0">
      <w:pPr>
        <w:ind w:left="-142"/>
        <w:jc w:val="both"/>
        <w:rPr>
          <w:sz w:val="28"/>
          <w:szCs w:val="28"/>
          <w:lang w:val="kk-KZ"/>
        </w:rPr>
      </w:pPr>
    </w:p>
    <w:p w14:paraId="46D593FE" w14:textId="0F176B64" w:rsidR="00196715" w:rsidRDefault="004A7AF0" w:rsidP="004A7AF0">
      <w:pPr>
        <w:ind w:firstLine="709"/>
        <w:jc w:val="both"/>
        <w:rPr>
          <w:sz w:val="28"/>
          <w:szCs w:val="28"/>
        </w:rPr>
      </w:pPr>
      <w:r w:rsidRPr="004A7AF0">
        <w:rPr>
          <w:sz w:val="28"/>
          <w:szCs w:val="28"/>
        </w:rPr>
        <w:t>Реципиентки отбирают доноров ооцитов по следующим данным, согласно полученным результатам анкетирования: в 41% случаев</w:t>
      </w:r>
      <w:r w:rsidR="006B2EB7">
        <w:rPr>
          <w:sz w:val="28"/>
          <w:szCs w:val="28"/>
          <w:lang w:val="kk-KZ"/>
        </w:rPr>
        <w:t xml:space="preserve"> </w:t>
      </w:r>
      <w:r w:rsidRPr="004A7AF0">
        <w:rPr>
          <w:sz w:val="28"/>
          <w:szCs w:val="28"/>
        </w:rPr>
        <w:t>- по внешним данным, по фотографии, 25% случаев</w:t>
      </w:r>
      <w:r w:rsidR="006B2EB7">
        <w:rPr>
          <w:sz w:val="28"/>
          <w:szCs w:val="28"/>
          <w:lang w:val="kk-KZ"/>
        </w:rPr>
        <w:t xml:space="preserve"> </w:t>
      </w:r>
      <w:r w:rsidRPr="004A7AF0">
        <w:rPr>
          <w:sz w:val="28"/>
          <w:szCs w:val="28"/>
        </w:rPr>
        <w:t>-</w:t>
      </w:r>
      <w:r w:rsidR="006B2EB7">
        <w:rPr>
          <w:sz w:val="28"/>
          <w:szCs w:val="28"/>
          <w:lang w:val="kk-KZ"/>
        </w:rPr>
        <w:t xml:space="preserve"> </w:t>
      </w:r>
      <w:r w:rsidRPr="004A7AF0">
        <w:rPr>
          <w:sz w:val="28"/>
          <w:szCs w:val="28"/>
        </w:rPr>
        <w:t>достаточно получить общую информацию о доноре, 19% хотели бы видеть донором</w:t>
      </w:r>
      <w:r w:rsidR="006B2EB7">
        <w:rPr>
          <w:sz w:val="28"/>
          <w:szCs w:val="28"/>
          <w:lang w:val="kk-KZ"/>
        </w:rPr>
        <w:t xml:space="preserve"> </w:t>
      </w:r>
      <w:r w:rsidRPr="004A7AF0">
        <w:rPr>
          <w:sz w:val="28"/>
          <w:szCs w:val="28"/>
        </w:rPr>
        <w:t>- близкую родственницу, 16% не хотели бы знать донора лично (таблица 17).</w:t>
      </w:r>
    </w:p>
    <w:p w14:paraId="56BACF98" w14:textId="77777777" w:rsidR="006B2EB7" w:rsidRDefault="006B2EB7" w:rsidP="00196715">
      <w:pPr>
        <w:rPr>
          <w:i/>
          <w:sz w:val="28"/>
          <w:szCs w:val="28"/>
          <w:lang w:val="kk-KZ"/>
        </w:rPr>
      </w:pPr>
    </w:p>
    <w:p w14:paraId="20557F4D" w14:textId="330B61FC" w:rsidR="00CF0BE3" w:rsidRDefault="00D733F7" w:rsidP="00196715">
      <w:pPr>
        <w:rPr>
          <w:sz w:val="28"/>
          <w:szCs w:val="28"/>
        </w:rPr>
      </w:pPr>
      <w:r w:rsidRPr="00196715">
        <w:rPr>
          <w:sz w:val="28"/>
          <w:szCs w:val="28"/>
        </w:rPr>
        <w:t>Таблица 1</w:t>
      </w:r>
      <w:r w:rsidR="00001C3A" w:rsidRPr="00196715">
        <w:rPr>
          <w:sz w:val="28"/>
          <w:szCs w:val="28"/>
        </w:rPr>
        <w:t>7</w:t>
      </w:r>
      <w:r w:rsidR="00196715">
        <w:rPr>
          <w:sz w:val="28"/>
          <w:szCs w:val="28"/>
        </w:rPr>
        <w:t xml:space="preserve"> </w:t>
      </w:r>
      <w:r w:rsidR="00196715" w:rsidRPr="004E4D02">
        <w:rPr>
          <w:sz w:val="28"/>
          <w:szCs w:val="28"/>
        </w:rPr>
        <w:t>–</w:t>
      </w:r>
      <w:r w:rsidR="00001C3A" w:rsidRPr="00196715">
        <w:rPr>
          <w:sz w:val="28"/>
          <w:szCs w:val="28"/>
        </w:rPr>
        <w:t xml:space="preserve"> </w:t>
      </w:r>
      <w:r w:rsidR="009D2624" w:rsidRPr="00196715">
        <w:rPr>
          <w:sz w:val="28"/>
          <w:szCs w:val="28"/>
        </w:rPr>
        <w:t>Кандидаты на доноров ооцитов по мнению реципиентов</w:t>
      </w:r>
    </w:p>
    <w:p w14:paraId="33C08247" w14:textId="77777777" w:rsidR="00196715" w:rsidRPr="00196715" w:rsidRDefault="00196715" w:rsidP="00196715">
      <w:pPr>
        <w:rPr>
          <w:sz w:val="28"/>
          <w:szCs w:val="28"/>
        </w:rPr>
      </w:pPr>
    </w:p>
    <w:tbl>
      <w:tblPr>
        <w:tblStyle w:val="afffffff5"/>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CF0BE3" w:rsidRPr="003701A1" w14:paraId="119FA397" w14:textId="77777777">
        <w:trPr>
          <w:trHeight w:val="337"/>
          <w:jc w:val="center"/>
        </w:trPr>
        <w:tc>
          <w:tcPr>
            <w:tcW w:w="530" w:type="dxa"/>
          </w:tcPr>
          <w:p w14:paraId="0B016E77" w14:textId="77777777" w:rsidR="00CF0BE3" w:rsidRPr="003701A1" w:rsidRDefault="009D2624" w:rsidP="00196715">
            <w:pPr>
              <w:jc w:val="center"/>
              <w:rPr>
                <w:sz w:val="28"/>
                <w:szCs w:val="28"/>
              </w:rPr>
            </w:pPr>
            <w:r w:rsidRPr="003701A1">
              <w:rPr>
                <w:sz w:val="28"/>
                <w:szCs w:val="28"/>
              </w:rPr>
              <w:t>№</w:t>
            </w:r>
          </w:p>
        </w:tc>
        <w:tc>
          <w:tcPr>
            <w:tcW w:w="3637" w:type="dxa"/>
          </w:tcPr>
          <w:p w14:paraId="50F77544" w14:textId="77777777" w:rsidR="00CF0BE3" w:rsidRPr="003701A1" w:rsidRDefault="009D2624" w:rsidP="00196715">
            <w:pPr>
              <w:jc w:val="center"/>
              <w:rPr>
                <w:sz w:val="28"/>
                <w:szCs w:val="28"/>
              </w:rPr>
            </w:pPr>
            <w:r w:rsidRPr="003701A1">
              <w:rPr>
                <w:sz w:val="28"/>
                <w:szCs w:val="28"/>
              </w:rPr>
              <w:t>Причины</w:t>
            </w:r>
          </w:p>
        </w:tc>
        <w:tc>
          <w:tcPr>
            <w:tcW w:w="2635" w:type="dxa"/>
          </w:tcPr>
          <w:p w14:paraId="405A87B9" w14:textId="04DF6AD2" w:rsidR="00CF0BE3" w:rsidRPr="003701A1" w:rsidRDefault="00B91890" w:rsidP="00196715">
            <w:pPr>
              <w:jc w:val="center"/>
              <w:rPr>
                <w:sz w:val="28"/>
                <w:szCs w:val="28"/>
              </w:rPr>
            </w:pPr>
            <w:r>
              <w:rPr>
                <w:sz w:val="28"/>
                <w:szCs w:val="28"/>
              </w:rPr>
              <w:t>Количество</w:t>
            </w:r>
          </w:p>
        </w:tc>
        <w:tc>
          <w:tcPr>
            <w:tcW w:w="2635" w:type="dxa"/>
          </w:tcPr>
          <w:p w14:paraId="6C158BC3" w14:textId="342DBF94" w:rsidR="00CF0BE3" w:rsidRPr="003701A1" w:rsidRDefault="005E51F0" w:rsidP="00196715">
            <w:pPr>
              <w:jc w:val="center"/>
              <w:rPr>
                <w:sz w:val="28"/>
                <w:szCs w:val="28"/>
              </w:rPr>
            </w:pPr>
            <w:r>
              <w:rPr>
                <w:sz w:val="28"/>
                <w:szCs w:val="28"/>
              </w:rPr>
              <w:t>абс,</w:t>
            </w:r>
            <w:r w:rsidRPr="003701A1">
              <w:rPr>
                <w:sz w:val="28"/>
                <w:szCs w:val="28"/>
              </w:rPr>
              <w:t xml:space="preserve"> %</w:t>
            </w:r>
          </w:p>
        </w:tc>
      </w:tr>
      <w:tr w:rsidR="00CF0BE3" w:rsidRPr="003701A1" w14:paraId="340FC079" w14:textId="77777777" w:rsidTr="00182F47">
        <w:trPr>
          <w:trHeight w:val="313"/>
          <w:jc w:val="center"/>
        </w:trPr>
        <w:tc>
          <w:tcPr>
            <w:tcW w:w="530" w:type="dxa"/>
          </w:tcPr>
          <w:p w14:paraId="34539320" w14:textId="77777777" w:rsidR="00CF0BE3" w:rsidRPr="003701A1" w:rsidRDefault="009D2624" w:rsidP="00196715">
            <w:pPr>
              <w:jc w:val="center"/>
              <w:rPr>
                <w:sz w:val="28"/>
                <w:szCs w:val="28"/>
              </w:rPr>
            </w:pPr>
            <w:r w:rsidRPr="003701A1">
              <w:rPr>
                <w:sz w:val="28"/>
                <w:szCs w:val="28"/>
              </w:rPr>
              <w:t>1</w:t>
            </w:r>
          </w:p>
        </w:tc>
        <w:tc>
          <w:tcPr>
            <w:tcW w:w="3637" w:type="dxa"/>
          </w:tcPr>
          <w:p w14:paraId="0540001B" w14:textId="732DD42C" w:rsidR="00CF0BE3" w:rsidRPr="003701A1" w:rsidRDefault="00B03E5C" w:rsidP="00196715">
            <w:pPr>
              <w:jc w:val="center"/>
              <w:rPr>
                <w:sz w:val="28"/>
                <w:szCs w:val="28"/>
              </w:rPr>
            </w:pPr>
            <w:r w:rsidRPr="003701A1">
              <w:rPr>
                <w:sz w:val="28"/>
                <w:szCs w:val="28"/>
              </w:rPr>
              <w:t xml:space="preserve">Близкую </w:t>
            </w:r>
            <w:r w:rsidR="009D2624" w:rsidRPr="003701A1">
              <w:rPr>
                <w:sz w:val="28"/>
                <w:szCs w:val="28"/>
              </w:rPr>
              <w:t>родственницу</w:t>
            </w:r>
          </w:p>
        </w:tc>
        <w:tc>
          <w:tcPr>
            <w:tcW w:w="2635" w:type="dxa"/>
          </w:tcPr>
          <w:p w14:paraId="0350B83F" w14:textId="77777777" w:rsidR="00CF0BE3" w:rsidRPr="003701A1" w:rsidRDefault="009D2624" w:rsidP="00196715">
            <w:pPr>
              <w:jc w:val="center"/>
              <w:rPr>
                <w:sz w:val="28"/>
                <w:szCs w:val="28"/>
              </w:rPr>
            </w:pPr>
            <w:r w:rsidRPr="003701A1">
              <w:rPr>
                <w:sz w:val="28"/>
                <w:szCs w:val="28"/>
              </w:rPr>
              <w:t>6</w:t>
            </w:r>
          </w:p>
        </w:tc>
        <w:tc>
          <w:tcPr>
            <w:tcW w:w="2635" w:type="dxa"/>
          </w:tcPr>
          <w:p w14:paraId="4AB8F159" w14:textId="77777777" w:rsidR="00CF0BE3" w:rsidRPr="003701A1" w:rsidRDefault="009D2624" w:rsidP="00196715">
            <w:pPr>
              <w:jc w:val="center"/>
              <w:rPr>
                <w:sz w:val="28"/>
                <w:szCs w:val="28"/>
              </w:rPr>
            </w:pPr>
            <w:r w:rsidRPr="003701A1">
              <w:rPr>
                <w:sz w:val="28"/>
                <w:szCs w:val="28"/>
              </w:rPr>
              <w:t>19</w:t>
            </w:r>
          </w:p>
        </w:tc>
      </w:tr>
      <w:tr w:rsidR="00CF0BE3" w:rsidRPr="003701A1" w14:paraId="43382D0E" w14:textId="77777777">
        <w:trPr>
          <w:trHeight w:val="337"/>
          <w:jc w:val="center"/>
        </w:trPr>
        <w:tc>
          <w:tcPr>
            <w:tcW w:w="530" w:type="dxa"/>
          </w:tcPr>
          <w:p w14:paraId="5B57A3F8" w14:textId="77777777" w:rsidR="00CF0BE3" w:rsidRPr="003701A1" w:rsidRDefault="009D2624" w:rsidP="00196715">
            <w:pPr>
              <w:jc w:val="center"/>
              <w:rPr>
                <w:sz w:val="28"/>
                <w:szCs w:val="28"/>
              </w:rPr>
            </w:pPr>
            <w:r w:rsidRPr="003701A1">
              <w:rPr>
                <w:sz w:val="28"/>
                <w:szCs w:val="28"/>
              </w:rPr>
              <w:t>2</w:t>
            </w:r>
          </w:p>
        </w:tc>
        <w:tc>
          <w:tcPr>
            <w:tcW w:w="3637" w:type="dxa"/>
          </w:tcPr>
          <w:p w14:paraId="4C3A3BE8" w14:textId="46AFAF3D" w:rsidR="00CF0BE3" w:rsidRPr="003701A1" w:rsidRDefault="00B03E5C" w:rsidP="00196715">
            <w:pPr>
              <w:tabs>
                <w:tab w:val="left" w:pos="1200"/>
              </w:tabs>
              <w:jc w:val="center"/>
              <w:rPr>
                <w:sz w:val="28"/>
                <w:szCs w:val="28"/>
              </w:rPr>
            </w:pPr>
            <w:r w:rsidRPr="003701A1">
              <w:rPr>
                <w:sz w:val="28"/>
                <w:szCs w:val="28"/>
              </w:rPr>
              <w:t xml:space="preserve">Не </w:t>
            </w:r>
            <w:r w:rsidR="009D2624" w:rsidRPr="003701A1">
              <w:rPr>
                <w:sz w:val="28"/>
                <w:szCs w:val="28"/>
              </w:rPr>
              <w:t>хотела бы знать лично</w:t>
            </w:r>
          </w:p>
        </w:tc>
        <w:tc>
          <w:tcPr>
            <w:tcW w:w="2635" w:type="dxa"/>
          </w:tcPr>
          <w:p w14:paraId="711912D0" w14:textId="77777777" w:rsidR="00CF0BE3" w:rsidRPr="003701A1" w:rsidRDefault="009D2624" w:rsidP="00196715">
            <w:pPr>
              <w:jc w:val="center"/>
              <w:rPr>
                <w:sz w:val="28"/>
                <w:szCs w:val="28"/>
              </w:rPr>
            </w:pPr>
            <w:r w:rsidRPr="003701A1">
              <w:rPr>
                <w:sz w:val="28"/>
                <w:szCs w:val="28"/>
              </w:rPr>
              <w:t>5</w:t>
            </w:r>
          </w:p>
        </w:tc>
        <w:tc>
          <w:tcPr>
            <w:tcW w:w="2635" w:type="dxa"/>
          </w:tcPr>
          <w:p w14:paraId="69F3A61A" w14:textId="77777777" w:rsidR="00CF0BE3" w:rsidRPr="003701A1" w:rsidRDefault="009D2624" w:rsidP="00196715">
            <w:pPr>
              <w:jc w:val="center"/>
              <w:rPr>
                <w:sz w:val="28"/>
                <w:szCs w:val="28"/>
              </w:rPr>
            </w:pPr>
            <w:r w:rsidRPr="003701A1">
              <w:rPr>
                <w:sz w:val="28"/>
                <w:szCs w:val="28"/>
              </w:rPr>
              <w:t>16</w:t>
            </w:r>
          </w:p>
        </w:tc>
      </w:tr>
      <w:tr w:rsidR="00CF0BE3" w:rsidRPr="003701A1" w14:paraId="3BFEADEB" w14:textId="77777777">
        <w:trPr>
          <w:trHeight w:val="236"/>
          <w:jc w:val="center"/>
        </w:trPr>
        <w:tc>
          <w:tcPr>
            <w:tcW w:w="530" w:type="dxa"/>
          </w:tcPr>
          <w:p w14:paraId="5D25445B" w14:textId="77777777" w:rsidR="00CF0BE3" w:rsidRPr="003701A1" w:rsidRDefault="009D2624" w:rsidP="00196715">
            <w:pPr>
              <w:jc w:val="center"/>
              <w:rPr>
                <w:sz w:val="28"/>
                <w:szCs w:val="28"/>
              </w:rPr>
            </w:pPr>
            <w:r w:rsidRPr="003701A1">
              <w:rPr>
                <w:sz w:val="28"/>
                <w:szCs w:val="28"/>
              </w:rPr>
              <w:t>3</w:t>
            </w:r>
          </w:p>
        </w:tc>
        <w:tc>
          <w:tcPr>
            <w:tcW w:w="3637" w:type="dxa"/>
          </w:tcPr>
          <w:p w14:paraId="79BC41D4" w14:textId="7A60247D" w:rsidR="00CF0BE3" w:rsidRPr="003701A1" w:rsidRDefault="00B03E5C" w:rsidP="00196715">
            <w:pPr>
              <w:jc w:val="center"/>
              <w:rPr>
                <w:sz w:val="28"/>
                <w:szCs w:val="28"/>
              </w:rPr>
            </w:pPr>
            <w:r w:rsidRPr="003701A1">
              <w:rPr>
                <w:sz w:val="28"/>
                <w:szCs w:val="28"/>
              </w:rPr>
              <w:t xml:space="preserve">Выбрала </w:t>
            </w:r>
            <w:r w:rsidR="009D2624" w:rsidRPr="003701A1">
              <w:rPr>
                <w:sz w:val="28"/>
                <w:szCs w:val="28"/>
              </w:rPr>
              <w:t>бы донора по фото</w:t>
            </w:r>
          </w:p>
        </w:tc>
        <w:tc>
          <w:tcPr>
            <w:tcW w:w="2635" w:type="dxa"/>
          </w:tcPr>
          <w:p w14:paraId="46365C00" w14:textId="77777777" w:rsidR="00CF0BE3" w:rsidRPr="003701A1" w:rsidRDefault="009D2624" w:rsidP="00196715">
            <w:pPr>
              <w:jc w:val="center"/>
              <w:rPr>
                <w:sz w:val="28"/>
                <w:szCs w:val="28"/>
              </w:rPr>
            </w:pPr>
            <w:r w:rsidRPr="003701A1">
              <w:rPr>
                <w:sz w:val="28"/>
                <w:szCs w:val="28"/>
              </w:rPr>
              <w:t>13</w:t>
            </w:r>
          </w:p>
        </w:tc>
        <w:tc>
          <w:tcPr>
            <w:tcW w:w="2635" w:type="dxa"/>
          </w:tcPr>
          <w:p w14:paraId="2E743AC0" w14:textId="77777777" w:rsidR="00CF0BE3" w:rsidRPr="003701A1" w:rsidRDefault="009D2624" w:rsidP="00196715">
            <w:pPr>
              <w:jc w:val="center"/>
              <w:rPr>
                <w:sz w:val="28"/>
                <w:szCs w:val="28"/>
              </w:rPr>
            </w:pPr>
            <w:r w:rsidRPr="003701A1">
              <w:rPr>
                <w:sz w:val="28"/>
                <w:szCs w:val="28"/>
              </w:rPr>
              <w:t>41</w:t>
            </w:r>
          </w:p>
        </w:tc>
      </w:tr>
      <w:tr w:rsidR="00CF0BE3" w:rsidRPr="003701A1" w14:paraId="22A07362" w14:textId="77777777">
        <w:trPr>
          <w:trHeight w:val="325"/>
          <w:jc w:val="center"/>
        </w:trPr>
        <w:tc>
          <w:tcPr>
            <w:tcW w:w="530" w:type="dxa"/>
          </w:tcPr>
          <w:p w14:paraId="3462E5DE" w14:textId="77777777" w:rsidR="00CF0BE3" w:rsidRPr="003701A1" w:rsidRDefault="009D2624" w:rsidP="00196715">
            <w:pPr>
              <w:jc w:val="center"/>
              <w:rPr>
                <w:sz w:val="28"/>
                <w:szCs w:val="28"/>
              </w:rPr>
            </w:pPr>
            <w:r w:rsidRPr="003701A1">
              <w:rPr>
                <w:sz w:val="28"/>
                <w:szCs w:val="28"/>
              </w:rPr>
              <w:t>4</w:t>
            </w:r>
          </w:p>
        </w:tc>
        <w:tc>
          <w:tcPr>
            <w:tcW w:w="3637" w:type="dxa"/>
          </w:tcPr>
          <w:p w14:paraId="511932CA" w14:textId="1677F77A" w:rsidR="00CF0BE3" w:rsidRPr="003701A1" w:rsidRDefault="00B03E5C" w:rsidP="00196715">
            <w:pPr>
              <w:jc w:val="center"/>
              <w:rPr>
                <w:sz w:val="28"/>
                <w:szCs w:val="28"/>
              </w:rPr>
            </w:pPr>
            <w:r w:rsidRPr="003701A1">
              <w:rPr>
                <w:sz w:val="28"/>
                <w:szCs w:val="28"/>
              </w:rPr>
              <w:t xml:space="preserve">Мне </w:t>
            </w:r>
            <w:r w:rsidR="009D2624" w:rsidRPr="003701A1">
              <w:rPr>
                <w:sz w:val="28"/>
                <w:szCs w:val="28"/>
              </w:rPr>
              <w:t>было бы достаточно прочитать информацию о доноре</w:t>
            </w:r>
          </w:p>
        </w:tc>
        <w:tc>
          <w:tcPr>
            <w:tcW w:w="2635" w:type="dxa"/>
          </w:tcPr>
          <w:p w14:paraId="4EBE519D" w14:textId="77777777" w:rsidR="00CF0BE3" w:rsidRPr="003701A1" w:rsidRDefault="009D2624" w:rsidP="00196715">
            <w:pPr>
              <w:jc w:val="center"/>
              <w:rPr>
                <w:sz w:val="28"/>
                <w:szCs w:val="28"/>
              </w:rPr>
            </w:pPr>
            <w:r w:rsidRPr="003701A1">
              <w:rPr>
                <w:sz w:val="28"/>
                <w:szCs w:val="28"/>
              </w:rPr>
              <w:t>8</w:t>
            </w:r>
          </w:p>
        </w:tc>
        <w:tc>
          <w:tcPr>
            <w:tcW w:w="2635" w:type="dxa"/>
          </w:tcPr>
          <w:p w14:paraId="764DD2E4" w14:textId="77777777" w:rsidR="00CF0BE3" w:rsidRPr="003701A1" w:rsidRDefault="009D2624" w:rsidP="00196715">
            <w:pPr>
              <w:jc w:val="center"/>
              <w:rPr>
                <w:sz w:val="28"/>
                <w:szCs w:val="28"/>
              </w:rPr>
            </w:pPr>
            <w:r w:rsidRPr="003701A1">
              <w:rPr>
                <w:sz w:val="28"/>
                <w:szCs w:val="28"/>
              </w:rPr>
              <w:t>25</w:t>
            </w:r>
          </w:p>
        </w:tc>
      </w:tr>
      <w:tr w:rsidR="00CF0BE3" w:rsidRPr="003701A1" w14:paraId="24DED0CB" w14:textId="77777777" w:rsidTr="00182F47">
        <w:trPr>
          <w:trHeight w:val="70"/>
          <w:jc w:val="center"/>
        </w:trPr>
        <w:tc>
          <w:tcPr>
            <w:tcW w:w="530" w:type="dxa"/>
          </w:tcPr>
          <w:p w14:paraId="00774881" w14:textId="77777777" w:rsidR="00CF0BE3" w:rsidRPr="003701A1" w:rsidRDefault="009D2624" w:rsidP="00196715">
            <w:pPr>
              <w:jc w:val="center"/>
              <w:rPr>
                <w:sz w:val="28"/>
                <w:szCs w:val="28"/>
              </w:rPr>
            </w:pPr>
            <w:r w:rsidRPr="003701A1">
              <w:rPr>
                <w:sz w:val="28"/>
                <w:szCs w:val="28"/>
              </w:rPr>
              <w:t>5</w:t>
            </w:r>
          </w:p>
        </w:tc>
        <w:tc>
          <w:tcPr>
            <w:tcW w:w="3637" w:type="dxa"/>
          </w:tcPr>
          <w:p w14:paraId="7B251E6E" w14:textId="77777777" w:rsidR="00CF0BE3" w:rsidRPr="003701A1" w:rsidRDefault="009D2624" w:rsidP="00196715">
            <w:pPr>
              <w:jc w:val="center"/>
              <w:rPr>
                <w:sz w:val="28"/>
                <w:szCs w:val="28"/>
              </w:rPr>
            </w:pPr>
            <w:r w:rsidRPr="003701A1">
              <w:rPr>
                <w:sz w:val="28"/>
                <w:szCs w:val="28"/>
              </w:rPr>
              <w:t>Всего</w:t>
            </w:r>
          </w:p>
        </w:tc>
        <w:tc>
          <w:tcPr>
            <w:tcW w:w="2635" w:type="dxa"/>
          </w:tcPr>
          <w:p w14:paraId="5A0D4A30" w14:textId="77777777" w:rsidR="00CF0BE3" w:rsidRPr="003701A1" w:rsidRDefault="009D2624" w:rsidP="00196715">
            <w:pPr>
              <w:jc w:val="center"/>
              <w:rPr>
                <w:sz w:val="28"/>
                <w:szCs w:val="28"/>
              </w:rPr>
            </w:pPr>
            <w:r w:rsidRPr="003701A1">
              <w:rPr>
                <w:sz w:val="28"/>
                <w:szCs w:val="28"/>
              </w:rPr>
              <w:t>32</w:t>
            </w:r>
          </w:p>
        </w:tc>
        <w:tc>
          <w:tcPr>
            <w:tcW w:w="2635" w:type="dxa"/>
          </w:tcPr>
          <w:p w14:paraId="4AE3EBED" w14:textId="77777777" w:rsidR="00CF0BE3" w:rsidRPr="003701A1" w:rsidRDefault="009D2624" w:rsidP="00196715">
            <w:pPr>
              <w:jc w:val="center"/>
              <w:rPr>
                <w:sz w:val="28"/>
                <w:szCs w:val="28"/>
              </w:rPr>
            </w:pPr>
            <w:r w:rsidRPr="003701A1">
              <w:rPr>
                <w:sz w:val="28"/>
                <w:szCs w:val="28"/>
              </w:rPr>
              <w:t>100</w:t>
            </w:r>
          </w:p>
        </w:tc>
      </w:tr>
    </w:tbl>
    <w:p w14:paraId="39068B59" w14:textId="77777777" w:rsidR="006B2EB7" w:rsidRDefault="006B2EB7" w:rsidP="00196715">
      <w:pPr>
        <w:ind w:firstLine="709"/>
        <w:jc w:val="both"/>
        <w:rPr>
          <w:sz w:val="28"/>
          <w:szCs w:val="28"/>
          <w:lang w:val="kk-KZ"/>
        </w:rPr>
      </w:pPr>
    </w:p>
    <w:p w14:paraId="16151A4C" w14:textId="57BAEC42" w:rsidR="00D733F7" w:rsidRDefault="007248DC" w:rsidP="00196715">
      <w:pPr>
        <w:ind w:firstLine="709"/>
        <w:jc w:val="both"/>
        <w:rPr>
          <w:sz w:val="28"/>
          <w:szCs w:val="28"/>
        </w:rPr>
      </w:pPr>
      <w:r w:rsidRPr="007248DC">
        <w:rPr>
          <w:sz w:val="28"/>
          <w:szCs w:val="28"/>
        </w:rPr>
        <w:t>При ответе на вопрос о том,  хотят ли они, чтобы информация о донорах ооцитов  хранилась в Единой базе донорских половых гамет, чтобы ограничить число использованных клеток и ограничить число рожденных детей от одного донор, были получены следующие ответы – 53% однозначно положительно, 13% отрицательно и 16% - не интересует данный вопрос и информация, 3% сомневаются в необходимости создания единого Регистра доноров половых гамет (рисунок 25).</w:t>
      </w:r>
    </w:p>
    <w:p w14:paraId="1641B159" w14:textId="77777777" w:rsidR="007248DC" w:rsidRDefault="007248DC" w:rsidP="00196715">
      <w:pPr>
        <w:ind w:firstLine="709"/>
        <w:jc w:val="both"/>
        <w:rPr>
          <w:sz w:val="28"/>
          <w:szCs w:val="28"/>
        </w:rPr>
      </w:pPr>
    </w:p>
    <w:p w14:paraId="710CF919" w14:textId="6ED0B1C5" w:rsidR="00A23D37" w:rsidRDefault="00A23D37" w:rsidP="00556C7A">
      <w:pPr>
        <w:spacing w:after="160" w:line="259" w:lineRule="auto"/>
        <w:ind w:firstLine="567"/>
        <w:jc w:val="both"/>
        <w:rPr>
          <w:sz w:val="28"/>
          <w:szCs w:val="28"/>
        </w:rPr>
      </w:pPr>
      <w:r>
        <w:rPr>
          <w:noProof/>
          <w:sz w:val="28"/>
          <w:szCs w:val="28"/>
        </w:rPr>
        <w:drawing>
          <wp:inline distT="0" distB="0" distL="0" distR="0" wp14:anchorId="5740C4C2" wp14:editId="0DE50324">
            <wp:extent cx="5562600" cy="2495550"/>
            <wp:effectExtent l="0" t="0" r="0" b="0"/>
            <wp:docPr id="33" name="Диаграмма 33"/>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2FAEAE35" w14:textId="352FC480" w:rsidR="00D733F7" w:rsidRPr="005E51F0" w:rsidRDefault="00D733F7" w:rsidP="00196715">
      <w:pPr>
        <w:jc w:val="center"/>
        <w:rPr>
          <w:sz w:val="28"/>
          <w:szCs w:val="28"/>
        </w:rPr>
      </w:pPr>
      <w:r w:rsidRPr="005E51F0">
        <w:rPr>
          <w:sz w:val="28"/>
          <w:szCs w:val="28"/>
        </w:rPr>
        <w:t>Рисунок 2</w:t>
      </w:r>
      <w:r w:rsidR="00001C3A" w:rsidRPr="005E51F0">
        <w:rPr>
          <w:sz w:val="28"/>
          <w:szCs w:val="28"/>
        </w:rPr>
        <w:t>5</w:t>
      </w:r>
      <w:r w:rsidR="00196715">
        <w:rPr>
          <w:sz w:val="28"/>
          <w:szCs w:val="28"/>
        </w:rPr>
        <w:t xml:space="preserve"> </w:t>
      </w:r>
      <w:r w:rsidR="00196715" w:rsidRPr="004E4D02">
        <w:rPr>
          <w:sz w:val="28"/>
          <w:szCs w:val="28"/>
        </w:rPr>
        <w:t>–</w:t>
      </w:r>
      <w:r w:rsidR="00001C3A" w:rsidRPr="005E51F0">
        <w:rPr>
          <w:sz w:val="28"/>
          <w:szCs w:val="28"/>
        </w:rPr>
        <w:t xml:space="preserve"> </w:t>
      </w:r>
      <w:r w:rsidRPr="005E51F0">
        <w:rPr>
          <w:sz w:val="28"/>
          <w:szCs w:val="28"/>
        </w:rPr>
        <w:t>Мнение респондентов группы 2, о создании Единой базы донорских половых гамет</w:t>
      </w:r>
    </w:p>
    <w:p w14:paraId="39067C6F" w14:textId="77777777" w:rsidR="00E20BE5" w:rsidRDefault="00E20BE5" w:rsidP="00556C7A">
      <w:pPr>
        <w:spacing w:after="160" w:line="259" w:lineRule="auto"/>
        <w:ind w:firstLine="567"/>
        <w:jc w:val="both"/>
        <w:rPr>
          <w:sz w:val="28"/>
          <w:szCs w:val="28"/>
        </w:rPr>
      </w:pPr>
    </w:p>
    <w:p w14:paraId="2728655E" w14:textId="74575F99" w:rsidR="00E20BE5" w:rsidRPr="006B2EB7" w:rsidRDefault="00E20BE5" w:rsidP="006B2EB7">
      <w:pPr>
        <w:ind w:firstLine="709"/>
        <w:jc w:val="both"/>
        <w:rPr>
          <w:sz w:val="28"/>
          <w:szCs w:val="28"/>
          <w:lang w:val="kk-KZ"/>
        </w:rPr>
      </w:pPr>
      <w:r>
        <w:rPr>
          <w:sz w:val="28"/>
          <w:szCs w:val="28"/>
        </w:rPr>
        <w:t>Третья группа респондентов</w:t>
      </w:r>
      <w:r w:rsidR="006B2EB7">
        <w:rPr>
          <w:sz w:val="28"/>
          <w:szCs w:val="28"/>
          <w:lang w:val="kk-KZ"/>
        </w:rPr>
        <w:t xml:space="preserve"> </w:t>
      </w:r>
      <w:r>
        <w:rPr>
          <w:sz w:val="28"/>
          <w:szCs w:val="28"/>
        </w:rPr>
        <w:t>- доноры ооцитов.</w:t>
      </w:r>
      <w:r w:rsidRPr="00E20BE5">
        <w:rPr>
          <w:sz w:val="28"/>
          <w:szCs w:val="28"/>
        </w:rPr>
        <w:t xml:space="preserve"> </w:t>
      </w:r>
      <w:r w:rsidRPr="003701A1">
        <w:rPr>
          <w:sz w:val="28"/>
          <w:szCs w:val="28"/>
        </w:rPr>
        <w:t>В опросе приняло участие 35 доноров ооцитов. Возраст дон</w:t>
      </w:r>
      <w:r>
        <w:rPr>
          <w:sz w:val="28"/>
          <w:szCs w:val="28"/>
        </w:rPr>
        <w:t xml:space="preserve">оров составил – 18-25 </w:t>
      </w:r>
      <w:r w:rsidRPr="004E4D02">
        <w:rPr>
          <w:sz w:val="28"/>
          <w:szCs w:val="28"/>
        </w:rPr>
        <w:t xml:space="preserve">лет – 17 %, 26-35 лет – 83 </w:t>
      </w:r>
      <w:r w:rsidR="005E51F0" w:rsidRPr="004E4D02">
        <w:rPr>
          <w:sz w:val="28"/>
          <w:szCs w:val="28"/>
        </w:rPr>
        <w:t>%.</w:t>
      </w:r>
      <w:r w:rsidR="005E51F0">
        <w:rPr>
          <w:sz w:val="28"/>
          <w:szCs w:val="28"/>
        </w:rPr>
        <w:t xml:space="preserve"> (</w:t>
      </w:r>
      <w:r w:rsidR="00001C3A">
        <w:rPr>
          <w:sz w:val="28"/>
          <w:szCs w:val="28"/>
        </w:rPr>
        <w:t>рисунок 26)</w:t>
      </w:r>
    </w:p>
    <w:p w14:paraId="69222170" w14:textId="53C59B97" w:rsidR="00E20BE5" w:rsidRPr="00E20BE5" w:rsidRDefault="00E20BE5" w:rsidP="00196715">
      <w:pPr>
        <w:ind w:firstLine="709"/>
        <w:jc w:val="both"/>
        <w:rPr>
          <w:sz w:val="28"/>
          <w:szCs w:val="28"/>
        </w:rPr>
      </w:pPr>
    </w:p>
    <w:p w14:paraId="3092017D" w14:textId="3DF0A220" w:rsidR="002A599D" w:rsidRDefault="002A599D" w:rsidP="00556C7A">
      <w:pPr>
        <w:spacing w:after="160" w:line="259" w:lineRule="auto"/>
        <w:ind w:firstLine="567"/>
        <w:jc w:val="both"/>
        <w:rPr>
          <w:sz w:val="28"/>
          <w:szCs w:val="28"/>
        </w:rPr>
      </w:pPr>
      <w:r>
        <w:rPr>
          <w:noProof/>
          <w:sz w:val="28"/>
          <w:szCs w:val="28"/>
        </w:rPr>
        <w:drawing>
          <wp:inline distT="0" distB="0" distL="0" distR="0" wp14:anchorId="245BCC04" wp14:editId="6A2F4A1E">
            <wp:extent cx="5600700" cy="2390775"/>
            <wp:effectExtent l="0" t="0" r="0" b="9525"/>
            <wp:docPr id="30" name="Диаграмма 30"/>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53887A38" w14:textId="30A7C07B" w:rsidR="002A599D" w:rsidRPr="002A599D" w:rsidRDefault="002A599D" w:rsidP="00196715">
      <w:pPr>
        <w:jc w:val="center"/>
        <w:rPr>
          <w:sz w:val="28"/>
          <w:szCs w:val="28"/>
        </w:rPr>
      </w:pPr>
      <w:r>
        <w:rPr>
          <w:sz w:val="28"/>
          <w:szCs w:val="28"/>
        </w:rPr>
        <w:t>Рисунок 2</w:t>
      </w:r>
      <w:r w:rsidR="00001C3A">
        <w:rPr>
          <w:sz w:val="28"/>
          <w:szCs w:val="28"/>
        </w:rPr>
        <w:t>6</w:t>
      </w:r>
      <w:r w:rsidR="00196715">
        <w:rPr>
          <w:sz w:val="28"/>
          <w:szCs w:val="28"/>
        </w:rPr>
        <w:t xml:space="preserve"> </w:t>
      </w:r>
      <w:r w:rsidR="00196715" w:rsidRPr="004E4D02">
        <w:rPr>
          <w:sz w:val="28"/>
          <w:szCs w:val="28"/>
        </w:rPr>
        <w:t>–</w:t>
      </w:r>
      <w:r>
        <w:rPr>
          <w:sz w:val="28"/>
          <w:szCs w:val="28"/>
        </w:rPr>
        <w:t xml:space="preserve"> </w:t>
      </w:r>
      <w:r w:rsidRPr="002A599D">
        <w:rPr>
          <w:sz w:val="28"/>
          <w:szCs w:val="28"/>
        </w:rPr>
        <w:t>Распределение доноров ооцитов по возрасту</w:t>
      </w:r>
    </w:p>
    <w:p w14:paraId="22F92AA8" w14:textId="77777777" w:rsidR="00CF0BE3" w:rsidRPr="003701A1" w:rsidRDefault="00CF0BE3" w:rsidP="00196715">
      <w:pPr>
        <w:ind w:firstLine="709"/>
        <w:jc w:val="both"/>
        <w:rPr>
          <w:sz w:val="28"/>
          <w:szCs w:val="28"/>
        </w:rPr>
      </w:pPr>
    </w:p>
    <w:p w14:paraId="757B6210" w14:textId="77777777" w:rsidR="007248DC" w:rsidRPr="003701A1" w:rsidRDefault="007248DC" w:rsidP="007248DC">
      <w:pPr>
        <w:ind w:firstLine="709"/>
        <w:jc w:val="both"/>
        <w:rPr>
          <w:sz w:val="28"/>
          <w:szCs w:val="28"/>
        </w:rPr>
      </w:pPr>
      <w:r>
        <w:rPr>
          <w:sz w:val="28"/>
          <w:szCs w:val="28"/>
        </w:rPr>
        <w:t>Распределние п</w:t>
      </w:r>
      <w:r w:rsidRPr="003701A1">
        <w:rPr>
          <w:sz w:val="28"/>
          <w:szCs w:val="28"/>
        </w:rPr>
        <w:t>о национально</w:t>
      </w:r>
      <w:r>
        <w:rPr>
          <w:sz w:val="28"/>
          <w:szCs w:val="28"/>
        </w:rPr>
        <w:t>й принадлежности</w:t>
      </w:r>
      <w:r w:rsidRPr="004E4D02">
        <w:rPr>
          <w:sz w:val="28"/>
          <w:szCs w:val="28"/>
        </w:rPr>
        <w:t>: 57% – составили казашки, 17% русские, 14%</w:t>
      </w:r>
      <w:r>
        <w:rPr>
          <w:sz w:val="28"/>
          <w:szCs w:val="28"/>
        </w:rPr>
        <w:t xml:space="preserve"> смешанной национальности</w:t>
      </w:r>
      <w:r w:rsidRPr="004E4D02">
        <w:rPr>
          <w:sz w:val="28"/>
          <w:szCs w:val="28"/>
        </w:rPr>
        <w:t>, по 6% и 3% узбечки и уйгурки, соответсвенно</w:t>
      </w:r>
      <w:r>
        <w:rPr>
          <w:sz w:val="28"/>
          <w:szCs w:val="28"/>
        </w:rPr>
        <w:t xml:space="preserve"> (рисунок 27)</w:t>
      </w:r>
      <w:r w:rsidRPr="004E4D02">
        <w:rPr>
          <w:sz w:val="28"/>
          <w:szCs w:val="28"/>
        </w:rPr>
        <w:t>.</w:t>
      </w:r>
    </w:p>
    <w:p w14:paraId="6A810819" w14:textId="77777777" w:rsidR="0076362B" w:rsidRDefault="0076362B">
      <w:pPr>
        <w:ind w:left="-142" w:firstLine="567"/>
        <w:jc w:val="right"/>
        <w:rPr>
          <w:i/>
          <w:sz w:val="28"/>
          <w:szCs w:val="28"/>
        </w:rPr>
      </w:pPr>
    </w:p>
    <w:p w14:paraId="4CD9E7FF" w14:textId="77777777" w:rsidR="002A599D" w:rsidRDefault="002A599D" w:rsidP="00556C7A">
      <w:pPr>
        <w:spacing w:after="160" w:line="259" w:lineRule="auto"/>
        <w:ind w:firstLine="567"/>
        <w:jc w:val="both"/>
        <w:rPr>
          <w:sz w:val="28"/>
          <w:szCs w:val="28"/>
        </w:rPr>
      </w:pPr>
      <w:r>
        <w:rPr>
          <w:noProof/>
          <w:sz w:val="28"/>
          <w:szCs w:val="28"/>
        </w:rPr>
        <w:drawing>
          <wp:inline distT="0" distB="0" distL="0" distR="0" wp14:anchorId="58195057" wp14:editId="661D0086">
            <wp:extent cx="5600700" cy="2943225"/>
            <wp:effectExtent l="0" t="0" r="0" b="9525"/>
            <wp:docPr id="31" name="Диаграмма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029B91C5" w14:textId="0C8FBD4F" w:rsidR="002A599D" w:rsidRPr="00001C3A" w:rsidRDefault="002A599D" w:rsidP="001D4F87">
      <w:pPr>
        <w:jc w:val="center"/>
        <w:rPr>
          <w:sz w:val="28"/>
          <w:szCs w:val="28"/>
        </w:rPr>
      </w:pPr>
      <w:r w:rsidRPr="00001C3A">
        <w:rPr>
          <w:sz w:val="28"/>
          <w:szCs w:val="28"/>
        </w:rPr>
        <w:t>Рисунок 2</w:t>
      </w:r>
      <w:r w:rsidR="00001C3A" w:rsidRPr="00001C3A">
        <w:rPr>
          <w:sz w:val="28"/>
          <w:szCs w:val="28"/>
        </w:rPr>
        <w:t>7</w:t>
      </w:r>
      <w:r w:rsidR="001D4F87">
        <w:rPr>
          <w:sz w:val="28"/>
          <w:szCs w:val="28"/>
        </w:rPr>
        <w:t xml:space="preserve"> </w:t>
      </w:r>
      <w:r w:rsidR="001D4F87" w:rsidRPr="004E4D02">
        <w:rPr>
          <w:sz w:val="28"/>
          <w:szCs w:val="28"/>
        </w:rPr>
        <w:t>–</w:t>
      </w:r>
      <w:r w:rsidRPr="00001C3A">
        <w:rPr>
          <w:sz w:val="28"/>
          <w:szCs w:val="28"/>
        </w:rPr>
        <w:t xml:space="preserve"> Распределение доноров ооцитов по национальности (группа 3)</w:t>
      </w:r>
    </w:p>
    <w:p w14:paraId="474E61E7" w14:textId="77777777" w:rsidR="00E20BE5" w:rsidRDefault="00E20BE5" w:rsidP="001D4F87">
      <w:pPr>
        <w:ind w:firstLine="709"/>
        <w:jc w:val="center"/>
        <w:rPr>
          <w:sz w:val="28"/>
          <w:szCs w:val="28"/>
        </w:rPr>
      </w:pPr>
    </w:p>
    <w:p w14:paraId="26C069DD" w14:textId="4A98EC4F" w:rsidR="002A599D" w:rsidRDefault="007248DC" w:rsidP="007248DC">
      <w:pPr>
        <w:ind w:firstLine="709"/>
        <w:jc w:val="both"/>
        <w:rPr>
          <w:sz w:val="28"/>
          <w:szCs w:val="28"/>
        </w:rPr>
      </w:pPr>
      <w:r w:rsidRPr="007248DC">
        <w:rPr>
          <w:sz w:val="28"/>
          <w:szCs w:val="28"/>
        </w:rPr>
        <w:t>Наличие детей у доноров ооцитов. Проведенное анкетирование показало:</w:t>
      </w:r>
      <w:r>
        <w:rPr>
          <w:sz w:val="28"/>
          <w:szCs w:val="28"/>
        </w:rPr>
        <w:t xml:space="preserve"> </w:t>
      </w:r>
      <w:r w:rsidRPr="007248DC">
        <w:rPr>
          <w:sz w:val="28"/>
          <w:szCs w:val="28"/>
        </w:rPr>
        <w:t>у 43% респондентов есть по двое детей, у 40% по одному ребенку, у 17% по 3 и более детей (рисунок 28).</w:t>
      </w:r>
    </w:p>
    <w:p w14:paraId="21E65997" w14:textId="77777777" w:rsidR="007248DC" w:rsidRPr="003701A1" w:rsidRDefault="007248DC" w:rsidP="007248DC">
      <w:pPr>
        <w:ind w:firstLine="709"/>
        <w:jc w:val="both"/>
        <w:rPr>
          <w:b/>
          <w:sz w:val="28"/>
          <w:szCs w:val="28"/>
        </w:rPr>
      </w:pPr>
    </w:p>
    <w:p w14:paraId="25CE8B15" w14:textId="169A56A3" w:rsidR="00A23D37" w:rsidRDefault="00A23D37" w:rsidP="00556C7A">
      <w:pPr>
        <w:spacing w:after="160" w:line="259" w:lineRule="auto"/>
        <w:ind w:firstLine="709"/>
        <w:jc w:val="both"/>
        <w:rPr>
          <w:sz w:val="28"/>
          <w:szCs w:val="28"/>
        </w:rPr>
      </w:pPr>
      <w:r>
        <w:rPr>
          <w:noProof/>
          <w:sz w:val="28"/>
          <w:szCs w:val="28"/>
        </w:rPr>
        <w:drawing>
          <wp:inline distT="0" distB="0" distL="0" distR="0" wp14:anchorId="3904A72A" wp14:editId="641395F9">
            <wp:extent cx="5562600" cy="2752725"/>
            <wp:effectExtent l="0" t="0" r="0" b="9525"/>
            <wp:docPr id="32" name="Диаграмма 32"/>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39FA7A44" w14:textId="30B28C0A" w:rsidR="00A23D37" w:rsidRDefault="00A23D37" w:rsidP="001D4F87">
      <w:pPr>
        <w:jc w:val="center"/>
        <w:rPr>
          <w:b/>
          <w:sz w:val="28"/>
          <w:szCs w:val="28"/>
        </w:rPr>
      </w:pPr>
      <w:r>
        <w:rPr>
          <w:sz w:val="28"/>
          <w:szCs w:val="28"/>
        </w:rPr>
        <w:t>Рисунок 2</w:t>
      </w:r>
      <w:r w:rsidR="00001C3A">
        <w:rPr>
          <w:sz w:val="28"/>
          <w:szCs w:val="28"/>
        </w:rPr>
        <w:t>8</w:t>
      </w:r>
      <w:r w:rsidR="001D4F87">
        <w:rPr>
          <w:sz w:val="28"/>
          <w:szCs w:val="28"/>
        </w:rPr>
        <w:t xml:space="preserve"> </w:t>
      </w:r>
      <w:r w:rsidR="001D4F87" w:rsidRPr="004E4D02">
        <w:rPr>
          <w:sz w:val="28"/>
          <w:szCs w:val="28"/>
        </w:rPr>
        <w:t>–</w:t>
      </w:r>
      <w:r>
        <w:rPr>
          <w:sz w:val="28"/>
          <w:szCs w:val="28"/>
        </w:rPr>
        <w:t xml:space="preserve"> </w:t>
      </w:r>
      <w:r w:rsidRPr="00A23D37">
        <w:rPr>
          <w:sz w:val="28"/>
          <w:szCs w:val="28"/>
        </w:rPr>
        <w:t>Наличие детей у доноров ооцитов (группа 3)</w:t>
      </w:r>
    </w:p>
    <w:p w14:paraId="7A0C07DD" w14:textId="77777777" w:rsidR="00A23D37" w:rsidRDefault="00A23D37" w:rsidP="00A23D37">
      <w:pPr>
        <w:ind w:left="-142" w:firstLine="567"/>
        <w:jc w:val="center"/>
        <w:rPr>
          <w:sz w:val="28"/>
          <w:szCs w:val="28"/>
        </w:rPr>
      </w:pPr>
    </w:p>
    <w:p w14:paraId="295E7D9E" w14:textId="5048BA6B" w:rsidR="007248DC" w:rsidRDefault="007248DC" w:rsidP="007248DC">
      <w:pPr>
        <w:ind w:firstLine="709"/>
        <w:jc w:val="both"/>
        <w:rPr>
          <w:sz w:val="28"/>
          <w:szCs w:val="28"/>
        </w:rPr>
      </w:pPr>
      <w:r w:rsidRPr="003701A1">
        <w:rPr>
          <w:sz w:val="28"/>
          <w:szCs w:val="28"/>
        </w:rPr>
        <w:t xml:space="preserve">Основная причина, по которой женщины обратились на </w:t>
      </w:r>
      <w:r w:rsidRPr="004E4D02">
        <w:rPr>
          <w:sz w:val="28"/>
          <w:szCs w:val="28"/>
        </w:rPr>
        <w:t xml:space="preserve">донацию – 80% </w:t>
      </w:r>
      <w:r w:rsidR="008A0D3C">
        <w:rPr>
          <w:sz w:val="28"/>
          <w:szCs w:val="28"/>
        </w:rPr>
        <w:t>-финансовая мотивация</w:t>
      </w:r>
      <w:r w:rsidRPr="004E4D02">
        <w:rPr>
          <w:sz w:val="28"/>
          <w:szCs w:val="28"/>
        </w:rPr>
        <w:t>, 14% альтруистические мотивы (помочь другим безвозмездно), 3% пришли из любопытства. 54,8 % доноров видели себя в анонимном донорстве, 41,9% – не думали об этом, 3,2 % согласны на не анонимное донорство</w:t>
      </w:r>
      <w:r>
        <w:rPr>
          <w:sz w:val="28"/>
          <w:szCs w:val="28"/>
        </w:rPr>
        <w:t xml:space="preserve"> (таблица 17)</w:t>
      </w:r>
      <w:r w:rsidRPr="004E4D02">
        <w:rPr>
          <w:sz w:val="28"/>
          <w:szCs w:val="28"/>
        </w:rPr>
        <w:t xml:space="preserve">. </w:t>
      </w:r>
    </w:p>
    <w:p w14:paraId="246C8233" w14:textId="77777777" w:rsidR="001D4F87" w:rsidRDefault="001D4F87" w:rsidP="001D4F87">
      <w:pPr>
        <w:jc w:val="both"/>
        <w:rPr>
          <w:sz w:val="28"/>
          <w:szCs w:val="28"/>
        </w:rPr>
      </w:pPr>
    </w:p>
    <w:p w14:paraId="56A23404" w14:textId="77777777" w:rsidR="007248DC" w:rsidRDefault="007248DC" w:rsidP="001D4F87">
      <w:pPr>
        <w:jc w:val="both"/>
        <w:rPr>
          <w:sz w:val="28"/>
          <w:szCs w:val="28"/>
        </w:rPr>
      </w:pPr>
    </w:p>
    <w:p w14:paraId="4BCCB6D5" w14:textId="1667BA8D" w:rsidR="00CF0BE3" w:rsidRDefault="00A23D37" w:rsidP="001D4F87">
      <w:pPr>
        <w:jc w:val="both"/>
        <w:rPr>
          <w:sz w:val="28"/>
          <w:szCs w:val="28"/>
        </w:rPr>
      </w:pPr>
      <w:r w:rsidRPr="001D4F87">
        <w:rPr>
          <w:sz w:val="28"/>
          <w:szCs w:val="28"/>
        </w:rPr>
        <w:t>Таблица 1</w:t>
      </w:r>
      <w:r w:rsidR="00001C3A" w:rsidRPr="001D4F87">
        <w:rPr>
          <w:sz w:val="28"/>
          <w:szCs w:val="28"/>
        </w:rPr>
        <w:t>7</w:t>
      </w:r>
      <w:r w:rsidR="001D4F87">
        <w:rPr>
          <w:sz w:val="28"/>
          <w:szCs w:val="28"/>
        </w:rPr>
        <w:t xml:space="preserve"> </w:t>
      </w:r>
      <w:r w:rsidR="001D4F87" w:rsidRPr="004E4D02">
        <w:rPr>
          <w:sz w:val="28"/>
          <w:szCs w:val="28"/>
        </w:rPr>
        <w:t>–</w:t>
      </w:r>
      <w:r w:rsidRPr="001D4F87">
        <w:rPr>
          <w:sz w:val="28"/>
          <w:szCs w:val="28"/>
        </w:rPr>
        <w:t xml:space="preserve"> </w:t>
      </w:r>
      <w:r w:rsidR="009D2624" w:rsidRPr="001D4F87">
        <w:rPr>
          <w:sz w:val="28"/>
          <w:szCs w:val="28"/>
        </w:rPr>
        <w:t xml:space="preserve">Причины донорства ооцитов </w:t>
      </w:r>
      <w:r w:rsidR="00E20BE5" w:rsidRPr="001D4F87">
        <w:rPr>
          <w:sz w:val="28"/>
          <w:szCs w:val="28"/>
        </w:rPr>
        <w:t>(</w:t>
      </w:r>
      <w:r w:rsidR="001D4F87">
        <w:rPr>
          <w:sz w:val="28"/>
          <w:szCs w:val="28"/>
        </w:rPr>
        <w:t>г</w:t>
      </w:r>
      <w:r w:rsidR="009D2624" w:rsidRPr="001D4F87">
        <w:rPr>
          <w:sz w:val="28"/>
          <w:szCs w:val="28"/>
        </w:rPr>
        <w:t>рупп</w:t>
      </w:r>
      <w:r w:rsidR="00E20BE5" w:rsidRPr="001D4F87">
        <w:rPr>
          <w:sz w:val="28"/>
          <w:szCs w:val="28"/>
        </w:rPr>
        <w:t>а</w:t>
      </w:r>
      <w:r w:rsidR="009D2624" w:rsidRPr="001D4F87">
        <w:rPr>
          <w:sz w:val="28"/>
          <w:szCs w:val="28"/>
        </w:rPr>
        <w:t xml:space="preserve"> 3</w:t>
      </w:r>
      <w:r w:rsidR="00E20BE5" w:rsidRPr="001D4F87">
        <w:rPr>
          <w:sz w:val="28"/>
          <w:szCs w:val="28"/>
        </w:rPr>
        <w:t>)</w:t>
      </w:r>
    </w:p>
    <w:p w14:paraId="2C42244B" w14:textId="77777777" w:rsidR="001D4F87" w:rsidRPr="001D4F87" w:rsidRDefault="001D4F87" w:rsidP="001D4F87">
      <w:pPr>
        <w:jc w:val="both"/>
        <w:rPr>
          <w:sz w:val="28"/>
          <w:szCs w:val="28"/>
        </w:rPr>
      </w:pPr>
    </w:p>
    <w:tbl>
      <w:tblPr>
        <w:tblStyle w:val="afffffffa"/>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CF0BE3" w:rsidRPr="003701A1" w14:paraId="7C340DE2" w14:textId="77777777">
        <w:trPr>
          <w:trHeight w:val="337"/>
          <w:jc w:val="center"/>
        </w:trPr>
        <w:tc>
          <w:tcPr>
            <w:tcW w:w="530" w:type="dxa"/>
          </w:tcPr>
          <w:p w14:paraId="078EDBCE" w14:textId="77777777" w:rsidR="00CF0BE3" w:rsidRPr="003701A1" w:rsidRDefault="009D2624" w:rsidP="007248DC">
            <w:pPr>
              <w:jc w:val="both"/>
              <w:rPr>
                <w:sz w:val="28"/>
                <w:szCs w:val="28"/>
              </w:rPr>
            </w:pPr>
            <w:r w:rsidRPr="003701A1">
              <w:rPr>
                <w:sz w:val="28"/>
                <w:szCs w:val="28"/>
              </w:rPr>
              <w:t>№</w:t>
            </w:r>
          </w:p>
        </w:tc>
        <w:tc>
          <w:tcPr>
            <w:tcW w:w="3637" w:type="dxa"/>
          </w:tcPr>
          <w:p w14:paraId="0E9319D2" w14:textId="77777777" w:rsidR="00CF0BE3" w:rsidRPr="003701A1" w:rsidRDefault="009D2624" w:rsidP="007248DC">
            <w:pPr>
              <w:jc w:val="both"/>
              <w:rPr>
                <w:sz w:val="28"/>
                <w:szCs w:val="28"/>
              </w:rPr>
            </w:pPr>
            <w:r w:rsidRPr="003701A1">
              <w:rPr>
                <w:sz w:val="28"/>
                <w:szCs w:val="28"/>
              </w:rPr>
              <w:t>Показатели</w:t>
            </w:r>
          </w:p>
        </w:tc>
        <w:tc>
          <w:tcPr>
            <w:tcW w:w="2635" w:type="dxa"/>
          </w:tcPr>
          <w:p w14:paraId="3C5258AB" w14:textId="5D265D08" w:rsidR="00CF0BE3" w:rsidRPr="003701A1" w:rsidRDefault="0072165A" w:rsidP="007248DC">
            <w:pPr>
              <w:jc w:val="center"/>
              <w:rPr>
                <w:sz w:val="28"/>
                <w:szCs w:val="28"/>
              </w:rPr>
            </w:pPr>
            <w:r>
              <w:rPr>
                <w:sz w:val="28"/>
                <w:szCs w:val="28"/>
              </w:rPr>
              <w:t>Количество</w:t>
            </w:r>
          </w:p>
        </w:tc>
        <w:tc>
          <w:tcPr>
            <w:tcW w:w="2635" w:type="dxa"/>
          </w:tcPr>
          <w:p w14:paraId="3E20679F" w14:textId="11CFB3CD" w:rsidR="00CF0BE3" w:rsidRPr="003701A1" w:rsidRDefault="00F64B37" w:rsidP="007248DC">
            <w:pPr>
              <w:jc w:val="center"/>
              <w:rPr>
                <w:sz w:val="28"/>
                <w:szCs w:val="28"/>
              </w:rPr>
            </w:pPr>
            <w:r>
              <w:rPr>
                <w:sz w:val="28"/>
                <w:szCs w:val="28"/>
              </w:rPr>
              <w:t>абс,</w:t>
            </w:r>
            <w:r w:rsidRPr="003701A1">
              <w:rPr>
                <w:sz w:val="28"/>
                <w:szCs w:val="28"/>
              </w:rPr>
              <w:t xml:space="preserve"> %</w:t>
            </w:r>
          </w:p>
        </w:tc>
      </w:tr>
      <w:tr w:rsidR="00CF0BE3" w:rsidRPr="003701A1" w14:paraId="6EC72E0B" w14:textId="77777777">
        <w:trPr>
          <w:trHeight w:val="512"/>
          <w:jc w:val="center"/>
        </w:trPr>
        <w:tc>
          <w:tcPr>
            <w:tcW w:w="530" w:type="dxa"/>
          </w:tcPr>
          <w:p w14:paraId="7405901C" w14:textId="77777777" w:rsidR="00CF0BE3" w:rsidRPr="003701A1" w:rsidRDefault="009D2624" w:rsidP="007248DC">
            <w:pPr>
              <w:jc w:val="both"/>
              <w:rPr>
                <w:sz w:val="28"/>
                <w:szCs w:val="28"/>
              </w:rPr>
            </w:pPr>
            <w:r w:rsidRPr="003701A1">
              <w:rPr>
                <w:sz w:val="28"/>
                <w:szCs w:val="28"/>
              </w:rPr>
              <w:t>1</w:t>
            </w:r>
          </w:p>
        </w:tc>
        <w:tc>
          <w:tcPr>
            <w:tcW w:w="3637" w:type="dxa"/>
          </w:tcPr>
          <w:p w14:paraId="14766980" w14:textId="77777777" w:rsidR="00CF0BE3" w:rsidRPr="003701A1" w:rsidRDefault="009D2624" w:rsidP="007248DC">
            <w:pPr>
              <w:rPr>
                <w:sz w:val="28"/>
                <w:szCs w:val="28"/>
              </w:rPr>
            </w:pPr>
            <w:r w:rsidRPr="003701A1">
              <w:rPr>
                <w:sz w:val="28"/>
                <w:szCs w:val="28"/>
              </w:rPr>
              <w:t>Помочь родственнику</w:t>
            </w:r>
          </w:p>
        </w:tc>
        <w:tc>
          <w:tcPr>
            <w:tcW w:w="2635" w:type="dxa"/>
          </w:tcPr>
          <w:p w14:paraId="1DBA198F" w14:textId="77777777" w:rsidR="00CF0BE3" w:rsidRPr="003701A1" w:rsidRDefault="009D2624" w:rsidP="007248DC">
            <w:pPr>
              <w:jc w:val="center"/>
              <w:rPr>
                <w:sz w:val="28"/>
                <w:szCs w:val="28"/>
              </w:rPr>
            </w:pPr>
            <w:r w:rsidRPr="003701A1">
              <w:rPr>
                <w:sz w:val="28"/>
                <w:szCs w:val="28"/>
              </w:rPr>
              <w:t>1</w:t>
            </w:r>
          </w:p>
        </w:tc>
        <w:tc>
          <w:tcPr>
            <w:tcW w:w="2635" w:type="dxa"/>
          </w:tcPr>
          <w:p w14:paraId="0773566C" w14:textId="77777777" w:rsidR="00CF0BE3" w:rsidRPr="003701A1" w:rsidRDefault="009D2624" w:rsidP="007248DC">
            <w:pPr>
              <w:jc w:val="center"/>
              <w:rPr>
                <w:sz w:val="28"/>
                <w:szCs w:val="28"/>
              </w:rPr>
            </w:pPr>
            <w:r w:rsidRPr="003701A1">
              <w:rPr>
                <w:sz w:val="28"/>
                <w:szCs w:val="28"/>
              </w:rPr>
              <w:t>3</w:t>
            </w:r>
          </w:p>
        </w:tc>
      </w:tr>
      <w:tr w:rsidR="00CF0BE3" w:rsidRPr="003701A1" w14:paraId="708F2A95" w14:textId="77777777">
        <w:trPr>
          <w:trHeight w:val="337"/>
          <w:jc w:val="center"/>
        </w:trPr>
        <w:tc>
          <w:tcPr>
            <w:tcW w:w="530" w:type="dxa"/>
          </w:tcPr>
          <w:p w14:paraId="6A3E60C4" w14:textId="77777777" w:rsidR="00CF0BE3" w:rsidRPr="003701A1" w:rsidRDefault="009D2624" w:rsidP="007248DC">
            <w:pPr>
              <w:jc w:val="both"/>
              <w:rPr>
                <w:sz w:val="28"/>
                <w:szCs w:val="28"/>
              </w:rPr>
            </w:pPr>
            <w:r w:rsidRPr="003701A1">
              <w:rPr>
                <w:sz w:val="28"/>
                <w:szCs w:val="28"/>
              </w:rPr>
              <w:t>2</w:t>
            </w:r>
          </w:p>
        </w:tc>
        <w:tc>
          <w:tcPr>
            <w:tcW w:w="3637" w:type="dxa"/>
          </w:tcPr>
          <w:p w14:paraId="76133A4F" w14:textId="77777777" w:rsidR="00CF0BE3" w:rsidRPr="003701A1" w:rsidRDefault="009D2624" w:rsidP="007248DC">
            <w:pPr>
              <w:jc w:val="both"/>
              <w:rPr>
                <w:sz w:val="28"/>
                <w:szCs w:val="28"/>
              </w:rPr>
            </w:pPr>
            <w:r w:rsidRPr="003701A1">
              <w:rPr>
                <w:sz w:val="28"/>
                <w:szCs w:val="28"/>
              </w:rPr>
              <w:t>Помочь подруге/друзьям</w:t>
            </w:r>
          </w:p>
        </w:tc>
        <w:tc>
          <w:tcPr>
            <w:tcW w:w="2635" w:type="dxa"/>
          </w:tcPr>
          <w:p w14:paraId="5AB0D33F" w14:textId="77777777" w:rsidR="00CF0BE3" w:rsidRPr="003701A1" w:rsidRDefault="009D2624" w:rsidP="007248DC">
            <w:pPr>
              <w:jc w:val="center"/>
              <w:rPr>
                <w:sz w:val="28"/>
                <w:szCs w:val="28"/>
              </w:rPr>
            </w:pPr>
            <w:r w:rsidRPr="003701A1">
              <w:rPr>
                <w:sz w:val="28"/>
                <w:szCs w:val="28"/>
              </w:rPr>
              <w:t>0</w:t>
            </w:r>
          </w:p>
        </w:tc>
        <w:tc>
          <w:tcPr>
            <w:tcW w:w="2635" w:type="dxa"/>
          </w:tcPr>
          <w:p w14:paraId="4CA4FD1D" w14:textId="77777777" w:rsidR="00CF0BE3" w:rsidRPr="003701A1" w:rsidRDefault="009D2624" w:rsidP="007248DC">
            <w:pPr>
              <w:jc w:val="center"/>
              <w:rPr>
                <w:sz w:val="28"/>
                <w:szCs w:val="28"/>
              </w:rPr>
            </w:pPr>
            <w:r w:rsidRPr="003701A1">
              <w:rPr>
                <w:sz w:val="28"/>
                <w:szCs w:val="28"/>
              </w:rPr>
              <w:t>0</w:t>
            </w:r>
          </w:p>
        </w:tc>
      </w:tr>
      <w:tr w:rsidR="00CF0BE3" w:rsidRPr="003701A1" w14:paraId="11962B18" w14:textId="77777777">
        <w:trPr>
          <w:trHeight w:val="236"/>
          <w:jc w:val="center"/>
        </w:trPr>
        <w:tc>
          <w:tcPr>
            <w:tcW w:w="530" w:type="dxa"/>
          </w:tcPr>
          <w:p w14:paraId="3F61894B" w14:textId="77777777" w:rsidR="00CF0BE3" w:rsidRPr="003701A1" w:rsidRDefault="009D2624" w:rsidP="007248DC">
            <w:pPr>
              <w:jc w:val="both"/>
              <w:rPr>
                <w:sz w:val="28"/>
                <w:szCs w:val="28"/>
              </w:rPr>
            </w:pPr>
            <w:r w:rsidRPr="003701A1">
              <w:rPr>
                <w:sz w:val="28"/>
                <w:szCs w:val="28"/>
              </w:rPr>
              <w:t>3</w:t>
            </w:r>
          </w:p>
        </w:tc>
        <w:tc>
          <w:tcPr>
            <w:tcW w:w="3637" w:type="dxa"/>
          </w:tcPr>
          <w:p w14:paraId="1BDCE322" w14:textId="2716B1AD" w:rsidR="00CF0BE3" w:rsidRPr="003701A1" w:rsidRDefault="008A0D3C" w:rsidP="007248DC">
            <w:pPr>
              <w:jc w:val="both"/>
              <w:rPr>
                <w:sz w:val="28"/>
                <w:szCs w:val="28"/>
              </w:rPr>
            </w:pPr>
            <w:r>
              <w:rPr>
                <w:sz w:val="28"/>
                <w:szCs w:val="28"/>
              </w:rPr>
              <w:t>Финансовая мотивация</w:t>
            </w:r>
          </w:p>
        </w:tc>
        <w:tc>
          <w:tcPr>
            <w:tcW w:w="2635" w:type="dxa"/>
          </w:tcPr>
          <w:p w14:paraId="04023D83" w14:textId="77777777" w:rsidR="00CF0BE3" w:rsidRPr="003701A1" w:rsidRDefault="009D2624" w:rsidP="007248DC">
            <w:pPr>
              <w:jc w:val="center"/>
              <w:rPr>
                <w:sz w:val="28"/>
                <w:szCs w:val="28"/>
              </w:rPr>
            </w:pPr>
            <w:r w:rsidRPr="003701A1">
              <w:rPr>
                <w:sz w:val="28"/>
                <w:szCs w:val="28"/>
              </w:rPr>
              <w:t>28</w:t>
            </w:r>
          </w:p>
        </w:tc>
        <w:tc>
          <w:tcPr>
            <w:tcW w:w="2635" w:type="dxa"/>
          </w:tcPr>
          <w:p w14:paraId="64FE79DE" w14:textId="77777777" w:rsidR="00CF0BE3" w:rsidRPr="003701A1" w:rsidRDefault="009D2624" w:rsidP="007248DC">
            <w:pPr>
              <w:jc w:val="center"/>
              <w:rPr>
                <w:sz w:val="28"/>
                <w:szCs w:val="28"/>
              </w:rPr>
            </w:pPr>
            <w:r w:rsidRPr="003701A1">
              <w:rPr>
                <w:sz w:val="28"/>
                <w:szCs w:val="28"/>
              </w:rPr>
              <w:t>80</w:t>
            </w:r>
          </w:p>
        </w:tc>
      </w:tr>
      <w:tr w:rsidR="00CF0BE3" w:rsidRPr="003701A1" w14:paraId="6D661F41" w14:textId="77777777">
        <w:trPr>
          <w:trHeight w:val="325"/>
          <w:jc w:val="center"/>
        </w:trPr>
        <w:tc>
          <w:tcPr>
            <w:tcW w:w="530" w:type="dxa"/>
          </w:tcPr>
          <w:p w14:paraId="48FFEB58" w14:textId="77777777" w:rsidR="00CF0BE3" w:rsidRPr="003701A1" w:rsidRDefault="009D2624" w:rsidP="007248DC">
            <w:pPr>
              <w:jc w:val="both"/>
              <w:rPr>
                <w:sz w:val="28"/>
                <w:szCs w:val="28"/>
              </w:rPr>
            </w:pPr>
            <w:r w:rsidRPr="003701A1">
              <w:rPr>
                <w:sz w:val="28"/>
                <w:szCs w:val="28"/>
              </w:rPr>
              <w:t>4</w:t>
            </w:r>
          </w:p>
        </w:tc>
        <w:tc>
          <w:tcPr>
            <w:tcW w:w="3637" w:type="dxa"/>
          </w:tcPr>
          <w:p w14:paraId="1CF46E94" w14:textId="77777777" w:rsidR="00CF0BE3" w:rsidRPr="003701A1" w:rsidRDefault="009D2624" w:rsidP="007248DC">
            <w:pPr>
              <w:jc w:val="both"/>
              <w:rPr>
                <w:sz w:val="28"/>
                <w:szCs w:val="28"/>
              </w:rPr>
            </w:pPr>
            <w:r w:rsidRPr="003701A1">
              <w:rPr>
                <w:sz w:val="28"/>
                <w:szCs w:val="28"/>
              </w:rPr>
              <w:t>Пришла из-за любопытства</w:t>
            </w:r>
          </w:p>
        </w:tc>
        <w:tc>
          <w:tcPr>
            <w:tcW w:w="2635" w:type="dxa"/>
          </w:tcPr>
          <w:p w14:paraId="6842F4E9" w14:textId="77777777" w:rsidR="00CF0BE3" w:rsidRPr="003701A1" w:rsidRDefault="009D2624" w:rsidP="007248DC">
            <w:pPr>
              <w:jc w:val="center"/>
              <w:rPr>
                <w:sz w:val="28"/>
                <w:szCs w:val="28"/>
              </w:rPr>
            </w:pPr>
            <w:r w:rsidRPr="003701A1">
              <w:rPr>
                <w:sz w:val="28"/>
                <w:szCs w:val="28"/>
              </w:rPr>
              <w:t>1</w:t>
            </w:r>
          </w:p>
        </w:tc>
        <w:tc>
          <w:tcPr>
            <w:tcW w:w="2635" w:type="dxa"/>
          </w:tcPr>
          <w:p w14:paraId="6BBA83FB" w14:textId="77777777" w:rsidR="00CF0BE3" w:rsidRPr="003701A1" w:rsidRDefault="009D2624" w:rsidP="007248DC">
            <w:pPr>
              <w:jc w:val="center"/>
              <w:rPr>
                <w:sz w:val="28"/>
                <w:szCs w:val="28"/>
              </w:rPr>
            </w:pPr>
            <w:r w:rsidRPr="003701A1">
              <w:rPr>
                <w:sz w:val="28"/>
                <w:szCs w:val="28"/>
              </w:rPr>
              <w:t>3</w:t>
            </w:r>
          </w:p>
        </w:tc>
      </w:tr>
      <w:tr w:rsidR="00CF0BE3" w:rsidRPr="003701A1" w14:paraId="3E77150F" w14:textId="77777777">
        <w:trPr>
          <w:trHeight w:val="675"/>
          <w:jc w:val="center"/>
        </w:trPr>
        <w:tc>
          <w:tcPr>
            <w:tcW w:w="530" w:type="dxa"/>
          </w:tcPr>
          <w:p w14:paraId="01C9F030" w14:textId="77777777" w:rsidR="00CF0BE3" w:rsidRPr="003701A1" w:rsidRDefault="009D2624" w:rsidP="007248DC">
            <w:pPr>
              <w:jc w:val="both"/>
              <w:rPr>
                <w:sz w:val="28"/>
                <w:szCs w:val="28"/>
              </w:rPr>
            </w:pPr>
            <w:r w:rsidRPr="003701A1">
              <w:rPr>
                <w:sz w:val="28"/>
                <w:szCs w:val="28"/>
              </w:rPr>
              <w:t>5</w:t>
            </w:r>
          </w:p>
        </w:tc>
        <w:tc>
          <w:tcPr>
            <w:tcW w:w="3637" w:type="dxa"/>
          </w:tcPr>
          <w:p w14:paraId="3B100062" w14:textId="77777777" w:rsidR="00CF0BE3" w:rsidRPr="003701A1" w:rsidRDefault="009D2624" w:rsidP="007248DC">
            <w:pPr>
              <w:jc w:val="both"/>
              <w:rPr>
                <w:sz w:val="28"/>
                <w:szCs w:val="28"/>
              </w:rPr>
            </w:pPr>
            <w:r w:rsidRPr="003701A1">
              <w:rPr>
                <w:sz w:val="28"/>
                <w:szCs w:val="28"/>
              </w:rPr>
              <w:t>Хочу помочь другим женщинам(безвозмездно)</w:t>
            </w:r>
          </w:p>
        </w:tc>
        <w:tc>
          <w:tcPr>
            <w:tcW w:w="2635" w:type="dxa"/>
          </w:tcPr>
          <w:p w14:paraId="6FEB8A1D" w14:textId="77777777" w:rsidR="00CF0BE3" w:rsidRPr="003701A1" w:rsidRDefault="009D2624" w:rsidP="007248DC">
            <w:pPr>
              <w:jc w:val="center"/>
              <w:rPr>
                <w:sz w:val="28"/>
                <w:szCs w:val="28"/>
              </w:rPr>
            </w:pPr>
            <w:r w:rsidRPr="003701A1">
              <w:rPr>
                <w:sz w:val="28"/>
                <w:szCs w:val="28"/>
              </w:rPr>
              <w:t>5</w:t>
            </w:r>
          </w:p>
        </w:tc>
        <w:tc>
          <w:tcPr>
            <w:tcW w:w="2635" w:type="dxa"/>
          </w:tcPr>
          <w:p w14:paraId="3A1E7B90" w14:textId="77777777" w:rsidR="00CF0BE3" w:rsidRPr="003701A1" w:rsidRDefault="009D2624" w:rsidP="007248DC">
            <w:pPr>
              <w:jc w:val="center"/>
              <w:rPr>
                <w:sz w:val="28"/>
                <w:szCs w:val="28"/>
              </w:rPr>
            </w:pPr>
            <w:r w:rsidRPr="003701A1">
              <w:rPr>
                <w:sz w:val="28"/>
                <w:szCs w:val="28"/>
              </w:rPr>
              <w:t>14</w:t>
            </w:r>
          </w:p>
        </w:tc>
      </w:tr>
      <w:tr w:rsidR="00CF0BE3" w:rsidRPr="003701A1" w14:paraId="45AEC61B" w14:textId="77777777">
        <w:trPr>
          <w:trHeight w:val="350"/>
          <w:jc w:val="center"/>
        </w:trPr>
        <w:tc>
          <w:tcPr>
            <w:tcW w:w="530" w:type="dxa"/>
          </w:tcPr>
          <w:p w14:paraId="796FC0CE" w14:textId="77777777" w:rsidR="00CF0BE3" w:rsidRPr="003701A1" w:rsidRDefault="009D2624" w:rsidP="007248DC">
            <w:pPr>
              <w:jc w:val="both"/>
              <w:rPr>
                <w:sz w:val="28"/>
                <w:szCs w:val="28"/>
              </w:rPr>
            </w:pPr>
            <w:r w:rsidRPr="003701A1">
              <w:rPr>
                <w:sz w:val="28"/>
                <w:szCs w:val="28"/>
              </w:rPr>
              <w:t>6</w:t>
            </w:r>
          </w:p>
        </w:tc>
        <w:tc>
          <w:tcPr>
            <w:tcW w:w="3637" w:type="dxa"/>
          </w:tcPr>
          <w:p w14:paraId="4F448F4D" w14:textId="77777777" w:rsidR="00CF0BE3" w:rsidRPr="003701A1" w:rsidRDefault="009D2624" w:rsidP="007248DC">
            <w:pPr>
              <w:jc w:val="both"/>
              <w:rPr>
                <w:sz w:val="28"/>
                <w:szCs w:val="28"/>
              </w:rPr>
            </w:pPr>
            <w:r w:rsidRPr="003701A1">
              <w:rPr>
                <w:sz w:val="28"/>
                <w:szCs w:val="28"/>
              </w:rPr>
              <w:t>Всего</w:t>
            </w:r>
          </w:p>
        </w:tc>
        <w:tc>
          <w:tcPr>
            <w:tcW w:w="2635" w:type="dxa"/>
          </w:tcPr>
          <w:p w14:paraId="143A6F8A" w14:textId="77777777" w:rsidR="00CF0BE3" w:rsidRPr="003701A1" w:rsidRDefault="009D2624" w:rsidP="007248DC">
            <w:pPr>
              <w:jc w:val="center"/>
              <w:rPr>
                <w:sz w:val="28"/>
                <w:szCs w:val="28"/>
              </w:rPr>
            </w:pPr>
            <w:r w:rsidRPr="003701A1">
              <w:rPr>
                <w:sz w:val="28"/>
                <w:szCs w:val="28"/>
              </w:rPr>
              <w:t>35</w:t>
            </w:r>
          </w:p>
        </w:tc>
        <w:tc>
          <w:tcPr>
            <w:tcW w:w="2635" w:type="dxa"/>
          </w:tcPr>
          <w:p w14:paraId="20D5D08F" w14:textId="77777777" w:rsidR="00CF0BE3" w:rsidRPr="003701A1" w:rsidRDefault="009D2624" w:rsidP="007248DC">
            <w:pPr>
              <w:jc w:val="center"/>
              <w:rPr>
                <w:sz w:val="28"/>
                <w:szCs w:val="28"/>
              </w:rPr>
            </w:pPr>
            <w:r w:rsidRPr="003701A1">
              <w:rPr>
                <w:sz w:val="28"/>
                <w:szCs w:val="28"/>
              </w:rPr>
              <w:t>100</w:t>
            </w:r>
          </w:p>
        </w:tc>
      </w:tr>
    </w:tbl>
    <w:p w14:paraId="30495B40" w14:textId="77777777" w:rsidR="002476DA" w:rsidRDefault="002476DA" w:rsidP="00E20BE5">
      <w:pPr>
        <w:ind w:firstLine="567"/>
        <w:jc w:val="both"/>
        <w:rPr>
          <w:sz w:val="28"/>
          <w:szCs w:val="28"/>
        </w:rPr>
      </w:pPr>
    </w:p>
    <w:p w14:paraId="214D37A0" w14:textId="32C4686F" w:rsidR="007248DC"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Этический комитет Американской ассоциации репродуктивной медицины в 2021 на странице ASRM – финансовое вознаграждение как компенсация за вступление в программу стимуляции яичников, дискомфорт, связанный с проводимыми осмотрами, сдачей анализов, проведения различных манипуляций и времени восстановления после проведенного извлечения ооцитов-является оправданным</w:t>
      </w:r>
      <w:r w:rsidR="008A0D3C">
        <w:rPr>
          <w:sz w:val="28"/>
          <w:szCs w:val="28"/>
        </w:rPr>
        <w:t>,</w:t>
      </w:r>
      <w:r w:rsidRPr="003701A1">
        <w:rPr>
          <w:sz w:val="28"/>
          <w:szCs w:val="28"/>
        </w:rPr>
        <w:t xml:space="preserve"> как с этических сторон, так и в рамках профессиональных отношений и прав человека. В том числе</w:t>
      </w:r>
      <w:r w:rsidR="008A0D3C">
        <w:rPr>
          <w:sz w:val="28"/>
          <w:szCs w:val="28"/>
        </w:rPr>
        <w:t>,</w:t>
      </w:r>
      <w:r w:rsidRPr="003701A1">
        <w:rPr>
          <w:sz w:val="28"/>
          <w:szCs w:val="28"/>
        </w:rPr>
        <w:t xml:space="preserve"> ассоциация полагает, что размер вознаграждения не должен зависеть от количества полученных ооцитов. Компенсация не должна быть основанием для зарабатывания денег и улучшения финансового состояния доноров. Консультирование потенциальных доноров ооцитов при рекрутировании должно соблюдать полную информацию о программе подготовки и получения ооцитов, для того чтобы принятие решения было полностью осознанным [</w:t>
      </w:r>
      <w:r w:rsidR="00AD0CAA">
        <w:rPr>
          <w:sz w:val="28"/>
          <w:szCs w:val="28"/>
        </w:rPr>
        <w:t>32,с.</w:t>
      </w:r>
      <w:r w:rsidR="006B2EB7">
        <w:rPr>
          <w:sz w:val="28"/>
          <w:szCs w:val="28"/>
          <w:lang w:val="kk-KZ"/>
        </w:rPr>
        <w:t xml:space="preserve"> </w:t>
      </w:r>
      <w:r w:rsidR="009703DF">
        <w:rPr>
          <w:sz w:val="28"/>
          <w:szCs w:val="28"/>
        </w:rPr>
        <w:t>16;</w:t>
      </w:r>
      <w:r w:rsidR="006B2EB7">
        <w:rPr>
          <w:sz w:val="28"/>
          <w:szCs w:val="28"/>
          <w:lang w:val="kk-KZ"/>
        </w:rPr>
        <w:t xml:space="preserve"> </w:t>
      </w:r>
      <w:r w:rsidR="00AD0CAA">
        <w:rPr>
          <w:sz w:val="28"/>
          <w:szCs w:val="28"/>
        </w:rPr>
        <w:t>120,</w:t>
      </w:r>
      <w:r w:rsidR="006B2EB7">
        <w:rPr>
          <w:sz w:val="28"/>
          <w:szCs w:val="28"/>
          <w:lang w:val="kk-KZ"/>
        </w:rPr>
        <w:t>с</w:t>
      </w:r>
      <w:r w:rsidR="00AD0CAA">
        <w:rPr>
          <w:sz w:val="28"/>
          <w:szCs w:val="28"/>
        </w:rPr>
        <w:t>.</w:t>
      </w:r>
      <w:r w:rsidR="006B2EB7">
        <w:rPr>
          <w:sz w:val="28"/>
          <w:szCs w:val="28"/>
          <w:lang w:val="kk-KZ"/>
        </w:rPr>
        <w:t xml:space="preserve"> </w:t>
      </w:r>
      <w:r w:rsidR="009703DF">
        <w:rPr>
          <w:sz w:val="28"/>
          <w:szCs w:val="28"/>
        </w:rPr>
        <w:t>29</w:t>
      </w:r>
      <w:r w:rsidRPr="003701A1">
        <w:rPr>
          <w:sz w:val="28"/>
          <w:szCs w:val="28"/>
        </w:rPr>
        <w:t>].</w:t>
      </w:r>
    </w:p>
    <w:p w14:paraId="448DE7F2" w14:textId="220C1C1F" w:rsidR="007248DC" w:rsidRPr="004E4D02"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4E4D02">
        <w:rPr>
          <w:sz w:val="28"/>
          <w:szCs w:val="28"/>
        </w:rPr>
        <w:t xml:space="preserve">На какие критерии обращает внимание реципиент </w:t>
      </w:r>
      <w:r w:rsidR="008A0D3C">
        <w:rPr>
          <w:sz w:val="28"/>
          <w:szCs w:val="28"/>
        </w:rPr>
        <w:t>ДО</w:t>
      </w:r>
      <w:r w:rsidRPr="004E4D02">
        <w:rPr>
          <w:sz w:val="28"/>
          <w:szCs w:val="28"/>
        </w:rPr>
        <w:t xml:space="preserve">– по мнению самих доноров – </w:t>
      </w:r>
      <w:r>
        <w:rPr>
          <w:sz w:val="28"/>
          <w:szCs w:val="28"/>
        </w:rPr>
        <w:t>37</w:t>
      </w:r>
      <w:r w:rsidRPr="004E4D02">
        <w:rPr>
          <w:sz w:val="28"/>
          <w:szCs w:val="28"/>
        </w:rPr>
        <w:t xml:space="preserve"> % уверены, что на здоровье</w:t>
      </w:r>
      <w:r>
        <w:rPr>
          <w:sz w:val="28"/>
          <w:szCs w:val="28"/>
        </w:rPr>
        <w:t>; 11</w:t>
      </w:r>
      <w:r w:rsidRPr="004E4D02">
        <w:rPr>
          <w:sz w:val="28"/>
          <w:szCs w:val="28"/>
        </w:rPr>
        <w:t>% на внешние данные</w:t>
      </w:r>
      <w:r>
        <w:rPr>
          <w:sz w:val="28"/>
          <w:szCs w:val="28"/>
        </w:rPr>
        <w:t>, и 51</w:t>
      </w:r>
      <w:r w:rsidRPr="004E4D02">
        <w:rPr>
          <w:sz w:val="28"/>
          <w:szCs w:val="28"/>
        </w:rPr>
        <w:t xml:space="preserve">% </w:t>
      </w:r>
      <w:r>
        <w:rPr>
          <w:sz w:val="28"/>
          <w:szCs w:val="28"/>
        </w:rPr>
        <w:t>не ответили на данный вопрос (таб</w:t>
      </w:r>
      <w:r w:rsidR="006B2EB7">
        <w:rPr>
          <w:sz w:val="28"/>
          <w:szCs w:val="28"/>
          <w:lang w:val="kk-KZ"/>
        </w:rPr>
        <w:t xml:space="preserve">лица </w:t>
      </w:r>
      <w:r>
        <w:rPr>
          <w:sz w:val="28"/>
          <w:szCs w:val="28"/>
        </w:rPr>
        <w:t>18)</w:t>
      </w:r>
      <w:r w:rsidRPr="004E4D02">
        <w:rPr>
          <w:sz w:val="28"/>
          <w:szCs w:val="28"/>
        </w:rPr>
        <w:t>.</w:t>
      </w:r>
    </w:p>
    <w:p w14:paraId="711A7254" w14:textId="77777777" w:rsidR="001D4F87" w:rsidRDefault="001D4F87" w:rsidP="001D4F87">
      <w:pPr>
        <w:jc w:val="both"/>
        <w:rPr>
          <w:sz w:val="28"/>
          <w:szCs w:val="28"/>
        </w:rPr>
      </w:pPr>
    </w:p>
    <w:p w14:paraId="1941C9EF" w14:textId="666CC96F" w:rsidR="002476DA" w:rsidRPr="001D4F87" w:rsidRDefault="002476DA" w:rsidP="001D4F87">
      <w:pPr>
        <w:jc w:val="both"/>
        <w:rPr>
          <w:sz w:val="28"/>
          <w:szCs w:val="28"/>
        </w:rPr>
      </w:pPr>
      <w:r w:rsidRPr="001D4F87">
        <w:rPr>
          <w:bCs/>
          <w:sz w:val="28"/>
          <w:szCs w:val="28"/>
        </w:rPr>
        <w:t>Таблица</w:t>
      </w:r>
      <w:r w:rsidR="001D4F87">
        <w:rPr>
          <w:bCs/>
          <w:sz w:val="28"/>
          <w:szCs w:val="28"/>
        </w:rPr>
        <w:t xml:space="preserve"> </w:t>
      </w:r>
      <w:r w:rsidR="00001C3A" w:rsidRPr="001D4F87">
        <w:rPr>
          <w:bCs/>
          <w:sz w:val="28"/>
          <w:szCs w:val="28"/>
          <w:lang w:val="kk-KZ"/>
        </w:rPr>
        <w:t>18</w:t>
      </w:r>
      <w:r w:rsidR="001D4F87">
        <w:rPr>
          <w:bCs/>
          <w:sz w:val="28"/>
          <w:szCs w:val="28"/>
          <w:lang w:val="kk-KZ"/>
        </w:rPr>
        <w:t xml:space="preserve"> </w:t>
      </w:r>
      <w:r w:rsidR="001D4F87" w:rsidRPr="004E4D02">
        <w:rPr>
          <w:sz w:val="28"/>
          <w:szCs w:val="28"/>
        </w:rPr>
        <w:t>–</w:t>
      </w:r>
      <w:r w:rsidR="00001C3A" w:rsidRPr="001D4F87">
        <w:rPr>
          <w:bCs/>
          <w:sz w:val="28"/>
          <w:szCs w:val="28"/>
          <w:lang w:val="kk-KZ"/>
        </w:rPr>
        <w:t xml:space="preserve"> На какие критерии обратит внимание реципиент</w:t>
      </w:r>
      <w:r w:rsidR="001D4F87">
        <w:rPr>
          <w:bCs/>
          <w:sz w:val="28"/>
          <w:szCs w:val="28"/>
          <w:lang w:val="kk-KZ"/>
        </w:rPr>
        <w:t xml:space="preserve"> </w:t>
      </w:r>
      <w:r w:rsidR="00001C3A" w:rsidRPr="001D4F87">
        <w:rPr>
          <w:bCs/>
          <w:sz w:val="28"/>
          <w:szCs w:val="28"/>
          <w:lang w:val="kk-KZ"/>
        </w:rPr>
        <w:t>(группа 3)</w:t>
      </w:r>
    </w:p>
    <w:p w14:paraId="420B6146" w14:textId="77777777" w:rsidR="002476DA" w:rsidRPr="00B47F02" w:rsidRDefault="002476DA" w:rsidP="002476DA">
      <w:pPr>
        <w:jc w:val="both"/>
        <w:rPr>
          <w:b/>
          <w:lang w:val="kk-KZ"/>
        </w:rPr>
      </w:pPr>
    </w:p>
    <w:tbl>
      <w:tblPr>
        <w:tblW w:w="9394" w:type="dxa"/>
        <w:tblInd w:w="93" w:type="dxa"/>
        <w:tblLook w:val="04A0" w:firstRow="1" w:lastRow="0" w:firstColumn="1" w:lastColumn="0" w:noHBand="0" w:noVBand="1"/>
      </w:tblPr>
      <w:tblGrid>
        <w:gridCol w:w="1745"/>
        <w:gridCol w:w="2299"/>
        <w:gridCol w:w="1787"/>
        <w:gridCol w:w="2036"/>
        <w:gridCol w:w="1527"/>
      </w:tblGrid>
      <w:tr w:rsidR="002476DA" w:rsidRPr="00F0009E" w14:paraId="53580539" w14:textId="77777777" w:rsidTr="007248DC">
        <w:trPr>
          <w:trHeight w:val="1027"/>
        </w:trPr>
        <w:tc>
          <w:tcPr>
            <w:tcW w:w="1745" w:type="dxa"/>
            <w:tcBorders>
              <w:top w:val="single" w:sz="4" w:space="0" w:color="auto"/>
              <w:left w:val="single" w:sz="4" w:space="0" w:color="auto"/>
              <w:bottom w:val="single" w:sz="4" w:space="0" w:color="auto"/>
              <w:right w:val="single" w:sz="4" w:space="0" w:color="auto"/>
            </w:tcBorders>
          </w:tcPr>
          <w:p w14:paraId="0BEC9FC8" w14:textId="77777777" w:rsidR="002476DA" w:rsidRPr="001D4F87" w:rsidRDefault="002476DA" w:rsidP="002476DA">
            <w:pPr>
              <w:rPr>
                <w:color w:val="000000"/>
                <w:sz w:val="28"/>
                <w:szCs w:val="28"/>
                <w:lang w:val="kk-KZ"/>
              </w:rPr>
            </w:pPr>
            <w:r w:rsidRPr="001D4F87">
              <w:rPr>
                <w:color w:val="000000"/>
                <w:sz w:val="28"/>
                <w:szCs w:val="28"/>
                <w:lang w:val="kk-KZ"/>
              </w:rPr>
              <w:t>Ответы</w:t>
            </w:r>
          </w:p>
        </w:tc>
        <w:tc>
          <w:tcPr>
            <w:tcW w:w="2299" w:type="dxa"/>
            <w:tcBorders>
              <w:top w:val="single" w:sz="4" w:space="0" w:color="auto"/>
              <w:left w:val="single" w:sz="4" w:space="0" w:color="auto"/>
              <w:bottom w:val="single" w:sz="4" w:space="0" w:color="auto"/>
              <w:right w:val="single" w:sz="4" w:space="0" w:color="auto"/>
            </w:tcBorders>
            <w:hideMark/>
          </w:tcPr>
          <w:p w14:paraId="0FBA79DA" w14:textId="4BB52FF5" w:rsidR="002476DA" w:rsidRPr="001D4F87" w:rsidRDefault="002476DA" w:rsidP="00A62AB3">
            <w:pPr>
              <w:rPr>
                <w:color w:val="000000"/>
                <w:sz w:val="28"/>
                <w:szCs w:val="28"/>
              </w:rPr>
            </w:pPr>
            <w:r w:rsidRPr="001D4F87">
              <w:rPr>
                <w:color w:val="000000"/>
                <w:sz w:val="28"/>
                <w:szCs w:val="28"/>
              </w:rPr>
              <w:t xml:space="preserve">внешние </w:t>
            </w:r>
            <w:r w:rsidR="005E51F0" w:rsidRPr="001D4F87">
              <w:rPr>
                <w:color w:val="000000"/>
                <w:sz w:val="28"/>
                <w:szCs w:val="28"/>
              </w:rPr>
              <w:t>данные(фенотип</w:t>
            </w:r>
            <w:r w:rsidRPr="001D4F87">
              <w:rPr>
                <w:color w:val="000000"/>
                <w:sz w:val="28"/>
                <w:szCs w:val="28"/>
              </w:rPr>
              <w:t>)</w:t>
            </w:r>
          </w:p>
        </w:tc>
        <w:tc>
          <w:tcPr>
            <w:tcW w:w="1787" w:type="dxa"/>
            <w:tcBorders>
              <w:top w:val="single" w:sz="4" w:space="0" w:color="auto"/>
              <w:left w:val="nil"/>
              <w:bottom w:val="single" w:sz="4" w:space="0" w:color="auto"/>
              <w:right w:val="single" w:sz="4" w:space="0" w:color="auto"/>
            </w:tcBorders>
            <w:hideMark/>
          </w:tcPr>
          <w:p w14:paraId="7FE14A87" w14:textId="77777777" w:rsidR="002476DA" w:rsidRPr="001D4F87" w:rsidRDefault="002476DA" w:rsidP="00A62AB3">
            <w:pPr>
              <w:rPr>
                <w:color w:val="000000"/>
                <w:sz w:val="28"/>
                <w:szCs w:val="28"/>
              </w:rPr>
            </w:pPr>
            <w:r w:rsidRPr="001D4F87">
              <w:rPr>
                <w:color w:val="000000"/>
                <w:sz w:val="28"/>
                <w:szCs w:val="28"/>
              </w:rPr>
              <w:t>здоровье</w:t>
            </w:r>
          </w:p>
        </w:tc>
        <w:tc>
          <w:tcPr>
            <w:tcW w:w="2036" w:type="dxa"/>
            <w:tcBorders>
              <w:top w:val="single" w:sz="4" w:space="0" w:color="auto"/>
              <w:left w:val="nil"/>
              <w:bottom w:val="single" w:sz="4" w:space="0" w:color="auto"/>
              <w:right w:val="single" w:sz="4" w:space="0" w:color="auto"/>
            </w:tcBorders>
            <w:noWrap/>
            <w:vAlign w:val="bottom"/>
            <w:hideMark/>
          </w:tcPr>
          <w:p w14:paraId="00F50EF0" w14:textId="65506610" w:rsidR="002476DA" w:rsidRPr="001D4F87" w:rsidRDefault="002476DA" w:rsidP="00A62AB3">
            <w:pPr>
              <w:rPr>
                <w:color w:val="000000"/>
                <w:sz w:val="28"/>
                <w:szCs w:val="28"/>
              </w:rPr>
            </w:pPr>
            <w:r w:rsidRPr="001D4F87">
              <w:rPr>
                <w:color w:val="000000"/>
                <w:sz w:val="28"/>
                <w:szCs w:val="28"/>
              </w:rPr>
              <w:t>не ответили</w:t>
            </w:r>
          </w:p>
        </w:tc>
        <w:tc>
          <w:tcPr>
            <w:tcW w:w="1527" w:type="dxa"/>
            <w:tcBorders>
              <w:top w:val="single" w:sz="4" w:space="0" w:color="auto"/>
              <w:left w:val="nil"/>
              <w:bottom w:val="single" w:sz="4" w:space="0" w:color="auto"/>
              <w:right w:val="single" w:sz="4" w:space="0" w:color="auto"/>
            </w:tcBorders>
            <w:noWrap/>
            <w:vAlign w:val="bottom"/>
            <w:hideMark/>
          </w:tcPr>
          <w:p w14:paraId="544AC442" w14:textId="77777777" w:rsidR="002476DA" w:rsidRPr="001D4F87" w:rsidRDefault="002476DA" w:rsidP="00A62AB3">
            <w:pPr>
              <w:rPr>
                <w:color w:val="000000"/>
                <w:sz w:val="28"/>
                <w:szCs w:val="28"/>
              </w:rPr>
            </w:pPr>
            <w:r w:rsidRPr="001D4F87">
              <w:rPr>
                <w:color w:val="000000"/>
                <w:sz w:val="28"/>
                <w:szCs w:val="28"/>
              </w:rPr>
              <w:t>всего</w:t>
            </w:r>
          </w:p>
        </w:tc>
      </w:tr>
      <w:tr w:rsidR="002476DA" w:rsidRPr="00F0009E" w14:paraId="3FE12AA0" w14:textId="77777777" w:rsidTr="007248DC">
        <w:trPr>
          <w:trHeight w:val="342"/>
        </w:trPr>
        <w:tc>
          <w:tcPr>
            <w:tcW w:w="1745" w:type="dxa"/>
            <w:tcBorders>
              <w:top w:val="nil"/>
              <w:left w:val="single" w:sz="4" w:space="0" w:color="auto"/>
              <w:bottom w:val="single" w:sz="4" w:space="0" w:color="auto"/>
              <w:right w:val="single" w:sz="4" w:space="0" w:color="auto"/>
            </w:tcBorders>
          </w:tcPr>
          <w:p w14:paraId="72CD3A90" w14:textId="77777777" w:rsidR="002476DA" w:rsidRPr="001D4F87" w:rsidRDefault="002476DA" w:rsidP="002476DA">
            <w:pPr>
              <w:rPr>
                <w:color w:val="000000"/>
                <w:sz w:val="28"/>
                <w:szCs w:val="28"/>
              </w:rPr>
            </w:pPr>
            <w:r w:rsidRPr="001D4F87">
              <w:rPr>
                <w:color w:val="000000"/>
                <w:sz w:val="28"/>
                <w:szCs w:val="28"/>
              </w:rPr>
              <w:t>количество</w:t>
            </w:r>
          </w:p>
        </w:tc>
        <w:tc>
          <w:tcPr>
            <w:tcW w:w="2299" w:type="dxa"/>
            <w:tcBorders>
              <w:top w:val="nil"/>
              <w:left w:val="single" w:sz="4" w:space="0" w:color="auto"/>
              <w:bottom w:val="single" w:sz="4" w:space="0" w:color="auto"/>
              <w:right w:val="single" w:sz="4" w:space="0" w:color="auto"/>
            </w:tcBorders>
            <w:noWrap/>
            <w:vAlign w:val="bottom"/>
            <w:hideMark/>
          </w:tcPr>
          <w:p w14:paraId="464CA4DE" w14:textId="77777777" w:rsidR="002476DA" w:rsidRPr="001D4F87" w:rsidRDefault="002476DA" w:rsidP="002476DA">
            <w:pPr>
              <w:rPr>
                <w:color w:val="000000"/>
                <w:sz w:val="28"/>
                <w:szCs w:val="28"/>
              </w:rPr>
            </w:pPr>
            <w:r w:rsidRPr="001D4F87">
              <w:rPr>
                <w:color w:val="000000"/>
                <w:sz w:val="28"/>
                <w:szCs w:val="28"/>
              </w:rPr>
              <w:t>4</w:t>
            </w:r>
          </w:p>
        </w:tc>
        <w:tc>
          <w:tcPr>
            <w:tcW w:w="1787" w:type="dxa"/>
            <w:tcBorders>
              <w:top w:val="nil"/>
              <w:left w:val="nil"/>
              <w:bottom w:val="single" w:sz="4" w:space="0" w:color="auto"/>
              <w:right w:val="single" w:sz="4" w:space="0" w:color="auto"/>
            </w:tcBorders>
            <w:noWrap/>
            <w:vAlign w:val="bottom"/>
            <w:hideMark/>
          </w:tcPr>
          <w:p w14:paraId="055DAA8D" w14:textId="77777777" w:rsidR="002476DA" w:rsidRPr="001D4F87" w:rsidRDefault="002476DA" w:rsidP="002476DA">
            <w:pPr>
              <w:rPr>
                <w:color w:val="000000"/>
                <w:sz w:val="28"/>
                <w:szCs w:val="28"/>
              </w:rPr>
            </w:pPr>
            <w:r w:rsidRPr="001D4F87">
              <w:rPr>
                <w:color w:val="000000"/>
                <w:sz w:val="28"/>
                <w:szCs w:val="28"/>
              </w:rPr>
              <w:t>13</w:t>
            </w:r>
          </w:p>
        </w:tc>
        <w:tc>
          <w:tcPr>
            <w:tcW w:w="2036" w:type="dxa"/>
            <w:tcBorders>
              <w:top w:val="nil"/>
              <w:left w:val="nil"/>
              <w:bottom w:val="single" w:sz="4" w:space="0" w:color="auto"/>
              <w:right w:val="single" w:sz="4" w:space="0" w:color="auto"/>
            </w:tcBorders>
            <w:noWrap/>
            <w:vAlign w:val="bottom"/>
            <w:hideMark/>
          </w:tcPr>
          <w:p w14:paraId="756484CA" w14:textId="77777777" w:rsidR="002476DA" w:rsidRPr="001D4F87" w:rsidRDefault="002476DA" w:rsidP="002476DA">
            <w:pPr>
              <w:rPr>
                <w:color w:val="000000"/>
                <w:sz w:val="28"/>
                <w:szCs w:val="28"/>
              </w:rPr>
            </w:pPr>
            <w:r w:rsidRPr="001D4F87">
              <w:rPr>
                <w:color w:val="000000"/>
                <w:sz w:val="28"/>
                <w:szCs w:val="28"/>
              </w:rPr>
              <w:t>18</w:t>
            </w:r>
          </w:p>
        </w:tc>
        <w:tc>
          <w:tcPr>
            <w:tcW w:w="1527" w:type="dxa"/>
            <w:tcBorders>
              <w:top w:val="nil"/>
              <w:left w:val="nil"/>
              <w:bottom w:val="single" w:sz="4" w:space="0" w:color="auto"/>
              <w:right w:val="single" w:sz="4" w:space="0" w:color="auto"/>
            </w:tcBorders>
            <w:noWrap/>
            <w:vAlign w:val="bottom"/>
            <w:hideMark/>
          </w:tcPr>
          <w:p w14:paraId="2C47219C" w14:textId="77777777" w:rsidR="002476DA" w:rsidRPr="001D4F87" w:rsidRDefault="002476DA" w:rsidP="002476DA">
            <w:pPr>
              <w:rPr>
                <w:color w:val="000000"/>
                <w:sz w:val="28"/>
                <w:szCs w:val="28"/>
              </w:rPr>
            </w:pPr>
            <w:r w:rsidRPr="001D4F87">
              <w:rPr>
                <w:color w:val="000000"/>
                <w:sz w:val="28"/>
                <w:szCs w:val="28"/>
              </w:rPr>
              <w:t>35</w:t>
            </w:r>
          </w:p>
        </w:tc>
      </w:tr>
      <w:tr w:rsidR="002476DA" w:rsidRPr="00F0009E" w14:paraId="6F09C978" w14:textId="77777777" w:rsidTr="007248DC">
        <w:trPr>
          <w:trHeight w:val="70"/>
        </w:trPr>
        <w:tc>
          <w:tcPr>
            <w:tcW w:w="1745" w:type="dxa"/>
            <w:tcBorders>
              <w:top w:val="single" w:sz="4" w:space="0" w:color="auto"/>
              <w:left w:val="single" w:sz="4" w:space="0" w:color="auto"/>
              <w:bottom w:val="single" w:sz="4" w:space="0" w:color="auto"/>
              <w:right w:val="single" w:sz="4" w:space="0" w:color="auto"/>
            </w:tcBorders>
          </w:tcPr>
          <w:p w14:paraId="3C2D0482" w14:textId="77777777" w:rsidR="002476DA" w:rsidRPr="001D4F87" w:rsidRDefault="002476DA" w:rsidP="002476DA">
            <w:pPr>
              <w:rPr>
                <w:color w:val="000000"/>
                <w:sz w:val="28"/>
                <w:szCs w:val="28"/>
              </w:rPr>
            </w:pPr>
            <w:r w:rsidRPr="001D4F87">
              <w:rPr>
                <w:color w:val="000000"/>
                <w:sz w:val="28"/>
                <w:szCs w:val="28"/>
              </w:rPr>
              <w:t>абс, %</w:t>
            </w:r>
          </w:p>
        </w:tc>
        <w:tc>
          <w:tcPr>
            <w:tcW w:w="2299" w:type="dxa"/>
            <w:tcBorders>
              <w:top w:val="single" w:sz="4" w:space="0" w:color="auto"/>
              <w:left w:val="single" w:sz="4" w:space="0" w:color="auto"/>
              <w:bottom w:val="single" w:sz="4" w:space="0" w:color="auto"/>
              <w:right w:val="single" w:sz="4" w:space="0" w:color="auto"/>
            </w:tcBorders>
            <w:noWrap/>
            <w:vAlign w:val="bottom"/>
            <w:hideMark/>
          </w:tcPr>
          <w:p w14:paraId="2612B48A" w14:textId="77777777" w:rsidR="002476DA" w:rsidRPr="001D4F87" w:rsidRDefault="002476DA" w:rsidP="002476DA">
            <w:pPr>
              <w:rPr>
                <w:color w:val="000000"/>
                <w:sz w:val="28"/>
                <w:szCs w:val="28"/>
              </w:rPr>
            </w:pPr>
            <w:r w:rsidRPr="001D4F87">
              <w:rPr>
                <w:color w:val="000000"/>
                <w:sz w:val="28"/>
                <w:szCs w:val="28"/>
              </w:rPr>
              <w:t>11</w:t>
            </w:r>
          </w:p>
        </w:tc>
        <w:tc>
          <w:tcPr>
            <w:tcW w:w="1787" w:type="dxa"/>
            <w:tcBorders>
              <w:top w:val="single" w:sz="4" w:space="0" w:color="auto"/>
              <w:left w:val="nil"/>
              <w:bottom w:val="single" w:sz="4" w:space="0" w:color="auto"/>
              <w:right w:val="single" w:sz="4" w:space="0" w:color="auto"/>
            </w:tcBorders>
            <w:noWrap/>
            <w:vAlign w:val="bottom"/>
            <w:hideMark/>
          </w:tcPr>
          <w:p w14:paraId="36A4C649" w14:textId="77777777" w:rsidR="002476DA" w:rsidRPr="001D4F87" w:rsidRDefault="002476DA" w:rsidP="002476DA">
            <w:pPr>
              <w:rPr>
                <w:color w:val="000000"/>
                <w:sz w:val="28"/>
                <w:szCs w:val="28"/>
              </w:rPr>
            </w:pPr>
            <w:r w:rsidRPr="001D4F87">
              <w:rPr>
                <w:color w:val="000000"/>
                <w:sz w:val="28"/>
                <w:szCs w:val="28"/>
              </w:rPr>
              <w:t>37</w:t>
            </w:r>
          </w:p>
        </w:tc>
        <w:tc>
          <w:tcPr>
            <w:tcW w:w="2036" w:type="dxa"/>
            <w:tcBorders>
              <w:top w:val="single" w:sz="4" w:space="0" w:color="auto"/>
              <w:left w:val="nil"/>
              <w:bottom w:val="single" w:sz="4" w:space="0" w:color="auto"/>
              <w:right w:val="single" w:sz="4" w:space="0" w:color="auto"/>
            </w:tcBorders>
            <w:noWrap/>
            <w:vAlign w:val="bottom"/>
            <w:hideMark/>
          </w:tcPr>
          <w:p w14:paraId="6A57A22D" w14:textId="77777777" w:rsidR="002476DA" w:rsidRPr="001D4F87" w:rsidRDefault="002476DA" w:rsidP="002476DA">
            <w:pPr>
              <w:rPr>
                <w:color w:val="000000"/>
                <w:sz w:val="28"/>
                <w:szCs w:val="28"/>
              </w:rPr>
            </w:pPr>
            <w:r w:rsidRPr="001D4F87">
              <w:rPr>
                <w:color w:val="000000"/>
                <w:sz w:val="28"/>
                <w:szCs w:val="28"/>
              </w:rPr>
              <w:t>51</w:t>
            </w:r>
          </w:p>
        </w:tc>
        <w:tc>
          <w:tcPr>
            <w:tcW w:w="1527" w:type="dxa"/>
            <w:tcBorders>
              <w:top w:val="single" w:sz="4" w:space="0" w:color="auto"/>
              <w:left w:val="nil"/>
              <w:bottom w:val="single" w:sz="4" w:space="0" w:color="auto"/>
              <w:right w:val="single" w:sz="4" w:space="0" w:color="auto"/>
            </w:tcBorders>
            <w:noWrap/>
            <w:vAlign w:val="bottom"/>
            <w:hideMark/>
          </w:tcPr>
          <w:p w14:paraId="3EF59960" w14:textId="77777777" w:rsidR="002476DA" w:rsidRPr="001D4F87" w:rsidRDefault="002476DA" w:rsidP="002476DA">
            <w:pPr>
              <w:rPr>
                <w:color w:val="000000"/>
                <w:sz w:val="28"/>
                <w:szCs w:val="28"/>
              </w:rPr>
            </w:pPr>
            <w:r w:rsidRPr="001D4F87">
              <w:rPr>
                <w:color w:val="000000"/>
                <w:sz w:val="28"/>
                <w:szCs w:val="28"/>
              </w:rPr>
              <w:t>100</w:t>
            </w:r>
          </w:p>
        </w:tc>
      </w:tr>
    </w:tbl>
    <w:p w14:paraId="068E28D0" w14:textId="77777777" w:rsidR="007248DC" w:rsidRDefault="007248DC" w:rsidP="001D4F8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p>
    <w:p w14:paraId="72D7564E" w14:textId="7C368159" w:rsidR="007248DC" w:rsidRPr="00BC740F"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 xml:space="preserve">Лица, заинтересованные в донорстве ооцитов, могут найти информацию в различных источниках, которая поможет им в этом процессе. </w:t>
      </w:r>
      <w:r>
        <w:rPr>
          <w:sz w:val="28"/>
          <w:szCs w:val="28"/>
        </w:rPr>
        <w:t>Пре</w:t>
      </w:r>
      <w:r w:rsidR="008A0D3C">
        <w:rPr>
          <w:sz w:val="28"/>
          <w:szCs w:val="28"/>
        </w:rPr>
        <w:t>д</w:t>
      </w:r>
      <w:r>
        <w:rPr>
          <w:sz w:val="28"/>
          <w:szCs w:val="28"/>
        </w:rPr>
        <w:t>ложений от рекрутинговых агенств по донорству и суррогатному материнству, медицинских клиник и различных форрумов очень много и условия у них разные. Достаточно набрать в поисковом окне интернета</w:t>
      </w:r>
      <w:r w:rsidR="006B2EB7">
        <w:rPr>
          <w:sz w:val="28"/>
          <w:szCs w:val="28"/>
          <w:lang w:val="kk-KZ"/>
        </w:rPr>
        <w:t xml:space="preserve"> </w:t>
      </w:r>
      <w:r>
        <w:rPr>
          <w:sz w:val="28"/>
          <w:szCs w:val="28"/>
        </w:rPr>
        <w:t>- хочу стать донором яйцеклетки, и появятся множество ссылок на запрос о донорах ооцитов</w:t>
      </w:r>
      <w:r w:rsidR="008A0D3C">
        <w:rPr>
          <w:sz w:val="28"/>
          <w:szCs w:val="28"/>
        </w:rPr>
        <w:t>.</w:t>
      </w:r>
    </w:p>
    <w:p w14:paraId="4A16D6A3" w14:textId="77777777"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BC740F">
        <w:rPr>
          <w:color w:val="000000" w:themeColor="text1"/>
          <w:sz w:val="28"/>
          <w:szCs w:val="28"/>
        </w:rPr>
        <w:t xml:space="preserve">Клиники репродуктивного здоровья и репродуктивные центры </w:t>
      </w:r>
      <w:r>
        <w:rPr>
          <w:color w:val="000000" w:themeColor="text1"/>
          <w:sz w:val="28"/>
          <w:szCs w:val="28"/>
        </w:rPr>
        <w:t xml:space="preserve">ВРТ, </w:t>
      </w:r>
      <w:r w:rsidRPr="00BC740F">
        <w:rPr>
          <w:color w:val="000000" w:themeColor="text1"/>
          <w:sz w:val="28"/>
          <w:szCs w:val="28"/>
        </w:rPr>
        <w:t xml:space="preserve">часто имеют специальные донорские программы </w:t>
      </w:r>
      <w:r w:rsidRPr="003701A1">
        <w:rPr>
          <w:sz w:val="28"/>
          <w:szCs w:val="28"/>
        </w:rPr>
        <w:t>и предоставляют исчерпывающую информацию о донорстве ооцитов. Обычно они предлагают образовательные материалы, консультационные услуги и консультации потенциальным донорам, чтобы объяснить процесс донорства, критерии отбора, риски и потенциальные результаты</w:t>
      </w:r>
      <w:r>
        <w:rPr>
          <w:sz w:val="28"/>
          <w:szCs w:val="28"/>
        </w:rPr>
        <w:t>, этим в крупных клиниках занимаются юристы, психологи и специально обученный медицинский персонал</w:t>
      </w:r>
      <w:r w:rsidRPr="003701A1">
        <w:rPr>
          <w:sz w:val="28"/>
          <w:szCs w:val="28"/>
        </w:rPr>
        <w:t>.</w:t>
      </w:r>
    </w:p>
    <w:p w14:paraId="6934FF0F" w14:textId="77777777"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Информацию о донорстве ооцитов предоставляют многие авторитетные веб-сайты, в том числе организации, специализирующиеся на лечении бесплодия, медицинские учреждения и некоммерческие организации. Эти веб-сайты могут содержать подробные объяснения процесса пожертвования, часто задаваемые вопросы, квалификационные требования и контактную информацию донорских программ.</w:t>
      </w:r>
    </w:p>
    <w:p w14:paraId="3129C61B" w14:textId="25F10E73"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Национальные и международные ре</w:t>
      </w:r>
      <w:r>
        <w:rPr>
          <w:sz w:val="28"/>
          <w:szCs w:val="28"/>
        </w:rPr>
        <w:t>ги</w:t>
      </w:r>
      <w:r w:rsidRPr="003701A1">
        <w:rPr>
          <w:sz w:val="28"/>
          <w:szCs w:val="28"/>
        </w:rPr>
        <w:t>стры доноров облегчают связи между потенциальными донорами и предполагаемыми родителями</w:t>
      </w:r>
      <w:r>
        <w:rPr>
          <w:sz w:val="28"/>
          <w:szCs w:val="28"/>
        </w:rPr>
        <w:t xml:space="preserve">, </w:t>
      </w:r>
      <w:r w:rsidR="009703DF">
        <w:rPr>
          <w:sz w:val="28"/>
          <w:szCs w:val="28"/>
        </w:rPr>
        <w:t>к сожалению,</w:t>
      </w:r>
      <w:r>
        <w:rPr>
          <w:sz w:val="28"/>
          <w:szCs w:val="28"/>
        </w:rPr>
        <w:t xml:space="preserve"> в РК таких регистров нет</w:t>
      </w:r>
      <w:r w:rsidRPr="003701A1">
        <w:rPr>
          <w:sz w:val="28"/>
          <w:szCs w:val="28"/>
        </w:rPr>
        <w:t>. Эти ре</w:t>
      </w:r>
      <w:r>
        <w:rPr>
          <w:sz w:val="28"/>
          <w:szCs w:val="28"/>
        </w:rPr>
        <w:t>ги</w:t>
      </w:r>
      <w:r w:rsidRPr="003701A1">
        <w:rPr>
          <w:sz w:val="28"/>
          <w:szCs w:val="28"/>
        </w:rPr>
        <w:t>стры предоставля</w:t>
      </w:r>
      <w:r>
        <w:rPr>
          <w:sz w:val="28"/>
          <w:szCs w:val="28"/>
        </w:rPr>
        <w:t>ют</w:t>
      </w:r>
      <w:r w:rsidRPr="003701A1">
        <w:rPr>
          <w:sz w:val="28"/>
          <w:szCs w:val="28"/>
        </w:rPr>
        <w:t xml:space="preserve"> информацию о процессе пожертвования</w:t>
      </w:r>
      <w:r>
        <w:rPr>
          <w:sz w:val="28"/>
          <w:szCs w:val="28"/>
        </w:rPr>
        <w:t>/донорства</w:t>
      </w:r>
      <w:r w:rsidRPr="003701A1">
        <w:rPr>
          <w:sz w:val="28"/>
          <w:szCs w:val="28"/>
        </w:rPr>
        <w:t xml:space="preserve">, </w:t>
      </w:r>
      <w:r>
        <w:rPr>
          <w:sz w:val="28"/>
          <w:szCs w:val="28"/>
        </w:rPr>
        <w:t xml:space="preserve">о </w:t>
      </w:r>
      <w:r w:rsidRPr="003701A1">
        <w:rPr>
          <w:sz w:val="28"/>
          <w:szCs w:val="28"/>
        </w:rPr>
        <w:t xml:space="preserve">юридических </w:t>
      </w:r>
      <w:r>
        <w:rPr>
          <w:sz w:val="28"/>
          <w:szCs w:val="28"/>
        </w:rPr>
        <w:t xml:space="preserve">аспектах донации, </w:t>
      </w:r>
      <w:r w:rsidRPr="003701A1">
        <w:rPr>
          <w:sz w:val="28"/>
          <w:szCs w:val="28"/>
        </w:rPr>
        <w:t>услугах поддержки, доступных донорам. Некоторые ре</w:t>
      </w:r>
      <w:r>
        <w:rPr>
          <w:sz w:val="28"/>
          <w:szCs w:val="28"/>
        </w:rPr>
        <w:t>ги</w:t>
      </w:r>
      <w:r w:rsidRPr="003701A1">
        <w:rPr>
          <w:sz w:val="28"/>
          <w:szCs w:val="28"/>
        </w:rPr>
        <w:t>стры также предлагают онлайн-платформы, где люди могут создавать профили и выражать заинтересованность</w:t>
      </w:r>
      <w:r>
        <w:rPr>
          <w:sz w:val="28"/>
          <w:szCs w:val="28"/>
        </w:rPr>
        <w:t>, в донации и оставить заявку на донорство</w:t>
      </w:r>
      <w:r w:rsidRPr="003701A1">
        <w:rPr>
          <w:sz w:val="28"/>
          <w:szCs w:val="28"/>
        </w:rPr>
        <w:t>.</w:t>
      </w:r>
    </w:p>
    <w:p w14:paraId="2AA1C39D" w14:textId="0530B2EF" w:rsidR="007248DC" w:rsidRPr="00BC740F"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 xml:space="preserve">Медицинские работники, в том числе </w:t>
      </w:r>
      <w:r>
        <w:rPr>
          <w:sz w:val="28"/>
          <w:szCs w:val="28"/>
        </w:rPr>
        <w:t xml:space="preserve">репродуктологи, </w:t>
      </w:r>
      <w:r w:rsidRPr="003701A1">
        <w:rPr>
          <w:sz w:val="28"/>
          <w:szCs w:val="28"/>
        </w:rPr>
        <w:t>гинекологи, репродуктивные эндокринологи и специалисты по лечению бесплодия, могут предоставить рекомендации</w:t>
      </w:r>
      <w:r w:rsidR="008A0D3C">
        <w:rPr>
          <w:sz w:val="28"/>
          <w:szCs w:val="28"/>
        </w:rPr>
        <w:t>,</w:t>
      </w:r>
      <w:r w:rsidRPr="003701A1">
        <w:rPr>
          <w:sz w:val="28"/>
          <w:szCs w:val="28"/>
        </w:rPr>
        <w:t xml:space="preserve"> и информацию о донорстве ооцитов. Они могут оценить историю болезни потенциального донора, провести необходимые тесты и предложить персональный совет, основанный на индивидуальных обстоятельствах.</w:t>
      </w:r>
      <w:r>
        <w:rPr>
          <w:sz w:val="28"/>
          <w:szCs w:val="28"/>
        </w:rPr>
        <w:t xml:space="preserve"> В Казахстане подобным полным консультированием занимаются чаще всего врачм репродуктологи.</w:t>
      </w:r>
    </w:p>
    <w:p w14:paraId="1ADA34A8" w14:textId="4292EC6B"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 xml:space="preserve">Группы поддержки и онлайн-форумы для людей, планирующих или проходящих донорство ооцитов, могут быть ценными источниками информации и поддержки. Доноры могут общаться с другими людьми, прошедшими процедуру </w:t>
      </w:r>
      <w:r w:rsidR="00FF56AC">
        <w:rPr>
          <w:sz w:val="28"/>
          <w:szCs w:val="28"/>
        </w:rPr>
        <w:t>донорства</w:t>
      </w:r>
      <w:r w:rsidRPr="003701A1">
        <w:rPr>
          <w:sz w:val="28"/>
          <w:szCs w:val="28"/>
        </w:rPr>
        <w:t>, задавать вопросы, делиться опытом и получать доступ к ресурсам, рекомендованным коллегами.</w:t>
      </w:r>
    </w:p>
    <w:p w14:paraId="4022C39C" w14:textId="0376A59D"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Существует множество книг, статей и публикаций, в которых содержится подробная информация о донорстве ооцитов, включая медицинские, юридические, этические и эмоциональные аспекты. Доноры могут изучить литературу, написанную экспертами в этой области, или личные рассказы людей, пожертвовавших яйцеклетки.</w:t>
      </w:r>
      <w:r>
        <w:rPr>
          <w:sz w:val="28"/>
          <w:szCs w:val="28"/>
        </w:rPr>
        <w:t xml:space="preserve"> </w:t>
      </w:r>
      <w:r w:rsidRPr="003701A1">
        <w:rPr>
          <w:sz w:val="28"/>
          <w:szCs w:val="28"/>
        </w:rPr>
        <w:t>Консультации</w:t>
      </w:r>
      <w:r>
        <w:rPr>
          <w:sz w:val="28"/>
          <w:szCs w:val="28"/>
        </w:rPr>
        <w:t xml:space="preserve"> </w:t>
      </w:r>
      <w:r w:rsidRPr="003701A1">
        <w:rPr>
          <w:sz w:val="28"/>
          <w:szCs w:val="28"/>
        </w:rPr>
        <w:t>могут дать донорам лучшее понимание процесса пожертвования и помочь им принять обоснованные решения об участии.</w:t>
      </w:r>
    </w:p>
    <w:p w14:paraId="10B70274" w14:textId="77777777"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Доноры также могут запросить информацию о юридических аспектах донорства ооцитов, включая права, обязанности и потенциальные юридические последствия. Юристы, специализирующиеся на репродуктивном праве, могут предложить рекомендации и помощь в работе с юридическими соглашениями, контрактами и родительскими правами.</w:t>
      </w:r>
    </w:p>
    <w:p w14:paraId="57E5DA41" w14:textId="77777777" w:rsidR="007248DC" w:rsidRPr="003701A1" w:rsidRDefault="007248DC" w:rsidP="007248D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firstLine="709"/>
        <w:jc w:val="both"/>
        <w:rPr>
          <w:sz w:val="28"/>
          <w:szCs w:val="28"/>
        </w:rPr>
      </w:pPr>
      <w:r w:rsidRPr="003701A1">
        <w:rPr>
          <w:sz w:val="28"/>
          <w:szCs w:val="28"/>
        </w:rPr>
        <w:t>Изучая эти источники информации, потенциальные доноры ооцитов могут получить полное представление о процессе донорства и принять обоснованные решения о своем участии в программах донорства яйцеклеток.</w:t>
      </w:r>
    </w:p>
    <w:p w14:paraId="27F2DFB5" w14:textId="77777777" w:rsidR="007248DC" w:rsidRDefault="007248DC" w:rsidP="007248DC">
      <w:pPr>
        <w:ind w:firstLine="709"/>
        <w:jc w:val="both"/>
        <w:rPr>
          <w:color w:val="000000" w:themeColor="text1"/>
          <w:sz w:val="28"/>
          <w:szCs w:val="28"/>
        </w:rPr>
      </w:pPr>
      <w:r w:rsidRPr="003701A1">
        <w:rPr>
          <w:sz w:val="28"/>
          <w:szCs w:val="28"/>
        </w:rPr>
        <w:t>По результатам н</w:t>
      </w:r>
      <w:r>
        <w:rPr>
          <w:sz w:val="28"/>
          <w:szCs w:val="28"/>
        </w:rPr>
        <w:t>ашего</w:t>
      </w:r>
      <w:r w:rsidRPr="003701A1">
        <w:rPr>
          <w:sz w:val="28"/>
          <w:szCs w:val="28"/>
        </w:rPr>
        <w:t xml:space="preserve"> исследования</w:t>
      </w:r>
      <w:r>
        <w:rPr>
          <w:sz w:val="28"/>
          <w:szCs w:val="28"/>
        </w:rPr>
        <w:t xml:space="preserve"> </w:t>
      </w:r>
      <w:r w:rsidRPr="003701A1">
        <w:rPr>
          <w:sz w:val="28"/>
          <w:szCs w:val="28"/>
        </w:rPr>
        <w:t xml:space="preserve">к донорству </w:t>
      </w:r>
      <w:r>
        <w:rPr>
          <w:color w:val="000000" w:themeColor="text1"/>
          <w:sz w:val="28"/>
          <w:szCs w:val="28"/>
        </w:rPr>
        <w:t>респондентки</w:t>
      </w:r>
      <w:r w:rsidRPr="004E4D02">
        <w:rPr>
          <w:color w:val="000000" w:themeColor="text1"/>
          <w:sz w:val="28"/>
          <w:szCs w:val="28"/>
        </w:rPr>
        <w:t xml:space="preserve"> пришли в 43% по совету подруги, 23% увидели рекламу в социальных сетях, 17% финансовые проблемы, 11% через рекрутинговое агентство</w:t>
      </w:r>
      <w:r>
        <w:rPr>
          <w:color w:val="000000" w:themeColor="text1"/>
          <w:sz w:val="28"/>
          <w:szCs w:val="28"/>
        </w:rPr>
        <w:t xml:space="preserve"> (таблица 19)</w:t>
      </w:r>
      <w:r w:rsidRPr="004E4D02">
        <w:rPr>
          <w:color w:val="000000" w:themeColor="text1"/>
          <w:sz w:val="28"/>
          <w:szCs w:val="28"/>
        </w:rPr>
        <w:t xml:space="preserve">. </w:t>
      </w:r>
    </w:p>
    <w:p w14:paraId="4EAE81C1" w14:textId="77777777" w:rsidR="000928AD" w:rsidRPr="000928AD" w:rsidRDefault="000928AD" w:rsidP="000928AD">
      <w:pPr>
        <w:ind w:firstLine="567"/>
        <w:jc w:val="both"/>
        <w:rPr>
          <w:color w:val="000000" w:themeColor="text1"/>
          <w:sz w:val="28"/>
          <w:szCs w:val="28"/>
        </w:rPr>
      </w:pPr>
    </w:p>
    <w:p w14:paraId="56000855" w14:textId="563B70B4" w:rsidR="00CF0BE3" w:rsidRDefault="000928AD" w:rsidP="001D4F87">
      <w:pPr>
        <w:jc w:val="both"/>
        <w:rPr>
          <w:sz w:val="28"/>
          <w:szCs w:val="28"/>
        </w:rPr>
      </w:pPr>
      <w:r w:rsidRPr="005E51F0">
        <w:rPr>
          <w:sz w:val="28"/>
          <w:szCs w:val="28"/>
        </w:rPr>
        <w:t>Таблица 1</w:t>
      </w:r>
      <w:r w:rsidR="00001C3A" w:rsidRPr="005E51F0">
        <w:rPr>
          <w:sz w:val="28"/>
          <w:szCs w:val="28"/>
        </w:rPr>
        <w:t>9</w:t>
      </w:r>
      <w:r w:rsidR="001D4F87">
        <w:rPr>
          <w:sz w:val="28"/>
          <w:szCs w:val="28"/>
        </w:rPr>
        <w:t xml:space="preserve"> </w:t>
      </w:r>
      <w:r w:rsidR="001D4F87" w:rsidRPr="004E4D02">
        <w:rPr>
          <w:sz w:val="28"/>
          <w:szCs w:val="28"/>
        </w:rPr>
        <w:t>–</w:t>
      </w:r>
      <w:r w:rsidRPr="005E51F0">
        <w:rPr>
          <w:sz w:val="28"/>
          <w:szCs w:val="28"/>
        </w:rPr>
        <w:t xml:space="preserve"> </w:t>
      </w:r>
      <w:r w:rsidR="009D2624" w:rsidRPr="005E51F0">
        <w:rPr>
          <w:sz w:val="28"/>
          <w:szCs w:val="28"/>
        </w:rPr>
        <w:t>Источники информации о донорстве ооцитов среди респондентов группы 3</w:t>
      </w:r>
    </w:p>
    <w:p w14:paraId="34DBE003" w14:textId="77777777" w:rsidR="001D4F87" w:rsidRPr="005E51F0" w:rsidRDefault="001D4F87" w:rsidP="001D4F87">
      <w:pPr>
        <w:jc w:val="both"/>
        <w:rPr>
          <w:sz w:val="28"/>
          <w:szCs w:val="28"/>
        </w:rPr>
      </w:pPr>
    </w:p>
    <w:tbl>
      <w:tblPr>
        <w:tblStyle w:val="afffffffb"/>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637"/>
        <w:gridCol w:w="2635"/>
        <w:gridCol w:w="2635"/>
      </w:tblGrid>
      <w:tr w:rsidR="00CF0BE3" w:rsidRPr="003701A1" w14:paraId="3167305F" w14:textId="77777777" w:rsidTr="004B502E">
        <w:trPr>
          <w:trHeight w:val="337"/>
          <w:jc w:val="center"/>
        </w:trPr>
        <w:tc>
          <w:tcPr>
            <w:tcW w:w="530" w:type="dxa"/>
            <w:vAlign w:val="center"/>
          </w:tcPr>
          <w:p w14:paraId="5A4C7C2B" w14:textId="77777777" w:rsidR="00CF0BE3" w:rsidRPr="003701A1" w:rsidRDefault="009D2624" w:rsidP="007248DC">
            <w:pPr>
              <w:jc w:val="center"/>
              <w:rPr>
                <w:sz w:val="28"/>
                <w:szCs w:val="28"/>
              </w:rPr>
            </w:pPr>
            <w:r w:rsidRPr="003701A1">
              <w:rPr>
                <w:sz w:val="28"/>
                <w:szCs w:val="28"/>
              </w:rPr>
              <w:t>№</w:t>
            </w:r>
          </w:p>
        </w:tc>
        <w:tc>
          <w:tcPr>
            <w:tcW w:w="3637" w:type="dxa"/>
            <w:vAlign w:val="center"/>
          </w:tcPr>
          <w:p w14:paraId="43446EEA" w14:textId="77777777" w:rsidR="00CF0BE3" w:rsidRPr="003701A1" w:rsidRDefault="009D2624" w:rsidP="007248DC">
            <w:pPr>
              <w:jc w:val="center"/>
              <w:rPr>
                <w:sz w:val="28"/>
                <w:szCs w:val="28"/>
              </w:rPr>
            </w:pPr>
            <w:r w:rsidRPr="003701A1">
              <w:rPr>
                <w:sz w:val="28"/>
                <w:szCs w:val="28"/>
              </w:rPr>
              <w:t>Показатели</w:t>
            </w:r>
          </w:p>
        </w:tc>
        <w:tc>
          <w:tcPr>
            <w:tcW w:w="2635" w:type="dxa"/>
            <w:vAlign w:val="center"/>
          </w:tcPr>
          <w:p w14:paraId="335FD310" w14:textId="7F6DD8AF" w:rsidR="00CF0BE3" w:rsidRPr="003701A1" w:rsidRDefault="0072165A" w:rsidP="007248DC">
            <w:pPr>
              <w:jc w:val="center"/>
              <w:rPr>
                <w:sz w:val="28"/>
                <w:szCs w:val="28"/>
              </w:rPr>
            </w:pPr>
            <w:r>
              <w:rPr>
                <w:sz w:val="28"/>
                <w:szCs w:val="28"/>
              </w:rPr>
              <w:t>Количество</w:t>
            </w:r>
          </w:p>
        </w:tc>
        <w:tc>
          <w:tcPr>
            <w:tcW w:w="2635" w:type="dxa"/>
            <w:vAlign w:val="center"/>
          </w:tcPr>
          <w:p w14:paraId="7E30CE4C" w14:textId="4DE550FF" w:rsidR="00CF0BE3" w:rsidRPr="003701A1" w:rsidRDefault="00F64B37" w:rsidP="007248DC">
            <w:pPr>
              <w:jc w:val="center"/>
              <w:rPr>
                <w:sz w:val="28"/>
                <w:szCs w:val="28"/>
              </w:rPr>
            </w:pPr>
            <w:r>
              <w:rPr>
                <w:sz w:val="28"/>
                <w:szCs w:val="28"/>
              </w:rPr>
              <w:t>абс,</w:t>
            </w:r>
            <w:r w:rsidRPr="003701A1">
              <w:rPr>
                <w:sz w:val="28"/>
                <w:szCs w:val="28"/>
              </w:rPr>
              <w:t xml:space="preserve"> %</w:t>
            </w:r>
          </w:p>
        </w:tc>
      </w:tr>
      <w:tr w:rsidR="00CF0BE3" w:rsidRPr="003701A1" w14:paraId="680D23B9" w14:textId="77777777" w:rsidTr="004B502E">
        <w:trPr>
          <w:trHeight w:val="512"/>
          <w:jc w:val="center"/>
        </w:trPr>
        <w:tc>
          <w:tcPr>
            <w:tcW w:w="530" w:type="dxa"/>
            <w:vAlign w:val="center"/>
          </w:tcPr>
          <w:p w14:paraId="5EB7829A" w14:textId="77777777" w:rsidR="00CF0BE3" w:rsidRPr="003701A1" w:rsidRDefault="009D2624" w:rsidP="007248DC">
            <w:pPr>
              <w:jc w:val="center"/>
              <w:rPr>
                <w:sz w:val="28"/>
                <w:szCs w:val="28"/>
              </w:rPr>
            </w:pPr>
            <w:r w:rsidRPr="003701A1">
              <w:rPr>
                <w:sz w:val="28"/>
                <w:szCs w:val="28"/>
              </w:rPr>
              <w:t>1</w:t>
            </w:r>
          </w:p>
        </w:tc>
        <w:tc>
          <w:tcPr>
            <w:tcW w:w="3637" w:type="dxa"/>
            <w:vAlign w:val="center"/>
          </w:tcPr>
          <w:p w14:paraId="411A42D5" w14:textId="77777777" w:rsidR="00CF0BE3" w:rsidRPr="003701A1" w:rsidRDefault="009D2624" w:rsidP="007248DC">
            <w:pPr>
              <w:rPr>
                <w:sz w:val="28"/>
                <w:szCs w:val="28"/>
              </w:rPr>
            </w:pPr>
            <w:r w:rsidRPr="003701A1">
              <w:rPr>
                <w:sz w:val="28"/>
                <w:szCs w:val="28"/>
              </w:rPr>
              <w:t>Обратилась в агентство</w:t>
            </w:r>
          </w:p>
        </w:tc>
        <w:tc>
          <w:tcPr>
            <w:tcW w:w="2635" w:type="dxa"/>
            <w:vAlign w:val="center"/>
          </w:tcPr>
          <w:p w14:paraId="2782CD02" w14:textId="77777777" w:rsidR="00CF0BE3" w:rsidRPr="003701A1" w:rsidRDefault="009D2624" w:rsidP="007248DC">
            <w:pPr>
              <w:jc w:val="center"/>
              <w:rPr>
                <w:sz w:val="28"/>
                <w:szCs w:val="28"/>
              </w:rPr>
            </w:pPr>
            <w:r w:rsidRPr="003701A1">
              <w:rPr>
                <w:sz w:val="28"/>
                <w:szCs w:val="28"/>
              </w:rPr>
              <w:t>4</w:t>
            </w:r>
          </w:p>
        </w:tc>
        <w:tc>
          <w:tcPr>
            <w:tcW w:w="2635" w:type="dxa"/>
            <w:vAlign w:val="center"/>
          </w:tcPr>
          <w:p w14:paraId="5FFF8138" w14:textId="77777777" w:rsidR="00CF0BE3" w:rsidRPr="003701A1" w:rsidRDefault="009D2624" w:rsidP="007248DC">
            <w:pPr>
              <w:jc w:val="center"/>
              <w:rPr>
                <w:sz w:val="28"/>
                <w:szCs w:val="28"/>
              </w:rPr>
            </w:pPr>
            <w:r w:rsidRPr="003701A1">
              <w:rPr>
                <w:sz w:val="28"/>
                <w:szCs w:val="28"/>
              </w:rPr>
              <w:t>11</w:t>
            </w:r>
          </w:p>
        </w:tc>
      </w:tr>
      <w:tr w:rsidR="00CF0BE3" w:rsidRPr="003701A1" w14:paraId="77F06ED9" w14:textId="77777777" w:rsidTr="004B502E">
        <w:trPr>
          <w:trHeight w:val="337"/>
          <w:jc w:val="center"/>
        </w:trPr>
        <w:tc>
          <w:tcPr>
            <w:tcW w:w="530" w:type="dxa"/>
            <w:vAlign w:val="center"/>
          </w:tcPr>
          <w:p w14:paraId="5B205D00" w14:textId="77777777" w:rsidR="00CF0BE3" w:rsidRPr="003701A1" w:rsidRDefault="009D2624" w:rsidP="007248DC">
            <w:pPr>
              <w:jc w:val="center"/>
              <w:rPr>
                <w:sz w:val="28"/>
                <w:szCs w:val="28"/>
              </w:rPr>
            </w:pPr>
            <w:r w:rsidRPr="003701A1">
              <w:rPr>
                <w:sz w:val="28"/>
                <w:szCs w:val="28"/>
              </w:rPr>
              <w:t>2</w:t>
            </w:r>
          </w:p>
        </w:tc>
        <w:tc>
          <w:tcPr>
            <w:tcW w:w="3637" w:type="dxa"/>
            <w:vAlign w:val="center"/>
          </w:tcPr>
          <w:p w14:paraId="039CBF51" w14:textId="77777777" w:rsidR="00CF0BE3" w:rsidRPr="003701A1" w:rsidRDefault="009D2624" w:rsidP="007248DC">
            <w:pPr>
              <w:rPr>
                <w:sz w:val="28"/>
                <w:szCs w:val="28"/>
              </w:rPr>
            </w:pPr>
            <w:r w:rsidRPr="003701A1">
              <w:rPr>
                <w:sz w:val="28"/>
                <w:szCs w:val="28"/>
              </w:rPr>
              <w:t>Увидела рекламу</w:t>
            </w:r>
          </w:p>
        </w:tc>
        <w:tc>
          <w:tcPr>
            <w:tcW w:w="2635" w:type="dxa"/>
            <w:vAlign w:val="center"/>
          </w:tcPr>
          <w:p w14:paraId="2F6432A3" w14:textId="77777777" w:rsidR="00CF0BE3" w:rsidRPr="003701A1" w:rsidRDefault="009D2624" w:rsidP="007248DC">
            <w:pPr>
              <w:jc w:val="center"/>
              <w:rPr>
                <w:sz w:val="28"/>
                <w:szCs w:val="28"/>
              </w:rPr>
            </w:pPr>
            <w:r w:rsidRPr="003701A1">
              <w:rPr>
                <w:sz w:val="28"/>
                <w:szCs w:val="28"/>
              </w:rPr>
              <w:t>8</w:t>
            </w:r>
          </w:p>
        </w:tc>
        <w:tc>
          <w:tcPr>
            <w:tcW w:w="2635" w:type="dxa"/>
            <w:vAlign w:val="center"/>
          </w:tcPr>
          <w:p w14:paraId="31F75123" w14:textId="77777777" w:rsidR="00CF0BE3" w:rsidRPr="003701A1" w:rsidRDefault="009D2624" w:rsidP="007248DC">
            <w:pPr>
              <w:jc w:val="center"/>
              <w:rPr>
                <w:sz w:val="28"/>
                <w:szCs w:val="28"/>
              </w:rPr>
            </w:pPr>
            <w:r w:rsidRPr="003701A1">
              <w:rPr>
                <w:sz w:val="28"/>
                <w:szCs w:val="28"/>
              </w:rPr>
              <w:t>23</w:t>
            </w:r>
          </w:p>
        </w:tc>
      </w:tr>
      <w:tr w:rsidR="00CF0BE3" w:rsidRPr="003701A1" w14:paraId="2FE8C0D6" w14:textId="77777777" w:rsidTr="004B502E">
        <w:trPr>
          <w:trHeight w:val="236"/>
          <w:jc w:val="center"/>
        </w:trPr>
        <w:tc>
          <w:tcPr>
            <w:tcW w:w="530" w:type="dxa"/>
            <w:vAlign w:val="center"/>
          </w:tcPr>
          <w:p w14:paraId="5DD97171" w14:textId="77777777" w:rsidR="00CF0BE3" w:rsidRPr="003701A1" w:rsidRDefault="009D2624" w:rsidP="007248DC">
            <w:pPr>
              <w:jc w:val="center"/>
              <w:rPr>
                <w:sz w:val="28"/>
                <w:szCs w:val="28"/>
              </w:rPr>
            </w:pPr>
            <w:r w:rsidRPr="003701A1">
              <w:rPr>
                <w:sz w:val="28"/>
                <w:szCs w:val="28"/>
              </w:rPr>
              <w:t>3</w:t>
            </w:r>
          </w:p>
        </w:tc>
        <w:tc>
          <w:tcPr>
            <w:tcW w:w="3637" w:type="dxa"/>
            <w:vAlign w:val="center"/>
          </w:tcPr>
          <w:p w14:paraId="79E1EA91" w14:textId="77777777" w:rsidR="00CF0BE3" w:rsidRPr="003701A1" w:rsidRDefault="009D2624" w:rsidP="007248DC">
            <w:pPr>
              <w:rPr>
                <w:sz w:val="28"/>
                <w:szCs w:val="28"/>
              </w:rPr>
            </w:pPr>
            <w:r w:rsidRPr="003701A1">
              <w:rPr>
                <w:sz w:val="28"/>
                <w:szCs w:val="28"/>
              </w:rPr>
              <w:t>Финансовые проблемы</w:t>
            </w:r>
          </w:p>
        </w:tc>
        <w:tc>
          <w:tcPr>
            <w:tcW w:w="2635" w:type="dxa"/>
            <w:vAlign w:val="center"/>
          </w:tcPr>
          <w:p w14:paraId="6AF0B9CE" w14:textId="77777777" w:rsidR="00CF0BE3" w:rsidRPr="003701A1" w:rsidRDefault="009D2624" w:rsidP="007248DC">
            <w:pPr>
              <w:jc w:val="center"/>
              <w:rPr>
                <w:sz w:val="28"/>
                <w:szCs w:val="28"/>
              </w:rPr>
            </w:pPr>
            <w:r w:rsidRPr="003701A1">
              <w:rPr>
                <w:sz w:val="28"/>
                <w:szCs w:val="28"/>
              </w:rPr>
              <w:t>6</w:t>
            </w:r>
          </w:p>
        </w:tc>
        <w:tc>
          <w:tcPr>
            <w:tcW w:w="2635" w:type="dxa"/>
            <w:vAlign w:val="center"/>
          </w:tcPr>
          <w:p w14:paraId="3014FADD" w14:textId="77777777" w:rsidR="00CF0BE3" w:rsidRPr="003701A1" w:rsidRDefault="009D2624" w:rsidP="007248DC">
            <w:pPr>
              <w:jc w:val="center"/>
              <w:rPr>
                <w:sz w:val="28"/>
                <w:szCs w:val="28"/>
              </w:rPr>
            </w:pPr>
            <w:r w:rsidRPr="003701A1">
              <w:rPr>
                <w:sz w:val="28"/>
                <w:szCs w:val="28"/>
              </w:rPr>
              <w:t>17</w:t>
            </w:r>
          </w:p>
        </w:tc>
      </w:tr>
      <w:tr w:rsidR="00CF0BE3" w:rsidRPr="003701A1" w14:paraId="1C862C3C" w14:textId="77777777" w:rsidTr="004B502E">
        <w:trPr>
          <w:trHeight w:val="325"/>
          <w:jc w:val="center"/>
        </w:trPr>
        <w:tc>
          <w:tcPr>
            <w:tcW w:w="530" w:type="dxa"/>
            <w:vAlign w:val="center"/>
          </w:tcPr>
          <w:p w14:paraId="0F3A8F56" w14:textId="77777777" w:rsidR="00CF0BE3" w:rsidRPr="003701A1" w:rsidRDefault="009D2624" w:rsidP="007248DC">
            <w:pPr>
              <w:jc w:val="center"/>
              <w:rPr>
                <w:sz w:val="28"/>
                <w:szCs w:val="28"/>
              </w:rPr>
            </w:pPr>
            <w:r w:rsidRPr="003701A1">
              <w:rPr>
                <w:sz w:val="28"/>
                <w:szCs w:val="28"/>
              </w:rPr>
              <w:t>4</w:t>
            </w:r>
          </w:p>
        </w:tc>
        <w:tc>
          <w:tcPr>
            <w:tcW w:w="3637" w:type="dxa"/>
            <w:vAlign w:val="center"/>
          </w:tcPr>
          <w:p w14:paraId="5499958E" w14:textId="77777777" w:rsidR="00CF0BE3" w:rsidRPr="003701A1" w:rsidRDefault="009D2624" w:rsidP="007248DC">
            <w:pPr>
              <w:rPr>
                <w:sz w:val="28"/>
                <w:szCs w:val="28"/>
              </w:rPr>
            </w:pPr>
            <w:r w:rsidRPr="003701A1">
              <w:rPr>
                <w:sz w:val="28"/>
                <w:szCs w:val="28"/>
              </w:rPr>
              <w:t>Знакомая посоветовала</w:t>
            </w:r>
          </w:p>
        </w:tc>
        <w:tc>
          <w:tcPr>
            <w:tcW w:w="2635" w:type="dxa"/>
            <w:vAlign w:val="center"/>
          </w:tcPr>
          <w:p w14:paraId="230B5516" w14:textId="77777777" w:rsidR="00CF0BE3" w:rsidRPr="003701A1" w:rsidRDefault="009D2624" w:rsidP="007248DC">
            <w:pPr>
              <w:jc w:val="center"/>
              <w:rPr>
                <w:sz w:val="28"/>
                <w:szCs w:val="28"/>
              </w:rPr>
            </w:pPr>
            <w:r w:rsidRPr="003701A1">
              <w:rPr>
                <w:sz w:val="28"/>
                <w:szCs w:val="28"/>
              </w:rPr>
              <w:t>15</w:t>
            </w:r>
          </w:p>
        </w:tc>
        <w:tc>
          <w:tcPr>
            <w:tcW w:w="2635" w:type="dxa"/>
            <w:vAlign w:val="center"/>
          </w:tcPr>
          <w:p w14:paraId="04CBE112" w14:textId="77777777" w:rsidR="00CF0BE3" w:rsidRPr="003701A1" w:rsidRDefault="009D2624" w:rsidP="007248DC">
            <w:pPr>
              <w:jc w:val="center"/>
              <w:rPr>
                <w:sz w:val="28"/>
                <w:szCs w:val="28"/>
              </w:rPr>
            </w:pPr>
            <w:r w:rsidRPr="003701A1">
              <w:rPr>
                <w:sz w:val="28"/>
                <w:szCs w:val="28"/>
              </w:rPr>
              <w:t>43</w:t>
            </w:r>
          </w:p>
        </w:tc>
      </w:tr>
      <w:tr w:rsidR="00CF0BE3" w:rsidRPr="003701A1" w14:paraId="611E5512" w14:textId="77777777" w:rsidTr="004B502E">
        <w:trPr>
          <w:trHeight w:val="675"/>
          <w:jc w:val="center"/>
        </w:trPr>
        <w:tc>
          <w:tcPr>
            <w:tcW w:w="530" w:type="dxa"/>
            <w:vAlign w:val="center"/>
          </w:tcPr>
          <w:p w14:paraId="625BB237" w14:textId="77777777" w:rsidR="00CF0BE3" w:rsidRPr="003701A1" w:rsidRDefault="009D2624" w:rsidP="007248DC">
            <w:pPr>
              <w:jc w:val="center"/>
              <w:rPr>
                <w:sz w:val="28"/>
                <w:szCs w:val="28"/>
              </w:rPr>
            </w:pPr>
            <w:r w:rsidRPr="003701A1">
              <w:rPr>
                <w:sz w:val="28"/>
                <w:szCs w:val="28"/>
              </w:rPr>
              <w:t>5</w:t>
            </w:r>
          </w:p>
        </w:tc>
        <w:tc>
          <w:tcPr>
            <w:tcW w:w="3637" w:type="dxa"/>
            <w:vAlign w:val="center"/>
          </w:tcPr>
          <w:p w14:paraId="72D0DF90" w14:textId="77777777" w:rsidR="00CF0BE3" w:rsidRPr="003701A1" w:rsidRDefault="009D2624" w:rsidP="007248DC">
            <w:pPr>
              <w:rPr>
                <w:sz w:val="28"/>
                <w:szCs w:val="28"/>
              </w:rPr>
            </w:pPr>
            <w:r w:rsidRPr="003701A1">
              <w:rPr>
                <w:sz w:val="28"/>
                <w:szCs w:val="28"/>
              </w:rPr>
              <w:t>Попросила родственница/друзья попросили</w:t>
            </w:r>
          </w:p>
        </w:tc>
        <w:tc>
          <w:tcPr>
            <w:tcW w:w="2635" w:type="dxa"/>
            <w:vAlign w:val="center"/>
          </w:tcPr>
          <w:p w14:paraId="521D939E" w14:textId="77777777" w:rsidR="00CF0BE3" w:rsidRPr="003701A1" w:rsidRDefault="009D2624" w:rsidP="007248DC">
            <w:pPr>
              <w:jc w:val="center"/>
              <w:rPr>
                <w:sz w:val="28"/>
                <w:szCs w:val="28"/>
              </w:rPr>
            </w:pPr>
            <w:r w:rsidRPr="003701A1">
              <w:rPr>
                <w:sz w:val="28"/>
                <w:szCs w:val="28"/>
              </w:rPr>
              <w:t>1</w:t>
            </w:r>
          </w:p>
        </w:tc>
        <w:tc>
          <w:tcPr>
            <w:tcW w:w="2635" w:type="dxa"/>
            <w:vAlign w:val="center"/>
          </w:tcPr>
          <w:p w14:paraId="53B4FB6D" w14:textId="77777777" w:rsidR="00CF0BE3" w:rsidRPr="003701A1" w:rsidRDefault="009D2624" w:rsidP="007248DC">
            <w:pPr>
              <w:jc w:val="center"/>
              <w:rPr>
                <w:sz w:val="28"/>
                <w:szCs w:val="28"/>
              </w:rPr>
            </w:pPr>
            <w:r w:rsidRPr="003701A1">
              <w:rPr>
                <w:sz w:val="28"/>
                <w:szCs w:val="28"/>
              </w:rPr>
              <w:t>3</w:t>
            </w:r>
          </w:p>
        </w:tc>
      </w:tr>
      <w:tr w:rsidR="00CF0BE3" w:rsidRPr="003701A1" w14:paraId="5A04F789" w14:textId="77777777" w:rsidTr="004B502E">
        <w:trPr>
          <w:trHeight w:val="675"/>
          <w:jc w:val="center"/>
        </w:trPr>
        <w:tc>
          <w:tcPr>
            <w:tcW w:w="530" w:type="dxa"/>
            <w:vAlign w:val="center"/>
          </w:tcPr>
          <w:p w14:paraId="63B27086" w14:textId="77777777" w:rsidR="00CF0BE3" w:rsidRPr="003701A1" w:rsidRDefault="009D2624" w:rsidP="007248DC">
            <w:pPr>
              <w:jc w:val="center"/>
              <w:rPr>
                <w:sz w:val="28"/>
                <w:szCs w:val="28"/>
              </w:rPr>
            </w:pPr>
            <w:r w:rsidRPr="003701A1">
              <w:rPr>
                <w:sz w:val="28"/>
                <w:szCs w:val="28"/>
              </w:rPr>
              <w:t>6</w:t>
            </w:r>
          </w:p>
        </w:tc>
        <w:tc>
          <w:tcPr>
            <w:tcW w:w="3637" w:type="dxa"/>
            <w:vAlign w:val="center"/>
          </w:tcPr>
          <w:p w14:paraId="4F93AE7A" w14:textId="77777777" w:rsidR="00CF0BE3" w:rsidRPr="003701A1" w:rsidRDefault="009D2624" w:rsidP="007248DC">
            <w:pPr>
              <w:rPr>
                <w:sz w:val="28"/>
                <w:szCs w:val="28"/>
              </w:rPr>
            </w:pPr>
            <w:r w:rsidRPr="003701A1">
              <w:rPr>
                <w:sz w:val="28"/>
                <w:szCs w:val="28"/>
              </w:rPr>
              <w:t>Через интернет</w:t>
            </w:r>
          </w:p>
        </w:tc>
        <w:tc>
          <w:tcPr>
            <w:tcW w:w="2635" w:type="dxa"/>
            <w:vAlign w:val="center"/>
          </w:tcPr>
          <w:p w14:paraId="6F996A70" w14:textId="77777777" w:rsidR="00CF0BE3" w:rsidRPr="003701A1" w:rsidRDefault="009D2624" w:rsidP="007248DC">
            <w:pPr>
              <w:jc w:val="center"/>
              <w:rPr>
                <w:sz w:val="28"/>
                <w:szCs w:val="28"/>
              </w:rPr>
            </w:pPr>
            <w:r w:rsidRPr="003701A1">
              <w:rPr>
                <w:sz w:val="28"/>
                <w:szCs w:val="28"/>
              </w:rPr>
              <w:t>1</w:t>
            </w:r>
          </w:p>
        </w:tc>
        <w:tc>
          <w:tcPr>
            <w:tcW w:w="2635" w:type="dxa"/>
            <w:vAlign w:val="center"/>
          </w:tcPr>
          <w:p w14:paraId="6B954F02" w14:textId="77777777" w:rsidR="00CF0BE3" w:rsidRPr="003701A1" w:rsidRDefault="009D2624" w:rsidP="007248DC">
            <w:pPr>
              <w:jc w:val="center"/>
              <w:rPr>
                <w:sz w:val="28"/>
                <w:szCs w:val="28"/>
              </w:rPr>
            </w:pPr>
            <w:r w:rsidRPr="003701A1">
              <w:rPr>
                <w:sz w:val="28"/>
                <w:szCs w:val="28"/>
              </w:rPr>
              <w:t>3</w:t>
            </w:r>
          </w:p>
        </w:tc>
      </w:tr>
      <w:tr w:rsidR="00CF0BE3" w:rsidRPr="003701A1" w14:paraId="1B973E31" w14:textId="77777777" w:rsidTr="004B502E">
        <w:trPr>
          <w:trHeight w:val="350"/>
          <w:jc w:val="center"/>
        </w:trPr>
        <w:tc>
          <w:tcPr>
            <w:tcW w:w="530" w:type="dxa"/>
            <w:vAlign w:val="center"/>
          </w:tcPr>
          <w:p w14:paraId="0B992DB2" w14:textId="77777777" w:rsidR="00CF0BE3" w:rsidRPr="003701A1" w:rsidRDefault="009D2624" w:rsidP="007248DC">
            <w:pPr>
              <w:jc w:val="center"/>
              <w:rPr>
                <w:sz w:val="28"/>
                <w:szCs w:val="28"/>
              </w:rPr>
            </w:pPr>
            <w:r w:rsidRPr="003701A1">
              <w:rPr>
                <w:sz w:val="28"/>
                <w:szCs w:val="28"/>
              </w:rPr>
              <w:t>7</w:t>
            </w:r>
          </w:p>
        </w:tc>
        <w:tc>
          <w:tcPr>
            <w:tcW w:w="3637" w:type="dxa"/>
            <w:vAlign w:val="center"/>
          </w:tcPr>
          <w:p w14:paraId="0E7AC0DC" w14:textId="77777777" w:rsidR="00CF0BE3" w:rsidRPr="003701A1" w:rsidRDefault="009D2624" w:rsidP="007248DC">
            <w:pPr>
              <w:rPr>
                <w:sz w:val="28"/>
                <w:szCs w:val="28"/>
              </w:rPr>
            </w:pPr>
            <w:r w:rsidRPr="003701A1">
              <w:rPr>
                <w:sz w:val="28"/>
                <w:szCs w:val="28"/>
              </w:rPr>
              <w:t>Всего</w:t>
            </w:r>
          </w:p>
        </w:tc>
        <w:tc>
          <w:tcPr>
            <w:tcW w:w="2635" w:type="dxa"/>
            <w:vAlign w:val="center"/>
          </w:tcPr>
          <w:p w14:paraId="16457E6F" w14:textId="77777777" w:rsidR="00CF0BE3" w:rsidRPr="003701A1" w:rsidRDefault="009D2624" w:rsidP="007248DC">
            <w:pPr>
              <w:jc w:val="center"/>
              <w:rPr>
                <w:sz w:val="28"/>
                <w:szCs w:val="28"/>
              </w:rPr>
            </w:pPr>
            <w:r w:rsidRPr="003701A1">
              <w:rPr>
                <w:sz w:val="28"/>
                <w:szCs w:val="28"/>
              </w:rPr>
              <w:t>35</w:t>
            </w:r>
          </w:p>
        </w:tc>
        <w:tc>
          <w:tcPr>
            <w:tcW w:w="2635" w:type="dxa"/>
            <w:vAlign w:val="center"/>
          </w:tcPr>
          <w:p w14:paraId="031018E2" w14:textId="77777777" w:rsidR="00CF0BE3" w:rsidRPr="003701A1" w:rsidRDefault="009D2624" w:rsidP="007248DC">
            <w:pPr>
              <w:jc w:val="center"/>
              <w:rPr>
                <w:sz w:val="28"/>
                <w:szCs w:val="28"/>
              </w:rPr>
            </w:pPr>
            <w:r w:rsidRPr="003701A1">
              <w:rPr>
                <w:sz w:val="28"/>
                <w:szCs w:val="28"/>
              </w:rPr>
              <w:t>100</w:t>
            </w:r>
          </w:p>
        </w:tc>
      </w:tr>
    </w:tbl>
    <w:p w14:paraId="1439981A" w14:textId="77777777" w:rsidR="00CF0BE3" w:rsidRDefault="00CF0BE3">
      <w:pPr>
        <w:ind w:firstLine="567"/>
        <w:jc w:val="both"/>
        <w:rPr>
          <w:sz w:val="28"/>
          <w:szCs w:val="28"/>
        </w:rPr>
      </w:pPr>
    </w:p>
    <w:p w14:paraId="4A584AE7" w14:textId="77777777" w:rsidR="007248DC" w:rsidRPr="003701A1" w:rsidRDefault="007248DC" w:rsidP="007248DC">
      <w:pPr>
        <w:ind w:firstLine="709"/>
        <w:jc w:val="both"/>
        <w:rPr>
          <w:sz w:val="28"/>
          <w:szCs w:val="28"/>
        </w:rPr>
      </w:pPr>
      <w:r w:rsidRPr="003701A1">
        <w:rPr>
          <w:sz w:val="28"/>
          <w:szCs w:val="28"/>
        </w:rPr>
        <w:t>В 26 (74,2 %) респонденты уже принимали участие в донорстве ооцитов</w:t>
      </w:r>
      <w:r>
        <w:rPr>
          <w:sz w:val="28"/>
          <w:szCs w:val="28"/>
        </w:rPr>
        <w:t>, 9 (25,8 %) обратились впервые (рисунок 29)</w:t>
      </w:r>
      <w:r w:rsidRPr="003701A1">
        <w:rPr>
          <w:sz w:val="28"/>
          <w:szCs w:val="28"/>
        </w:rPr>
        <w:t>. Высокий процент женщин, которые желают стать донорами ооцитов повторно, обусловлен финансовой заинтересованностью</w:t>
      </w:r>
      <w:r>
        <w:rPr>
          <w:sz w:val="28"/>
          <w:szCs w:val="28"/>
        </w:rPr>
        <w:t>.</w:t>
      </w:r>
    </w:p>
    <w:p w14:paraId="6E617A60" w14:textId="77777777" w:rsidR="001D4F87" w:rsidRPr="003701A1" w:rsidRDefault="001D4F87" w:rsidP="001D4F87">
      <w:pPr>
        <w:ind w:firstLine="709"/>
        <w:jc w:val="both"/>
        <w:rPr>
          <w:sz w:val="28"/>
          <w:szCs w:val="28"/>
        </w:rPr>
      </w:pPr>
    </w:p>
    <w:p w14:paraId="56667A1E" w14:textId="77777777" w:rsidR="000928AD" w:rsidRDefault="000928AD">
      <w:pPr>
        <w:ind w:firstLine="567"/>
        <w:jc w:val="both"/>
        <w:rPr>
          <w:sz w:val="28"/>
          <w:szCs w:val="28"/>
        </w:rPr>
      </w:pPr>
      <w:r>
        <w:rPr>
          <w:noProof/>
          <w:sz w:val="28"/>
          <w:szCs w:val="28"/>
        </w:rPr>
        <w:drawing>
          <wp:inline distT="0" distB="0" distL="0" distR="0" wp14:anchorId="10D9DD7E" wp14:editId="3D9D9164">
            <wp:extent cx="5715000" cy="2152650"/>
            <wp:effectExtent l="0" t="0" r="0" b="0"/>
            <wp:docPr id="34" name="Диаграмма 34"/>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27E9569A" w14:textId="240B97C7" w:rsidR="000928AD" w:rsidRPr="005E51F0" w:rsidRDefault="000928AD" w:rsidP="001D4F87">
      <w:pPr>
        <w:jc w:val="center"/>
        <w:rPr>
          <w:sz w:val="28"/>
          <w:szCs w:val="28"/>
        </w:rPr>
      </w:pPr>
    </w:p>
    <w:p w14:paraId="7B3E417A" w14:textId="6CAA33A5" w:rsidR="000928AD" w:rsidRPr="005E51F0" w:rsidRDefault="000928AD" w:rsidP="001D4F87">
      <w:pPr>
        <w:jc w:val="center"/>
        <w:rPr>
          <w:sz w:val="28"/>
          <w:szCs w:val="28"/>
        </w:rPr>
      </w:pPr>
      <w:r w:rsidRPr="005E51F0">
        <w:rPr>
          <w:sz w:val="28"/>
          <w:szCs w:val="28"/>
        </w:rPr>
        <w:t>Рисунок 2</w:t>
      </w:r>
      <w:r w:rsidR="00001C3A" w:rsidRPr="005E51F0">
        <w:rPr>
          <w:sz w:val="28"/>
          <w:szCs w:val="28"/>
        </w:rPr>
        <w:t>9</w:t>
      </w:r>
      <w:r w:rsidR="001D4F87">
        <w:rPr>
          <w:sz w:val="28"/>
          <w:szCs w:val="28"/>
        </w:rPr>
        <w:t xml:space="preserve"> </w:t>
      </w:r>
      <w:r w:rsidR="001D4F87" w:rsidRPr="004E4D02">
        <w:rPr>
          <w:sz w:val="28"/>
          <w:szCs w:val="28"/>
        </w:rPr>
        <w:t>–</w:t>
      </w:r>
      <w:r w:rsidRPr="005E51F0">
        <w:rPr>
          <w:sz w:val="28"/>
          <w:szCs w:val="28"/>
        </w:rPr>
        <w:t xml:space="preserve"> Результаты опроса респондентов об участии в донорстве ооцитов</w:t>
      </w:r>
    </w:p>
    <w:p w14:paraId="1E62ED8B" w14:textId="77777777" w:rsidR="000928AD" w:rsidRPr="00E225E7" w:rsidRDefault="000928AD" w:rsidP="000928AD">
      <w:pPr>
        <w:ind w:firstLine="567"/>
        <w:jc w:val="center"/>
        <w:rPr>
          <w:b/>
          <w:sz w:val="28"/>
          <w:szCs w:val="28"/>
        </w:rPr>
      </w:pPr>
    </w:p>
    <w:p w14:paraId="38B33000" w14:textId="77777777" w:rsidR="007248DC" w:rsidRDefault="007248DC" w:rsidP="007248DC">
      <w:pPr>
        <w:ind w:firstLine="709"/>
        <w:jc w:val="both"/>
        <w:rPr>
          <w:sz w:val="28"/>
          <w:szCs w:val="28"/>
        </w:rPr>
      </w:pPr>
      <w:r w:rsidRPr="003701A1">
        <w:rPr>
          <w:sz w:val="28"/>
          <w:szCs w:val="28"/>
        </w:rPr>
        <w:t xml:space="preserve">Из тех доноров, кто уже был донором ооцитов – </w:t>
      </w:r>
      <w:r>
        <w:rPr>
          <w:sz w:val="28"/>
          <w:szCs w:val="28"/>
        </w:rPr>
        <w:t>80</w:t>
      </w:r>
      <w:r w:rsidRPr="003701A1">
        <w:rPr>
          <w:sz w:val="28"/>
          <w:szCs w:val="28"/>
        </w:rPr>
        <w:t xml:space="preserve"> % не знают сколько родилось детей с использованием</w:t>
      </w:r>
      <w:r>
        <w:rPr>
          <w:sz w:val="28"/>
          <w:szCs w:val="28"/>
        </w:rPr>
        <w:t xml:space="preserve"> их собственных яйцеклеток, 8</w:t>
      </w:r>
      <w:r w:rsidRPr="003701A1">
        <w:rPr>
          <w:sz w:val="28"/>
          <w:szCs w:val="28"/>
        </w:rPr>
        <w:t xml:space="preserve"> % – знают, что родилось 4 и более детей, </w:t>
      </w:r>
      <w:r>
        <w:rPr>
          <w:sz w:val="28"/>
          <w:szCs w:val="28"/>
        </w:rPr>
        <w:t>6</w:t>
      </w:r>
      <w:r w:rsidRPr="003701A1">
        <w:rPr>
          <w:sz w:val="28"/>
          <w:szCs w:val="28"/>
        </w:rPr>
        <w:t xml:space="preserve"> % – 3 детей, </w:t>
      </w:r>
      <w:r>
        <w:rPr>
          <w:sz w:val="28"/>
          <w:szCs w:val="28"/>
        </w:rPr>
        <w:t>6</w:t>
      </w:r>
      <w:r w:rsidRPr="003701A1">
        <w:rPr>
          <w:sz w:val="28"/>
          <w:szCs w:val="28"/>
        </w:rPr>
        <w:t xml:space="preserve"> % – 2 детей</w:t>
      </w:r>
      <w:r>
        <w:rPr>
          <w:sz w:val="28"/>
          <w:szCs w:val="28"/>
        </w:rPr>
        <w:t xml:space="preserve"> (таблица 17)</w:t>
      </w:r>
      <w:r w:rsidRPr="003701A1">
        <w:rPr>
          <w:sz w:val="28"/>
          <w:szCs w:val="28"/>
        </w:rPr>
        <w:t xml:space="preserve">. </w:t>
      </w:r>
    </w:p>
    <w:p w14:paraId="7C219F59" w14:textId="4CFC1759" w:rsidR="00CB6716" w:rsidRPr="005E51F0" w:rsidRDefault="009F1B33" w:rsidP="00662E11">
      <w:pPr>
        <w:jc w:val="both"/>
        <w:rPr>
          <w:sz w:val="28"/>
          <w:szCs w:val="28"/>
        </w:rPr>
      </w:pPr>
      <w:r w:rsidRPr="005E51F0">
        <w:rPr>
          <w:sz w:val="28"/>
          <w:szCs w:val="28"/>
        </w:rPr>
        <w:t xml:space="preserve">Таблица </w:t>
      </w:r>
      <w:r w:rsidR="00001C3A" w:rsidRPr="005E51F0">
        <w:rPr>
          <w:sz w:val="28"/>
          <w:szCs w:val="28"/>
        </w:rPr>
        <w:t>20</w:t>
      </w:r>
      <w:r w:rsidR="00662E11">
        <w:rPr>
          <w:sz w:val="28"/>
          <w:szCs w:val="28"/>
        </w:rPr>
        <w:t xml:space="preserve"> </w:t>
      </w:r>
      <w:r w:rsidR="00662E11" w:rsidRPr="004E4D02">
        <w:rPr>
          <w:sz w:val="28"/>
          <w:szCs w:val="28"/>
        </w:rPr>
        <w:t>–</w:t>
      </w:r>
      <w:r w:rsidRPr="005E51F0">
        <w:rPr>
          <w:sz w:val="28"/>
          <w:szCs w:val="28"/>
        </w:rPr>
        <w:t xml:space="preserve"> </w:t>
      </w:r>
      <w:r w:rsidR="00CB6716" w:rsidRPr="005E51F0">
        <w:rPr>
          <w:sz w:val="28"/>
          <w:szCs w:val="28"/>
        </w:rPr>
        <w:t>Количеств</w:t>
      </w:r>
      <w:r w:rsidR="00AF7DD1" w:rsidRPr="005E51F0">
        <w:rPr>
          <w:sz w:val="28"/>
          <w:szCs w:val="28"/>
        </w:rPr>
        <w:t xml:space="preserve">о </w:t>
      </w:r>
      <w:r w:rsidR="005E51F0" w:rsidRPr="005E51F0">
        <w:rPr>
          <w:sz w:val="28"/>
          <w:szCs w:val="28"/>
        </w:rPr>
        <w:t>детей,</w:t>
      </w:r>
      <w:r w:rsidR="00001C3A" w:rsidRPr="005E51F0">
        <w:rPr>
          <w:sz w:val="28"/>
          <w:szCs w:val="28"/>
        </w:rPr>
        <w:t xml:space="preserve"> родившихся</w:t>
      </w:r>
      <w:r w:rsidR="00AF7DD1" w:rsidRPr="005E51F0">
        <w:rPr>
          <w:sz w:val="28"/>
          <w:szCs w:val="28"/>
        </w:rPr>
        <w:t xml:space="preserve"> </w:t>
      </w:r>
      <w:r w:rsidR="00CB6716" w:rsidRPr="005E51F0">
        <w:rPr>
          <w:sz w:val="28"/>
          <w:szCs w:val="28"/>
        </w:rPr>
        <w:t>от одного донора (со слов донора)</w:t>
      </w:r>
      <w:r w:rsidR="00001C3A" w:rsidRPr="005E51F0">
        <w:rPr>
          <w:sz w:val="28"/>
          <w:szCs w:val="28"/>
        </w:rPr>
        <w:t>.</w:t>
      </w:r>
    </w:p>
    <w:p w14:paraId="674ABE8F" w14:textId="77777777" w:rsidR="00CB6716" w:rsidRPr="00001C3A" w:rsidRDefault="00CB6716">
      <w:pPr>
        <w:ind w:firstLine="567"/>
        <w:jc w:val="center"/>
        <w:rPr>
          <w:b/>
          <w:bCs/>
          <w:sz w:val="28"/>
          <w:szCs w:val="28"/>
        </w:rPr>
      </w:pPr>
    </w:p>
    <w:tbl>
      <w:tblPr>
        <w:tblStyle w:val="afffffffff2"/>
        <w:tblW w:w="0" w:type="auto"/>
        <w:tblInd w:w="108" w:type="dxa"/>
        <w:tblLook w:val="04A0" w:firstRow="1" w:lastRow="0" w:firstColumn="1" w:lastColumn="0" w:noHBand="0" w:noVBand="1"/>
      </w:tblPr>
      <w:tblGrid>
        <w:gridCol w:w="1566"/>
        <w:gridCol w:w="1300"/>
        <w:gridCol w:w="1300"/>
        <w:gridCol w:w="1300"/>
        <w:gridCol w:w="1355"/>
        <w:gridCol w:w="1347"/>
        <w:gridCol w:w="1352"/>
      </w:tblGrid>
      <w:tr w:rsidR="00CB6716" w14:paraId="0517CE6C" w14:textId="77777777" w:rsidTr="00556C7A">
        <w:tc>
          <w:tcPr>
            <w:tcW w:w="1458" w:type="dxa"/>
          </w:tcPr>
          <w:p w14:paraId="7A5F7D34" w14:textId="4BAF7CD9" w:rsidR="00CB6716" w:rsidRPr="00CB6716" w:rsidRDefault="00CB6716">
            <w:pPr>
              <w:jc w:val="center"/>
              <w:rPr>
                <w:sz w:val="28"/>
                <w:szCs w:val="28"/>
              </w:rPr>
            </w:pPr>
            <w:r w:rsidRPr="00CB6716">
              <w:rPr>
                <w:sz w:val="28"/>
                <w:szCs w:val="28"/>
              </w:rPr>
              <w:t>Кол-во детей</w:t>
            </w:r>
          </w:p>
        </w:tc>
        <w:tc>
          <w:tcPr>
            <w:tcW w:w="1373" w:type="dxa"/>
          </w:tcPr>
          <w:p w14:paraId="3C532ACD" w14:textId="0274F908" w:rsidR="00CB6716" w:rsidRPr="00CB6716" w:rsidRDefault="00CB6716">
            <w:pPr>
              <w:jc w:val="center"/>
              <w:rPr>
                <w:sz w:val="28"/>
                <w:szCs w:val="28"/>
              </w:rPr>
            </w:pPr>
            <w:r w:rsidRPr="00CB6716">
              <w:rPr>
                <w:sz w:val="28"/>
                <w:szCs w:val="28"/>
              </w:rPr>
              <w:t>1</w:t>
            </w:r>
          </w:p>
        </w:tc>
        <w:tc>
          <w:tcPr>
            <w:tcW w:w="1373" w:type="dxa"/>
          </w:tcPr>
          <w:p w14:paraId="5D9DDE80" w14:textId="007B5580" w:rsidR="00CB6716" w:rsidRPr="00CB6716" w:rsidRDefault="00CB6716">
            <w:pPr>
              <w:jc w:val="center"/>
              <w:rPr>
                <w:sz w:val="28"/>
                <w:szCs w:val="28"/>
              </w:rPr>
            </w:pPr>
            <w:r w:rsidRPr="00CB6716">
              <w:rPr>
                <w:sz w:val="28"/>
                <w:szCs w:val="28"/>
              </w:rPr>
              <w:t>2</w:t>
            </w:r>
          </w:p>
        </w:tc>
        <w:tc>
          <w:tcPr>
            <w:tcW w:w="1373" w:type="dxa"/>
          </w:tcPr>
          <w:p w14:paraId="0C6DC126" w14:textId="53CA6B9B" w:rsidR="00CB6716" w:rsidRPr="00CB6716" w:rsidRDefault="00CB6716">
            <w:pPr>
              <w:jc w:val="center"/>
              <w:rPr>
                <w:sz w:val="28"/>
                <w:szCs w:val="28"/>
              </w:rPr>
            </w:pPr>
            <w:r w:rsidRPr="00CB6716">
              <w:rPr>
                <w:sz w:val="28"/>
                <w:szCs w:val="28"/>
              </w:rPr>
              <w:t>3</w:t>
            </w:r>
          </w:p>
        </w:tc>
        <w:tc>
          <w:tcPr>
            <w:tcW w:w="1391" w:type="dxa"/>
          </w:tcPr>
          <w:p w14:paraId="699790D0" w14:textId="483C7C42" w:rsidR="00CB6716" w:rsidRPr="00CB6716" w:rsidRDefault="00CB6716">
            <w:pPr>
              <w:jc w:val="center"/>
              <w:rPr>
                <w:sz w:val="28"/>
                <w:szCs w:val="28"/>
              </w:rPr>
            </w:pPr>
            <w:r w:rsidRPr="00CB6716">
              <w:rPr>
                <w:sz w:val="28"/>
                <w:szCs w:val="28"/>
              </w:rPr>
              <w:t>4 и более</w:t>
            </w:r>
          </w:p>
        </w:tc>
        <w:tc>
          <w:tcPr>
            <w:tcW w:w="1388" w:type="dxa"/>
          </w:tcPr>
          <w:p w14:paraId="769B7CBC" w14:textId="47A80E1B" w:rsidR="00CB6716" w:rsidRPr="00CB6716" w:rsidRDefault="00CB6716">
            <w:pPr>
              <w:jc w:val="center"/>
              <w:rPr>
                <w:sz w:val="28"/>
                <w:szCs w:val="28"/>
              </w:rPr>
            </w:pPr>
            <w:r w:rsidRPr="00CB6716">
              <w:rPr>
                <w:sz w:val="28"/>
                <w:szCs w:val="28"/>
              </w:rPr>
              <w:t>не знаю</w:t>
            </w:r>
          </w:p>
        </w:tc>
        <w:tc>
          <w:tcPr>
            <w:tcW w:w="1390" w:type="dxa"/>
          </w:tcPr>
          <w:p w14:paraId="460D3E32" w14:textId="62068804" w:rsidR="00CB6716" w:rsidRPr="00CB6716" w:rsidRDefault="00CB6716">
            <w:pPr>
              <w:jc w:val="center"/>
              <w:rPr>
                <w:sz w:val="28"/>
                <w:szCs w:val="28"/>
              </w:rPr>
            </w:pPr>
            <w:r w:rsidRPr="00CB6716">
              <w:rPr>
                <w:sz w:val="28"/>
                <w:szCs w:val="28"/>
              </w:rPr>
              <w:t>всего</w:t>
            </w:r>
          </w:p>
        </w:tc>
      </w:tr>
      <w:tr w:rsidR="00CB6716" w14:paraId="07734678" w14:textId="77777777" w:rsidTr="00556C7A">
        <w:tc>
          <w:tcPr>
            <w:tcW w:w="1458" w:type="dxa"/>
          </w:tcPr>
          <w:p w14:paraId="7D56B8EE" w14:textId="42BB002F" w:rsidR="00CB6716" w:rsidRDefault="00CB6716">
            <w:pPr>
              <w:jc w:val="center"/>
              <w:rPr>
                <w:b/>
                <w:sz w:val="28"/>
                <w:szCs w:val="28"/>
              </w:rPr>
            </w:pPr>
            <w:r>
              <w:rPr>
                <w:sz w:val="28"/>
                <w:szCs w:val="28"/>
              </w:rPr>
              <w:t>количество</w:t>
            </w:r>
          </w:p>
        </w:tc>
        <w:tc>
          <w:tcPr>
            <w:tcW w:w="1373" w:type="dxa"/>
          </w:tcPr>
          <w:p w14:paraId="03018F68" w14:textId="3F0A2EE1" w:rsidR="00CB6716" w:rsidRPr="00CB6716" w:rsidRDefault="00CB6716">
            <w:pPr>
              <w:jc w:val="center"/>
              <w:rPr>
                <w:sz w:val="28"/>
                <w:szCs w:val="28"/>
              </w:rPr>
            </w:pPr>
            <w:r>
              <w:rPr>
                <w:sz w:val="28"/>
                <w:szCs w:val="28"/>
              </w:rPr>
              <w:t>0</w:t>
            </w:r>
          </w:p>
        </w:tc>
        <w:tc>
          <w:tcPr>
            <w:tcW w:w="1373" w:type="dxa"/>
          </w:tcPr>
          <w:p w14:paraId="6DE72F84" w14:textId="4C3314CC" w:rsidR="00CB6716" w:rsidRPr="00CB6716" w:rsidRDefault="00CB6716">
            <w:pPr>
              <w:jc w:val="center"/>
              <w:rPr>
                <w:sz w:val="28"/>
                <w:szCs w:val="28"/>
              </w:rPr>
            </w:pPr>
            <w:r>
              <w:rPr>
                <w:sz w:val="28"/>
                <w:szCs w:val="28"/>
              </w:rPr>
              <w:t>2</w:t>
            </w:r>
          </w:p>
        </w:tc>
        <w:tc>
          <w:tcPr>
            <w:tcW w:w="1373" w:type="dxa"/>
          </w:tcPr>
          <w:p w14:paraId="5916D7A3" w14:textId="5DD9CE11" w:rsidR="00CB6716" w:rsidRPr="00CB6716" w:rsidRDefault="00CB6716">
            <w:pPr>
              <w:jc w:val="center"/>
              <w:rPr>
                <w:sz w:val="28"/>
                <w:szCs w:val="28"/>
              </w:rPr>
            </w:pPr>
            <w:r>
              <w:rPr>
                <w:sz w:val="28"/>
                <w:szCs w:val="28"/>
              </w:rPr>
              <w:t>2</w:t>
            </w:r>
          </w:p>
        </w:tc>
        <w:tc>
          <w:tcPr>
            <w:tcW w:w="1391" w:type="dxa"/>
          </w:tcPr>
          <w:p w14:paraId="5C5B5C5C" w14:textId="13778B47" w:rsidR="00CB6716" w:rsidRPr="00CB6716" w:rsidRDefault="00CB6716">
            <w:pPr>
              <w:jc w:val="center"/>
              <w:rPr>
                <w:sz w:val="28"/>
                <w:szCs w:val="28"/>
              </w:rPr>
            </w:pPr>
            <w:r>
              <w:rPr>
                <w:sz w:val="28"/>
                <w:szCs w:val="28"/>
              </w:rPr>
              <w:t>3</w:t>
            </w:r>
          </w:p>
        </w:tc>
        <w:tc>
          <w:tcPr>
            <w:tcW w:w="1388" w:type="dxa"/>
          </w:tcPr>
          <w:p w14:paraId="37F30E96" w14:textId="4E9947AF" w:rsidR="00CB6716" w:rsidRPr="00CB6716" w:rsidRDefault="00CB6716">
            <w:pPr>
              <w:jc w:val="center"/>
              <w:rPr>
                <w:sz w:val="28"/>
                <w:szCs w:val="28"/>
              </w:rPr>
            </w:pPr>
            <w:r>
              <w:rPr>
                <w:sz w:val="28"/>
                <w:szCs w:val="28"/>
              </w:rPr>
              <w:t>28</w:t>
            </w:r>
          </w:p>
        </w:tc>
        <w:tc>
          <w:tcPr>
            <w:tcW w:w="1390" w:type="dxa"/>
          </w:tcPr>
          <w:p w14:paraId="0283702E" w14:textId="3944C172" w:rsidR="00CB6716" w:rsidRPr="00CB6716" w:rsidRDefault="00CB6716">
            <w:pPr>
              <w:jc w:val="center"/>
              <w:rPr>
                <w:sz w:val="28"/>
                <w:szCs w:val="28"/>
              </w:rPr>
            </w:pPr>
            <w:r>
              <w:rPr>
                <w:sz w:val="28"/>
                <w:szCs w:val="28"/>
              </w:rPr>
              <w:t>35</w:t>
            </w:r>
          </w:p>
        </w:tc>
      </w:tr>
      <w:tr w:rsidR="00CB6716" w14:paraId="70FBC2E8" w14:textId="77777777" w:rsidTr="00556C7A">
        <w:tc>
          <w:tcPr>
            <w:tcW w:w="1458" w:type="dxa"/>
          </w:tcPr>
          <w:p w14:paraId="6C630E15" w14:textId="1B02F088" w:rsidR="00CB6716" w:rsidRDefault="00CB6716">
            <w:pPr>
              <w:jc w:val="center"/>
              <w:rPr>
                <w:b/>
                <w:sz w:val="28"/>
                <w:szCs w:val="28"/>
              </w:rPr>
            </w:pPr>
            <w:r>
              <w:rPr>
                <w:sz w:val="28"/>
                <w:szCs w:val="28"/>
              </w:rPr>
              <w:t>абс, %</w:t>
            </w:r>
          </w:p>
        </w:tc>
        <w:tc>
          <w:tcPr>
            <w:tcW w:w="1373" w:type="dxa"/>
          </w:tcPr>
          <w:p w14:paraId="2F203E12" w14:textId="16F44AAA" w:rsidR="00CB6716" w:rsidRPr="00CB6716" w:rsidRDefault="00CB6716">
            <w:pPr>
              <w:jc w:val="center"/>
              <w:rPr>
                <w:sz w:val="28"/>
                <w:szCs w:val="28"/>
              </w:rPr>
            </w:pPr>
            <w:r>
              <w:rPr>
                <w:sz w:val="28"/>
                <w:szCs w:val="28"/>
              </w:rPr>
              <w:t>0</w:t>
            </w:r>
          </w:p>
        </w:tc>
        <w:tc>
          <w:tcPr>
            <w:tcW w:w="1373" w:type="dxa"/>
          </w:tcPr>
          <w:p w14:paraId="02FA0C3D" w14:textId="52615081" w:rsidR="00CB6716" w:rsidRPr="00CB6716" w:rsidRDefault="00CB6716">
            <w:pPr>
              <w:jc w:val="center"/>
              <w:rPr>
                <w:sz w:val="28"/>
                <w:szCs w:val="28"/>
              </w:rPr>
            </w:pPr>
            <w:r>
              <w:rPr>
                <w:sz w:val="28"/>
                <w:szCs w:val="28"/>
              </w:rPr>
              <w:t>6</w:t>
            </w:r>
          </w:p>
        </w:tc>
        <w:tc>
          <w:tcPr>
            <w:tcW w:w="1373" w:type="dxa"/>
          </w:tcPr>
          <w:p w14:paraId="4DB42F84" w14:textId="53DF3624" w:rsidR="00CB6716" w:rsidRPr="00CB6716" w:rsidRDefault="00CB6716">
            <w:pPr>
              <w:jc w:val="center"/>
              <w:rPr>
                <w:sz w:val="28"/>
                <w:szCs w:val="28"/>
              </w:rPr>
            </w:pPr>
            <w:r>
              <w:rPr>
                <w:sz w:val="28"/>
                <w:szCs w:val="28"/>
              </w:rPr>
              <w:t>6</w:t>
            </w:r>
          </w:p>
        </w:tc>
        <w:tc>
          <w:tcPr>
            <w:tcW w:w="1391" w:type="dxa"/>
          </w:tcPr>
          <w:p w14:paraId="148FAD01" w14:textId="525469C4" w:rsidR="00CB6716" w:rsidRPr="00CB6716" w:rsidRDefault="00CB6716">
            <w:pPr>
              <w:jc w:val="center"/>
              <w:rPr>
                <w:sz w:val="28"/>
                <w:szCs w:val="28"/>
              </w:rPr>
            </w:pPr>
            <w:r>
              <w:rPr>
                <w:sz w:val="28"/>
                <w:szCs w:val="28"/>
              </w:rPr>
              <w:t>8</w:t>
            </w:r>
          </w:p>
        </w:tc>
        <w:tc>
          <w:tcPr>
            <w:tcW w:w="1388" w:type="dxa"/>
          </w:tcPr>
          <w:p w14:paraId="66ECC5DE" w14:textId="2FECEA5D" w:rsidR="00CB6716" w:rsidRPr="00CB6716" w:rsidRDefault="00CB6716">
            <w:pPr>
              <w:jc w:val="center"/>
              <w:rPr>
                <w:sz w:val="28"/>
                <w:szCs w:val="28"/>
              </w:rPr>
            </w:pPr>
            <w:r>
              <w:rPr>
                <w:sz w:val="28"/>
                <w:szCs w:val="28"/>
              </w:rPr>
              <w:t>80</w:t>
            </w:r>
          </w:p>
        </w:tc>
        <w:tc>
          <w:tcPr>
            <w:tcW w:w="1390" w:type="dxa"/>
          </w:tcPr>
          <w:p w14:paraId="246FD2EE" w14:textId="430C2448" w:rsidR="00CB6716" w:rsidRPr="00CB6716" w:rsidRDefault="00CB6716">
            <w:pPr>
              <w:jc w:val="center"/>
              <w:rPr>
                <w:sz w:val="28"/>
                <w:szCs w:val="28"/>
              </w:rPr>
            </w:pPr>
            <w:r>
              <w:rPr>
                <w:sz w:val="28"/>
                <w:szCs w:val="28"/>
              </w:rPr>
              <w:t>100</w:t>
            </w:r>
          </w:p>
        </w:tc>
      </w:tr>
    </w:tbl>
    <w:p w14:paraId="2594C368" w14:textId="77777777" w:rsidR="00CB6716" w:rsidRPr="00CB6716" w:rsidRDefault="00CB6716">
      <w:pPr>
        <w:ind w:firstLine="567"/>
        <w:jc w:val="center"/>
        <w:rPr>
          <w:b/>
          <w:sz w:val="28"/>
          <w:szCs w:val="28"/>
        </w:rPr>
      </w:pPr>
    </w:p>
    <w:p w14:paraId="644BB5B4" w14:textId="3D230662" w:rsidR="007248DC" w:rsidRPr="007248DC" w:rsidRDefault="007248DC" w:rsidP="007248DC">
      <w:pPr>
        <w:ind w:firstLine="709"/>
        <w:jc w:val="both"/>
        <w:rPr>
          <w:sz w:val="28"/>
          <w:szCs w:val="28"/>
        </w:rPr>
      </w:pPr>
      <w:r w:rsidRPr="007248DC">
        <w:rPr>
          <w:sz w:val="28"/>
          <w:szCs w:val="28"/>
        </w:rPr>
        <w:t xml:space="preserve">Отсутствие информации о количестве детей, которые родились от одного донора, может привести к </w:t>
      </w:r>
      <w:r w:rsidR="00FF56AC">
        <w:rPr>
          <w:sz w:val="28"/>
          <w:szCs w:val="28"/>
        </w:rPr>
        <w:t>близко</w:t>
      </w:r>
      <w:r w:rsidRPr="007248DC">
        <w:rPr>
          <w:sz w:val="28"/>
          <w:szCs w:val="28"/>
        </w:rPr>
        <w:t>родственным бракам в дальнейшем. Высокий процент доноров, которые не знают о количестве детей и финансовая заинтересованность доноров, подтверждает важность данного исследования и свидетельствует о необходимости создания единого регистра половых гамет. С помощью единого регистра реципиент будет иметь возможность получить наиболее полную информацию о доноре. Единый регистр половых гамет позволит решить проблему множественных донаций от одного донора по причине финансовой заинтересованности.</w:t>
      </w:r>
    </w:p>
    <w:p w14:paraId="3C414C1C" w14:textId="520D1D6E" w:rsidR="00570077" w:rsidRDefault="007248DC" w:rsidP="007248DC">
      <w:pPr>
        <w:ind w:firstLine="709"/>
        <w:jc w:val="both"/>
        <w:rPr>
          <w:sz w:val="28"/>
          <w:szCs w:val="28"/>
        </w:rPr>
      </w:pPr>
      <w:r w:rsidRPr="007248DC">
        <w:rPr>
          <w:sz w:val="28"/>
          <w:szCs w:val="28"/>
        </w:rPr>
        <w:t>Те доноры, которые уже были донорами, в 74 % случаев ответили, что согласились бы снова быть донором яйцеклеток, в 20 % случаев не согласились бы, 6% сомневались (рисунок 30)</w:t>
      </w:r>
      <w:r>
        <w:rPr>
          <w:sz w:val="28"/>
          <w:szCs w:val="28"/>
        </w:rPr>
        <w:t>.</w:t>
      </w:r>
    </w:p>
    <w:p w14:paraId="099D3C88" w14:textId="77777777" w:rsidR="007248DC" w:rsidRDefault="007248DC" w:rsidP="007248DC">
      <w:pPr>
        <w:ind w:firstLine="709"/>
        <w:jc w:val="both"/>
        <w:rPr>
          <w:sz w:val="28"/>
          <w:szCs w:val="28"/>
        </w:rPr>
      </w:pPr>
    </w:p>
    <w:p w14:paraId="787EA3E2" w14:textId="1A8C6B6C" w:rsidR="009F1B33" w:rsidRDefault="00570077">
      <w:pPr>
        <w:ind w:firstLine="567"/>
        <w:jc w:val="both"/>
        <w:rPr>
          <w:sz w:val="28"/>
          <w:szCs w:val="28"/>
        </w:rPr>
      </w:pPr>
      <w:r>
        <w:rPr>
          <w:noProof/>
        </w:rPr>
        <w:drawing>
          <wp:inline distT="0" distB="0" distL="0" distR="0" wp14:anchorId="1801CB87" wp14:editId="69D11C9B">
            <wp:extent cx="5692140" cy="3048000"/>
            <wp:effectExtent l="0" t="0" r="3810" b="0"/>
            <wp:docPr id="24" name="Диаграмма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0D2F1631" w14:textId="77777777" w:rsidR="00662E11" w:rsidRDefault="00662E11" w:rsidP="00662E11">
      <w:pPr>
        <w:jc w:val="center"/>
        <w:rPr>
          <w:sz w:val="28"/>
          <w:szCs w:val="28"/>
        </w:rPr>
      </w:pPr>
    </w:p>
    <w:p w14:paraId="731EE45C" w14:textId="3A8EA3CF" w:rsidR="006F6A47" w:rsidRDefault="00001C3A" w:rsidP="00662E11">
      <w:pPr>
        <w:jc w:val="center"/>
        <w:rPr>
          <w:sz w:val="28"/>
          <w:szCs w:val="28"/>
        </w:rPr>
      </w:pPr>
      <w:r>
        <w:rPr>
          <w:sz w:val="28"/>
          <w:szCs w:val="28"/>
        </w:rPr>
        <w:t>Рисунок 30</w:t>
      </w:r>
      <w:r w:rsidR="00662E11">
        <w:rPr>
          <w:sz w:val="28"/>
          <w:szCs w:val="28"/>
        </w:rPr>
        <w:t xml:space="preserve"> </w:t>
      </w:r>
      <w:r w:rsidR="00662E11" w:rsidRPr="004E4D02">
        <w:rPr>
          <w:sz w:val="28"/>
          <w:szCs w:val="28"/>
        </w:rPr>
        <w:t>–</w:t>
      </w:r>
      <w:r w:rsidR="006F6A47" w:rsidRPr="00570077">
        <w:rPr>
          <w:sz w:val="28"/>
          <w:szCs w:val="28"/>
        </w:rPr>
        <w:t xml:space="preserve"> Если вы ранее были донором ооцитов-согласитесь быть донором снова?</w:t>
      </w:r>
    </w:p>
    <w:p w14:paraId="0B0D1A1F" w14:textId="77777777" w:rsidR="00662E11" w:rsidRPr="00570077" w:rsidRDefault="00662E11" w:rsidP="006F6A47">
      <w:pPr>
        <w:ind w:firstLine="567"/>
        <w:jc w:val="center"/>
        <w:rPr>
          <w:sz w:val="28"/>
          <w:szCs w:val="28"/>
        </w:rPr>
      </w:pPr>
    </w:p>
    <w:p w14:paraId="12311052" w14:textId="15CF4F20" w:rsidR="00570077" w:rsidRPr="00AF7DD1" w:rsidRDefault="00570077" w:rsidP="00662E11">
      <w:pPr>
        <w:ind w:firstLine="709"/>
        <w:jc w:val="both"/>
        <w:rPr>
          <w:sz w:val="28"/>
          <w:szCs w:val="28"/>
        </w:rPr>
      </w:pPr>
      <w:r w:rsidRPr="003701A1">
        <w:rPr>
          <w:sz w:val="28"/>
          <w:szCs w:val="28"/>
        </w:rPr>
        <w:t xml:space="preserve">На вопрос платно проходили ли вы программу донации </w:t>
      </w:r>
      <w:r w:rsidRPr="00AF7DD1">
        <w:rPr>
          <w:sz w:val="28"/>
          <w:szCs w:val="28"/>
        </w:rPr>
        <w:t>– 86% ответили положительно, 14% были донорами безвозмездно</w:t>
      </w:r>
      <w:r>
        <w:rPr>
          <w:sz w:val="28"/>
          <w:szCs w:val="28"/>
        </w:rPr>
        <w:t xml:space="preserve"> (рисунок </w:t>
      </w:r>
      <w:r w:rsidR="00001C3A">
        <w:rPr>
          <w:sz w:val="28"/>
          <w:szCs w:val="28"/>
        </w:rPr>
        <w:t>31</w:t>
      </w:r>
      <w:r>
        <w:rPr>
          <w:sz w:val="28"/>
          <w:szCs w:val="28"/>
        </w:rPr>
        <w:t>)</w:t>
      </w:r>
      <w:r w:rsidRPr="00AF7DD1">
        <w:rPr>
          <w:sz w:val="28"/>
          <w:szCs w:val="28"/>
        </w:rPr>
        <w:t>.</w:t>
      </w:r>
    </w:p>
    <w:p w14:paraId="2DBD2118" w14:textId="39488E0A" w:rsidR="009F1B33" w:rsidRDefault="009F1B33" w:rsidP="00662E11">
      <w:pPr>
        <w:jc w:val="both"/>
        <w:rPr>
          <w:sz w:val="28"/>
          <w:szCs w:val="28"/>
        </w:rPr>
      </w:pPr>
    </w:p>
    <w:p w14:paraId="4226255A" w14:textId="05480E21" w:rsidR="009F1B33" w:rsidRDefault="00570077">
      <w:pPr>
        <w:ind w:firstLine="567"/>
        <w:jc w:val="both"/>
        <w:rPr>
          <w:sz w:val="28"/>
          <w:szCs w:val="28"/>
        </w:rPr>
      </w:pPr>
      <w:r>
        <w:rPr>
          <w:noProof/>
          <w:sz w:val="28"/>
          <w:szCs w:val="28"/>
        </w:rPr>
        <w:drawing>
          <wp:inline distT="0" distB="0" distL="0" distR="0" wp14:anchorId="3852B851" wp14:editId="4456D30A">
            <wp:extent cx="5772150" cy="2686050"/>
            <wp:effectExtent l="0" t="0" r="0" b="0"/>
            <wp:docPr id="36" name="Диаграмма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38391273" w14:textId="77777777" w:rsidR="00662E11" w:rsidRDefault="00662E11" w:rsidP="009F1B33">
      <w:pPr>
        <w:ind w:firstLine="567"/>
        <w:jc w:val="center"/>
        <w:rPr>
          <w:sz w:val="28"/>
          <w:szCs w:val="28"/>
        </w:rPr>
      </w:pPr>
    </w:p>
    <w:p w14:paraId="4A402621" w14:textId="2CAB0705" w:rsidR="009F1B33" w:rsidRPr="009F1B33" w:rsidRDefault="009F1B33" w:rsidP="00662E11">
      <w:pPr>
        <w:jc w:val="center"/>
        <w:rPr>
          <w:sz w:val="28"/>
          <w:szCs w:val="28"/>
        </w:rPr>
      </w:pPr>
      <w:r w:rsidRPr="009F1B33">
        <w:rPr>
          <w:sz w:val="28"/>
          <w:szCs w:val="28"/>
        </w:rPr>
        <w:t xml:space="preserve">Рисунок </w:t>
      </w:r>
      <w:r w:rsidR="001F5850">
        <w:rPr>
          <w:sz w:val="28"/>
          <w:szCs w:val="28"/>
        </w:rPr>
        <w:t>31</w:t>
      </w:r>
      <w:r w:rsidRPr="009F1B33">
        <w:rPr>
          <w:sz w:val="28"/>
          <w:szCs w:val="28"/>
        </w:rPr>
        <w:t xml:space="preserve"> </w:t>
      </w:r>
      <w:r w:rsidR="00662E11" w:rsidRPr="004E4D02">
        <w:rPr>
          <w:sz w:val="28"/>
          <w:szCs w:val="28"/>
        </w:rPr>
        <w:t>–</w:t>
      </w:r>
      <w:r w:rsidRPr="009F1B33">
        <w:rPr>
          <w:sz w:val="28"/>
          <w:szCs w:val="28"/>
        </w:rPr>
        <w:t xml:space="preserve"> Данные о финансовом вознаграждении доноров ооцитов</w:t>
      </w:r>
    </w:p>
    <w:p w14:paraId="5671461B" w14:textId="3B11A6C6" w:rsidR="009F1B33" w:rsidRDefault="009F1B33">
      <w:pPr>
        <w:ind w:firstLine="567"/>
        <w:jc w:val="both"/>
        <w:rPr>
          <w:sz w:val="28"/>
          <w:szCs w:val="28"/>
        </w:rPr>
      </w:pPr>
    </w:p>
    <w:p w14:paraId="2148E65B" w14:textId="6233B8CA" w:rsidR="00570077" w:rsidRDefault="00570077" w:rsidP="00662E11">
      <w:pPr>
        <w:ind w:firstLine="709"/>
        <w:jc w:val="both"/>
        <w:rPr>
          <w:sz w:val="28"/>
          <w:szCs w:val="28"/>
        </w:rPr>
      </w:pPr>
      <w:r w:rsidRPr="00AF7DD1">
        <w:rPr>
          <w:sz w:val="28"/>
          <w:szCs w:val="28"/>
        </w:rPr>
        <w:t>В 4</w:t>
      </w:r>
      <w:r w:rsidR="006F6A47">
        <w:rPr>
          <w:sz w:val="28"/>
          <w:szCs w:val="28"/>
        </w:rPr>
        <w:t>9</w:t>
      </w:r>
      <w:r w:rsidRPr="00AF7DD1">
        <w:rPr>
          <w:sz w:val="28"/>
          <w:szCs w:val="28"/>
        </w:rPr>
        <w:t>% донор</w:t>
      </w:r>
      <w:r w:rsidR="006F6A47">
        <w:rPr>
          <w:sz w:val="28"/>
          <w:szCs w:val="28"/>
        </w:rPr>
        <w:t>ов</w:t>
      </w:r>
      <w:r w:rsidRPr="00AF7DD1">
        <w:rPr>
          <w:sz w:val="28"/>
          <w:szCs w:val="28"/>
        </w:rPr>
        <w:t xml:space="preserve"> были удовлетворены размерами выплат за донацию, в 5</w:t>
      </w:r>
      <w:r w:rsidR="006F6A47">
        <w:rPr>
          <w:sz w:val="28"/>
          <w:szCs w:val="28"/>
        </w:rPr>
        <w:t>2</w:t>
      </w:r>
      <w:r w:rsidRPr="00AF7DD1">
        <w:rPr>
          <w:sz w:val="28"/>
          <w:szCs w:val="28"/>
        </w:rPr>
        <w:t>% случаев хотели бы получать больше</w:t>
      </w:r>
      <w:r>
        <w:rPr>
          <w:sz w:val="28"/>
          <w:szCs w:val="28"/>
        </w:rPr>
        <w:t xml:space="preserve"> </w:t>
      </w:r>
      <w:r w:rsidR="006F6A47">
        <w:rPr>
          <w:sz w:val="28"/>
          <w:szCs w:val="28"/>
        </w:rPr>
        <w:t xml:space="preserve">или не </w:t>
      </w:r>
      <w:r w:rsidR="001F5850">
        <w:rPr>
          <w:sz w:val="28"/>
          <w:szCs w:val="28"/>
        </w:rPr>
        <w:t>удовлетворены (</w:t>
      </w:r>
      <w:r>
        <w:rPr>
          <w:sz w:val="28"/>
          <w:szCs w:val="28"/>
        </w:rPr>
        <w:t>рисунок 3</w:t>
      </w:r>
      <w:r w:rsidR="001F5850">
        <w:rPr>
          <w:sz w:val="28"/>
          <w:szCs w:val="28"/>
        </w:rPr>
        <w:t>2</w:t>
      </w:r>
      <w:r>
        <w:rPr>
          <w:sz w:val="28"/>
          <w:szCs w:val="28"/>
        </w:rPr>
        <w:t>)</w:t>
      </w:r>
      <w:r w:rsidRPr="00AF7DD1">
        <w:rPr>
          <w:sz w:val="28"/>
          <w:szCs w:val="28"/>
        </w:rPr>
        <w:t xml:space="preserve">. </w:t>
      </w:r>
    </w:p>
    <w:p w14:paraId="766ABD60" w14:textId="77777777" w:rsidR="00626031" w:rsidRPr="00AF7DD1" w:rsidRDefault="00626031" w:rsidP="00662E11">
      <w:pPr>
        <w:ind w:firstLine="709"/>
        <w:jc w:val="both"/>
        <w:rPr>
          <w:b/>
          <w:sz w:val="28"/>
          <w:szCs w:val="28"/>
        </w:rPr>
      </w:pPr>
    </w:p>
    <w:p w14:paraId="50E1D55A" w14:textId="5275BF94" w:rsidR="00626031" w:rsidRPr="00AF7DD1" w:rsidRDefault="00626031">
      <w:pPr>
        <w:jc w:val="both"/>
        <w:rPr>
          <w:sz w:val="28"/>
          <w:szCs w:val="28"/>
        </w:rPr>
      </w:pPr>
    </w:p>
    <w:p w14:paraId="09B3547D" w14:textId="77777777" w:rsidR="009F1B33" w:rsidRDefault="009F1B33">
      <w:pPr>
        <w:ind w:firstLine="567"/>
        <w:jc w:val="both"/>
        <w:rPr>
          <w:sz w:val="28"/>
          <w:szCs w:val="28"/>
        </w:rPr>
      </w:pPr>
      <w:r>
        <w:rPr>
          <w:noProof/>
          <w:sz w:val="28"/>
          <w:szCs w:val="28"/>
        </w:rPr>
        <w:drawing>
          <wp:inline distT="0" distB="0" distL="0" distR="0" wp14:anchorId="3C78B654" wp14:editId="495B8534">
            <wp:extent cx="5743575" cy="2181225"/>
            <wp:effectExtent l="0" t="0" r="9525" b="9525"/>
            <wp:docPr id="37" name="Диаграмма 37"/>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6B16DDB0" w14:textId="20462A09" w:rsidR="009F1B33" w:rsidRDefault="009F1B33">
      <w:pPr>
        <w:ind w:firstLine="567"/>
        <w:jc w:val="both"/>
        <w:rPr>
          <w:sz w:val="28"/>
          <w:szCs w:val="28"/>
        </w:rPr>
      </w:pPr>
    </w:p>
    <w:p w14:paraId="675676F3" w14:textId="6DDDE5BF" w:rsidR="009F1B33" w:rsidRDefault="009F1B33" w:rsidP="00662E11">
      <w:pPr>
        <w:jc w:val="center"/>
        <w:rPr>
          <w:b/>
          <w:sz w:val="28"/>
          <w:szCs w:val="28"/>
        </w:rPr>
      </w:pPr>
      <w:r>
        <w:rPr>
          <w:sz w:val="28"/>
          <w:szCs w:val="28"/>
        </w:rPr>
        <w:t>Рисунок 3</w:t>
      </w:r>
      <w:r w:rsidR="001F5850">
        <w:rPr>
          <w:sz w:val="28"/>
          <w:szCs w:val="28"/>
        </w:rPr>
        <w:t>2</w:t>
      </w:r>
      <w:r w:rsidR="00662E11">
        <w:rPr>
          <w:sz w:val="28"/>
          <w:szCs w:val="28"/>
        </w:rPr>
        <w:t xml:space="preserve"> </w:t>
      </w:r>
      <w:r w:rsidR="00662E11" w:rsidRPr="004E4D02">
        <w:rPr>
          <w:sz w:val="28"/>
          <w:szCs w:val="28"/>
        </w:rPr>
        <w:t>–</w:t>
      </w:r>
      <w:r>
        <w:rPr>
          <w:sz w:val="28"/>
          <w:szCs w:val="28"/>
        </w:rPr>
        <w:t xml:space="preserve"> </w:t>
      </w:r>
      <w:r w:rsidRPr="009F1B33">
        <w:rPr>
          <w:sz w:val="28"/>
          <w:szCs w:val="28"/>
        </w:rPr>
        <w:t>Удовлетворенность доноров размером оплаты</w:t>
      </w:r>
    </w:p>
    <w:p w14:paraId="3EC76333" w14:textId="66DBA5D3" w:rsidR="009F1B33" w:rsidRDefault="009F1B33" w:rsidP="00662E11">
      <w:pPr>
        <w:ind w:firstLine="709"/>
        <w:jc w:val="both"/>
        <w:rPr>
          <w:sz w:val="28"/>
          <w:szCs w:val="28"/>
        </w:rPr>
      </w:pPr>
    </w:p>
    <w:p w14:paraId="1985E483" w14:textId="75D508F3" w:rsidR="006F6A47" w:rsidRPr="00AF7DD1" w:rsidRDefault="006F6A47" w:rsidP="00662E11">
      <w:pPr>
        <w:ind w:firstLine="709"/>
        <w:jc w:val="both"/>
        <w:rPr>
          <w:sz w:val="28"/>
          <w:szCs w:val="28"/>
        </w:rPr>
      </w:pPr>
      <w:r w:rsidRPr="003701A1">
        <w:rPr>
          <w:sz w:val="28"/>
          <w:szCs w:val="28"/>
        </w:rPr>
        <w:t xml:space="preserve">Те доноры, которые были донорами </w:t>
      </w:r>
      <w:r w:rsidRPr="00AF7DD1">
        <w:rPr>
          <w:sz w:val="28"/>
          <w:szCs w:val="28"/>
        </w:rPr>
        <w:t>для своих родственниц или подруг/знакомых денежное вознаграждение получили 37%, не получили – 63%</w:t>
      </w:r>
      <w:r>
        <w:rPr>
          <w:sz w:val="28"/>
          <w:szCs w:val="28"/>
        </w:rPr>
        <w:t xml:space="preserve"> (рисунок 3</w:t>
      </w:r>
      <w:r w:rsidR="001F5850">
        <w:rPr>
          <w:sz w:val="28"/>
          <w:szCs w:val="28"/>
        </w:rPr>
        <w:t>3</w:t>
      </w:r>
      <w:r>
        <w:rPr>
          <w:sz w:val="28"/>
          <w:szCs w:val="28"/>
        </w:rPr>
        <w:t>)</w:t>
      </w:r>
      <w:r w:rsidRPr="00AF7DD1">
        <w:rPr>
          <w:sz w:val="28"/>
          <w:szCs w:val="28"/>
        </w:rPr>
        <w:t xml:space="preserve">. </w:t>
      </w:r>
    </w:p>
    <w:p w14:paraId="61EE998F" w14:textId="77777777" w:rsidR="006F6A47" w:rsidRDefault="006F6A47" w:rsidP="009F1B33">
      <w:pPr>
        <w:ind w:firstLine="567"/>
        <w:jc w:val="both"/>
        <w:rPr>
          <w:sz w:val="28"/>
          <w:szCs w:val="28"/>
        </w:rPr>
      </w:pPr>
    </w:p>
    <w:p w14:paraId="4B72E564" w14:textId="35219CD7" w:rsidR="00FC3909" w:rsidRDefault="00FC3909" w:rsidP="001D5E42">
      <w:pPr>
        <w:ind w:firstLine="567"/>
        <w:jc w:val="both"/>
        <w:rPr>
          <w:sz w:val="28"/>
          <w:szCs w:val="28"/>
        </w:rPr>
      </w:pPr>
      <w:r>
        <w:rPr>
          <w:noProof/>
          <w:sz w:val="28"/>
          <w:szCs w:val="28"/>
        </w:rPr>
        <w:drawing>
          <wp:inline distT="0" distB="0" distL="0" distR="0" wp14:anchorId="0DC4DB96" wp14:editId="298FA297">
            <wp:extent cx="5810250" cy="2247900"/>
            <wp:effectExtent l="0" t="0" r="0" b="0"/>
            <wp:docPr id="38" name="Диаграмма 38"/>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658AB64D" w14:textId="56D4B9E7" w:rsidR="00FC3909" w:rsidRDefault="00FC3909" w:rsidP="001D5E42">
      <w:pPr>
        <w:ind w:firstLine="567"/>
        <w:jc w:val="both"/>
        <w:rPr>
          <w:sz w:val="28"/>
          <w:szCs w:val="28"/>
        </w:rPr>
      </w:pPr>
    </w:p>
    <w:p w14:paraId="39ECB35A" w14:textId="2028ECE4" w:rsidR="00FC3909" w:rsidRDefault="00FC3909" w:rsidP="00662E11">
      <w:pPr>
        <w:jc w:val="center"/>
        <w:rPr>
          <w:sz w:val="28"/>
          <w:szCs w:val="28"/>
        </w:rPr>
      </w:pPr>
      <w:r>
        <w:rPr>
          <w:sz w:val="28"/>
          <w:szCs w:val="28"/>
        </w:rPr>
        <w:t>Рисунок 3</w:t>
      </w:r>
      <w:r w:rsidR="001F5850">
        <w:rPr>
          <w:sz w:val="28"/>
          <w:szCs w:val="28"/>
        </w:rPr>
        <w:t>3</w:t>
      </w:r>
      <w:r w:rsidR="00662E11">
        <w:rPr>
          <w:sz w:val="28"/>
          <w:szCs w:val="28"/>
        </w:rPr>
        <w:t xml:space="preserve"> </w:t>
      </w:r>
      <w:r w:rsidR="00662E11" w:rsidRPr="004E4D02">
        <w:rPr>
          <w:sz w:val="28"/>
          <w:szCs w:val="28"/>
        </w:rPr>
        <w:t>–</w:t>
      </w:r>
      <w:r>
        <w:rPr>
          <w:sz w:val="28"/>
          <w:szCs w:val="28"/>
        </w:rPr>
        <w:t xml:space="preserve"> </w:t>
      </w:r>
      <w:r w:rsidRPr="00FC3909">
        <w:rPr>
          <w:sz w:val="28"/>
          <w:szCs w:val="28"/>
        </w:rPr>
        <w:t xml:space="preserve">Данные, показывающие финансовое вознаграждение за донорство ооцитов для родственников, </w:t>
      </w:r>
      <w:r w:rsidR="001F5850" w:rsidRPr="00FC3909">
        <w:rPr>
          <w:sz w:val="28"/>
          <w:szCs w:val="28"/>
        </w:rPr>
        <w:t>знакомых и</w:t>
      </w:r>
      <w:r w:rsidRPr="00FC3909">
        <w:rPr>
          <w:sz w:val="28"/>
          <w:szCs w:val="28"/>
        </w:rPr>
        <w:t>/или близких людей</w:t>
      </w:r>
    </w:p>
    <w:p w14:paraId="131A42A5" w14:textId="77777777" w:rsidR="006F6A47" w:rsidRDefault="006F6A47" w:rsidP="00662E11">
      <w:pPr>
        <w:rPr>
          <w:sz w:val="28"/>
          <w:szCs w:val="28"/>
        </w:rPr>
      </w:pPr>
    </w:p>
    <w:p w14:paraId="574B332D" w14:textId="7F9F865F" w:rsidR="007248DC" w:rsidRPr="00AF7DD1" w:rsidRDefault="007248DC" w:rsidP="007248DC">
      <w:pPr>
        <w:ind w:firstLine="709"/>
        <w:jc w:val="both"/>
        <w:rPr>
          <w:sz w:val="28"/>
          <w:szCs w:val="28"/>
        </w:rPr>
      </w:pPr>
      <w:r>
        <w:rPr>
          <w:sz w:val="28"/>
          <w:szCs w:val="28"/>
        </w:rPr>
        <w:t>Респонденты</w:t>
      </w:r>
      <w:r w:rsidRPr="003701A1">
        <w:rPr>
          <w:sz w:val="28"/>
          <w:szCs w:val="28"/>
        </w:rPr>
        <w:t xml:space="preserve"> </w:t>
      </w:r>
      <w:r>
        <w:rPr>
          <w:sz w:val="28"/>
          <w:szCs w:val="28"/>
        </w:rPr>
        <w:t xml:space="preserve"> </w:t>
      </w:r>
      <w:r w:rsidRPr="003701A1">
        <w:rPr>
          <w:sz w:val="28"/>
          <w:szCs w:val="28"/>
        </w:rPr>
        <w:t xml:space="preserve"> </w:t>
      </w:r>
      <w:r w:rsidRPr="00AF7DD1">
        <w:rPr>
          <w:sz w:val="28"/>
          <w:szCs w:val="28"/>
        </w:rPr>
        <w:t>в 60% случаев не зна</w:t>
      </w:r>
      <w:r w:rsidR="00FF56AC">
        <w:rPr>
          <w:sz w:val="28"/>
          <w:szCs w:val="28"/>
        </w:rPr>
        <w:t>ли</w:t>
      </w:r>
      <w:r w:rsidRPr="00AF7DD1">
        <w:rPr>
          <w:sz w:val="28"/>
          <w:szCs w:val="28"/>
        </w:rPr>
        <w:t xml:space="preserve">, сколько яйцеклеток у них получают, в 40% – </w:t>
      </w:r>
      <w:r w:rsidR="00FF56AC">
        <w:rPr>
          <w:sz w:val="28"/>
          <w:szCs w:val="28"/>
        </w:rPr>
        <w:t xml:space="preserve">были </w:t>
      </w:r>
      <w:r w:rsidRPr="00AF7DD1">
        <w:rPr>
          <w:sz w:val="28"/>
          <w:szCs w:val="28"/>
        </w:rPr>
        <w:t>осведомлены об этом. 29 % женщин были донорами в другой стране</w:t>
      </w:r>
      <w:r>
        <w:rPr>
          <w:sz w:val="28"/>
          <w:szCs w:val="28"/>
        </w:rPr>
        <w:t xml:space="preserve"> (рисунок 32)</w:t>
      </w:r>
      <w:r w:rsidRPr="00AF7DD1">
        <w:rPr>
          <w:sz w:val="28"/>
          <w:szCs w:val="28"/>
        </w:rPr>
        <w:t>. 32,1 % респондентов были донорами 1 раз, 25 % – 4 и более раза, по 21,4 % – 2 и 3 раза соответственно.</w:t>
      </w:r>
    </w:p>
    <w:p w14:paraId="255B0FA2" w14:textId="77777777" w:rsidR="006F6A47" w:rsidRPr="00AF7DD1" w:rsidRDefault="006F6A47" w:rsidP="007248DC">
      <w:pPr>
        <w:ind w:firstLine="709"/>
        <w:jc w:val="center"/>
        <w:rPr>
          <w:sz w:val="28"/>
          <w:szCs w:val="28"/>
        </w:rPr>
      </w:pPr>
    </w:p>
    <w:p w14:paraId="703B4441" w14:textId="086FE6EA" w:rsidR="00FC3909" w:rsidRDefault="00FC3909" w:rsidP="00FC3909">
      <w:pPr>
        <w:ind w:firstLine="567"/>
        <w:jc w:val="both"/>
        <w:rPr>
          <w:i/>
          <w:sz w:val="28"/>
          <w:szCs w:val="28"/>
        </w:rPr>
      </w:pPr>
      <w:r>
        <w:rPr>
          <w:noProof/>
          <w:sz w:val="28"/>
          <w:szCs w:val="28"/>
        </w:rPr>
        <w:drawing>
          <wp:inline distT="0" distB="0" distL="0" distR="0" wp14:anchorId="13DAAA04" wp14:editId="1D7CB0C7">
            <wp:extent cx="5724525" cy="2419350"/>
            <wp:effectExtent l="0" t="0" r="9525" b="0"/>
            <wp:docPr id="39" name="Диаграмма 39"/>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47FA4BBD" w14:textId="19E1E5B3" w:rsidR="00FC3909" w:rsidRDefault="00FC3909" w:rsidP="00662E11">
      <w:pPr>
        <w:jc w:val="center"/>
        <w:rPr>
          <w:i/>
          <w:sz w:val="28"/>
          <w:szCs w:val="28"/>
        </w:rPr>
      </w:pPr>
    </w:p>
    <w:p w14:paraId="4D45483E" w14:textId="0E5122B3" w:rsidR="00FC3909" w:rsidRDefault="00FC3909" w:rsidP="00662E11">
      <w:pPr>
        <w:jc w:val="center"/>
        <w:rPr>
          <w:b/>
          <w:sz w:val="28"/>
          <w:szCs w:val="28"/>
        </w:rPr>
      </w:pPr>
      <w:r>
        <w:rPr>
          <w:sz w:val="28"/>
          <w:szCs w:val="28"/>
        </w:rPr>
        <w:t>Рисунок 3</w:t>
      </w:r>
      <w:r w:rsidR="001F5850">
        <w:rPr>
          <w:sz w:val="28"/>
          <w:szCs w:val="28"/>
        </w:rPr>
        <w:t>4</w:t>
      </w:r>
      <w:r w:rsidRPr="009F1B33">
        <w:rPr>
          <w:sz w:val="28"/>
          <w:szCs w:val="28"/>
        </w:rPr>
        <w:t xml:space="preserve"> </w:t>
      </w:r>
      <w:r w:rsidR="00662E11" w:rsidRPr="004E4D02">
        <w:rPr>
          <w:sz w:val="28"/>
          <w:szCs w:val="28"/>
        </w:rPr>
        <w:t>–</w:t>
      </w:r>
      <w:r>
        <w:rPr>
          <w:sz w:val="28"/>
          <w:szCs w:val="28"/>
        </w:rPr>
        <w:t xml:space="preserve"> </w:t>
      </w:r>
      <w:r w:rsidRPr="00FC3909">
        <w:rPr>
          <w:sz w:val="28"/>
          <w:szCs w:val="28"/>
        </w:rPr>
        <w:t>Осведомленность доноров ооцитов</w:t>
      </w:r>
      <w:r w:rsidR="00FF56AC">
        <w:rPr>
          <w:sz w:val="28"/>
          <w:szCs w:val="28"/>
        </w:rPr>
        <w:t>,</w:t>
      </w:r>
      <w:r w:rsidR="006B2EB7">
        <w:rPr>
          <w:sz w:val="28"/>
          <w:szCs w:val="28"/>
          <w:lang w:val="kk-KZ"/>
        </w:rPr>
        <w:t xml:space="preserve"> </w:t>
      </w:r>
      <w:r w:rsidRPr="00FC3909">
        <w:rPr>
          <w:sz w:val="28"/>
          <w:szCs w:val="28"/>
        </w:rPr>
        <w:t>о количестве полученных ооцитов/яйцеклетках</w:t>
      </w:r>
    </w:p>
    <w:p w14:paraId="0A35D328" w14:textId="471A0BD8" w:rsidR="00FC3909" w:rsidRDefault="00FC3909" w:rsidP="00662E11">
      <w:pPr>
        <w:ind w:firstLine="709"/>
        <w:jc w:val="both"/>
        <w:rPr>
          <w:i/>
          <w:sz w:val="28"/>
          <w:szCs w:val="28"/>
        </w:rPr>
      </w:pPr>
    </w:p>
    <w:p w14:paraId="09475AB2" w14:textId="77777777" w:rsidR="007248DC" w:rsidRDefault="007248DC" w:rsidP="007248DC">
      <w:pPr>
        <w:ind w:firstLine="709"/>
        <w:jc w:val="both"/>
        <w:rPr>
          <w:sz w:val="28"/>
          <w:szCs w:val="28"/>
        </w:rPr>
      </w:pPr>
      <w:r w:rsidRPr="003701A1">
        <w:rPr>
          <w:sz w:val="28"/>
          <w:szCs w:val="28"/>
        </w:rPr>
        <w:t xml:space="preserve">Мониторинг количества детей, рожденных от одного донора крайне важен, так как способствует поддержанию генетического разнообразия в популяции. Чрезмерное использование гамет от одного донора может привести к повышенной концентрации определенных генетических признаков или потенциальным проблемам со здоровьем. </w:t>
      </w:r>
      <w:r>
        <w:rPr>
          <w:sz w:val="28"/>
          <w:szCs w:val="28"/>
        </w:rPr>
        <w:t xml:space="preserve">Реципиенты </w:t>
      </w:r>
      <w:r w:rsidRPr="003701A1">
        <w:rPr>
          <w:sz w:val="28"/>
          <w:szCs w:val="28"/>
        </w:rPr>
        <w:t xml:space="preserve">донорских </w:t>
      </w:r>
      <w:r>
        <w:rPr>
          <w:sz w:val="28"/>
          <w:szCs w:val="28"/>
        </w:rPr>
        <w:t>половых гамет</w:t>
      </w:r>
      <w:r w:rsidRPr="003701A1">
        <w:rPr>
          <w:sz w:val="28"/>
          <w:szCs w:val="28"/>
        </w:rPr>
        <w:t xml:space="preserve"> могут захотеть узнать, сколько детей родилось от одного и того же донора. Эта информация может помочь им принять более обоснованные решения об уникальности генетического происхождения их ребенка и возможности появления генетических братьев и сестер.</w:t>
      </w:r>
    </w:p>
    <w:p w14:paraId="208573D6" w14:textId="1B04268B" w:rsidR="007248DC" w:rsidRDefault="007248DC" w:rsidP="007248DC">
      <w:pPr>
        <w:ind w:firstLine="709"/>
        <w:jc w:val="both"/>
        <w:rPr>
          <w:sz w:val="28"/>
          <w:szCs w:val="28"/>
        </w:rPr>
      </w:pPr>
      <w:r>
        <w:rPr>
          <w:sz w:val="28"/>
          <w:szCs w:val="28"/>
        </w:rPr>
        <w:t xml:space="preserve">На следующий вопрос о том, сколько раз донор становился донатором. Мы получили следующие ответы. </w:t>
      </w:r>
    </w:p>
    <w:p w14:paraId="3AB9AD0A" w14:textId="10FD8FEB" w:rsidR="007248DC" w:rsidRDefault="007248DC" w:rsidP="007248DC">
      <w:pPr>
        <w:ind w:firstLine="709"/>
        <w:jc w:val="both"/>
        <w:rPr>
          <w:sz w:val="28"/>
          <w:szCs w:val="28"/>
        </w:rPr>
      </w:pPr>
      <w:r>
        <w:rPr>
          <w:sz w:val="28"/>
          <w:szCs w:val="28"/>
        </w:rPr>
        <w:t xml:space="preserve">В </w:t>
      </w:r>
      <w:r w:rsidRPr="00AF7DD1">
        <w:rPr>
          <w:sz w:val="28"/>
          <w:szCs w:val="28"/>
        </w:rPr>
        <w:t>3</w:t>
      </w:r>
      <w:r>
        <w:rPr>
          <w:sz w:val="28"/>
          <w:szCs w:val="28"/>
        </w:rPr>
        <w:t>7</w:t>
      </w:r>
      <w:r w:rsidRPr="00AF7DD1">
        <w:rPr>
          <w:sz w:val="28"/>
          <w:szCs w:val="28"/>
        </w:rPr>
        <w:t xml:space="preserve"> % </w:t>
      </w:r>
      <w:r>
        <w:rPr>
          <w:sz w:val="28"/>
          <w:szCs w:val="28"/>
        </w:rPr>
        <w:t xml:space="preserve">случаев </w:t>
      </w:r>
      <w:r w:rsidRPr="00AF7DD1">
        <w:rPr>
          <w:sz w:val="28"/>
          <w:szCs w:val="28"/>
        </w:rPr>
        <w:t>респондент</w:t>
      </w:r>
      <w:r>
        <w:rPr>
          <w:sz w:val="28"/>
          <w:szCs w:val="28"/>
        </w:rPr>
        <w:t>ы</w:t>
      </w:r>
      <w:r w:rsidRPr="00AF7DD1">
        <w:rPr>
          <w:sz w:val="28"/>
          <w:szCs w:val="28"/>
        </w:rPr>
        <w:t xml:space="preserve"> были донорами 1 раз, </w:t>
      </w:r>
      <w:r>
        <w:rPr>
          <w:sz w:val="28"/>
          <w:szCs w:val="28"/>
        </w:rPr>
        <w:t>23</w:t>
      </w:r>
      <w:r w:rsidRPr="00AF7DD1">
        <w:rPr>
          <w:sz w:val="28"/>
          <w:szCs w:val="28"/>
        </w:rPr>
        <w:t xml:space="preserve"> % – 2 </w:t>
      </w:r>
      <w:r>
        <w:rPr>
          <w:sz w:val="28"/>
          <w:szCs w:val="28"/>
        </w:rPr>
        <w:t>раза, 20</w:t>
      </w:r>
      <w:r w:rsidRPr="00AF7DD1">
        <w:rPr>
          <w:sz w:val="28"/>
          <w:szCs w:val="28"/>
        </w:rPr>
        <w:t>%</w:t>
      </w:r>
      <w:r w:rsidR="006B2EB7">
        <w:rPr>
          <w:sz w:val="28"/>
          <w:szCs w:val="28"/>
          <w:lang w:val="kk-KZ"/>
        </w:rPr>
        <w:t xml:space="preserve"> </w:t>
      </w:r>
      <w:r w:rsidR="006B2EB7" w:rsidRPr="00AF7DD1">
        <w:rPr>
          <w:sz w:val="28"/>
          <w:szCs w:val="28"/>
        </w:rPr>
        <w:t>–</w:t>
      </w:r>
      <w:r>
        <w:rPr>
          <w:sz w:val="28"/>
          <w:szCs w:val="28"/>
        </w:rPr>
        <w:t xml:space="preserve"> </w:t>
      </w:r>
      <w:r w:rsidRPr="00AF7DD1">
        <w:rPr>
          <w:sz w:val="28"/>
          <w:szCs w:val="28"/>
        </w:rPr>
        <w:t>3 раза</w:t>
      </w:r>
      <w:r>
        <w:rPr>
          <w:sz w:val="28"/>
          <w:szCs w:val="28"/>
        </w:rPr>
        <w:t xml:space="preserve">, </w:t>
      </w:r>
      <w:r w:rsidRPr="00AF7DD1">
        <w:rPr>
          <w:sz w:val="28"/>
          <w:szCs w:val="28"/>
        </w:rPr>
        <w:t>2</w:t>
      </w:r>
      <w:r>
        <w:rPr>
          <w:sz w:val="28"/>
          <w:szCs w:val="28"/>
        </w:rPr>
        <w:t>0</w:t>
      </w:r>
      <w:r w:rsidRPr="00AF7DD1">
        <w:rPr>
          <w:sz w:val="28"/>
          <w:szCs w:val="28"/>
        </w:rPr>
        <w:t xml:space="preserve"> % – 4 и более раз</w:t>
      </w:r>
      <w:r w:rsidR="006B2EB7">
        <w:rPr>
          <w:sz w:val="28"/>
          <w:szCs w:val="28"/>
          <w:lang w:val="kk-KZ"/>
        </w:rPr>
        <w:t xml:space="preserve"> </w:t>
      </w:r>
      <w:r>
        <w:rPr>
          <w:sz w:val="28"/>
          <w:szCs w:val="28"/>
        </w:rPr>
        <w:t>(таб</w:t>
      </w:r>
      <w:r w:rsidR="006B2EB7">
        <w:rPr>
          <w:sz w:val="28"/>
          <w:szCs w:val="28"/>
          <w:lang w:val="kk-KZ"/>
        </w:rPr>
        <w:t xml:space="preserve">лица </w:t>
      </w:r>
      <w:r>
        <w:rPr>
          <w:sz w:val="28"/>
          <w:szCs w:val="28"/>
        </w:rPr>
        <w:t>21).</w:t>
      </w:r>
    </w:p>
    <w:p w14:paraId="64029737" w14:textId="77777777" w:rsidR="006B2EB7" w:rsidRDefault="006B2EB7" w:rsidP="006F6A47">
      <w:pPr>
        <w:jc w:val="both"/>
        <w:rPr>
          <w:sz w:val="28"/>
          <w:szCs w:val="28"/>
          <w:lang w:val="kk-KZ"/>
        </w:rPr>
      </w:pPr>
    </w:p>
    <w:p w14:paraId="1AF4E543" w14:textId="129E7531" w:rsidR="006F6A47" w:rsidRDefault="006F6A47" w:rsidP="006F6A47">
      <w:pPr>
        <w:jc w:val="both"/>
        <w:rPr>
          <w:sz w:val="28"/>
          <w:szCs w:val="28"/>
        </w:rPr>
      </w:pPr>
      <w:r w:rsidRPr="009703DF">
        <w:rPr>
          <w:bCs/>
          <w:sz w:val="28"/>
          <w:szCs w:val="28"/>
        </w:rPr>
        <w:t>Таблица</w:t>
      </w:r>
      <w:r w:rsidR="001F5850" w:rsidRPr="009703DF">
        <w:rPr>
          <w:bCs/>
          <w:sz w:val="28"/>
          <w:szCs w:val="28"/>
          <w:lang w:val="kk-KZ"/>
        </w:rPr>
        <w:t xml:space="preserve"> 21</w:t>
      </w:r>
      <w:r w:rsidR="00662E11" w:rsidRPr="009703DF">
        <w:rPr>
          <w:bCs/>
          <w:sz w:val="28"/>
          <w:szCs w:val="28"/>
          <w:lang w:val="kk-KZ"/>
        </w:rPr>
        <w:t xml:space="preserve"> </w:t>
      </w:r>
      <w:r w:rsidR="00662E11" w:rsidRPr="009703DF">
        <w:rPr>
          <w:sz w:val="28"/>
          <w:szCs w:val="28"/>
        </w:rPr>
        <w:t>–</w:t>
      </w:r>
      <w:r w:rsidR="00662E11">
        <w:rPr>
          <w:sz w:val="28"/>
          <w:szCs w:val="28"/>
        </w:rPr>
        <w:t xml:space="preserve"> </w:t>
      </w:r>
      <w:r w:rsidR="009703DF">
        <w:rPr>
          <w:sz w:val="28"/>
          <w:szCs w:val="28"/>
        </w:rPr>
        <w:t>Сколько раз донор становился донатором</w:t>
      </w:r>
    </w:p>
    <w:p w14:paraId="1C0CE15A" w14:textId="77777777" w:rsidR="00662E11" w:rsidRPr="00662E11" w:rsidRDefault="00662E11" w:rsidP="006F6A47">
      <w:pPr>
        <w:jc w:val="both"/>
        <w:rPr>
          <w:bCs/>
          <w:sz w:val="28"/>
          <w:szCs w:val="28"/>
          <w:lang w:val="kk-KZ"/>
        </w:rPr>
      </w:pPr>
    </w:p>
    <w:tbl>
      <w:tblPr>
        <w:tblW w:w="9561" w:type="dxa"/>
        <w:tblInd w:w="93" w:type="dxa"/>
        <w:tblLook w:val="04A0" w:firstRow="1" w:lastRow="0" w:firstColumn="1" w:lastColumn="0" w:noHBand="0" w:noVBand="1"/>
      </w:tblPr>
      <w:tblGrid>
        <w:gridCol w:w="1886"/>
        <w:gridCol w:w="1535"/>
        <w:gridCol w:w="1535"/>
        <w:gridCol w:w="1535"/>
        <w:gridCol w:w="1535"/>
        <w:gridCol w:w="1535"/>
      </w:tblGrid>
      <w:tr w:rsidR="006F6A47" w:rsidRPr="006F6A47" w14:paraId="7019B92B" w14:textId="77777777" w:rsidTr="006F6A47">
        <w:trPr>
          <w:trHeight w:val="395"/>
        </w:trPr>
        <w:tc>
          <w:tcPr>
            <w:tcW w:w="1886" w:type="dxa"/>
            <w:tcBorders>
              <w:top w:val="single" w:sz="4" w:space="0" w:color="auto"/>
              <w:left w:val="single" w:sz="4" w:space="0" w:color="auto"/>
              <w:bottom w:val="single" w:sz="4" w:space="0" w:color="auto"/>
              <w:right w:val="single" w:sz="4" w:space="0" w:color="auto"/>
            </w:tcBorders>
          </w:tcPr>
          <w:p w14:paraId="400C0572" w14:textId="2F4602DC" w:rsidR="006F6A47" w:rsidRPr="006F6A47" w:rsidRDefault="006F6A47" w:rsidP="006E1A6D">
            <w:pPr>
              <w:jc w:val="center"/>
              <w:rPr>
                <w:color w:val="000000"/>
                <w:sz w:val="28"/>
                <w:szCs w:val="28"/>
                <w:lang w:val="kk-KZ"/>
              </w:rPr>
            </w:pPr>
            <w:r w:rsidRPr="006F6A47">
              <w:rPr>
                <w:color w:val="000000"/>
                <w:sz w:val="28"/>
                <w:szCs w:val="28"/>
                <w:lang w:val="kk-KZ"/>
              </w:rPr>
              <w:t>Ответы</w:t>
            </w:r>
          </w:p>
        </w:tc>
        <w:tc>
          <w:tcPr>
            <w:tcW w:w="1535" w:type="dxa"/>
            <w:tcBorders>
              <w:top w:val="single" w:sz="4" w:space="0" w:color="auto"/>
              <w:left w:val="single" w:sz="4" w:space="0" w:color="auto"/>
              <w:bottom w:val="single" w:sz="4" w:space="0" w:color="auto"/>
              <w:right w:val="single" w:sz="4" w:space="0" w:color="auto"/>
            </w:tcBorders>
            <w:noWrap/>
            <w:vAlign w:val="bottom"/>
            <w:hideMark/>
          </w:tcPr>
          <w:p w14:paraId="2839B28B" w14:textId="77777777" w:rsidR="006F6A47" w:rsidRPr="006F6A47" w:rsidRDefault="006F6A47" w:rsidP="006E1A6D">
            <w:pPr>
              <w:jc w:val="right"/>
              <w:rPr>
                <w:color w:val="000000"/>
                <w:sz w:val="28"/>
                <w:szCs w:val="28"/>
              </w:rPr>
            </w:pPr>
            <w:r w:rsidRPr="006F6A47">
              <w:rPr>
                <w:color w:val="000000"/>
                <w:sz w:val="28"/>
                <w:szCs w:val="28"/>
              </w:rPr>
              <w:t>1</w:t>
            </w:r>
          </w:p>
        </w:tc>
        <w:tc>
          <w:tcPr>
            <w:tcW w:w="1535" w:type="dxa"/>
            <w:tcBorders>
              <w:top w:val="single" w:sz="4" w:space="0" w:color="auto"/>
              <w:left w:val="nil"/>
              <w:bottom w:val="single" w:sz="4" w:space="0" w:color="auto"/>
              <w:right w:val="single" w:sz="4" w:space="0" w:color="auto"/>
            </w:tcBorders>
            <w:noWrap/>
            <w:vAlign w:val="bottom"/>
            <w:hideMark/>
          </w:tcPr>
          <w:p w14:paraId="488346F4" w14:textId="77777777" w:rsidR="006F6A47" w:rsidRPr="006F6A47" w:rsidRDefault="006F6A47" w:rsidP="006F6A47">
            <w:pPr>
              <w:rPr>
                <w:color w:val="000000"/>
                <w:sz w:val="28"/>
                <w:szCs w:val="28"/>
              </w:rPr>
            </w:pPr>
            <w:r w:rsidRPr="006F6A47">
              <w:rPr>
                <w:color w:val="000000"/>
                <w:sz w:val="28"/>
                <w:szCs w:val="28"/>
              </w:rPr>
              <w:t>2</w:t>
            </w:r>
          </w:p>
        </w:tc>
        <w:tc>
          <w:tcPr>
            <w:tcW w:w="1535" w:type="dxa"/>
            <w:tcBorders>
              <w:top w:val="single" w:sz="4" w:space="0" w:color="auto"/>
              <w:left w:val="nil"/>
              <w:bottom w:val="single" w:sz="4" w:space="0" w:color="auto"/>
              <w:right w:val="single" w:sz="4" w:space="0" w:color="auto"/>
            </w:tcBorders>
            <w:noWrap/>
            <w:vAlign w:val="bottom"/>
            <w:hideMark/>
          </w:tcPr>
          <w:p w14:paraId="6F45CAEA" w14:textId="77777777" w:rsidR="006F6A47" w:rsidRPr="006F6A47" w:rsidRDefault="006F6A47" w:rsidP="006F6A47">
            <w:pPr>
              <w:rPr>
                <w:color w:val="000000"/>
                <w:sz w:val="28"/>
                <w:szCs w:val="28"/>
              </w:rPr>
            </w:pPr>
            <w:r w:rsidRPr="006F6A47">
              <w:rPr>
                <w:color w:val="000000"/>
                <w:sz w:val="28"/>
                <w:szCs w:val="28"/>
              </w:rPr>
              <w:t>3</w:t>
            </w:r>
          </w:p>
        </w:tc>
        <w:tc>
          <w:tcPr>
            <w:tcW w:w="1535" w:type="dxa"/>
            <w:tcBorders>
              <w:top w:val="single" w:sz="4" w:space="0" w:color="auto"/>
              <w:left w:val="nil"/>
              <w:bottom w:val="single" w:sz="4" w:space="0" w:color="auto"/>
              <w:right w:val="single" w:sz="4" w:space="0" w:color="auto"/>
            </w:tcBorders>
            <w:noWrap/>
            <w:vAlign w:val="bottom"/>
            <w:hideMark/>
          </w:tcPr>
          <w:p w14:paraId="63866FC3" w14:textId="77777777" w:rsidR="006F6A47" w:rsidRPr="006F6A47" w:rsidRDefault="006F6A47" w:rsidP="006E1A6D">
            <w:pPr>
              <w:rPr>
                <w:color w:val="000000"/>
                <w:sz w:val="28"/>
                <w:szCs w:val="28"/>
              </w:rPr>
            </w:pPr>
            <w:r w:rsidRPr="006F6A47">
              <w:rPr>
                <w:color w:val="000000"/>
                <w:sz w:val="28"/>
                <w:szCs w:val="28"/>
              </w:rPr>
              <w:t>4 и более</w:t>
            </w:r>
          </w:p>
        </w:tc>
        <w:tc>
          <w:tcPr>
            <w:tcW w:w="1535" w:type="dxa"/>
            <w:tcBorders>
              <w:top w:val="single" w:sz="4" w:space="0" w:color="auto"/>
              <w:left w:val="nil"/>
              <w:bottom w:val="single" w:sz="4" w:space="0" w:color="auto"/>
              <w:right w:val="single" w:sz="4" w:space="0" w:color="auto"/>
            </w:tcBorders>
            <w:noWrap/>
            <w:vAlign w:val="bottom"/>
            <w:hideMark/>
          </w:tcPr>
          <w:p w14:paraId="377A7650" w14:textId="77777777" w:rsidR="006F6A47" w:rsidRPr="006F6A47" w:rsidRDefault="006F6A47" w:rsidP="006E1A6D">
            <w:pPr>
              <w:rPr>
                <w:color w:val="000000"/>
                <w:sz w:val="28"/>
                <w:szCs w:val="28"/>
              </w:rPr>
            </w:pPr>
            <w:r w:rsidRPr="006F6A47">
              <w:rPr>
                <w:color w:val="000000"/>
                <w:sz w:val="28"/>
                <w:szCs w:val="28"/>
              </w:rPr>
              <w:t>всего</w:t>
            </w:r>
          </w:p>
        </w:tc>
      </w:tr>
      <w:tr w:rsidR="006F6A47" w:rsidRPr="006F6A47" w14:paraId="6C4310E0" w14:textId="77777777" w:rsidTr="006F6A47">
        <w:trPr>
          <w:trHeight w:val="395"/>
        </w:trPr>
        <w:tc>
          <w:tcPr>
            <w:tcW w:w="1886" w:type="dxa"/>
            <w:tcBorders>
              <w:top w:val="nil"/>
              <w:left w:val="single" w:sz="4" w:space="0" w:color="auto"/>
              <w:bottom w:val="single" w:sz="4" w:space="0" w:color="auto"/>
              <w:right w:val="single" w:sz="4" w:space="0" w:color="auto"/>
            </w:tcBorders>
          </w:tcPr>
          <w:p w14:paraId="25E1AC38" w14:textId="77777777" w:rsidR="006F6A47" w:rsidRPr="006F6A47" w:rsidRDefault="006F6A47" w:rsidP="006F6A47">
            <w:pPr>
              <w:jc w:val="center"/>
              <w:rPr>
                <w:color w:val="000000"/>
                <w:sz w:val="28"/>
                <w:szCs w:val="28"/>
              </w:rPr>
            </w:pPr>
            <w:r w:rsidRPr="006F6A47">
              <w:rPr>
                <w:color w:val="000000"/>
                <w:sz w:val="28"/>
                <w:szCs w:val="28"/>
              </w:rPr>
              <w:t>количество</w:t>
            </w:r>
          </w:p>
        </w:tc>
        <w:tc>
          <w:tcPr>
            <w:tcW w:w="1535" w:type="dxa"/>
            <w:tcBorders>
              <w:top w:val="nil"/>
              <w:left w:val="single" w:sz="4" w:space="0" w:color="auto"/>
              <w:bottom w:val="single" w:sz="4" w:space="0" w:color="auto"/>
              <w:right w:val="single" w:sz="4" w:space="0" w:color="auto"/>
            </w:tcBorders>
            <w:noWrap/>
            <w:vAlign w:val="bottom"/>
            <w:hideMark/>
          </w:tcPr>
          <w:p w14:paraId="5D98B516" w14:textId="77777777" w:rsidR="006F6A47" w:rsidRPr="006F6A47" w:rsidRDefault="006F6A47" w:rsidP="006F6A47">
            <w:pPr>
              <w:rPr>
                <w:color w:val="000000"/>
                <w:sz w:val="28"/>
                <w:szCs w:val="28"/>
              </w:rPr>
            </w:pPr>
            <w:r w:rsidRPr="006F6A47">
              <w:rPr>
                <w:color w:val="000000"/>
                <w:sz w:val="28"/>
                <w:szCs w:val="28"/>
              </w:rPr>
              <w:t>13</w:t>
            </w:r>
          </w:p>
        </w:tc>
        <w:tc>
          <w:tcPr>
            <w:tcW w:w="1535" w:type="dxa"/>
            <w:tcBorders>
              <w:top w:val="nil"/>
              <w:left w:val="nil"/>
              <w:bottom w:val="single" w:sz="4" w:space="0" w:color="auto"/>
              <w:right w:val="single" w:sz="4" w:space="0" w:color="auto"/>
            </w:tcBorders>
            <w:noWrap/>
            <w:vAlign w:val="bottom"/>
            <w:hideMark/>
          </w:tcPr>
          <w:p w14:paraId="4667F78A" w14:textId="77777777" w:rsidR="006F6A47" w:rsidRPr="006F6A47" w:rsidRDefault="006F6A47" w:rsidP="006F6A47">
            <w:pPr>
              <w:rPr>
                <w:color w:val="000000"/>
                <w:sz w:val="28"/>
                <w:szCs w:val="28"/>
              </w:rPr>
            </w:pPr>
            <w:r w:rsidRPr="006F6A47">
              <w:rPr>
                <w:color w:val="000000"/>
                <w:sz w:val="28"/>
                <w:szCs w:val="28"/>
              </w:rPr>
              <w:t>8</w:t>
            </w:r>
          </w:p>
        </w:tc>
        <w:tc>
          <w:tcPr>
            <w:tcW w:w="1535" w:type="dxa"/>
            <w:tcBorders>
              <w:top w:val="nil"/>
              <w:left w:val="nil"/>
              <w:bottom w:val="single" w:sz="4" w:space="0" w:color="auto"/>
              <w:right w:val="single" w:sz="4" w:space="0" w:color="auto"/>
            </w:tcBorders>
            <w:noWrap/>
            <w:vAlign w:val="bottom"/>
            <w:hideMark/>
          </w:tcPr>
          <w:p w14:paraId="1D904E37" w14:textId="77777777" w:rsidR="006F6A47" w:rsidRPr="006F6A47" w:rsidRDefault="006F6A47" w:rsidP="006F6A47">
            <w:pPr>
              <w:rPr>
                <w:color w:val="000000"/>
                <w:sz w:val="28"/>
                <w:szCs w:val="28"/>
              </w:rPr>
            </w:pPr>
            <w:r w:rsidRPr="006F6A47">
              <w:rPr>
                <w:color w:val="000000"/>
                <w:sz w:val="28"/>
                <w:szCs w:val="28"/>
              </w:rPr>
              <w:t>7</w:t>
            </w:r>
          </w:p>
        </w:tc>
        <w:tc>
          <w:tcPr>
            <w:tcW w:w="1535" w:type="dxa"/>
            <w:tcBorders>
              <w:top w:val="nil"/>
              <w:left w:val="nil"/>
              <w:bottom w:val="single" w:sz="4" w:space="0" w:color="auto"/>
              <w:right w:val="single" w:sz="4" w:space="0" w:color="auto"/>
            </w:tcBorders>
            <w:noWrap/>
            <w:vAlign w:val="bottom"/>
            <w:hideMark/>
          </w:tcPr>
          <w:p w14:paraId="441548BB" w14:textId="77777777" w:rsidR="006F6A47" w:rsidRPr="006F6A47" w:rsidRDefault="006F6A47" w:rsidP="006F6A47">
            <w:pPr>
              <w:rPr>
                <w:color w:val="000000"/>
                <w:sz w:val="28"/>
                <w:szCs w:val="28"/>
              </w:rPr>
            </w:pPr>
            <w:r w:rsidRPr="006F6A47">
              <w:rPr>
                <w:color w:val="000000"/>
                <w:sz w:val="28"/>
                <w:szCs w:val="28"/>
              </w:rPr>
              <w:t>7</w:t>
            </w:r>
          </w:p>
        </w:tc>
        <w:tc>
          <w:tcPr>
            <w:tcW w:w="1535" w:type="dxa"/>
            <w:tcBorders>
              <w:top w:val="nil"/>
              <w:left w:val="nil"/>
              <w:bottom w:val="single" w:sz="4" w:space="0" w:color="auto"/>
              <w:right w:val="single" w:sz="4" w:space="0" w:color="auto"/>
            </w:tcBorders>
            <w:noWrap/>
            <w:vAlign w:val="bottom"/>
            <w:hideMark/>
          </w:tcPr>
          <w:p w14:paraId="7F9402F9" w14:textId="77777777" w:rsidR="006F6A47" w:rsidRPr="006F6A47" w:rsidRDefault="006F6A47" w:rsidP="006F6A47">
            <w:pPr>
              <w:rPr>
                <w:color w:val="000000"/>
                <w:sz w:val="28"/>
                <w:szCs w:val="28"/>
              </w:rPr>
            </w:pPr>
            <w:r w:rsidRPr="006F6A47">
              <w:rPr>
                <w:color w:val="000000"/>
                <w:sz w:val="28"/>
                <w:szCs w:val="28"/>
              </w:rPr>
              <w:t>35</w:t>
            </w:r>
          </w:p>
        </w:tc>
      </w:tr>
      <w:tr w:rsidR="006F6A47" w:rsidRPr="006F6A47" w14:paraId="6FB587DE" w14:textId="77777777" w:rsidTr="006F6A47">
        <w:trPr>
          <w:trHeight w:val="395"/>
        </w:trPr>
        <w:tc>
          <w:tcPr>
            <w:tcW w:w="1886" w:type="dxa"/>
            <w:tcBorders>
              <w:top w:val="nil"/>
              <w:left w:val="single" w:sz="4" w:space="0" w:color="auto"/>
              <w:bottom w:val="single" w:sz="4" w:space="0" w:color="auto"/>
              <w:right w:val="single" w:sz="4" w:space="0" w:color="auto"/>
            </w:tcBorders>
          </w:tcPr>
          <w:p w14:paraId="63EB5C55" w14:textId="070F7654" w:rsidR="006F6A47" w:rsidRPr="006F6A47" w:rsidRDefault="006F6A47" w:rsidP="006F6A47">
            <w:pPr>
              <w:rPr>
                <w:color w:val="000000"/>
                <w:sz w:val="28"/>
                <w:szCs w:val="28"/>
              </w:rPr>
            </w:pPr>
            <w:r>
              <w:rPr>
                <w:color w:val="000000"/>
                <w:sz w:val="28"/>
                <w:szCs w:val="28"/>
              </w:rPr>
              <w:t xml:space="preserve">  </w:t>
            </w:r>
            <w:r w:rsidRPr="006F6A47">
              <w:rPr>
                <w:color w:val="000000"/>
                <w:sz w:val="28"/>
                <w:szCs w:val="28"/>
              </w:rPr>
              <w:t>абс, %</w:t>
            </w:r>
          </w:p>
        </w:tc>
        <w:tc>
          <w:tcPr>
            <w:tcW w:w="1535" w:type="dxa"/>
            <w:tcBorders>
              <w:top w:val="nil"/>
              <w:left w:val="single" w:sz="4" w:space="0" w:color="auto"/>
              <w:bottom w:val="single" w:sz="4" w:space="0" w:color="auto"/>
              <w:right w:val="single" w:sz="4" w:space="0" w:color="auto"/>
            </w:tcBorders>
            <w:noWrap/>
            <w:vAlign w:val="bottom"/>
            <w:hideMark/>
          </w:tcPr>
          <w:p w14:paraId="57420590" w14:textId="77777777" w:rsidR="006F6A47" w:rsidRPr="006F6A47" w:rsidRDefault="006F6A47" w:rsidP="006F6A47">
            <w:pPr>
              <w:rPr>
                <w:color w:val="000000"/>
                <w:sz w:val="28"/>
                <w:szCs w:val="28"/>
              </w:rPr>
            </w:pPr>
            <w:r w:rsidRPr="006F6A47">
              <w:rPr>
                <w:color w:val="000000"/>
                <w:sz w:val="28"/>
                <w:szCs w:val="28"/>
              </w:rPr>
              <w:t>37</w:t>
            </w:r>
          </w:p>
        </w:tc>
        <w:tc>
          <w:tcPr>
            <w:tcW w:w="1535" w:type="dxa"/>
            <w:tcBorders>
              <w:top w:val="nil"/>
              <w:left w:val="nil"/>
              <w:bottom w:val="single" w:sz="4" w:space="0" w:color="auto"/>
              <w:right w:val="single" w:sz="4" w:space="0" w:color="auto"/>
            </w:tcBorders>
            <w:noWrap/>
            <w:vAlign w:val="bottom"/>
            <w:hideMark/>
          </w:tcPr>
          <w:p w14:paraId="1ADC599B" w14:textId="77777777" w:rsidR="006F6A47" w:rsidRPr="006F6A47" w:rsidRDefault="006F6A47" w:rsidP="006F6A47">
            <w:pPr>
              <w:rPr>
                <w:color w:val="000000"/>
                <w:sz w:val="28"/>
                <w:szCs w:val="28"/>
              </w:rPr>
            </w:pPr>
            <w:r w:rsidRPr="006F6A47">
              <w:rPr>
                <w:color w:val="000000"/>
                <w:sz w:val="28"/>
                <w:szCs w:val="28"/>
              </w:rPr>
              <w:t>23</w:t>
            </w:r>
          </w:p>
        </w:tc>
        <w:tc>
          <w:tcPr>
            <w:tcW w:w="1535" w:type="dxa"/>
            <w:tcBorders>
              <w:top w:val="nil"/>
              <w:left w:val="nil"/>
              <w:bottom w:val="single" w:sz="4" w:space="0" w:color="auto"/>
              <w:right w:val="single" w:sz="4" w:space="0" w:color="auto"/>
            </w:tcBorders>
            <w:noWrap/>
            <w:vAlign w:val="bottom"/>
            <w:hideMark/>
          </w:tcPr>
          <w:p w14:paraId="12663F31" w14:textId="77777777" w:rsidR="006F6A47" w:rsidRPr="006F6A47" w:rsidRDefault="006F6A47" w:rsidP="006F6A47">
            <w:pPr>
              <w:rPr>
                <w:color w:val="000000"/>
                <w:sz w:val="28"/>
                <w:szCs w:val="28"/>
              </w:rPr>
            </w:pPr>
            <w:r w:rsidRPr="006F6A47">
              <w:rPr>
                <w:color w:val="000000"/>
                <w:sz w:val="28"/>
                <w:szCs w:val="28"/>
              </w:rPr>
              <w:t>20</w:t>
            </w:r>
          </w:p>
        </w:tc>
        <w:tc>
          <w:tcPr>
            <w:tcW w:w="1535" w:type="dxa"/>
            <w:tcBorders>
              <w:top w:val="nil"/>
              <w:left w:val="nil"/>
              <w:bottom w:val="single" w:sz="4" w:space="0" w:color="auto"/>
              <w:right w:val="single" w:sz="4" w:space="0" w:color="auto"/>
            </w:tcBorders>
            <w:noWrap/>
            <w:vAlign w:val="bottom"/>
            <w:hideMark/>
          </w:tcPr>
          <w:p w14:paraId="7792F0E5" w14:textId="77777777" w:rsidR="006F6A47" w:rsidRPr="006F6A47" w:rsidRDefault="006F6A47" w:rsidP="006F6A47">
            <w:pPr>
              <w:rPr>
                <w:color w:val="000000"/>
                <w:sz w:val="28"/>
                <w:szCs w:val="28"/>
              </w:rPr>
            </w:pPr>
            <w:r w:rsidRPr="006F6A47">
              <w:rPr>
                <w:color w:val="000000"/>
                <w:sz w:val="28"/>
                <w:szCs w:val="28"/>
              </w:rPr>
              <w:t>20</w:t>
            </w:r>
          </w:p>
        </w:tc>
        <w:tc>
          <w:tcPr>
            <w:tcW w:w="1535" w:type="dxa"/>
            <w:tcBorders>
              <w:top w:val="nil"/>
              <w:left w:val="nil"/>
              <w:bottom w:val="single" w:sz="4" w:space="0" w:color="auto"/>
              <w:right w:val="single" w:sz="4" w:space="0" w:color="auto"/>
            </w:tcBorders>
            <w:noWrap/>
            <w:vAlign w:val="bottom"/>
            <w:hideMark/>
          </w:tcPr>
          <w:p w14:paraId="5B3086F0" w14:textId="77777777" w:rsidR="006F6A47" w:rsidRPr="006F6A47" w:rsidRDefault="006F6A47" w:rsidP="006F6A47">
            <w:pPr>
              <w:rPr>
                <w:color w:val="000000"/>
                <w:sz w:val="28"/>
                <w:szCs w:val="28"/>
              </w:rPr>
            </w:pPr>
            <w:r w:rsidRPr="006F6A47">
              <w:rPr>
                <w:color w:val="000000"/>
                <w:sz w:val="28"/>
                <w:szCs w:val="28"/>
              </w:rPr>
              <w:t>100</w:t>
            </w:r>
          </w:p>
        </w:tc>
      </w:tr>
    </w:tbl>
    <w:p w14:paraId="4999D0D5" w14:textId="77777777" w:rsidR="006F6A47" w:rsidRPr="003701A1" w:rsidRDefault="006F6A47">
      <w:pPr>
        <w:ind w:firstLine="567"/>
        <w:jc w:val="both"/>
        <w:rPr>
          <w:sz w:val="28"/>
          <w:szCs w:val="28"/>
        </w:rPr>
      </w:pPr>
    </w:p>
    <w:p w14:paraId="3724236D" w14:textId="7524432D" w:rsidR="007248DC" w:rsidRPr="003701A1" w:rsidRDefault="007248DC" w:rsidP="007248DC">
      <w:pPr>
        <w:ind w:firstLine="709"/>
        <w:jc w:val="both"/>
        <w:rPr>
          <w:sz w:val="28"/>
          <w:szCs w:val="28"/>
        </w:rPr>
      </w:pPr>
      <w:r w:rsidRPr="003701A1">
        <w:rPr>
          <w:sz w:val="28"/>
          <w:szCs w:val="28"/>
        </w:rPr>
        <w:t xml:space="preserve">Поиск клиентов или предполагаемых родителей для доноров ооцитов обычно включает в себя общение с отдельными людьми или парами, которые ищут </w:t>
      </w:r>
      <w:r w:rsidR="00FF56AC">
        <w:rPr>
          <w:sz w:val="28"/>
          <w:szCs w:val="28"/>
        </w:rPr>
        <w:t>доноров</w:t>
      </w:r>
      <w:r w:rsidRPr="003701A1">
        <w:rPr>
          <w:sz w:val="28"/>
          <w:szCs w:val="28"/>
        </w:rPr>
        <w:t xml:space="preserve"> для зачатия ребенка. Вот некоторые распространенные источники для поиска клиентов для доноров ооцитов:</w:t>
      </w:r>
    </w:p>
    <w:p w14:paraId="006FE611" w14:textId="4BFBD348" w:rsidR="007248DC" w:rsidRPr="003701A1" w:rsidRDefault="007248DC" w:rsidP="007248DC">
      <w:pPr>
        <w:ind w:firstLine="709"/>
        <w:jc w:val="both"/>
        <w:rPr>
          <w:sz w:val="28"/>
          <w:szCs w:val="28"/>
        </w:rPr>
      </w:pPr>
      <w:r>
        <w:rPr>
          <w:sz w:val="28"/>
          <w:szCs w:val="28"/>
        </w:rPr>
        <w:t xml:space="preserve">1. </w:t>
      </w:r>
      <w:r w:rsidRPr="003701A1">
        <w:rPr>
          <w:sz w:val="28"/>
          <w:szCs w:val="28"/>
        </w:rPr>
        <w:t>Клиники репродуктивного здоровья и центры репродуктивной медицины Потенциальные родители, ищущие донорские яйцеклетки, могут связаться с этими клиниками, чтобы узнать о доступных донорах, критериях отбора и процессе донорства.</w:t>
      </w:r>
    </w:p>
    <w:p w14:paraId="5FD9C901" w14:textId="16E551AB" w:rsidR="007248DC" w:rsidRPr="003701A1" w:rsidRDefault="007248DC" w:rsidP="007248DC">
      <w:pPr>
        <w:ind w:firstLine="709"/>
        <w:jc w:val="both"/>
        <w:rPr>
          <w:sz w:val="28"/>
          <w:szCs w:val="28"/>
        </w:rPr>
      </w:pPr>
      <w:r>
        <w:rPr>
          <w:sz w:val="28"/>
          <w:szCs w:val="28"/>
        </w:rPr>
        <w:t>2. О</w:t>
      </w:r>
      <w:r w:rsidRPr="003701A1">
        <w:rPr>
          <w:sz w:val="28"/>
          <w:szCs w:val="28"/>
        </w:rPr>
        <w:t>нлайн-платформ</w:t>
      </w:r>
      <w:r>
        <w:rPr>
          <w:sz w:val="28"/>
          <w:szCs w:val="28"/>
        </w:rPr>
        <w:t>ы</w:t>
      </w:r>
      <w:r w:rsidRPr="003701A1">
        <w:rPr>
          <w:sz w:val="28"/>
          <w:szCs w:val="28"/>
        </w:rPr>
        <w:t xml:space="preserve"> и ре</w:t>
      </w:r>
      <w:r>
        <w:rPr>
          <w:sz w:val="28"/>
          <w:szCs w:val="28"/>
        </w:rPr>
        <w:t>ги</w:t>
      </w:r>
      <w:r w:rsidRPr="003701A1">
        <w:rPr>
          <w:sz w:val="28"/>
          <w:szCs w:val="28"/>
        </w:rPr>
        <w:t>стр</w:t>
      </w:r>
      <w:r>
        <w:rPr>
          <w:sz w:val="28"/>
          <w:szCs w:val="28"/>
        </w:rPr>
        <w:t>ы</w:t>
      </w:r>
      <w:r w:rsidRPr="003701A1">
        <w:rPr>
          <w:sz w:val="28"/>
          <w:szCs w:val="28"/>
        </w:rPr>
        <w:t xml:space="preserve"> доноров, специально предназначенных для связи доноров ооцитов с предполагаемыми родителями. Эти веб-сайты обычно позволяют донорам создавать профили с подробной информацией об их биографии, истории болезни и предпочтениях. Потенциальные родители могут выполнить поиск по этим базам данных и связаться с потенциальными донорами напрямую или через клинику по лечению бесплодия.</w:t>
      </w:r>
    </w:p>
    <w:p w14:paraId="4101195C" w14:textId="767ABECC" w:rsidR="007248DC" w:rsidRPr="003701A1" w:rsidRDefault="007248DC" w:rsidP="007248DC">
      <w:pPr>
        <w:ind w:firstLine="709"/>
        <w:jc w:val="both"/>
        <w:rPr>
          <w:sz w:val="28"/>
          <w:szCs w:val="28"/>
        </w:rPr>
      </w:pPr>
      <w:r>
        <w:rPr>
          <w:sz w:val="28"/>
          <w:szCs w:val="28"/>
        </w:rPr>
        <w:t xml:space="preserve">3. </w:t>
      </w:r>
      <w:r w:rsidRPr="003701A1">
        <w:rPr>
          <w:sz w:val="28"/>
          <w:szCs w:val="28"/>
        </w:rPr>
        <w:t>Агентства суррогатного материнства и донорства яйцеклеток</w:t>
      </w:r>
      <w:r>
        <w:rPr>
          <w:sz w:val="28"/>
          <w:szCs w:val="28"/>
        </w:rPr>
        <w:t xml:space="preserve">, которые </w:t>
      </w:r>
      <w:r w:rsidRPr="003701A1">
        <w:rPr>
          <w:sz w:val="28"/>
          <w:szCs w:val="28"/>
        </w:rPr>
        <w:t>специализируются на содействии заключению договоренностей между донорами, предполагаемыми родителями и клиниками репродуктивного здоровья. Эти агентства обычно ведут базы данных доноров ооцитов и предоставляют услуги по подбору доноров на основе предпочтений и требований предполагаемых родителей. Они также могут предложить рекомендации и поддержку на протяжении всего процесса пожертвования.</w:t>
      </w:r>
    </w:p>
    <w:p w14:paraId="6236B63C" w14:textId="5DF6825B" w:rsidR="007248DC" w:rsidRPr="003701A1" w:rsidRDefault="007248DC" w:rsidP="007248DC">
      <w:pPr>
        <w:ind w:firstLine="709"/>
        <w:jc w:val="both"/>
        <w:rPr>
          <w:sz w:val="28"/>
          <w:szCs w:val="28"/>
        </w:rPr>
      </w:pPr>
      <w:r>
        <w:rPr>
          <w:sz w:val="28"/>
          <w:szCs w:val="28"/>
        </w:rPr>
        <w:t xml:space="preserve">4. </w:t>
      </w:r>
      <w:r w:rsidRPr="003701A1">
        <w:rPr>
          <w:sz w:val="28"/>
          <w:szCs w:val="28"/>
        </w:rPr>
        <w:t>Платформы социальных сетей и онлайн-сообщества, посвященные бесплодию и вспомогательным репродуктивным технологиям, могут быть ценными источниками связи с предполагаемыми родителями. Доноры могут присоединиться к соответствующим группам или форумам, где предполагаемые родители активно ищут доноров яйцеклеток, или размещать рекламные объявления, выражающие свою готовность пожертвовать яйцеклетки.</w:t>
      </w:r>
    </w:p>
    <w:p w14:paraId="67FA1780" w14:textId="2D867FA8" w:rsidR="007248DC" w:rsidRPr="003701A1" w:rsidRDefault="007248DC" w:rsidP="007248DC">
      <w:pPr>
        <w:ind w:firstLine="709"/>
        <w:jc w:val="both"/>
        <w:rPr>
          <w:sz w:val="28"/>
          <w:szCs w:val="28"/>
        </w:rPr>
      </w:pPr>
      <w:r>
        <w:rPr>
          <w:sz w:val="28"/>
          <w:szCs w:val="28"/>
        </w:rPr>
        <w:t xml:space="preserve">5. </w:t>
      </w:r>
      <w:r w:rsidRPr="003701A1">
        <w:rPr>
          <w:sz w:val="28"/>
          <w:szCs w:val="28"/>
        </w:rPr>
        <w:t>Медицинские работники, в том числе гинекологи, репродуктивные эндокринологи и специалисты по лечению бесплодия, часто тесно сотрудничают с отдельными лицами или парами, ищущими донорские яйцеклетки. Они могут направить предполагаемых родителей в авторитетные клиники или агентства</w:t>
      </w:r>
      <w:r w:rsidR="00FF56AC">
        <w:rPr>
          <w:sz w:val="28"/>
          <w:szCs w:val="28"/>
        </w:rPr>
        <w:t>,</w:t>
      </w:r>
      <w:r w:rsidR="006B2EB7">
        <w:rPr>
          <w:sz w:val="28"/>
          <w:szCs w:val="28"/>
          <w:lang w:val="kk-KZ"/>
        </w:rPr>
        <w:t xml:space="preserve"> </w:t>
      </w:r>
      <w:r w:rsidRPr="003701A1">
        <w:rPr>
          <w:sz w:val="28"/>
          <w:szCs w:val="28"/>
        </w:rPr>
        <w:t>и дать рекомендации по выбору подходящего донора. Некоторые доноры находят предполагаемых родителей посредством устной речи или личных связей. Они могут поделиться своей готовностью стать донором яйцеклеток с друзьями, членами семьи или знакомыми, которые борются с бесплодием или рассматривают возможность ВРТ для построения своей семьи.</w:t>
      </w:r>
    </w:p>
    <w:p w14:paraId="00648570" w14:textId="6E46258F" w:rsidR="007248DC" w:rsidRPr="003701A1" w:rsidRDefault="007248DC" w:rsidP="007248DC">
      <w:pPr>
        <w:ind w:firstLine="709"/>
        <w:jc w:val="both"/>
        <w:rPr>
          <w:sz w:val="28"/>
          <w:szCs w:val="28"/>
        </w:rPr>
      </w:pPr>
      <w:r>
        <w:rPr>
          <w:sz w:val="28"/>
          <w:szCs w:val="28"/>
        </w:rPr>
        <w:t xml:space="preserve">6. </w:t>
      </w:r>
      <w:r w:rsidRPr="003701A1">
        <w:rPr>
          <w:sz w:val="28"/>
          <w:szCs w:val="28"/>
        </w:rPr>
        <w:t>Доноры могут привлечь потенциальных родителей посредством целевой рекламы и маркетинга. Это может включать создание рекламы в соответствующих публикациях, веб-сайтах или платформах социальных сетей, чтобы привлечь внимание отдельных лиц или пар, ищущих доноров яйцеклеток.</w:t>
      </w:r>
    </w:p>
    <w:p w14:paraId="2B5FB770" w14:textId="141BCBD3" w:rsidR="007248DC" w:rsidRPr="003701A1" w:rsidRDefault="007248DC" w:rsidP="007248DC">
      <w:pPr>
        <w:ind w:firstLine="709"/>
        <w:jc w:val="both"/>
        <w:rPr>
          <w:sz w:val="28"/>
          <w:szCs w:val="28"/>
        </w:rPr>
      </w:pPr>
      <w:r>
        <w:rPr>
          <w:sz w:val="28"/>
          <w:szCs w:val="28"/>
        </w:rPr>
        <w:t xml:space="preserve">7. </w:t>
      </w:r>
      <w:r w:rsidRPr="003701A1">
        <w:rPr>
          <w:sz w:val="28"/>
          <w:szCs w:val="28"/>
        </w:rPr>
        <w:t>Посещение общественных мероприятий, конференций или групп поддержки, связанных с бесплодием и ВРТ, может предоставить донорам возможность лично связаться с предполагаемыми родителями. Эти собрания могут предложить сетевые возможности и ресурсы для людей, ищущих донорские яйцеклетки или рассматривающих возможность донорства яйцеклеток.</w:t>
      </w:r>
    </w:p>
    <w:p w14:paraId="5D91A4F0" w14:textId="0E3F84CA" w:rsidR="007248DC" w:rsidRDefault="007248DC" w:rsidP="007248DC">
      <w:pPr>
        <w:ind w:firstLine="709"/>
        <w:jc w:val="both"/>
        <w:rPr>
          <w:sz w:val="28"/>
          <w:szCs w:val="28"/>
        </w:rPr>
      </w:pPr>
      <w:r w:rsidRPr="003701A1">
        <w:rPr>
          <w:sz w:val="28"/>
          <w:szCs w:val="28"/>
        </w:rPr>
        <w:t>Донору важно обеспечить</w:t>
      </w:r>
      <w:r w:rsidR="00FF56AC">
        <w:rPr>
          <w:sz w:val="28"/>
          <w:szCs w:val="28"/>
        </w:rPr>
        <w:t xml:space="preserve"> понимание</w:t>
      </w:r>
      <w:r w:rsidRPr="003701A1">
        <w:rPr>
          <w:sz w:val="28"/>
          <w:szCs w:val="28"/>
        </w:rPr>
        <w:t>, что любые договоренности, которые они заключают с предполагаемыми родителями, соответств</w:t>
      </w:r>
      <w:r w:rsidR="00FF56AC">
        <w:rPr>
          <w:sz w:val="28"/>
          <w:szCs w:val="28"/>
        </w:rPr>
        <w:t>уют</w:t>
      </w:r>
      <w:r w:rsidRPr="003701A1">
        <w:rPr>
          <w:sz w:val="28"/>
          <w:szCs w:val="28"/>
        </w:rPr>
        <w:t xml:space="preserve"> правовым и этическим принципам, регулирующим донорство ооцитов, включая информированное согласие, конфиденциальность и соответствующую компенсацию (если применимо). Сотрудничество с авторитетными клиниками, агентствами или профессионалами может помочь обеспечить безопасный и этичный процесс донорства для всех участвующих сторон.</w:t>
      </w:r>
    </w:p>
    <w:p w14:paraId="41DEFE99" w14:textId="77777777" w:rsidR="007248DC" w:rsidRDefault="007248DC" w:rsidP="007248DC">
      <w:pPr>
        <w:ind w:firstLine="709"/>
        <w:jc w:val="both"/>
        <w:rPr>
          <w:sz w:val="28"/>
          <w:szCs w:val="28"/>
        </w:rPr>
      </w:pPr>
      <w:r>
        <w:rPr>
          <w:sz w:val="28"/>
          <w:szCs w:val="28"/>
        </w:rPr>
        <w:t>В нашем исследовании на основании опроса доноров РК были получены следующие данные.</w:t>
      </w:r>
      <w:r w:rsidRPr="00AF7DD1">
        <w:rPr>
          <w:sz w:val="28"/>
          <w:szCs w:val="28"/>
        </w:rPr>
        <w:t xml:space="preserve"> На вопрос о том, ищут ли они себе заказчиков в социальных сетях – 86% ответили отрицательно, 14% – положительно</w:t>
      </w:r>
      <w:r>
        <w:rPr>
          <w:sz w:val="28"/>
          <w:szCs w:val="28"/>
        </w:rPr>
        <w:t xml:space="preserve"> (рисунок 35)</w:t>
      </w:r>
      <w:r w:rsidRPr="006B2EB7">
        <w:rPr>
          <w:bCs/>
          <w:iCs/>
          <w:sz w:val="28"/>
          <w:szCs w:val="28"/>
        </w:rPr>
        <w:t>.</w:t>
      </w:r>
    </w:p>
    <w:p w14:paraId="71F225FC" w14:textId="089B1E1D" w:rsidR="007248DC" w:rsidRPr="00AF7DD1" w:rsidRDefault="007248DC" w:rsidP="007248DC">
      <w:pPr>
        <w:ind w:firstLine="709"/>
        <w:jc w:val="both"/>
        <w:rPr>
          <w:sz w:val="28"/>
          <w:szCs w:val="28"/>
        </w:rPr>
      </w:pPr>
      <w:r>
        <w:rPr>
          <w:sz w:val="28"/>
          <w:szCs w:val="28"/>
        </w:rPr>
        <w:t>И</w:t>
      </w:r>
      <w:r w:rsidRPr="00AF7DD1">
        <w:rPr>
          <w:sz w:val="28"/>
          <w:szCs w:val="28"/>
        </w:rPr>
        <w:t xml:space="preserve">з них – 14% на различных форумах, 3% – инстаграмм и фейсбук, 83% используют другие средства для поиска </w:t>
      </w:r>
      <w:r>
        <w:rPr>
          <w:sz w:val="28"/>
          <w:szCs w:val="28"/>
        </w:rPr>
        <w:t>(таблица 22</w:t>
      </w:r>
      <w:r w:rsidRPr="00AF7DD1">
        <w:rPr>
          <w:sz w:val="28"/>
          <w:szCs w:val="28"/>
        </w:rPr>
        <w:t>).</w:t>
      </w:r>
    </w:p>
    <w:p w14:paraId="7C9AAFDC" w14:textId="543F7E44" w:rsidR="00FC3909" w:rsidRDefault="00FC3909">
      <w:pPr>
        <w:ind w:firstLine="567"/>
        <w:jc w:val="both"/>
        <w:rPr>
          <w:sz w:val="28"/>
          <w:szCs w:val="28"/>
        </w:rPr>
      </w:pPr>
    </w:p>
    <w:p w14:paraId="22DBCA40" w14:textId="69D77F9F" w:rsidR="00FC3909" w:rsidRDefault="00FC3909">
      <w:pPr>
        <w:ind w:firstLine="567"/>
        <w:jc w:val="both"/>
        <w:rPr>
          <w:sz w:val="28"/>
          <w:szCs w:val="28"/>
        </w:rPr>
      </w:pPr>
      <w:r>
        <w:rPr>
          <w:noProof/>
          <w:sz w:val="28"/>
          <w:szCs w:val="28"/>
        </w:rPr>
        <w:drawing>
          <wp:inline distT="0" distB="0" distL="0" distR="0" wp14:anchorId="2915CCD4" wp14:editId="7AD2AA16">
            <wp:extent cx="5819775" cy="3114675"/>
            <wp:effectExtent l="0" t="0" r="9525" b="9525"/>
            <wp:docPr id="40" name="Диаграмма 40"/>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0B47F159" w14:textId="174C24ED" w:rsidR="00FC3909" w:rsidRDefault="00FC3909" w:rsidP="00662E11">
      <w:pPr>
        <w:jc w:val="center"/>
        <w:rPr>
          <w:sz w:val="28"/>
          <w:szCs w:val="28"/>
        </w:rPr>
      </w:pPr>
    </w:p>
    <w:p w14:paraId="5F315B15" w14:textId="32F5E54A" w:rsidR="00FC3909" w:rsidRDefault="00FC3909" w:rsidP="00662E11">
      <w:pPr>
        <w:jc w:val="center"/>
        <w:rPr>
          <w:b/>
          <w:sz w:val="28"/>
          <w:szCs w:val="28"/>
        </w:rPr>
      </w:pPr>
      <w:r>
        <w:rPr>
          <w:sz w:val="28"/>
          <w:szCs w:val="28"/>
        </w:rPr>
        <w:t>Рисунок 3</w:t>
      </w:r>
      <w:r w:rsidR="001F5850">
        <w:rPr>
          <w:sz w:val="28"/>
          <w:szCs w:val="28"/>
        </w:rPr>
        <w:t>5</w:t>
      </w:r>
      <w:r w:rsidR="00662E11">
        <w:rPr>
          <w:sz w:val="28"/>
          <w:szCs w:val="28"/>
        </w:rPr>
        <w:t xml:space="preserve"> </w:t>
      </w:r>
      <w:r w:rsidR="00662E11" w:rsidRPr="004E4D02">
        <w:rPr>
          <w:sz w:val="28"/>
          <w:szCs w:val="28"/>
        </w:rPr>
        <w:t>–</w:t>
      </w:r>
      <w:r>
        <w:rPr>
          <w:sz w:val="28"/>
          <w:szCs w:val="28"/>
        </w:rPr>
        <w:t xml:space="preserve"> </w:t>
      </w:r>
      <w:r w:rsidRPr="00FC3909">
        <w:rPr>
          <w:sz w:val="28"/>
          <w:szCs w:val="28"/>
        </w:rPr>
        <w:t>Поиск заказчиков в социальных сетях</w:t>
      </w:r>
    </w:p>
    <w:p w14:paraId="3DF34D8F" w14:textId="77777777" w:rsidR="007248DC" w:rsidRDefault="007248DC" w:rsidP="00662E11">
      <w:pPr>
        <w:jc w:val="both"/>
        <w:rPr>
          <w:b/>
          <w:i/>
          <w:sz w:val="28"/>
          <w:szCs w:val="28"/>
        </w:rPr>
      </w:pPr>
    </w:p>
    <w:p w14:paraId="151BE9E4" w14:textId="176CA499" w:rsidR="00CF0BE3" w:rsidRDefault="00FC3909" w:rsidP="00662E11">
      <w:pPr>
        <w:jc w:val="both"/>
        <w:rPr>
          <w:sz w:val="28"/>
          <w:szCs w:val="28"/>
        </w:rPr>
      </w:pPr>
      <w:r w:rsidRPr="00662E11">
        <w:rPr>
          <w:sz w:val="28"/>
          <w:szCs w:val="28"/>
        </w:rPr>
        <w:t xml:space="preserve">Таблица </w:t>
      </w:r>
      <w:r w:rsidR="001F5850" w:rsidRPr="00662E11">
        <w:rPr>
          <w:sz w:val="28"/>
          <w:szCs w:val="28"/>
        </w:rPr>
        <w:t>22</w:t>
      </w:r>
      <w:r w:rsidR="00662E11" w:rsidRPr="00662E11">
        <w:rPr>
          <w:sz w:val="28"/>
          <w:szCs w:val="28"/>
        </w:rPr>
        <w:t xml:space="preserve"> –</w:t>
      </w:r>
      <w:r w:rsidRPr="00662E11">
        <w:rPr>
          <w:sz w:val="28"/>
          <w:szCs w:val="28"/>
        </w:rPr>
        <w:t xml:space="preserve"> </w:t>
      </w:r>
      <w:r w:rsidR="009D2624" w:rsidRPr="00662E11">
        <w:rPr>
          <w:sz w:val="28"/>
          <w:szCs w:val="28"/>
        </w:rPr>
        <w:t>Источники поиска заказчиц для доноров ооцитов</w:t>
      </w:r>
    </w:p>
    <w:p w14:paraId="7905269D" w14:textId="77777777" w:rsidR="00662E11" w:rsidRPr="00662E11" w:rsidRDefault="00662E11" w:rsidP="00662E11">
      <w:pPr>
        <w:jc w:val="both"/>
        <w:rPr>
          <w:sz w:val="28"/>
          <w:szCs w:val="28"/>
        </w:rPr>
      </w:pPr>
    </w:p>
    <w:tbl>
      <w:tblPr>
        <w:tblStyle w:val="afffffffc"/>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21"/>
        <w:gridCol w:w="3746"/>
        <w:gridCol w:w="2635"/>
        <w:gridCol w:w="2635"/>
      </w:tblGrid>
      <w:tr w:rsidR="00CF0BE3" w:rsidRPr="003701A1" w14:paraId="016FED12" w14:textId="77777777" w:rsidTr="006B2EB7">
        <w:trPr>
          <w:trHeight w:val="337"/>
          <w:jc w:val="center"/>
        </w:trPr>
        <w:tc>
          <w:tcPr>
            <w:tcW w:w="421" w:type="dxa"/>
            <w:vAlign w:val="center"/>
          </w:tcPr>
          <w:p w14:paraId="6AE8955C" w14:textId="77777777" w:rsidR="00CF0BE3" w:rsidRPr="003701A1" w:rsidRDefault="009D2624">
            <w:pPr>
              <w:ind w:left="-142"/>
              <w:jc w:val="center"/>
              <w:rPr>
                <w:sz w:val="28"/>
                <w:szCs w:val="28"/>
              </w:rPr>
            </w:pPr>
            <w:r w:rsidRPr="003701A1">
              <w:rPr>
                <w:sz w:val="28"/>
                <w:szCs w:val="28"/>
              </w:rPr>
              <w:t>№</w:t>
            </w:r>
          </w:p>
        </w:tc>
        <w:tc>
          <w:tcPr>
            <w:tcW w:w="3746" w:type="dxa"/>
            <w:vAlign w:val="center"/>
          </w:tcPr>
          <w:p w14:paraId="77B6D9D6" w14:textId="77777777" w:rsidR="00CF0BE3" w:rsidRPr="003701A1" w:rsidRDefault="009D2624">
            <w:pPr>
              <w:rPr>
                <w:sz w:val="28"/>
                <w:szCs w:val="28"/>
              </w:rPr>
            </w:pPr>
            <w:r w:rsidRPr="003701A1">
              <w:rPr>
                <w:sz w:val="28"/>
                <w:szCs w:val="28"/>
              </w:rPr>
              <w:t>Показатели</w:t>
            </w:r>
          </w:p>
        </w:tc>
        <w:tc>
          <w:tcPr>
            <w:tcW w:w="2635" w:type="dxa"/>
            <w:vAlign w:val="center"/>
          </w:tcPr>
          <w:p w14:paraId="3CCFEAD7" w14:textId="62CD99D0" w:rsidR="00CF0BE3" w:rsidRPr="003701A1" w:rsidRDefault="003A39D7">
            <w:pPr>
              <w:ind w:left="-142"/>
              <w:jc w:val="center"/>
              <w:rPr>
                <w:sz w:val="28"/>
                <w:szCs w:val="28"/>
              </w:rPr>
            </w:pPr>
            <w:r>
              <w:rPr>
                <w:sz w:val="28"/>
                <w:szCs w:val="28"/>
              </w:rPr>
              <w:t>Количество</w:t>
            </w:r>
          </w:p>
        </w:tc>
        <w:tc>
          <w:tcPr>
            <w:tcW w:w="2635" w:type="dxa"/>
            <w:vAlign w:val="center"/>
          </w:tcPr>
          <w:p w14:paraId="0F711CF0" w14:textId="55A73AB6" w:rsidR="00CF0BE3" w:rsidRPr="003701A1" w:rsidRDefault="003A39D7">
            <w:pPr>
              <w:ind w:left="-142"/>
              <w:jc w:val="center"/>
              <w:rPr>
                <w:sz w:val="28"/>
                <w:szCs w:val="28"/>
              </w:rPr>
            </w:pPr>
            <w:r>
              <w:rPr>
                <w:sz w:val="28"/>
                <w:szCs w:val="28"/>
              </w:rPr>
              <w:t>абс,</w:t>
            </w:r>
            <w:r w:rsidR="00662E11">
              <w:rPr>
                <w:sz w:val="28"/>
                <w:szCs w:val="28"/>
              </w:rPr>
              <w:t xml:space="preserve"> </w:t>
            </w:r>
            <w:r w:rsidR="009D2624" w:rsidRPr="003701A1">
              <w:rPr>
                <w:sz w:val="28"/>
                <w:szCs w:val="28"/>
              </w:rPr>
              <w:t>%</w:t>
            </w:r>
          </w:p>
        </w:tc>
      </w:tr>
      <w:tr w:rsidR="00CF0BE3" w:rsidRPr="003701A1" w14:paraId="5C9BF6C2" w14:textId="77777777" w:rsidTr="006B2EB7">
        <w:trPr>
          <w:trHeight w:val="512"/>
          <w:jc w:val="center"/>
        </w:trPr>
        <w:tc>
          <w:tcPr>
            <w:tcW w:w="421" w:type="dxa"/>
            <w:vAlign w:val="center"/>
          </w:tcPr>
          <w:p w14:paraId="3DE682C3" w14:textId="77777777" w:rsidR="00CF0BE3" w:rsidRPr="003701A1" w:rsidRDefault="009D2624">
            <w:pPr>
              <w:ind w:left="-142"/>
              <w:jc w:val="center"/>
              <w:rPr>
                <w:sz w:val="28"/>
                <w:szCs w:val="28"/>
              </w:rPr>
            </w:pPr>
            <w:r w:rsidRPr="003701A1">
              <w:rPr>
                <w:sz w:val="28"/>
                <w:szCs w:val="28"/>
              </w:rPr>
              <w:t>1</w:t>
            </w:r>
          </w:p>
        </w:tc>
        <w:tc>
          <w:tcPr>
            <w:tcW w:w="3746" w:type="dxa"/>
            <w:vAlign w:val="center"/>
          </w:tcPr>
          <w:p w14:paraId="4F3347A9" w14:textId="77777777" w:rsidR="00CF0BE3" w:rsidRPr="003701A1" w:rsidRDefault="009D2624">
            <w:pPr>
              <w:spacing w:after="160" w:line="256" w:lineRule="auto"/>
              <w:rPr>
                <w:sz w:val="28"/>
                <w:szCs w:val="28"/>
              </w:rPr>
            </w:pPr>
            <w:r w:rsidRPr="003701A1">
              <w:rPr>
                <w:sz w:val="28"/>
                <w:szCs w:val="28"/>
              </w:rPr>
              <w:t>Различные форумы</w:t>
            </w:r>
          </w:p>
        </w:tc>
        <w:tc>
          <w:tcPr>
            <w:tcW w:w="2635" w:type="dxa"/>
            <w:vAlign w:val="center"/>
          </w:tcPr>
          <w:p w14:paraId="7D50F502" w14:textId="77777777" w:rsidR="00CF0BE3" w:rsidRPr="003701A1" w:rsidRDefault="009D2624">
            <w:pPr>
              <w:ind w:left="-142"/>
              <w:jc w:val="center"/>
              <w:rPr>
                <w:sz w:val="28"/>
                <w:szCs w:val="28"/>
              </w:rPr>
            </w:pPr>
            <w:r w:rsidRPr="003701A1">
              <w:rPr>
                <w:sz w:val="28"/>
                <w:szCs w:val="28"/>
              </w:rPr>
              <w:t>5</w:t>
            </w:r>
          </w:p>
        </w:tc>
        <w:tc>
          <w:tcPr>
            <w:tcW w:w="2635" w:type="dxa"/>
            <w:vAlign w:val="center"/>
          </w:tcPr>
          <w:p w14:paraId="25D44D08" w14:textId="77777777" w:rsidR="00CF0BE3" w:rsidRPr="003701A1" w:rsidRDefault="009D2624">
            <w:pPr>
              <w:ind w:left="-142"/>
              <w:jc w:val="center"/>
              <w:rPr>
                <w:sz w:val="28"/>
                <w:szCs w:val="28"/>
              </w:rPr>
            </w:pPr>
            <w:r w:rsidRPr="003701A1">
              <w:rPr>
                <w:sz w:val="28"/>
                <w:szCs w:val="28"/>
              </w:rPr>
              <w:t>14</w:t>
            </w:r>
          </w:p>
        </w:tc>
      </w:tr>
      <w:tr w:rsidR="00CF0BE3" w:rsidRPr="003701A1" w14:paraId="04F3458B" w14:textId="77777777" w:rsidTr="006B2EB7">
        <w:trPr>
          <w:trHeight w:val="337"/>
          <w:jc w:val="center"/>
        </w:trPr>
        <w:tc>
          <w:tcPr>
            <w:tcW w:w="421" w:type="dxa"/>
            <w:vAlign w:val="center"/>
          </w:tcPr>
          <w:p w14:paraId="66565BEC" w14:textId="77777777" w:rsidR="00CF0BE3" w:rsidRPr="003701A1" w:rsidRDefault="009D2624">
            <w:pPr>
              <w:ind w:left="-142"/>
              <w:jc w:val="center"/>
              <w:rPr>
                <w:sz w:val="28"/>
                <w:szCs w:val="28"/>
              </w:rPr>
            </w:pPr>
            <w:r w:rsidRPr="003701A1">
              <w:rPr>
                <w:sz w:val="28"/>
                <w:szCs w:val="28"/>
              </w:rPr>
              <w:t>2</w:t>
            </w:r>
          </w:p>
        </w:tc>
        <w:tc>
          <w:tcPr>
            <w:tcW w:w="3746" w:type="dxa"/>
            <w:vAlign w:val="center"/>
          </w:tcPr>
          <w:p w14:paraId="1A1158B5" w14:textId="77777777" w:rsidR="00CF0BE3" w:rsidRPr="003701A1" w:rsidRDefault="009D2624">
            <w:pPr>
              <w:rPr>
                <w:sz w:val="28"/>
                <w:szCs w:val="28"/>
              </w:rPr>
            </w:pPr>
            <w:r w:rsidRPr="003701A1">
              <w:rPr>
                <w:sz w:val="28"/>
                <w:szCs w:val="28"/>
              </w:rPr>
              <w:t>Инстаграмм</w:t>
            </w:r>
          </w:p>
        </w:tc>
        <w:tc>
          <w:tcPr>
            <w:tcW w:w="2635" w:type="dxa"/>
            <w:vAlign w:val="center"/>
          </w:tcPr>
          <w:p w14:paraId="2684E7C7" w14:textId="77777777" w:rsidR="00CF0BE3" w:rsidRPr="003701A1" w:rsidRDefault="009D2624">
            <w:pPr>
              <w:ind w:left="-142"/>
              <w:jc w:val="center"/>
              <w:rPr>
                <w:sz w:val="28"/>
                <w:szCs w:val="28"/>
              </w:rPr>
            </w:pPr>
            <w:r w:rsidRPr="003701A1">
              <w:rPr>
                <w:sz w:val="28"/>
                <w:szCs w:val="28"/>
              </w:rPr>
              <w:t>1</w:t>
            </w:r>
          </w:p>
        </w:tc>
        <w:tc>
          <w:tcPr>
            <w:tcW w:w="2635" w:type="dxa"/>
            <w:vAlign w:val="center"/>
          </w:tcPr>
          <w:p w14:paraId="53BC96D5" w14:textId="77777777" w:rsidR="00CF0BE3" w:rsidRPr="003701A1" w:rsidRDefault="009D2624">
            <w:pPr>
              <w:ind w:left="-142"/>
              <w:jc w:val="center"/>
              <w:rPr>
                <w:sz w:val="28"/>
                <w:szCs w:val="28"/>
              </w:rPr>
            </w:pPr>
            <w:r w:rsidRPr="003701A1">
              <w:rPr>
                <w:sz w:val="28"/>
                <w:szCs w:val="28"/>
              </w:rPr>
              <w:t>3</w:t>
            </w:r>
          </w:p>
        </w:tc>
      </w:tr>
      <w:tr w:rsidR="00CF0BE3" w:rsidRPr="003701A1" w14:paraId="446069F3" w14:textId="77777777" w:rsidTr="006B2EB7">
        <w:trPr>
          <w:trHeight w:val="236"/>
          <w:jc w:val="center"/>
        </w:trPr>
        <w:tc>
          <w:tcPr>
            <w:tcW w:w="421" w:type="dxa"/>
            <w:vAlign w:val="center"/>
          </w:tcPr>
          <w:p w14:paraId="03BFA903" w14:textId="77777777" w:rsidR="00CF0BE3" w:rsidRPr="003701A1" w:rsidRDefault="009D2624">
            <w:pPr>
              <w:ind w:left="-142"/>
              <w:jc w:val="center"/>
              <w:rPr>
                <w:sz w:val="28"/>
                <w:szCs w:val="28"/>
              </w:rPr>
            </w:pPr>
            <w:r w:rsidRPr="003701A1">
              <w:rPr>
                <w:sz w:val="28"/>
                <w:szCs w:val="28"/>
              </w:rPr>
              <w:t>3</w:t>
            </w:r>
          </w:p>
        </w:tc>
        <w:tc>
          <w:tcPr>
            <w:tcW w:w="3746" w:type="dxa"/>
            <w:vAlign w:val="center"/>
          </w:tcPr>
          <w:p w14:paraId="6AC37E73" w14:textId="77777777" w:rsidR="00CF0BE3" w:rsidRPr="003701A1" w:rsidRDefault="009D2624">
            <w:pPr>
              <w:rPr>
                <w:sz w:val="28"/>
                <w:szCs w:val="28"/>
              </w:rPr>
            </w:pPr>
            <w:r w:rsidRPr="003701A1">
              <w:rPr>
                <w:sz w:val="28"/>
                <w:szCs w:val="28"/>
              </w:rPr>
              <w:t>Другое</w:t>
            </w:r>
          </w:p>
        </w:tc>
        <w:tc>
          <w:tcPr>
            <w:tcW w:w="2635" w:type="dxa"/>
            <w:vAlign w:val="center"/>
          </w:tcPr>
          <w:p w14:paraId="68D701FA" w14:textId="77777777" w:rsidR="00CF0BE3" w:rsidRPr="003701A1" w:rsidRDefault="009D2624">
            <w:pPr>
              <w:ind w:left="-142"/>
              <w:jc w:val="center"/>
              <w:rPr>
                <w:sz w:val="28"/>
                <w:szCs w:val="28"/>
              </w:rPr>
            </w:pPr>
            <w:r w:rsidRPr="003701A1">
              <w:rPr>
                <w:sz w:val="28"/>
                <w:szCs w:val="28"/>
              </w:rPr>
              <w:t>29</w:t>
            </w:r>
          </w:p>
        </w:tc>
        <w:tc>
          <w:tcPr>
            <w:tcW w:w="2635" w:type="dxa"/>
            <w:vAlign w:val="center"/>
          </w:tcPr>
          <w:p w14:paraId="1B73CBDC" w14:textId="77777777" w:rsidR="00CF0BE3" w:rsidRPr="003701A1" w:rsidRDefault="009D2624">
            <w:pPr>
              <w:ind w:left="-142"/>
              <w:jc w:val="center"/>
              <w:rPr>
                <w:sz w:val="28"/>
                <w:szCs w:val="28"/>
              </w:rPr>
            </w:pPr>
            <w:r w:rsidRPr="003701A1">
              <w:rPr>
                <w:sz w:val="28"/>
                <w:szCs w:val="28"/>
              </w:rPr>
              <w:t>83</w:t>
            </w:r>
          </w:p>
        </w:tc>
      </w:tr>
      <w:tr w:rsidR="00CF0BE3" w:rsidRPr="003701A1" w14:paraId="7DB58BBC" w14:textId="77777777" w:rsidTr="006B2EB7">
        <w:trPr>
          <w:trHeight w:val="325"/>
          <w:jc w:val="center"/>
        </w:trPr>
        <w:tc>
          <w:tcPr>
            <w:tcW w:w="421" w:type="dxa"/>
            <w:vAlign w:val="center"/>
          </w:tcPr>
          <w:p w14:paraId="41CD5D81" w14:textId="77777777" w:rsidR="00CF0BE3" w:rsidRPr="003701A1" w:rsidRDefault="009D2624">
            <w:pPr>
              <w:ind w:left="-142"/>
              <w:jc w:val="center"/>
              <w:rPr>
                <w:sz w:val="28"/>
                <w:szCs w:val="28"/>
              </w:rPr>
            </w:pPr>
            <w:r w:rsidRPr="003701A1">
              <w:rPr>
                <w:sz w:val="28"/>
                <w:szCs w:val="28"/>
              </w:rPr>
              <w:t>4</w:t>
            </w:r>
          </w:p>
        </w:tc>
        <w:tc>
          <w:tcPr>
            <w:tcW w:w="3746" w:type="dxa"/>
            <w:vAlign w:val="center"/>
          </w:tcPr>
          <w:p w14:paraId="7E88E99D" w14:textId="77777777" w:rsidR="00CF0BE3" w:rsidRPr="003701A1" w:rsidRDefault="009D2624">
            <w:pPr>
              <w:rPr>
                <w:sz w:val="28"/>
                <w:szCs w:val="28"/>
              </w:rPr>
            </w:pPr>
            <w:r w:rsidRPr="003701A1">
              <w:rPr>
                <w:sz w:val="28"/>
                <w:szCs w:val="28"/>
              </w:rPr>
              <w:t>Всего</w:t>
            </w:r>
          </w:p>
        </w:tc>
        <w:tc>
          <w:tcPr>
            <w:tcW w:w="2635" w:type="dxa"/>
            <w:vAlign w:val="center"/>
          </w:tcPr>
          <w:p w14:paraId="65771E60" w14:textId="77777777" w:rsidR="00CF0BE3" w:rsidRPr="003701A1" w:rsidRDefault="009D2624">
            <w:pPr>
              <w:ind w:left="-142"/>
              <w:jc w:val="center"/>
              <w:rPr>
                <w:sz w:val="28"/>
                <w:szCs w:val="28"/>
              </w:rPr>
            </w:pPr>
            <w:r w:rsidRPr="003701A1">
              <w:rPr>
                <w:sz w:val="28"/>
                <w:szCs w:val="28"/>
              </w:rPr>
              <w:t>35</w:t>
            </w:r>
          </w:p>
        </w:tc>
        <w:tc>
          <w:tcPr>
            <w:tcW w:w="2635" w:type="dxa"/>
            <w:vAlign w:val="center"/>
          </w:tcPr>
          <w:p w14:paraId="25D529E9" w14:textId="77777777" w:rsidR="00CF0BE3" w:rsidRPr="003701A1" w:rsidRDefault="009D2624">
            <w:pPr>
              <w:ind w:left="-142"/>
              <w:jc w:val="center"/>
              <w:rPr>
                <w:sz w:val="28"/>
                <w:szCs w:val="28"/>
              </w:rPr>
            </w:pPr>
            <w:r w:rsidRPr="003701A1">
              <w:rPr>
                <w:sz w:val="28"/>
                <w:szCs w:val="28"/>
              </w:rPr>
              <w:t>100</w:t>
            </w:r>
          </w:p>
        </w:tc>
      </w:tr>
    </w:tbl>
    <w:p w14:paraId="38BE9F10" w14:textId="77777777" w:rsidR="00CF0BE3" w:rsidRPr="003701A1" w:rsidRDefault="00CF0BE3">
      <w:pPr>
        <w:ind w:left="-142" w:firstLine="709"/>
        <w:jc w:val="both"/>
        <w:rPr>
          <w:sz w:val="28"/>
          <w:szCs w:val="28"/>
        </w:rPr>
      </w:pPr>
    </w:p>
    <w:p w14:paraId="014EA892" w14:textId="77777777" w:rsidR="007248DC" w:rsidRPr="003701A1" w:rsidRDefault="007248DC" w:rsidP="007248DC">
      <w:pPr>
        <w:ind w:firstLine="709"/>
        <w:jc w:val="both"/>
        <w:rPr>
          <w:sz w:val="28"/>
          <w:szCs w:val="28"/>
        </w:rPr>
      </w:pPr>
      <w:r w:rsidRPr="00AF7DD1">
        <w:rPr>
          <w:sz w:val="28"/>
          <w:szCs w:val="28"/>
        </w:rPr>
        <w:t>В 51,4% случаев доноры задумываются о том, что будущие, потенциально родные дети могут встретиться, 31,4% – не думают об этом, а 1</w:t>
      </w:r>
      <w:r>
        <w:rPr>
          <w:sz w:val="28"/>
          <w:szCs w:val="28"/>
        </w:rPr>
        <w:t>7</w:t>
      </w:r>
      <w:r w:rsidRPr="00AF7DD1">
        <w:rPr>
          <w:sz w:val="28"/>
          <w:szCs w:val="28"/>
        </w:rPr>
        <w:t>,</w:t>
      </w:r>
      <w:r>
        <w:rPr>
          <w:sz w:val="28"/>
          <w:szCs w:val="28"/>
        </w:rPr>
        <w:t>2</w:t>
      </w:r>
      <w:r w:rsidRPr="00AF7DD1">
        <w:rPr>
          <w:sz w:val="28"/>
          <w:szCs w:val="28"/>
        </w:rPr>
        <w:t>% – совершенно не интересно знать об этом</w:t>
      </w:r>
      <w:r>
        <w:rPr>
          <w:sz w:val="28"/>
          <w:szCs w:val="28"/>
        </w:rPr>
        <w:t xml:space="preserve"> (рисунок 36)</w:t>
      </w:r>
      <w:r w:rsidRPr="00AF7DD1">
        <w:rPr>
          <w:sz w:val="28"/>
          <w:szCs w:val="28"/>
        </w:rPr>
        <w:t xml:space="preserve">. </w:t>
      </w:r>
    </w:p>
    <w:p w14:paraId="1146D5F8" w14:textId="77777777" w:rsidR="00FC7833" w:rsidRDefault="00FC7833" w:rsidP="00662E11">
      <w:pPr>
        <w:ind w:firstLine="709"/>
        <w:jc w:val="both"/>
        <w:rPr>
          <w:sz w:val="28"/>
          <w:szCs w:val="28"/>
        </w:rPr>
      </w:pPr>
    </w:p>
    <w:p w14:paraId="6A126DE2" w14:textId="78918519" w:rsidR="00FC7833" w:rsidRDefault="00FC7833" w:rsidP="00556C7A">
      <w:pPr>
        <w:ind w:firstLine="567"/>
        <w:jc w:val="both"/>
        <w:rPr>
          <w:sz w:val="28"/>
          <w:szCs w:val="28"/>
        </w:rPr>
      </w:pPr>
      <w:r>
        <w:rPr>
          <w:noProof/>
          <w:sz w:val="28"/>
          <w:szCs w:val="28"/>
        </w:rPr>
        <w:drawing>
          <wp:inline distT="0" distB="0" distL="0" distR="0" wp14:anchorId="5B9F4878" wp14:editId="16DBAF77">
            <wp:extent cx="5734050" cy="2667000"/>
            <wp:effectExtent l="0" t="0" r="0" b="0"/>
            <wp:docPr id="41" name="Диаграмма 41"/>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01AC13E3" w14:textId="1457F5C6" w:rsidR="00FC7833" w:rsidRDefault="00FC7833" w:rsidP="00556C7A">
      <w:pPr>
        <w:ind w:firstLine="567"/>
        <w:jc w:val="both"/>
        <w:rPr>
          <w:sz w:val="28"/>
          <w:szCs w:val="28"/>
        </w:rPr>
      </w:pPr>
    </w:p>
    <w:p w14:paraId="2B4FBAB3" w14:textId="4B6E735B" w:rsidR="00FC7833" w:rsidRDefault="00FC7833" w:rsidP="00662E11">
      <w:pPr>
        <w:jc w:val="center"/>
        <w:rPr>
          <w:b/>
          <w:sz w:val="28"/>
          <w:szCs w:val="28"/>
        </w:rPr>
      </w:pPr>
      <w:r>
        <w:rPr>
          <w:sz w:val="28"/>
          <w:szCs w:val="28"/>
        </w:rPr>
        <w:t>Рисунок</w:t>
      </w:r>
      <w:r w:rsidR="001F5850">
        <w:rPr>
          <w:sz w:val="28"/>
          <w:szCs w:val="28"/>
        </w:rPr>
        <w:t xml:space="preserve"> </w:t>
      </w:r>
      <w:r>
        <w:rPr>
          <w:sz w:val="28"/>
          <w:szCs w:val="28"/>
        </w:rPr>
        <w:t>3</w:t>
      </w:r>
      <w:r w:rsidR="001F5850">
        <w:rPr>
          <w:sz w:val="28"/>
          <w:szCs w:val="28"/>
        </w:rPr>
        <w:t>6</w:t>
      </w:r>
      <w:r w:rsidR="00662E11">
        <w:rPr>
          <w:sz w:val="28"/>
          <w:szCs w:val="28"/>
        </w:rPr>
        <w:t xml:space="preserve"> </w:t>
      </w:r>
      <w:r w:rsidR="00662E11" w:rsidRPr="004E4D02">
        <w:rPr>
          <w:sz w:val="28"/>
          <w:szCs w:val="28"/>
        </w:rPr>
        <w:t>–</w:t>
      </w:r>
      <w:r>
        <w:rPr>
          <w:sz w:val="28"/>
          <w:szCs w:val="28"/>
        </w:rPr>
        <w:t xml:space="preserve"> </w:t>
      </w:r>
      <w:r w:rsidRPr="00FC7833">
        <w:rPr>
          <w:sz w:val="28"/>
          <w:szCs w:val="28"/>
        </w:rPr>
        <w:t xml:space="preserve">Количество доноров ооцитов, которые </w:t>
      </w:r>
      <w:r w:rsidR="001F5850" w:rsidRPr="00FC7833">
        <w:rPr>
          <w:sz w:val="28"/>
          <w:szCs w:val="28"/>
        </w:rPr>
        <w:t>допускают потенциальную</w:t>
      </w:r>
      <w:r w:rsidRPr="00FC7833">
        <w:rPr>
          <w:sz w:val="28"/>
          <w:szCs w:val="28"/>
        </w:rPr>
        <w:t xml:space="preserve"> встречу родных детей</w:t>
      </w:r>
    </w:p>
    <w:p w14:paraId="0D7C76D0" w14:textId="5184882A" w:rsidR="00FC7833" w:rsidRDefault="00FC7833" w:rsidP="00FC7833">
      <w:pPr>
        <w:jc w:val="both"/>
        <w:rPr>
          <w:sz w:val="28"/>
          <w:szCs w:val="28"/>
        </w:rPr>
      </w:pPr>
    </w:p>
    <w:p w14:paraId="2448AAF5" w14:textId="77777777" w:rsidR="0074729A" w:rsidRPr="003701A1" w:rsidRDefault="0074729A" w:rsidP="0074729A">
      <w:pPr>
        <w:ind w:firstLine="709"/>
        <w:jc w:val="both"/>
        <w:rPr>
          <w:sz w:val="28"/>
          <w:szCs w:val="28"/>
        </w:rPr>
      </w:pPr>
      <w:r w:rsidRPr="003701A1">
        <w:rPr>
          <w:sz w:val="28"/>
          <w:szCs w:val="28"/>
        </w:rPr>
        <w:t>Прежде чем присоединиться к программе донорства ооцитов, доноры могут испытать целый ряд эмоций, в том числе:</w:t>
      </w:r>
    </w:p>
    <w:p w14:paraId="12D336E6" w14:textId="2FDA87E1" w:rsidR="0074729A" w:rsidRPr="003701A1" w:rsidRDefault="0074729A" w:rsidP="0074729A">
      <w:pPr>
        <w:ind w:firstLine="709"/>
        <w:jc w:val="both"/>
        <w:rPr>
          <w:sz w:val="28"/>
          <w:szCs w:val="28"/>
        </w:rPr>
      </w:pPr>
      <w:r>
        <w:rPr>
          <w:sz w:val="28"/>
          <w:szCs w:val="28"/>
        </w:rPr>
        <w:t xml:space="preserve">1. </w:t>
      </w:r>
      <w:r w:rsidRPr="003701A1">
        <w:rPr>
          <w:sz w:val="28"/>
          <w:szCs w:val="28"/>
        </w:rPr>
        <w:t>Многими донорами движет желание помочь другим построить свои семьи. Они могут испытывать чувство альтруизма и щедрости, предлагая свои яйцеклетки отдельным людям или парам, страдающим от бесплодия.</w:t>
      </w:r>
    </w:p>
    <w:p w14:paraId="4BEDCA61" w14:textId="6D9B8AE4" w:rsidR="0074729A" w:rsidRPr="003701A1" w:rsidRDefault="0074729A" w:rsidP="0074729A">
      <w:pPr>
        <w:ind w:firstLine="709"/>
        <w:jc w:val="both"/>
        <w:rPr>
          <w:sz w:val="28"/>
          <w:szCs w:val="28"/>
        </w:rPr>
      </w:pPr>
      <w:r>
        <w:rPr>
          <w:sz w:val="28"/>
          <w:szCs w:val="28"/>
        </w:rPr>
        <w:t xml:space="preserve">2. </w:t>
      </w:r>
      <w:r w:rsidRPr="003701A1">
        <w:rPr>
          <w:sz w:val="28"/>
          <w:szCs w:val="28"/>
        </w:rPr>
        <w:t>Доноры могут ощущать расширение возможностей, поскольку они могут существенно изменить жизнь другого человека. Знание того, что их пожертвование может оказать глубокое влияние на путь другого человека к родительству, может придать ему силы и принести удовлетворение.</w:t>
      </w:r>
    </w:p>
    <w:p w14:paraId="7C79C73F" w14:textId="032C49F6" w:rsidR="0074729A" w:rsidRPr="003701A1" w:rsidRDefault="0074729A" w:rsidP="0074729A">
      <w:pPr>
        <w:ind w:firstLine="709"/>
        <w:jc w:val="both"/>
        <w:rPr>
          <w:sz w:val="28"/>
          <w:szCs w:val="28"/>
        </w:rPr>
      </w:pPr>
      <w:r>
        <w:rPr>
          <w:sz w:val="28"/>
          <w:szCs w:val="28"/>
        </w:rPr>
        <w:t xml:space="preserve">3. </w:t>
      </w:r>
      <w:r w:rsidRPr="003701A1">
        <w:rPr>
          <w:sz w:val="28"/>
          <w:szCs w:val="28"/>
        </w:rPr>
        <w:t>Некоторым донорам может быть интересно узнать о процессе донорства, и им может быть интересно узнать больше о том, как работает донорство яйцеклеток. Они могут быть воодушевлены возможностью внести свой вклад в достижения в области репродуктивной медицины и исследований.</w:t>
      </w:r>
    </w:p>
    <w:p w14:paraId="66DDBE2F" w14:textId="551E2308" w:rsidR="0074729A" w:rsidRPr="003701A1" w:rsidRDefault="0074729A" w:rsidP="0074729A">
      <w:pPr>
        <w:ind w:firstLine="709"/>
        <w:jc w:val="both"/>
        <w:rPr>
          <w:sz w:val="28"/>
          <w:szCs w:val="28"/>
        </w:rPr>
      </w:pPr>
      <w:r>
        <w:rPr>
          <w:sz w:val="28"/>
          <w:szCs w:val="28"/>
        </w:rPr>
        <w:t xml:space="preserve">4. </w:t>
      </w:r>
      <w:r w:rsidRPr="003701A1">
        <w:rPr>
          <w:sz w:val="28"/>
          <w:szCs w:val="28"/>
        </w:rPr>
        <w:t>Решение стать донором яйцеклеток может вызвать чувство нервозности и беспокойства, особенно у людей, которые не знакомы с процессом донорства. Доноры могут опасаться медицинских процедур, потенциальных побочных эффектов и неизвестных аспектов процесса донорства.</w:t>
      </w:r>
    </w:p>
    <w:p w14:paraId="63D60C7B" w14:textId="0032BA63" w:rsidR="0074729A" w:rsidRPr="003701A1" w:rsidRDefault="0074729A" w:rsidP="0074729A">
      <w:pPr>
        <w:ind w:firstLine="709"/>
        <w:jc w:val="both"/>
        <w:rPr>
          <w:sz w:val="28"/>
          <w:szCs w:val="28"/>
        </w:rPr>
      </w:pPr>
      <w:r>
        <w:rPr>
          <w:sz w:val="28"/>
          <w:szCs w:val="28"/>
        </w:rPr>
        <w:t xml:space="preserve">5. </w:t>
      </w:r>
      <w:r w:rsidRPr="003701A1">
        <w:rPr>
          <w:sz w:val="28"/>
          <w:szCs w:val="28"/>
        </w:rPr>
        <w:t>Доноры могут испытывать беспокойство и опасения по поводу физических и эмоциональных аспектов донорства яйцеклеток, а также потенциальных рисков и осложнений. Они могут беспокоиться о влиянии донорства на их собственную фертильность, здоровье и благополучие.</w:t>
      </w:r>
    </w:p>
    <w:p w14:paraId="25A9AABE" w14:textId="35250F3A" w:rsidR="0074729A" w:rsidRPr="003701A1" w:rsidRDefault="0074729A" w:rsidP="0074729A">
      <w:pPr>
        <w:ind w:firstLine="709"/>
        <w:jc w:val="both"/>
        <w:rPr>
          <w:sz w:val="28"/>
          <w:szCs w:val="28"/>
        </w:rPr>
      </w:pPr>
      <w:r>
        <w:rPr>
          <w:sz w:val="28"/>
          <w:szCs w:val="28"/>
        </w:rPr>
        <w:t xml:space="preserve">6. </w:t>
      </w:r>
      <w:r w:rsidRPr="003701A1">
        <w:rPr>
          <w:sz w:val="28"/>
          <w:szCs w:val="28"/>
        </w:rPr>
        <w:t>Доноры могут испытывать чувство гордости и удовлетворения, зная, что они вносят свой вклад в научные исследования и помогают отдельным людям или парам осуществить свою мечту о рождении ребенка. Они могут гордиться своим решением стать донором яйцеклеток и тем положительным влиянием, которое это может оказать на других.</w:t>
      </w:r>
    </w:p>
    <w:p w14:paraId="79080F9D" w14:textId="69C604CD" w:rsidR="0074729A" w:rsidRPr="003701A1" w:rsidRDefault="0074729A" w:rsidP="0074729A">
      <w:pPr>
        <w:ind w:firstLine="709"/>
        <w:jc w:val="both"/>
        <w:rPr>
          <w:sz w:val="28"/>
          <w:szCs w:val="28"/>
        </w:rPr>
      </w:pPr>
      <w:r>
        <w:rPr>
          <w:sz w:val="28"/>
          <w:szCs w:val="28"/>
        </w:rPr>
        <w:t xml:space="preserve">7. </w:t>
      </w:r>
      <w:r w:rsidRPr="003701A1">
        <w:rPr>
          <w:sz w:val="28"/>
          <w:szCs w:val="28"/>
        </w:rPr>
        <w:t>Доноры, которые тщательно обдумали свое решение пожертвовать яйцеклетки, могут чувствовать себя уверенно и преданно процессу донации. Их может успокоить поддержка медицинских работников, тщательный процесс проверки и знание того, что они вносят свой вклад в регулируемую и этическую программу донорства.</w:t>
      </w:r>
    </w:p>
    <w:p w14:paraId="454BFD03" w14:textId="6CB327CD" w:rsidR="0074729A" w:rsidRPr="003701A1" w:rsidRDefault="0074729A" w:rsidP="0074729A">
      <w:pPr>
        <w:ind w:firstLine="709"/>
        <w:jc w:val="both"/>
        <w:rPr>
          <w:sz w:val="28"/>
          <w:szCs w:val="28"/>
        </w:rPr>
      </w:pPr>
      <w:r>
        <w:rPr>
          <w:sz w:val="28"/>
          <w:szCs w:val="28"/>
        </w:rPr>
        <w:t xml:space="preserve">8. </w:t>
      </w:r>
      <w:r w:rsidRPr="003701A1">
        <w:rPr>
          <w:sz w:val="28"/>
          <w:szCs w:val="28"/>
        </w:rPr>
        <w:t>Доноры также могут испытывать чувство эмоциональной готовности, отправляясь в путь пожертвования. Возможно, они задумались о своей мотивации, ожиданиях и границах и чувствуют себя эмоционально готовыми принять участие в программе пожертвований.</w:t>
      </w:r>
    </w:p>
    <w:p w14:paraId="54579593" w14:textId="77777777" w:rsidR="0074729A" w:rsidRDefault="0074729A" w:rsidP="0074729A">
      <w:pPr>
        <w:ind w:firstLine="709"/>
        <w:jc w:val="both"/>
        <w:rPr>
          <w:sz w:val="28"/>
          <w:szCs w:val="28"/>
        </w:rPr>
      </w:pPr>
      <w:r w:rsidRPr="003701A1">
        <w:rPr>
          <w:sz w:val="28"/>
          <w:szCs w:val="28"/>
        </w:rPr>
        <w:t>В целом, чувства и эмоции, которые испытывают доноры перед присоединением к программе донорства, могут сильно различаться и могут меняться на протяжении всего процесса донорства. Донору важно иметь доступ к информации, поддержке и консультациям для решения любых вопросов, проблем или эмоциональных аспектов донорства яйцеклеток.</w:t>
      </w:r>
    </w:p>
    <w:p w14:paraId="22775E4C" w14:textId="2E1DAAC1" w:rsidR="0074729A" w:rsidRPr="003701A1" w:rsidRDefault="0074729A" w:rsidP="0074729A">
      <w:pPr>
        <w:ind w:firstLine="709"/>
        <w:jc w:val="both"/>
        <w:rPr>
          <w:sz w:val="28"/>
          <w:szCs w:val="28"/>
        </w:rPr>
      </w:pPr>
      <w:r>
        <w:rPr>
          <w:sz w:val="28"/>
          <w:szCs w:val="28"/>
        </w:rPr>
        <w:t xml:space="preserve">В </w:t>
      </w:r>
      <w:r w:rsidRPr="003E3FB2">
        <w:rPr>
          <w:sz w:val="28"/>
          <w:szCs w:val="28"/>
        </w:rPr>
        <w:t>2018 году была опубликована статья ученых Великобритании</w:t>
      </w:r>
      <w:r>
        <w:rPr>
          <w:sz w:val="28"/>
          <w:szCs w:val="28"/>
        </w:rPr>
        <w:t>,</w:t>
      </w:r>
      <w:r w:rsidRPr="003E3FB2">
        <w:rPr>
          <w:sz w:val="28"/>
          <w:szCs w:val="28"/>
        </w:rPr>
        <w:t xml:space="preserve"> в котором авторы провели онлайн-опрос с использованием программного обеспечения, у 120 доноров половых гамет. Определялась удовлетворенность доноров процессом донорства</w:t>
      </w:r>
      <w:r w:rsidR="006B2EB7">
        <w:rPr>
          <w:sz w:val="28"/>
          <w:szCs w:val="28"/>
          <w:lang w:val="kk-KZ"/>
        </w:rPr>
        <w:t xml:space="preserve"> </w:t>
      </w:r>
      <w:r>
        <w:rPr>
          <w:sz w:val="28"/>
          <w:szCs w:val="28"/>
        </w:rPr>
        <w:t xml:space="preserve">- </w:t>
      </w:r>
      <w:r w:rsidRPr="003E3FB2">
        <w:rPr>
          <w:sz w:val="28"/>
          <w:szCs w:val="28"/>
        </w:rPr>
        <w:t>до, во время и после программы ВРТ, с персоналом клиник, в которых проводился забор материала. Опрос был посвящен взаимодействию доноров с персоналом клиники репродуктивного здоровья до, во время и после донорства.</w:t>
      </w:r>
      <w:r w:rsidRPr="003E3FB2">
        <w:rPr>
          <w:rFonts w:ascii="inherit" w:hAnsi="inherit"/>
          <w:color w:val="1F1F1F"/>
          <w:sz w:val="42"/>
          <w:szCs w:val="42"/>
        </w:rPr>
        <w:t xml:space="preserve"> </w:t>
      </w:r>
      <w:r w:rsidRPr="0071520D">
        <w:rPr>
          <w:sz w:val="28"/>
          <w:szCs w:val="28"/>
        </w:rPr>
        <w:t>По результатам исследования было выявлено обеспокоенность доноров за семейные пары, страдающих бесплодием, их финансовыми расходами. Неудовлетворенность респондентов отсутствием хороших коммуникаций с персоналом клиник, сложностью записи на прием, и в целом некомфортного состояния в психологическом плане. Доноры также негативно отзывались о последующем уходе, расположении и состоянии кабинета для донорства, а также о информации о контрацепции. Сообщалось также о синдроме гиперстимуляции яичников, об отсутствии заботы об их состоянии после проведения забора яйцеклеток как</w:t>
      </w:r>
      <w:r>
        <w:rPr>
          <w:sz w:val="28"/>
          <w:szCs w:val="28"/>
        </w:rPr>
        <w:t xml:space="preserve"> </w:t>
      </w:r>
      <w:r w:rsidR="009703DF" w:rsidRPr="0071520D">
        <w:rPr>
          <w:sz w:val="28"/>
          <w:szCs w:val="28"/>
        </w:rPr>
        <w:t>физическом,</w:t>
      </w:r>
      <w:r>
        <w:rPr>
          <w:sz w:val="28"/>
          <w:szCs w:val="28"/>
        </w:rPr>
        <w:t xml:space="preserve"> </w:t>
      </w:r>
      <w:r w:rsidRPr="0071520D">
        <w:rPr>
          <w:sz w:val="28"/>
          <w:szCs w:val="28"/>
        </w:rPr>
        <w:t>так и психологическом, сетуя на то, что сотрудники клиник ВРТ непропорционально сосредоточены на процессе извлечения яйцеклеток.</w:t>
      </w:r>
      <w:r w:rsidRPr="0071520D">
        <w:rPr>
          <w:rFonts w:ascii="inherit" w:hAnsi="inherit"/>
          <w:sz w:val="42"/>
          <w:szCs w:val="42"/>
        </w:rPr>
        <w:t xml:space="preserve"> </w:t>
      </w:r>
      <w:r w:rsidRPr="0071520D">
        <w:rPr>
          <w:sz w:val="28"/>
          <w:szCs w:val="28"/>
        </w:rPr>
        <w:t xml:space="preserve">Разделение доноров на категории «альтруист», «клиент» и «пациент» подчёркивает особую важность коммуникации и отношения персонала к донорам. Доноры сообщали о высокой </w:t>
      </w:r>
      <w:r w:rsidR="00FF56AC">
        <w:rPr>
          <w:sz w:val="28"/>
          <w:szCs w:val="28"/>
        </w:rPr>
        <w:t>не</w:t>
      </w:r>
      <w:r w:rsidRPr="0071520D">
        <w:rPr>
          <w:sz w:val="28"/>
          <w:szCs w:val="28"/>
        </w:rPr>
        <w:t>удовлетворенности на протяжении всего процесса</w:t>
      </w:r>
      <w:r w:rsidR="00FF56AC">
        <w:rPr>
          <w:sz w:val="28"/>
          <w:szCs w:val="28"/>
        </w:rPr>
        <w:t>,</w:t>
      </w:r>
      <w:r w:rsidRPr="0071520D">
        <w:rPr>
          <w:sz w:val="28"/>
          <w:szCs w:val="28"/>
        </w:rPr>
        <w:t xml:space="preserve"> при предоставлении им единого контактн</w:t>
      </w:r>
      <w:r w:rsidR="00FF56AC">
        <w:rPr>
          <w:sz w:val="28"/>
          <w:szCs w:val="28"/>
        </w:rPr>
        <w:t>ого</w:t>
      </w:r>
      <w:r w:rsidRPr="0071520D">
        <w:rPr>
          <w:sz w:val="28"/>
          <w:szCs w:val="28"/>
        </w:rPr>
        <w:t xml:space="preserve"> центр</w:t>
      </w:r>
      <w:r w:rsidR="00FF56AC">
        <w:rPr>
          <w:sz w:val="28"/>
          <w:szCs w:val="28"/>
        </w:rPr>
        <w:t xml:space="preserve">а </w:t>
      </w:r>
      <w:r w:rsidRPr="0071520D">
        <w:rPr>
          <w:sz w:val="28"/>
          <w:szCs w:val="28"/>
        </w:rPr>
        <w:t>в клинике. Это показывает важность доступа доноров к специализированному персоналу, что обеспечит открытую, чёткую, своевременную и последовательную коммуникацию</w:t>
      </w:r>
      <w:r>
        <w:rPr>
          <w:sz w:val="28"/>
          <w:szCs w:val="28"/>
        </w:rPr>
        <w:t xml:space="preserve"> </w:t>
      </w:r>
      <w:r w:rsidRPr="0071520D">
        <w:rPr>
          <w:sz w:val="28"/>
          <w:szCs w:val="28"/>
        </w:rPr>
        <w:t>[20</w:t>
      </w:r>
      <w:r>
        <w:rPr>
          <w:sz w:val="28"/>
          <w:szCs w:val="28"/>
        </w:rPr>
        <w:t>7</w:t>
      </w:r>
      <w:r w:rsidRPr="0071520D">
        <w:rPr>
          <w:sz w:val="28"/>
          <w:szCs w:val="28"/>
        </w:rPr>
        <w:sym w:font="Symbol" w:char="F05D"/>
      </w:r>
      <w:r w:rsidRPr="0071520D">
        <w:rPr>
          <w:sz w:val="28"/>
          <w:szCs w:val="28"/>
        </w:rPr>
        <w:t>.</w:t>
      </w:r>
    </w:p>
    <w:p w14:paraId="58694626" w14:textId="512FF629" w:rsidR="0074729A" w:rsidRDefault="0074729A" w:rsidP="0074729A">
      <w:pPr>
        <w:ind w:firstLine="709"/>
        <w:jc w:val="both"/>
        <w:rPr>
          <w:sz w:val="28"/>
          <w:szCs w:val="28"/>
        </w:rPr>
      </w:pPr>
      <w:r w:rsidRPr="003701A1">
        <w:rPr>
          <w:sz w:val="28"/>
          <w:szCs w:val="28"/>
        </w:rPr>
        <w:t xml:space="preserve">В настоящем диссертационном исследовании на вопрос о том, какие чувства испытывает донор перед вступлением в программу </w:t>
      </w:r>
      <w:r w:rsidRPr="00AF7DD1">
        <w:rPr>
          <w:sz w:val="28"/>
          <w:szCs w:val="28"/>
        </w:rPr>
        <w:t>донации</w:t>
      </w:r>
      <w:r>
        <w:rPr>
          <w:sz w:val="28"/>
          <w:szCs w:val="28"/>
        </w:rPr>
        <w:t xml:space="preserve">, респонденты ответили, </w:t>
      </w:r>
      <w:r w:rsidR="00AD0CAA">
        <w:rPr>
          <w:sz w:val="28"/>
          <w:szCs w:val="28"/>
        </w:rPr>
        <w:t xml:space="preserve">что </w:t>
      </w:r>
      <w:r w:rsidR="00AD0CAA" w:rsidRPr="00AF7DD1">
        <w:rPr>
          <w:sz w:val="28"/>
          <w:szCs w:val="28"/>
        </w:rPr>
        <w:t>31</w:t>
      </w:r>
      <w:r w:rsidRPr="00AF7DD1">
        <w:rPr>
          <w:sz w:val="28"/>
          <w:szCs w:val="28"/>
        </w:rPr>
        <w:t xml:space="preserve">% беспокоятся о своем здоровье, 29% не испытывают особых чувств, 17% – </w:t>
      </w:r>
      <w:r>
        <w:rPr>
          <w:sz w:val="28"/>
          <w:szCs w:val="28"/>
        </w:rPr>
        <w:t xml:space="preserve">испытывают </w:t>
      </w:r>
      <w:r w:rsidRPr="00AF7DD1">
        <w:rPr>
          <w:sz w:val="28"/>
          <w:szCs w:val="28"/>
        </w:rPr>
        <w:t>чувс</w:t>
      </w:r>
      <w:r>
        <w:rPr>
          <w:sz w:val="28"/>
          <w:szCs w:val="28"/>
        </w:rPr>
        <w:t>т</w:t>
      </w:r>
      <w:r w:rsidRPr="00AF7DD1">
        <w:rPr>
          <w:sz w:val="28"/>
          <w:szCs w:val="28"/>
        </w:rPr>
        <w:t>в</w:t>
      </w:r>
      <w:r>
        <w:rPr>
          <w:sz w:val="28"/>
          <w:szCs w:val="28"/>
        </w:rPr>
        <w:t>о долга</w:t>
      </w:r>
      <w:r w:rsidRPr="00AF7DD1">
        <w:rPr>
          <w:sz w:val="28"/>
          <w:szCs w:val="28"/>
        </w:rPr>
        <w:t>, 14% – стыдятся того, что стали донором, 3% – боятся самой процедуры, так как не знают, как</w:t>
      </w:r>
      <w:r w:rsidRPr="003701A1">
        <w:rPr>
          <w:sz w:val="28"/>
          <w:szCs w:val="28"/>
        </w:rPr>
        <w:t xml:space="preserve"> она проводится</w:t>
      </w:r>
      <w:r>
        <w:rPr>
          <w:sz w:val="28"/>
          <w:szCs w:val="28"/>
        </w:rPr>
        <w:t xml:space="preserve"> (таблица 23)</w:t>
      </w:r>
      <w:r w:rsidRPr="003701A1">
        <w:rPr>
          <w:sz w:val="28"/>
          <w:szCs w:val="28"/>
        </w:rPr>
        <w:t xml:space="preserve">. Отсутствие знаний у доноров о </w:t>
      </w:r>
      <w:r w:rsidR="00FF56AC">
        <w:rPr>
          <w:sz w:val="28"/>
          <w:szCs w:val="28"/>
        </w:rPr>
        <w:t>программе</w:t>
      </w:r>
      <w:r w:rsidRPr="003701A1">
        <w:rPr>
          <w:sz w:val="28"/>
          <w:szCs w:val="28"/>
        </w:rPr>
        <w:t>, говорит о том, что потенциальные доноры недостаточно осведомлены медицинскими работниками о процедуре забора яй</w:t>
      </w:r>
      <w:r>
        <w:rPr>
          <w:sz w:val="28"/>
          <w:szCs w:val="28"/>
        </w:rPr>
        <w:t>ц</w:t>
      </w:r>
      <w:r w:rsidRPr="003701A1">
        <w:rPr>
          <w:sz w:val="28"/>
          <w:szCs w:val="28"/>
        </w:rPr>
        <w:t>еклеток.</w:t>
      </w:r>
    </w:p>
    <w:p w14:paraId="2881C19C" w14:textId="77777777" w:rsidR="00FE281E" w:rsidRDefault="00FE281E" w:rsidP="00662E11">
      <w:pPr>
        <w:rPr>
          <w:sz w:val="28"/>
          <w:szCs w:val="28"/>
        </w:rPr>
      </w:pPr>
    </w:p>
    <w:p w14:paraId="014E169D" w14:textId="1B159398" w:rsidR="00CF0BE3" w:rsidRDefault="00333D95" w:rsidP="00662E11">
      <w:pPr>
        <w:rPr>
          <w:sz w:val="28"/>
          <w:szCs w:val="28"/>
        </w:rPr>
      </w:pPr>
      <w:r w:rsidRPr="00662E11">
        <w:rPr>
          <w:sz w:val="28"/>
          <w:szCs w:val="28"/>
        </w:rPr>
        <w:t xml:space="preserve">Таблица </w:t>
      </w:r>
      <w:r w:rsidR="001F5850" w:rsidRPr="00662E11">
        <w:rPr>
          <w:sz w:val="28"/>
          <w:szCs w:val="28"/>
        </w:rPr>
        <w:t>23</w:t>
      </w:r>
      <w:r w:rsidR="00662E11" w:rsidRPr="00662E11">
        <w:rPr>
          <w:sz w:val="28"/>
          <w:szCs w:val="28"/>
        </w:rPr>
        <w:t xml:space="preserve"> –</w:t>
      </w:r>
      <w:r w:rsidR="001F5850" w:rsidRPr="00662E11">
        <w:rPr>
          <w:sz w:val="28"/>
          <w:szCs w:val="28"/>
        </w:rPr>
        <w:t xml:space="preserve"> </w:t>
      </w:r>
      <w:r w:rsidR="009D2624" w:rsidRPr="00662E11">
        <w:rPr>
          <w:sz w:val="28"/>
          <w:szCs w:val="28"/>
        </w:rPr>
        <w:t>Чувства донора</w:t>
      </w:r>
      <w:r w:rsidR="00FF56AC">
        <w:rPr>
          <w:sz w:val="28"/>
          <w:szCs w:val="28"/>
        </w:rPr>
        <w:t>,</w:t>
      </w:r>
      <w:r w:rsidR="006B2EB7">
        <w:rPr>
          <w:sz w:val="28"/>
          <w:szCs w:val="28"/>
          <w:lang w:val="kk-KZ"/>
        </w:rPr>
        <w:t xml:space="preserve"> </w:t>
      </w:r>
      <w:r w:rsidR="009D2624" w:rsidRPr="00662E11">
        <w:rPr>
          <w:sz w:val="28"/>
          <w:szCs w:val="28"/>
        </w:rPr>
        <w:t>перед вступлением в программу донации</w:t>
      </w:r>
    </w:p>
    <w:p w14:paraId="5CD801FA" w14:textId="77777777" w:rsidR="00662E11" w:rsidRPr="00662E11" w:rsidRDefault="00662E11" w:rsidP="00662E11">
      <w:pPr>
        <w:rPr>
          <w:sz w:val="28"/>
          <w:szCs w:val="28"/>
        </w:rPr>
      </w:pPr>
    </w:p>
    <w:tbl>
      <w:tblPr>
        <w:tblStyle w:val="afffffffd"/>
        <w:tblW w:w="943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0"/>
        <w:gridCol w:w="3887"/>
        <w:gridCol w:w="2385"/>
        <w:gridCol w:w="2635"/>
      </w:tblGrid>
      <w:tr w:rsidR="00CF0BE3" w:rsidRPr="003701A1" w14:paraId="7032EFF0" w14:textId="77777777">
        <w:trPr>
          <w:trHeight w:val="337"/>
          <w:jc w:val="center"/>
        </w:trPr>
        <w:tc>
          <w:tcPr>
            <w:tcW w:w="530" w:type="dxa"/>
          </w:tcPr>
          <w:p w14:paraId="2BC62BC6" w14:textId="77777777" w:rsidR="00CF0BE3" w:rsidRPr="003701A1" w:rsidRDefault="009D2624">
            <w:pPr>
              <w:jc w:val="both"/>
              <w:rPr>
                <w:sz w:val="28"/>
                <w:szCs w:val="28"/>
              </w:rPr>
            </w:pPr>
            <w:r w:rsidRPr="003701A1">
              <w:rPr>
                <w:sz w:val="28"/>
                <w:szCs w:val="28"/>
              </w:rPr>
              <w:t>№</w:t>
            </w:r>
          </w:p>
        </w:tc>
        <w:tc>
          <w:tcPr>
            <w:tcW w:w="3887" w:type="dxa"/>
          </w:tcPr>
          <w:p w14:paraId="6C8A213F" w14:textId="77777777" w:rsidR="00CF0BE3" w:rsidRPr="003701A1" w:rsidRDefault="009D2624">
            <w:pPr>
              <w:jc w:val="both"/>
              <w:rPr>
                <w:sz w:val="28"/>
                <w:szCs w:val="28"/>
              </w:rPr>
            </w:pPr>
            <w:r w:rsidRPr="003701A1">
              <w:rPr>
                <w:sz w:val="28"/>
                <w:szCs w:val="28"/>
              </w:rPr>
              <w:t>Показатели</w:t>
            </w:r>
          </w:p>
        </w:tc>
        <w:tc>
          <w:tcPr>
            <w:tcW w:w="2385" w:type="dxa"/>
          </w:tcPr>
          <w:p w14:paraId="0A2A5CD2" w14:textId="77777777" w:rsidR="00CF0BE3" w:rsidRPr="003701A1" w:rsidRDefault="009D2624">
            <w:pPr>
              <w:jc w:val="both"/>
              <w:rPr>
                <w:sz w:val="28"/>
                <w:szCs w:val="28"/>
              </w:rPr>
            </w:pPr>
            <w:r w:rsidRPr="003701A1">
              <w:rPr>
                <w:sz w:val="28"/>
                <w:szCs w:val="28"/>
              </w:rPr>
              <w:t>Количество, абс</w:t>
            </w:r>
          </w:p>
        </w:tc>
        <w:tc>
          <w:tcPr>
            <w:tcW w:w="2635" w:type="dxa"/>
          </w:tcPr>
          <w:p w14:paraId="1637A7F4" w14:textId="61E3FDA7" w:rsidR="00CF0BE3" w:rsidRPr="003701A1" w:rsidRDefault="009D2624">
            <w:pPr>
              <w:jc w:val="both"/>
              <w:rPr>
                <w:sz w:val="28"/>
                <w:szCs w:val="28"/>
              </w:rPr>
            </w:pPr>
            <w:r w:rsidRPr="003701A1">
              <w:rPr>
                <w:sz w:val="28"/>
                <w:szCs w:val="28"/>
              </w:rPr>
              <w:t>%</w:t>
            </w:r>
          </w:p>
        </w:tc>
      </w:tr>
      <w:tr w:rsidR="00CF0BE3" w:rsidRPr="003701A1" w14:paraId="5678F5D7" w14:textId="77777777">
        <w:trPr>
          <w:trHeight w:val="512"/>
          <w:jc w:val="center"/>
        </w:trPr>
        <w:tc>
          <w:tcPr>
            <w:tcW w:w="530" w:type="dxa"/>
          </w:tcPr>
          <w:p w14:paraId="6D2BC225" w14:textId="77777777" w:rsidR="00CF0BE3" w:rsidRPr="003701A1" w:rsidRDefault="009D2624">
            <w:pPr>
              <w:jc w:val="both"/>
              <w:rPr>
                <w:sz w:val="28"/>
                <w:szCs w:val="28"/>
              </w:rPr>
            </w:pPr>
            <w:r w:rsidRPr="003701A1">
              <w:rPr>
                <w:sz w:val="28"/>
                <w:szCs w:val="28"/>
              </w:rPr>
              <w:t>1</w:t>
            </w:r>
          </w:p>
        </w:tc>
        <w:tc>
          <w:tcPr>
            <w:tcW w:w="3887" w:type="dxa"/>
          </w:tcPr>
          <w:p w14:paraId="42C3FE4D" w14:textId="77777777" w:rsidR="00CF0BE3" w:rsidRPr="003701A1" w:rsidRDefault="009D2624">
            <w:pPr>
              <w:spacing w:after="160"/>
              <w:rPr>
                <w:sz w:val="28"/>
                <w:szCs w:val="28"/>
              </w:rPr>
            </w:pPr>
            <w:r w:rsidRPr="003701A1">
              <w:rPr>
                <w:sz w:val="28"/>
                <w:szCs w:val="28"/>
              </w:rPr>
              <w:t>боюсь самой процедуры, потому что не знаю, что это такое</w:t>
            </w:r>
          </w:p>
        </w:tc>
        <w:tc>
          <w:tcPr>
            <w:tcW w:w="2385" w:type="dxa"/>
          </w:tcPr>
          <w:p w14:paraId="73FFA95C" w14:textId="77777777" w:rsidR="00CF0BE3" w:rsidRPr="003701A1" w:rsidRDefault="009D2624">
            <w:pPr>
              <w:jc w:val="both"/>
              <w:rPr>
                <w:sz w:val="28"/>
                <w:szCs w:val="28"/>
              </w:rPr>
            </w:pPr>
            <w:r w:rsidRPr="003701A1">
              <w:rPr>
                <w:sz w:val="28"/>
                <w:szCs w:val="28"/>
              </w:rPr>
              <w:t>1</w:t>
            </w:r>
          </w:p>
        </w:tc>
        <w:tc>
          <w:tcPr>
            <w:tcW w:w="2635" w:type="dxa"/>
          </w:tcPr>
          <w:p w14:paraId="32112303" w14:textId="77777777" w:rsidR="00CF0BE3" w:rsidRPr="003701A1" w:rsidRDefault="009D2624">
            <w:pPr>
              <w:jc w:val="both"/>
              <w:rPr>
                <w:sz w:val="28"/>
                <w:szCs w:val="28"/>
              </w:rPr>
            </w:pPr>
            <w:r w:rsidRPr="003701A1">
              <w:rPr>
                <w:sz w:val="28"/>
                <w:szCs w:val="28"/>
              </w:rPr>
              <w:t>3</w:t>
            </w:r>
          </w:p>
        </w:tc>
      </w:tr>
      <w:tr w:rsidR="00CF0BE3" w:rsidRPr="003701A1" w14:paraId="2738A7D2" w14:textId="77777777">
        <w:trPr>
          <w:trHeight w:val="337"/>
          <w:jc w:val="center"/>
        </w:trPr>
        <w:tc>
          <w:tcPr>
            <w:tcW w:w="530" w:type="dxa"/>
          </w:tcPr>
          <w:p w14:paraId="797C2B71" w14:textId="77777777" w:rsidR="00CF0BE3" w:rsidRPr="003701A1" w:rsidRDefault="009D2624">
            <w:pPr>
              <w:jc w:val="both"/>
              <w:rPr>
                <w:sz w:val="28"/>
                <w:szCs w:val="28"/>
              </w:rPr>
            </w:pPr>
            <w:r w:rsidRPr="003701A1">
              <w:rPr>
                <w:sz w:val="28"/>
                <w:szCs w:val="28"/>
              </w:rPr>
              <w:t>2</w:t>
            </w:r>
          </w:p>
        </w:tc>
        <w:tc>
          <w:tcPr>
            <w:tcW w:w="3887" w:type="dxa"/>
          </w:tcPr>
          <w:p w14:paraId="2B9B954C" w14:textId="77777777" w:rsidR="00CF0BE3" w:rsidRPr="003701A1" w:rsidRDefault="009D2624">
            <w:pPr>
              <w:jc w:val="both"/>
              <w:rPr>
                <w:sz w:val="28"/>
                <w:szCs w:val="28"/>
              </w:rPr>
            </w:pPr>
            <w:r w:rsidRPr="003701A1">
              <w:rPr>
                <w:sz w:val="28"/>
                <w:szCs w:val="28"/>
              </w:rPr>
              <w:t>мне стыдно становиться донором, но мне это необходимо</w:t>
            </w:r>
          </w:p>
        </w:tc>
        <w:tc>
          <w:tcPr>
            <w:tcW w:w="2385" w:type="dxa"/>
          </w:tcPr>
          <w:p w14:paraId="0ABB5935" w14:textId="77777777" w:rsidR="00CF0BE3" w:rsidRPr="003701A1" w:rsidRDefault="009D2624">
            <w:pPr>
              <w:jc w:val="both"/>
              <w:rPr>
                <w:sz w:val="28"/>
                <w:szCs w:val="28"/>
              </w:rPr>
            </w:pPr>
            <w:r w:rsidRPr="003701A1">
              <w:rPr>
                <w:sz w:val="28"/>
                <w:szCs w:val="28"/>
              </w:rPr>
              <w:t>5</w:t>
            </w:r>
          </w:p>
        </w:tc>
        <w:tc>
          <w:tcPr>
            <w:tcW w:w="2635" w:type="dxa"/>
          </w:tcPr>
          <w:p w14:paraId="5059FC80" w14:textId="77777777" w:rsidR="00CF0BE3" w:rsidRPr="003701A1" w:rsidRDefault="009D2624">
            <w:pPr>
              <w:jc w:val="both"/>
              <w:rPr>
                <w:sz w:val="28"/>
                <w:szCs w:val="28"/>
              </w:rPr>
            </w:pPr>
            <w:r w:rsidRPr="003701A1">
              <w:rPr>
                <w:sz w:val="28"/>
                <w:szCs w:val="28"/>
              </w:rPr>
              <w:t>14</w:t>
            </w:r>
          </w:p>
        </w:tc>
      </w:tr>
      <w:tr w:rsidR="00CF0BE3" w:rsidRPr="003701A1" w14:paraId="2BAB214C" w14:textId="77777777">
        <w:trPr>
          <w:trHeight w:val="236"/>
          <w:jc w:val="center"/>
        </w:trPr>
        <w:tc>
          <w:tcPr>
            <w:tcW w:w="530" w:type="dxa"/>
          </w:tcPr>
          <w:p w14:paraId="438AFDA7" w14:textId="77777777" w:rsidR="00CF0BE3" w:rsidRPr="003701A1" w:rsidRDefault="009D2624">
            <w:pPr>
              <w:jc w:val="both"/>
              <w:rPr>
                <w:sz w:val="28"/>
                <w:szCs w:val="28"/>
              </w:rPr>
            </w:pPr>
            <w:r w:rsidRPr="003701A1">
              <w:rPr>
                <w:sz w:val="28"/>
                <w:szCs w:val="28"/>
              </w:rPr>
              <w:t>3</w:t>
            </w:r>
          </w:p>
        </w:tc>
        <w:tc>
          <w:tcPr>
            <w:tcW w:w="3887" w:type="dxa"/>
          </w:tcPr>
          <w:p w14:paraId="4631CBC1" w14:textId="6E83844E" w:rsidR="00CF0BE3" w:rsidRPr="003701A1" w:rsidRDefault="005A54EA">
            <w:pPr>
              <w:jc w:val="both"/>
              <w:rPr>
                <w:sz w:val="28"/>
                <w:szCs w:val="28"/>
              </w:rPr>
            </w:pPr>
            <w:r>
              <w:rPr>
                <w:sz w:val="28"/>
                <w:szCs w:val="28"/>
              </w:rPr>
              <w:t>опсения</w:t>
            </w:r>
            <w:r w:rsidR="009D2624" w:rsidRPr="003701A1">
              <w:rPr>
                <w:sz w:val="28"/>
                <w:szCs w:val="28"/>
              </w:rPr>
              <w:t xml:space="preserve"> за свое здоровье</w:t>
            </w:r>
          </w:p>
        </w:tc>
        <w:tc>
          <w:tcPr>
            <w:tcW w:w="2385" w:type="dxa"/>
          </w:tcPr>
          <w:p w14:paraId="7F628E04" w14:textId="77777777" w:rsidR="00CF0BE3" w:rsidRPr="003701A1" w:rsidRDefault="009D2624">
            <w:pPr>
              <w:jc w:val="both"/>
              <w:rPr>
                <w:sz w:val="28"/>
                <w:szCs w:val="28"/>
              </w:rPr>
            </w:pPr>
            <w:r w:rsidRPr="003701A1">
              <w:rPr>
                <w:sz w:val="28"/>
                <w:szCs w:val="28"/>
              </w:rPr>
              <w:t>11</w:t>
            </w:r>
          </w:p>
        </w:tc>
        <w:tc>
          <w:tcPr>
            <w:tcW w:w="2635" w:type="dxa"/>
          </w:tcPr>
          <w:p w14:paraId="02EF26AB" w14:textId="77777777" w:rsidR="00CF0BE3" w:rsidRPr="003701A1" w:rsidRDefault="009D2624">
            <w:pPr>
              <w:jc w:val="both"/>
              <w:rPr>
                <w:sz w:val="28"/>
                <w:szCs w:val="28"/>
              </w:rPr>
            </w:pPr>
            <w:r w:rsidRPr="003701A1">
              <w:rPr>
                <w:sz w:val="28"/>
                <w:szCs w:val="28"/>
              </w:rPr>
              <w:t>31</w:t>
            </w:r>
          </w:p>
        </w:tc>
      </w:tr>
      <w:tr w:rsidR="00CF0BE3" w:rsidRPr="003701A1" w14:paraId="795F8E45" w14:textId="77777777">
        <w:trPr>
          <w:trHeight w:val="325"/>
          <w:jc w:val="center"/>
        </w:trPr>
        <w:tc>
          <w:tcPr>
            <w:tcW w:w="530" w:type="dxa"/>
          </w:tcPr>
          <w:p w14:paraId="5F293CC6" w14:textId="77777777" w:rsidR="00CF0BE3" w:rsidRPr="003701A1" w:rsidRDefault="009D2624">
            <w:pPr>
              <w:jc w:val="both"/>
              <w:rPr>
                <w:sz w:val="28"/>
                <w:szCs w:val="28"/>
              </w:rPr>
            </w:pPr>
            <w:r w:rsidRPr="003701A1">
              <w:rPr>
                <w:sz w:val="28"/>
                <w:szCs w:val="28"/>
              </w:rPr>
              <w:t>4</w:t>
            </w:r>
          </w:p>
        </w:tc>
        <w:tc>
          <w:tcPr>
            <w:tcW w:w="3887" w:type="dxa"/>
          </w:tcPr>
          <w:p w14:paraId="4C0D5271" w14:textId="13D0F123" w:rsidR="00CF0BE3" w:rsidRPr="005A54EA" w:rsidRDefault="009D2624">
            <w:pPr>
              <w:jc w:val="both"/>
              <w:rPr>
                <w:sz w:val="28"/>
                <w:szCs w:val="28"/>
              </w:rPr>
            </w:pPr>
            <w:r w:rsidRPr="003701A1">
              <w:rPr>
                <w:sz w:val="28"/>
                <w:szCs w:val="28"/>
              </w:rPr>
              <w:t xml:space="preserve">чувство </w:t>
            </w:r>
            <w:r w:rsidR="005A54EA">
              <w:rPr>
                <w:sz w:val="28"/>
                <w:szCs w:val="28"/>
              </w:rPr>
              <w:t>долга</w:t>
            </w:r>
          </w:p>
        </w:tc>
        <w:tc>
          <w:tcPr>
            <w:tcW w:w="2385" w:type="dxa"/>
          </w:tcPr>
          <w:p w14:paraId="3620A313" w14:textId="77777777" w:rsidR="00CF0BE3" w:rsidRPr="003701A1" w:rsidRDefault="009D2624">
            <w:pPr>
              <w:jc w:val="both"/>
              <w:rPr>
                <w:sz w:val="28"/>
                <w:szCs w:val="28"/>
              </w:rPr>
            </w:pPr>
            <w:r w:rsidRPr="003701A1">
              <w:rPr>
                <w:sz w:val="28"/>
                <w:szCs w:val="28"/>
              </w:rPr>
              <w:t>6</w:t>
            </w:r>
          </w:p>
        </w:tc>
        <w:tc>
          <w:tcPr>
            <w:tcW w:w="2635" w:type="dxa"/>
          </w:tcPr>
          <w:p w14:paraId="1D1CEA91" w14:textId="77777777" w:rsidR="00CF0BE3" w:rsidRPr="003701A1" w:rsidRDefault="009D2624">
            <w:pPr>
              <w:jc w:val="both"/>
              <w:rPr>
                <w:sz w:val="28"/>
                <w:szCs w:val="28"/>
              </w:rPr>
            </w:pPr>
            <w:r w:rsidRPr="003701A1">
              <w:rPr>
                <w:sz w:val="28"/>
                <w:szCs w:val="28"/>
              </w:rPr>
              <w:t>17</w:t>
            </w:r>
          </w:p>
        </w:tc>
      </w:tr>
      <w:tr w:rsidR="00CF0BE3" w:rsidRPr="003701A1" w14:paraId="232A7D80" w14:textId="77777777">
        <w:trPr>
          <w:trHeight w:val="325"/>
          <w:jc w:val="center"/>
        </w:trPr>
        <w:tc>
          <w:tcPr>
            <w:tcW w:w="530" w:type="dxa"/>
          </w:tcPr>
          <w:p w14:paraId="61E1E5D9" w14:textId="77777777" w:rsidR="00CF0BE3" w:rsidRPr="003701A1" w:rsidRDefault="009D2624">
            <w:pPr>
              <w:jc w:val="both"/>
              <w:rPr>
                <w:sz w:val="28"/>
                <w:szCs w:val="28"/>
              </w:rPr>
            </w:pPr>
            <w:r w:rsidRPr="003701A1">
              <w:rPr>
                <w:sz w:val="28"/>
                <w:szCs w:val="28"/>
              </w:rPr>
              <w:t>5</w:t>
            </w:r>
          </w:p>
        </w:tc>
        <w:tc>
          <w:tcPr>
            <w:tcW w:w="3887" w:type="dxa"/>
          </w:tcPr>
          <w:p w14:paraId="323BAE8B" w14:textId="77777777" w:rsidR="00CF0BE3" w:rsidRPr="003701A1" w:rsidRDefault="009D2624">
            <w:pPr>
              <w:jc w:val="both"/>
              <w:rPr>
                <w:sz w:val="28"/>
                <w:szCs w:val="28"/>
              </w:rPr>
            </w:pPr>
            <w:r w:rsidRPr="003701A1">
              <w:rPr>
                <w:sz w:val="28"/>
                <w:szCs w:val="28"/>
              </w:rPr>
              <w:t>нет особых чувств</w:t>
            </w:r>
          </w:p>
        </w:tc>
        <w:tc>
          <w:tcPr>
            <w:tcW w:w="2385" w:type="dxa"/>
          </w:tcPr>
          <w:p w14:paraId="36A3D5E0" w14:textId="77777777" w:rsidR="00CF0BE3" w:rsidRPr="003701A1" w:rsidRDefault="009D2624">
            <w:pPr>
              <w:jc w:val="both"/>
              <w:rPr>
                <w:sz w:val="28"/>
                <w:szCs w:val="28"/>
              </w:rPr>
            </w:pPr>
            <w:r w:rsidRPr="003701A1">
              <w:rPr>
                <w:sz w:val="28"/>
                <w:szCs w:val="28"/>
              </w:rPr>
              <w:t>10</w:t>
            </w:r>
          </w:p>
        </w:tc>
        <w:tc>
          <w:tcPr>
            <w:tcW w:w="2635" w:type="dxa"/>
          </w:tcPr>
          <w:p w14:paraId="4650C1E0" w14:textId="77777777" w:rsidR="00CF0BE3" w:rsidRPr="003701A1" w:rsidRDefault="009D2624">
            <w:pPr>
              <w:jc w:val="both"/>
              <w:rPr>
                <w:sz w:val="28"/>
                <w:szCs w:val="28"/>
              </w:rPr>
            </w:pPr>
            <w:r w:rsidRPr="003701A1">
              <w:rPr>
                <w:sz w:val="28"/>
                <w:szCs w:val="28"/>
              </w:rPr>
              <w:t>29</w:t>
            </w:r>
          </w:p>
        </w:tc>
      </w:tr>
      <w:tr w:rsidR="00CF0BE3" w:rsidRPr="003701A1" w14:paraId="4309F42C" w14:textId="77777777">
        <w:trPr>
          <w:trHeight w:val="325"/>
          <w:jc w:val="center"/>
        </w:trPr>
        <w:tc>
          <w:tcPr>
            <w:tcW w:w="530" w:type="dxa"/>
          </w:tcPr>
          <w:p w14:paraId="301D6A26" w14:textId="77777777" w:rsidR="00CF0BE3" w:rsidRPr="003701A1" w:rsidRDefault="009D2624">
            <w:pPr>
              <w:jc w:val="both"/>
              <w:rPr>
                <w:sz w:val="28"/>
                <w:szCs w:val="28"/>
              </w:rPr>
            </w:pPr>
            <w:r w:rsidRPr="003701A1">
              <w:rPr>
                <w:sz w:val="28"/>
                <w:szCs w:val="28"/>
              </w:rPr>
              <w:t>6</w:t>
            </w:r>
          </w:p>
        </w:tc>
        <w:tc>
          <w:tcPr>
            <w:tcW w:w="3887" w:type="dxa"/>
          </w:tcPr>
          <w:p w14:paraId="737DF4B1" w14:textId="77777777" w:rsidR="00CF0BE3" w:rsidRPr="003701A1" w:rsidRDefault="009D2624">
            <w:pPr>
              <w:jc w:val="both"/>
              <w:rPr>
                <w:sz w:val="28"/>
                <w:szCs w:val="28"/>
              </w:rPr>
            </w:pPr>
            <w:r w:rsidRPr="003701A1">
              <w:rPr>
                <w:sz w:val="28"/>
                <w:szCs w:val="28"/>
              </w:rPr>
              <w:t>другое</w:t>
            </w:r>
          </w:p>
        </w:tc>
        <w:tc>
          <w:tcPr>
            <w:tcW w:w="2385" w:type="dxa"/>
          </w:tcPr>
          <w:p w14:paraId="42210FAE" w14:textId="77777777" w:rsidR="00CF0BE3" w:rsidRPr="003701A1" w:rsidRDefault="009D2624">
            <w:pPr>
              <w:jc w:val="both"/>
              <w:rPr>
                <w:sz w:val="28"/>
                <w:szCs w:val="28"/>
              </w:rPr>
            </w:pPr>
            <w:r w:rsidRPr="003701A1">
              <w:rPr>
                <w:sz w:val="28"/>
                <w:szCs w:val="28"/>
              </w:rPr>
              <w:t>2</w:t>
            </w:r>
          </w:p>
        </w:tc>
        <w:tc>
          <w:tcPr>
            <w:tcW w:w="2635" w:type="dxa"/>
          </w:tcPr>
          <w:p w14:paraId="096356EA" w14:textId="77777777" w:rsidR="00CF0BE3" w:rsidRPr="003701A1" w:rsidRDefault="009D2624">
            <w:pPr>
              <w:jc w:val="both"/>
              <w:rPr>
                <w:sz w:val="28"/>
                <w:szCs w:val="28"/>
              </w:rPr>
            </w:pPr>
            <w:r w:rsidRPr="003701A1">
              <w:rPr>
                <w:sz w:val="28"/>
                <w:szCs w:val="28"/>
              </w:rPr>
              <w:t>6</w:t>
            </w:r>
          </w:p>
        </w:tc>
      </w:tr>
      <w:tr w:rsidR="00CF0BE3" w:rsidRPr="003701A1" w14:paraId="4BFC3A74" w14:textId="77777777">
        <w:trPr>
          <w:trHeight w:val="325"/>
          <w:jc w:val="center"/>
        </w:trPr>
        <w:tc>
          <w:tcPr>
            <w:tcW w:w="530" w:type="dxa"/>
          </w:tcPr>
          <w:p w14:paraId="6FE9196B" w14:textId="77777777" w:rsidR="00CF0BE3" w:rsidRPr="003701A1" w:rsidRDefault="009D2624">
            <w:pPr>
              <w:jc w:val="both"/>
              <w:rPr>
                <w:sz w:val="28"/>
                <w:szCs w:val="28"/>
              </w:rPr>
            </w:pPr>
            <w:r w:rsidRPr="003701A1">
              <w:rPr>
                <w:sz w:val="28"/>
                <w:szCs w:val="28"/>
              </w:rPr>
              <w:t>7</w:t>
            </w:r>
          </w:p>
        </w:tc>
        <w:tc>
          <w:tcPr>
            <w:tcW w:w="3887" w:type="dxa"/>
          </w:tcPr>
          <w:p w14:paraId="5C810B1D" w14:textId="77777777" w:rsidR="00CF0BE3" w:rsidRPr="003701A1" w:rsidRDefault="00591227">
            <w:pPr>
              <w:jc w:val="both"/>
              <w:rPr>
                <w:sz w:val="28"/>
                <w:szCs w:val="28"/>
                <w:lang w:val="uk-UA"/>
              </w:rPr>
            </w:pPr>
            <w:r w:rsidRPr="003701A1">
              <w:rPr>
                <w:sz w:val="28"/>
                <w:szCs w:val="28"/>
                <w:lang w:val="uk-UA"/>
              </w:rPr>
              <w:t>Всего</w:t>
            </w:r>
          </w:p>
        </w:tc>
        <w:tc>
          <w:tcPr>
            <w:tcW w:w="2385" w:type="dxa"/>
          </w:tcPr>
          <w:p w14:paraId="5D945171" w14:textId="77777777" w:rsidR="00CF0BE3" w:rsidRPr="003701A1" w:rsidRDefault="009D2624">
            <w:pPr>
              <w:jc w:val="both"/>
              <w:rPr>
                <w:sz w:val="28"/>
                <w:szCs w:val="28"/>
              </w:rPr>
            </w:pPr>
            <w:r w:rsidRPr="003701A1">
              <w:rPr>
                <w:sz w:val="28"/>
                <w:szCs w:val="28"/>
              </w:rPr>
              <w:t>35</w:t>
            </w:r>
          </w:p>
        </w:tc>
        <w:tc>
          <w:tcPr>
            <w:tcW w:w="2635" w:type="dxa"/>
          </w:tcPr>
          <w:p w14:paraId="1E054A33" w14:textId="77777777" w:rsidR="00CF0BE3" w:rsidRPr="003701A1" w:rsidRDefault="009D2624">
            <w:pPr>
              <w:jc w:val="both"/>
              <w:rPr>
                <w:sz w:val="28"/>
                <w:szCs w:val="28"/>
              </w:rPr>
            </w:pPr>
            <w:r w:rsidRPr="003701A1">
              <w:rPr>
                <w:sz w:val="28"/>
                <w:szCs w:val="28"/>
              </w:rPr>
              <w:t>100</w:t>
            </w:r>
          </w:p>
        </w:tc>
      </w:tr>
    </w:tbl>
    <w:p w14:paraId="265B4943" w14:textId="77777777" w:rsidR="00CF0BE3" w:rsidRPr="003701A1" w:rsidRDefault="00CF0BE3">
      <w:pPr>
        <w:ind w:left="-142"/>
        <w:jc w:val="both"/>
        <w:rPr>
          <w:sz w:val="28"/>
          <w:szCs w:val="28"/>
        </w:rPr>
      </w:pPr>
    </w:p>
    <w:p w14:paraId="28480C38" w14:textId="235A5984" w:rsidR="0074729A" w:rsidRPr="005A54EA" w:rsidRDefault="0074729A" w:rsidP="0074729A">
      <w:pPr>
        <w:ind w:firstLine="709"/>
        <w:jc w:val="both"/>
        <w:rPr>
          <w:sz w:val="28"/>
          <w:szCs w:val="28"/>
        </w:rPr>
      </w:pPr>
      <w:r w:rsidRPr="003701A1">
        <w:rPr>
          <w:sz w:val="28"/>
          <w:szCs w:val="28"/>
        </w:rPr>
        <w:t>Респонденты были осведомлены о плюсах и минусах, касающихся хранения информации о донорах</w:t>
      </w:r>
      <w:r>
        <w:rPr>
          <w:sz w:val="28"/>
          <w:szCs w:val="28"/>
        </w:rPr>
        <w:t xml:space="preserve"> </w:t>
      </w:r>
      <w:r w:rsidRPr="003701A1">
        <w:rPr>
          <w:sz w:val="28"/>
          <w:szCs w:val="28"/>
        </w:rPr>
        <w:t xml:space="preserve">в Единой </w:t>
      </w:r>
      <w:r>
        <w:rPr>
          <w:sz w:val="28"/>
          <w:szCs w:val="28"/>
        </w:rPr>
        <w:t xml:space="preserve">элетронной </w:t>
      </w:r>
      <w:r w:rsidRPr="003701A1">
        <w:rPr>
          <w:sz w:val="28"/>
          <w:szCs w:val="28"/>
        </w:rPr>
        <w:t>базе данных донорских половых гамет</w:t>
      </w:r>
      <w:r>
        <w:rPr>
          <w:sz w:val="28"/>
          <w:szCs w:val="28"/>
        </w:rPr>
        <w:t>.</w:t>
      </w:r>
    </w:p>
    <w:p w14:paraId="6F099024" w14:textId="77777777" w:rsidR="0074729A" w:rsidRPr="003701A1" w:rsidRDefault="0074729A" w:rsidP="0074729A">
      <w:pPr>
        <w:ind w:firstLine="709"/>
        <w:jc w:val="both"/>
        <w:rPr>
          <w:sz w:val="28"/>
          <w:szCs w:val="28"/>
        </w:rPr>
      </w:pPr>
      <w:r>
        <w:rPr>
          <w:sz w:val="28"/>
          <w:szCs w:val="28"/>
        </w:rPr>
        <w:t>Из преимуществ создания</w:t>
      </w:r>
      <w:r w:rsidRPr="003701A1">
        <w:rPr>
          <w:sz w:val="28"/>
          <w:szCs w:val="28"/>
        </w:rPr>
        <w:t xml:space="preserve"> единого регистра половых гамет</w:t>
      </w:r>
      <w:r>
        <w:rPr>
          <w:sz w:val="28"/>
          <w:szCs w:val="28"/>
        </w:rPr>
        <w:t>: она по</w:t>
      </w:r>
      <w:r w:rsidRPr="003701A1">
        <w:rPr>
          <w:sz w:val="28"/>
          <w:szCs w:val="28"/>
        </w:rPr>
        <w:t xml:space="preserve">может централизовать информацию о донорах, что облегчит клиникам </w:t>
      </w:r>
      <w:r>
        <w:rPr>
          <w:sz w:val="28"/>
          <w:szCs w:val="28"/>
        </w:rPr>
        <w:t>ВРТ</w:t>
      </w:r>
      <w:r w:rsidRPr="003701A1">
        <w:rPr>
          <w:sz w:val="28"/>
          <w:szCs w:val="28"/>
        </w:rPr>
        <w:t>, медицинским работникам и предполагаемым родителям доступ к профилям доноров и соответствующей информации.</w:t>
      </w:r>
    </w:p>
    <w:p w14:paraId="5CEBA013" w14:textId="77777777" w:rsidR="0074729A" w:rsidRPr="003701A1" w:rsidRDefault="0074729A" w:rsidP="0074729A">
      <w:pPr>
        <w:ind w:firstLine="709"/>
        <w:jc w:val="both"/>
        <w:rPr>
          <w:sz w:val="28"/>
          <w:szCs w:val="28"/>
        </w:rPr>
      </w:pPr>
      <w:r w:rsidRPr="003701A1">
        <w:rPr>
          <w:sz w:val="28"/>
          <w:szCs w:val="28"/>
        </w:rPr>
        <w:t>Наличие централизованной базы данных может упростить процесс отбора доноров, снизить административную нагрузку и потенциально сократить время поиска подходящих доноров для предполагаемых родителей.</w:t>
      </w:r>
    </w:p>
    <w:p w14:paraId="5668E16D" w14:textId="77777777" w:rsidR="0074729A" w:rsidRPr="003701A1" w:rsidRDefault="0074729A" w:rsidP="0074729A">
      <w:pPr>
        <w:ind w:firstLine="709"/>
        <w:jc w:val="both"/>
        <w:rPr>
          <w:sz w:val="28"/>
          <w:szCs w:val="28"/>
        </w:rPr>
      </w:pPr>
      <w:r w:rsidRPr="003701A1">
        <w:rPr>
          <w:sz w:val="28"/>
          <w:szCs w:val="28"/>
        </w:rPr>
        <w:t>В базе данных могут храниться полные записи о характеристиках доноров, истории болезни, генетической информации и любых других соответствующих данных, обеспечивая более целостное представление о потенциальных донорах.</w:t>
      </w:r>
    </w:p>
    <w:p w14:paraId="109CFB5A" w14:textId="77777777" w:rsidR="0074729A" w:rsidRPr="003701A1" w:rsidRDefault="0074729A" w:rsidP="0074729A">
      <w:pPr>
        <w:ind w:firstLine="709"/>
        <w:jc w:val="both"/>
        <w:rPr>
          <w:sz w:val="28"/>
          <w:szCs w:val="28"/>
        </w:rPr>
      </w:pPr>
      <w:r w:rsidRPr="003701A1">
        <w:rPr>
          <w:sz w:val="28"/>
          <w:szCs w:val="28"/>
        </w:rPr>
        <w:t>Единая база данных может помочь обеспечить соблюдение нормативных требований и этических принципов, регулирующих донорство, таких как критерии отбора доноров и процедуры информированного согласия.</w:t>
      </w:r>
    </w:p>
    <w:p w14:paraId="71635C9F" w14:textId="740C49D6" w:rsidR="0074729A" w:rsidRPr="003701A1" w:rsidRDefault="0074729A" w:rsidP="0074729A">
      <w:pPr>
        <w:ind w:firstLine="709"/>
        <w:jc w:val="both"/>
        <w:rPr>
          <w:sz w:val="28"/>
          <w:szCs w:val="28"/>
        </w:rPr>
      </w:pPr>
      <w:r w:rsidRPr="003701A1">
        <w:rPr>
          <w:sz w:val="28"/>
          <w:szCs w:val="28"/>
        </w:rPr>
        <w:t xml:space="preserve">Размещение информации о донорах </w:t>
      </w:r>
      <w:r>
        <w:rPr>
          <w:sz w:val="28"/>
          <w:szCs w:val="28"/>
        </w:rPr>
        <w:t>половых гамет</w:t>
      </w:r>
      <w:r w:rsidRPr="003701A1">
        <w:rPr>
          <w:sz w:val="28"/>
          <w:szCs w:val="28"/>
        </w:rPr>
        <w:t xml:space="preserve"> в централизованной базе данных</w:t>
      </w:r>
      <w:r w:rsidR="00FF56AC">
        <w:rPr>
          <w:sz w:val="28"/>
          <w:szCs w:val="28"/>
        </w:rPr>
        <w:t>,</w:t>
      </w:r>
      <w:r w:rsidRPr="003701A1">
        <w:rPr>
          <w:sz w:val="28"/>
          <w:szCs w:val="28"/>
        </w:rPr>
        <w:t xml:space="preserve"> может повысить прозрачность процесса донорства, способствуя доверию и подотчетности между заинтересованными сторонами.</w:t>
      </w:r>
    </w:p>
    <w:p w14:paraId="0BE5310F" w14:textId="5C28DDB1" w:rsidR="0074729A" w:rsidRPr="003701A1" w:rsidRDefault="0074729A" w:rsidP="0074729A">
      <w:pPr>
        <w:ind w:firstLine="709"/>
        <w:jc w:val="both"/>
        <w:rPr>
          <w:sz w:val="28"/>
          <w:szCs w:val="28"/>
        </w:rPr>
      </w:pPr>
      <w:r w:rsidRPr="003701A1">
        <w:rPr>
          <w:sz w:val="28"/>
          <w:szCs w:val="28"/>
        </w:rPr>
        <w:t xml:space="preserve">В создании единого регистра могут быть и негативные стороны. Хранение конфиденциальной информации о донорах в централизованной базе данных </w:t>
      </w:r>
      <w:r>
        <w:rPr>
          <w:sz w:val="28"/>
          <w:szCs w:val="28"/>
        </w:rPr>
        <w:t xml:space="preserve">могут </w:t>
      </w:r>
      <w:r w:rsidRPr="003701A1">
        <w:rPr>
          <w:sz w:val="28"/>
          <w:szCs w:val="28"/>
        </w:rPr>
        <w:t>вызыв</w:t>
      </w:r>
      <w:r>
        <w:rPr>
          <w:sz w:val="28"/>
          <w:szCs w:val="28"/>
        </w:rPr>
        <w:t>ать утечку информации и потерю</w:t>
      </w:r>
      <w:r w:rsidRPr="003701A1">
        <w:rPr>
          <w:sz w:val="28"/>
          <w:szCs w:val="28"/>
        </w:rPr>
        <w:t xml:space="preserve"> конфиденциальности. Доноры могут не решиться участвовать</w:t>
      </w:r>
      <w:r>
        <w:rPr>
          <w:sz w:val="28"/>
          <w:szCs w:val="28"/>
        </w:rPr>
        <w:t xml:space="preserve"> в донации</w:t>
      </w:r>
      <w:r w:rsidRPr="003701A1">
        <w:rPr>
          <w:sz w:val="28"/>
          <w:szCs w:val="28"/>
        </w:rPr>
        <w:t xml:space="preserve">, если они обеспокоены безопасностью и конфиденциальностью своих личных данных. </w:t>
      </w:r>
    </w:p>
    <w:p w14:paraId="7297B223" w14:textId="265E32E6" w:rsidR="0074729A" w:rsidRPr="003701A1" w:rsidRDefault="0074729A" w:rsidP="0074729A">
      <w:pPr>
        <w:ind w:firstLine="709"/>
        <w:jc w:val="both"/>
        <w:rPr>
          <w:sz w:val="28"/>
          <w:szCs w:val="28"/>
        </w:rPr>
      </w:pPr>
      <w:r w:rsidRPr="003701A1">
        <w:rPr>
          <w:sz w:val="28"/>
          <w:szCs w:val="28"/>
        </w:rPr>
        <w:t>Централизованные базы данных подвержены нарушениям безопасности и несанкционированному доступу, что потенциально ставит под угрозу конфиденциальность информации о донорах</w:t>
      </w:r>
      <w:r w:rsidR="000C5411">
        <w:rPr>
          <w:sz w:val="28"/>
          <w:szCs w:val="28"/>
        </w:rPr>
        <w:t xml:space="preserve">, </w:t>
      </w:r>
      <w:r w:rsidRPr="003701A1">
        <w:rPr>
          <w:sz w:val="28"/>
          <w:szCs w:val="28"/>
        </w:rPr>
        <w:t xml:space="preserve">и подвергает доноров риску </w:t>
      </w:r>
      <w:r>
        <w:rPr>
          <w:sz w:val="28"/>
          <w:szCs w:val="28"/>
        </w:rPr>
        <w:t xml:space="preserve">потери </w:t>
      </w:r>
      <w:r w:rsidRPr="003701A1">
        <w:rPr>
          <w:sz w:val="28"/>
          <w:szCs w:val="28"/>
        </w:rPr>
        <w:t xml:space="preserve">конфиденциальности. </w:t>
      </w:r>
    </w:p>
    <w:p w14:paraId="4099D091" w14:textId="77777777" w:rsidR="0074729A" w:rsidRPr="003701A1" w:rsidRDefault="0074729A" w:rsidP="0074729A">
      <w:pPr>
        <w:ind w:firstLine="709"/>
        <w:jc w:val="both"/>
        <w:rPr>
          <w:sz w:val="28"/>
          <w:szCs w:val="28"/>
        </w:rPr>
      </w:pPr>
      <w:r w:rsidRPr="003701A1">
        <w:rPr>
          <w:sz w:val="28"/>
          <w:szCs w:val="28"/>
        </w:rPr>
        <w:t>Поддержание целостности и точности данных в единой базе данных может оказаться сложной задачей, особенно если информацию о донорах необходимо обновлять или изменять с течением времени. Неточная или устаревшая информация может повлиять на надежность профилей доноров.</w:t>
      </w:r>
    </w:p>
    <w:p w14:paraId="67E31B39" w14:textId="77777777" w:rsidR="0074729A" w:rsidRPr="003701A1" w:rsidRDefault="0074729A" w:rsidP="0074729A">
      <w:pPr>
        <w:ind w:firstLine="709"/>
        <w:jc w:val="both"/>
        <w:rPr>
          <w:sz w:val="28"/>
          <w:szCs w:val="28"/>
        </w:rPr>
      </w:pPr>
      <w:r w:rsidRPr="003701A1">
        <w:rPr>
          <w:sz w:val="28"/>
          <w:szCs w:val="28"/>
        </w:rPr>
        <w:t>Существуют этические соображения, касающиеся владения, контроля и использования информации о донорах, хранящейся в централизованной базе данных. Доноры могут быть обеспокоены тем, как будут использоваться их данные и дали ли они согласие на включение их в базу данных.</w:t>
      </w:r>
    </w:p>
    <w:p w14:paraId="0E983DAA" w14:textId="77777777" w:rsidR="0074729A" w:rsidRPr="003701A1" w:rsidRDefault="0074729A" w:rsidP="0074729A">
      <w:pPr>
        <w:ind w:firstLine="709"/>
        <w:jc w:val="both"/>
        <w:rPr>
          <w:sz w:val="28"/>
          <w:szCs w:val="28"/>
        </w:rPr>
      </w:pPr>
      <w:r w:rsidRPr="003701A1">
        <w:rPr>
          <w:sz w:val="28"/>
          <w:szCs w:val="28"/>
        </w:rPr>
        <w:t>Внедрение единой базы данных донорских половых гамет может столкнуться с проблемами из-за различий в правовых, культурных и этических нормах в разных странах и юрисдикциях. Гармонизация правил и стандартов может оказаться сложной и трудоемкой задачей.</w:t>
      </w:r>
    </w:p>
    <w:p w14:paraId="01826214" w14:textId="77777777" w:rsidR="0074729A" w:rsidRDefault="0074729A" w:rsidP="0074729A">
      <w:pPr>
        <w:ind w:firstLine="709"/>
        <w:jc w:val="both"/>
        <w:rPr>
          <w:sz w:val="28"/>
          <w:szCs w:val="28"/>
        </w:rPr>
      </w:pPr>
      <w:r w:rsidRPr="003701A1">
        <w:rPr>
          <w:sz w:val="28"/>
          <w:szCs w:val="28"/>
        </w:rPr>
        <w:t>В конечном счете, создание Единой базы данных донорских половых гамет потребует тщательного рассмотрения этих плюсов и минусов, а также надежных механизмов для решения проблем конфиденциальности, безопасности, этических и нормативных требований. Сотрудничество между заинтересованными сторонами, включая доноров, предполагаемых родителей, медицинских работников и политиков, будет иметь значение для разработки структуры, которая сбалансирует преимущества централизованной информации с уважением прав доноров и конфиденциальности.</w:t>
      </w:r>
      <w:r w:rsidRPr="00BA3A40">
        <w:rPr>
          <w:sz w:val="28"/>
          <w:szCs w:val="28"/>
        </w:rPr>
        <w:t xml:space="preserve"> </w:t>
      </w:r>
    </w:p>
    <w:p w14:paraId="01F9390A" w14:textId="77777777" w:rsidR="0074729A" w:rsidRDefault="0074729A" w:rsidP="0074729A">
      <w:pPr>
        <w:ind w:firstLine="709"/>
        <w:jc w:val="both"/>
        <w:rPr>
          <w:sz w:val="28"/>
          <w:szCs w:val="28"/>
        </w:rPr>
      </w:pPr>
      <w:r w:rsidRPr="003701A1">
        <w:rPr>
          <w:sz w:val="28"/>
          <w:szCs w:val="28"/>
        </w:rPr>
        <w:t xml:space="preserve">Получены ответы на вопрос – хотели ли бы вы, чтобы информация о донорах ооцитов/яйцеклеток хранилась в Единой базе донорских половых гамет, чтобы ограничить число использованных </w:t>
      </w:r>
      <w:r w:rsidRPr="00AF7DD1">
        <w:rPr>
          <w:sz w:val="28"/>
          <w:szCs w:val="28"/>
        </w:rPr>
        <w:t>клеток и ограничить число рожденных детей от одного донора. Были получены ответы – 31,4% категорически нет, 34,3% – однозначно согласны, 34,3% высказали опасение, что это не может гарантировать полную информационную безопасность</w:t>
      </w:r>
      <w:r>
        <w:rPr>
          <w:sz w:val="28"/>
          <w:szCs w:val="28"/>
        </w:rPr>
        <w:t xml:space="preserve"> (рисунок 37)</w:t>
      </w:r>
      <w:r w:rsidRPr="00AF7DD1">
        <w:rPr>
          <w:sz w:val="28"/>
          <w:szCs w:val="28"/>
        </w:rPr>
        <w:t xml:space="preserve">. </w:t>
      </w:r>
    </w:p>
    <w:p w14:paraId="1AAAD8D7" w14:textId="77777777" w:rsidR="00C006C7" w:rsidRDefault="00C006C7" w:rsidP="00FE281E">
      <w:pPr>
        <w:jc w:val="both"/>
        <w:rPr>
          <w:sz w:val="28"/>
          <w:szCs w:val="28"/>
        </w:rPr>
      </w:pPr>
    </w:p>
    <w:p w14:paraId="56539400" w14:textId="73D0C2C2" w:rsidR="00C006C7" w:rsidRDefault="00C006C7" w:rsidP="00FE281E">
      <w:pPr>
        <w:ind w:firstLine="567"/>
        <w:jc w:val="both"/>
        <w:rPr>
          <w:sz w:val="28"/>
          <w:szCs w:val="28"/>
        </w:rPr>
      </w:pPr>
      <w:r>
        <w:rPr>
          <w:noProof/>
          <w:sz w:val="28"/>
          <w:szCs w:val="28"/>
        </w:rPr>
        <w:drawing>
          <wp:inline distT="0" distB="0" distL="0" distR="0" wp14:anchorId="3ECE9454" wp14:editId="76A49CF9">
            <wp:extent cx="5734050" cy="2200275"/>
            <wp:effectExtent l="0" t="0" r="0" b="9525"/>
            <wp:docPr id="42" name="Диаграмма 42"/>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A829FE4" w14:textId="77777777" w:rsidR="0074729A" w:rsidRDefault="0074729A" w:rsidP="00FE281E">
      <w:pPr>
        <w:jc w:val="center"/>
        <w:rPr>
          <w:sz w:val="28"/>
          <w:szCs w:val="28"/>
        </w:rPr>
      </w:pPr>
    </w:p>
    <w:p w14:paraId="2FB3DDF2" w14:textId="26CDA6BE" w:rsidR="00527D1C" w:rsidRDefault="00C006C7" w:rsidP="00FE281E">
      <w:pPr>
        <w:jc w:val="center"/>
        <w:rPr>
          <w:sz w:val="28"/>
          <w:szCs w:val="28"/>
        </w:rPr>
      </w:pPr>
      <w:r>
        <w:rPr>
          <w:sz w:val="28"/>
          <w:szCs w:val="28"/>
        </w:rPr>
        <w:t>Рисунок 3</w:t>
      </w:r>
      <w:r w:rsidR="001F5850">
        <w:rPr>
          <w:sz w:val="28"/>
          <w:szCs w:val="28"/>
        </w:rPr>
        <w:t>7</w:t>
      </w:r>
      <w:r w:rsidR="00FE281E">
        <w:rPr>
          <w:sz w:val="28"/>
          <w:szCs w:val="28"/>
        </w:rPr>
        <w:t xml:space="preserve"> </w:t>
      </w:r>
      <w:r w:rsidR="00FE281E" w:rsidRPr="004E4D02">
        <w:rPr>
          <w:sz w:val="28"/>
          <w:szCs w:val="28"/>
        </w:rPr>
        <w:t>–</w:t>
      </w:r>
      <w:r w:rsidR="00FE281E">
        <w:rPr>
          <w:sz w:val="28"/>
          <w:szCs w:val="28"/>
        </w:rPr>
        <w:t xml:space="preserve"> </w:t>
      </w:r>
      <w:r w:rsidRPr="00C006C7">
        <w:rPr>
          <w:sz w:val="28"/>
          <w:szCs w:val="28"/>
        </w:rPr>
        <w:t>Отношение респондентов</w:t>
      </w:r>
      <w:r w:rsidR="00BA3A40">
        <w:rPr>
          <w:sz w:val="28"/>
          <w:szCs w:val="28"/>
        </w:rPr>
        <w:t>-доноров,</w:t>
      </w:r>
      <w:r w:rsidRPr="00C006C7">
        <w:rPr>
          <w:sz w:val="28"/>
          <w:szCs w:val="28"/>
        </w:rPr>
        <w:t xml:space="preserve"> к сбору и хранению информации о донорах ооцитов/яйцеклеток в Единой базе донорских половых гамет</w:t>
      </w:r>
    </w:p>
    <w:p w14:paraId="7377A2D0" w14:textId="77777777" w:rsidR="0074729A" w:rsidRDefault="0074729A" w:rsidP="00FE281E">
      <w:pPr>
        <w:jc w:val="center"/>
        <w:rPr>
          <w:b/>
          <w:sz w:val="28"/>
          <w:szCs w:val="28"/>
        </w:rPr>
      </w:pPr>
    </w:p>
    <w:p w14:paraId="66D37F8C" w14:textId="0D5F2583" w:rsidR="00BA3A40" w:rsidRPr="003701A1" w:rsidRDefault="00BA3A40" w:rsidP="00BA3A40">
      <w:pPr>
        <w:ind w:firstLine="709"/>
        <w:jc w:val="both"/>
        <w:rPr>
          <w:sz w:val="28"/>
          <w:szCs w:val="28"/>
        </w:rPr>
      </w:pPr>
      <w:r w:rsidRPr="00AF7DD1">
        <w:rPr>
          <w:sz w:val="28"/>
          <w:szCs w:val="28"/>
        </w:rPr>
        <w:t>60% доноров вид</w:t>
      </w:r>
      <w:r>
        <w:rPr>
          <w:sz w:val="28"/>
          <w:szCs w:val="28"/>
        </w:rPr>
        <w:t>е</w:t>
      </w:r>
      <w:r w:rsidRPr="00AF7DD1">
        <w:rPr>
          <w:sz w:val="28"/>
          <w:szCs w:val="28"/>
        </w:rPr>
        <w:t>ли себя в анонимном донорстве, 37% – не думали об этом, 3% респондентов группы 3 согласны на неанонимное донорство</w:t>
      </w:r>
      <w:r>
        <w:rPr>
          <w:sz w:val="28"/>
          <w:szCs w:val="28"/>
        </w:rPr>
        <w:t xml:space="preserve"> (рисунок 3</w:t>
      </w:r>
      <w:r w:rsidR="001F5850">
        <w:rPr>
          <w:sz w:val="28"/>
          <w:szCs w:val="28"/>
        </w:rPr>
        <w:t>8</w:t>
      </w:r>
      <w:r>
        <w:rPr>
          <w:sz w:val="28"/>
          <w:szCs w:val="28"/>
        </w:rPr>
        <w:t>)</w:t>
      </w:r>
      <w:r w:rsidRPr="00AF7DD1">
        <w:rPr>
          <w:sz w:val="28"/>
          <w:szCs w:val="28"/>
        </w:rPr>
        <w:t>.</w:t>
      </w:r>
    </w:p>
    <w:p w14:paraId="2010D662" w14:textId="46D918E9" w:rsidR="000C5A61" w:rsidRDefault="000C5A61" w:rsidP="000C5A61">
      <w:pPr>
        <w:ind w:firstLine="709"/>
        <w:jc w:val="both"/>
        <w:rPr>
          <w:sz w:val="28"/>
          <w:szCs w:val="28"/>
        </w:rPr>
      </w:pPr>
    </w:p>
    <w:p w14:paraId="119D6C4D" w14:textId="1AB95F71" w:rsidR="000C5A61" w:rsidRDefault="000C5A61" w:rsidP="000C5A61">
      <w:pPr>
        <w:ind w:firstLine="709"/>
        <w:jc w:val="both"/>
        <w:rPr>
          <w:sz w:val="28"/>
          <w:szCs w:val="28"/>
        </w:rPr>
      </w:pPr>
      <w:r>
        <w:rPr>
          <w:noProof/>
          <w:sz w:val="28"/>
          <w:szCs w:val="28"/>
        </w:rPr>
        <w:drawing>
          <wp:inline distT="0" distB="0" distL="0" distR="0" wp14:anchorId="23137797" wp14:editId="6B3C0184">
            <wp:extent cx="5676900" cy="2581275"/>
            <wp:effectExtent l="0" t="0" r="0" b="9525"/>
            <wp:docPr id="43" name="Диаграмма 43"/>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548F242D" w14:textId="3981C015" w:rsidR="000C5A61" w:rsidRDefault="000C5A61" w:rsidP="00FE281E">
      <w:pPr>
        <w:ind w:firstLine="709"/>
        <w:jc w:val="both"/>
        <w:rPr>
          <w:sz w:val="28"/>
          <w:szCs w:val="28"/>
        </w:rPr>
      </w:pPr>
    </w:p>
    <w:p w14:paraId="1A5211A6" w14:textId="641B8DF4" w:rsidR="000C5A61" w:rsidRDefault="000C5A61" w:rsidP="00FE281E">
      <w:pPr>
        <w:ind w:firstLine="709"/>
        <w:jc w:val="center"/>
        <w:rPr>
          <w:b/>
          <w:sz w:val="28"/>
          <w:szCs w:val="28"/>
        </w:rPr>
      </w:pPr>
      <w:r>
        <w:rPr>
          <w:sz w:val="28"/>
          <w:szCs w:val="28"/>
        </w:rPr>
        <w:t>Рисунок 3</w:t>
      </w:r>
      <w:r w:rsidR="001F5850">
        <w:rPr>
          <w:sz w:val="28"/>
          <w:szCs w:val="28"/>
        </w:rPr>
        <w:t>8</w:t>
      </w:r>
      <w:r w:rsidR="00FE281E">
        <w:rPr>
          <w:sz w:val="28"/>
          <w:szCs w:val="28"/>
        </w:rPr>
        <w:t xml:space="preserve"> </w:t>
      </w:r>
      <w:r w:rsidR="00FE281E" w:rsidRPr="004E4D02">
        <w:rPr>
          <w:sz w:val="28"/>
          <w:szCs w:val="28"/>
        </w:rPr>
        <w:t>–</w:t>
      </w:r>
      <w:r>
        <w:rPr>
          <w:sz w:val="28"/>
          <w:szCs w:val="28"/>
        </w:rPr>
        <w:t xml:space="preserve"> </w:t>
      </w:r>
      <w:r w:rsidRPr="000C5A61">
        <w:rPr>
          <w:sz w:val="28"/>
          <w:szCs w:val="28"/>
        </w:rPr>
        <w:t>Анонимное или не анонимное донорство</w:t>
      </w:r>
    </w:p>
    <w:p w14:paraId="41B2AED6" w14:textId="12D89829" w:rsidR="000C5A61" w:rsidRPr="003701A1" w:rsidRDefault="000C5A61" w:rsidP="00FE281E">
      <w:pPr>
        <w:ind w:firstLine="709"/>
        <w:jc w:val="both"/>
        <w:rPr>
          <w:sz w:val="28"/>
          <w:szCs w:val="28"/>
        </w:rPr>
      </w:pPr>
    </w:p>
    <w:p w14:paraId="4E373755" w14:textId="2B68615B" w:rsidR="00CF0BE3" w:rsidRDefault="009D2624" w:rsidP="00FE281E">
      <w:pPr>
        <w:ind w:firstLine="709"/>
        <w:jc w:val="both"/>
        <w:rPr>
          <w:sz w:val="28"/>
          <w:szCs w:val="28"/>
        </w:rPr>
      </w:pPr>
      <w:r w:rsidRPr="003701A1">
        <w:rPr>
          <w:sz w:val="28"/>
          <w:szCs w:val="28"/>
        </w:rPr>
        <w:t xml:space="preserve">На какие критерии обращает внимание реципиент – по мнению самих доноров – </w:t>
      </w:r>
      <w:r w:rsidR="00BA3A40">
        <w:rPr>
          <w:sz w:val="28"/>
          <w:szCs w:val="28"/>
        </w:rPr>
        <w:t>37</w:t>
      </w:r>
      <w:r w:rsidRPr="003701A1">
        <w:rPr>
          <w:sz w:val="28"/>
          <w:szCs w:val="28"/>
        </w:rPr>
        <w:t xml:space="preserve"> % уверены, что на здоровье, </w:t>
      </w:r>
      <w:r w:rsidR="00BA3A40">
        <w:rPr>
          <w:sz w:val="28"/>
          <w:szCs w:val="28"/>
        </w:rPr>
        <w:t>11</w:t>
      </w:r>
      <w:r w:rsidRPr="003701A1">
        <w:rPr>
          <w:sz w:val="28"/>
          <w:szCs w:val="28"/>
        </w:rPr>
        <w:t xml:space="preserve"> % – на внешние данные</w:t>
      </w:r>
      <w:r w:rsidR="00BA3A40">
        <w:rPr>
          <w:sz w:val="28"/>
          <w:szCs w:val="28"/>
        </w:rPr>
        <w:t xml:space="preserve"> и 52</w:t>
      </w:r>
      <w:r w:rsidR="00BA3A40" w:rsidRPr="003701A1">
        <w:rPr>
          <w:sz w:val="28"/>
          <w:szCs w:val="28"/>
        </w:rPr>
        <w:t>%</w:t>
      </w:r>
      <w:r w:rsidR="006B2EB7">
        <w:rPr>
          <w:sz w:val="28"/>
          <w:szCs w:val="28"/>
          <w:lang w:val="kk-KZ"/>
        </w:rPr>
        <w:t xml:space="preserve"> </w:t>
      </w:r>
      <w:r w:rsidR="006B2EB7" w:rsidRPr="003701A1">
        <w:rPr>
          <w:sz w:val="28"/>
          <w:szCs w:val="28"/>
        </w:rPr>
        <w:t>–</w:t>
      </w:r>
      <w:r w:rsidR="00BA3A40">
        <w:rPr>
          <w:sz w:val="28"/>
          <w:szCs w:val="28"/>
        </w:rPr>
        <w:t xml:space="preserve"> не ответили на данный </w:t>
      </w:r>
      <w:r w:rsidR="001F5850">
        <w:rPr>
          <w:sz w:val="28"/>
          <w:szCs w:val="28"/>
        </w:rPr>
        <w:t>вопрос (рисунок 39).</w:t>
      </w:r>
    </w:p>
    <w:p w14:paraId="0F7A3CC4" w14:textId="77777777" w:rsidR="00BA3A40" w:rsidRPr="00BA3A40" w:rsidRDefault="00BA3A40" w:rsidP="00FE281E">
      <w:pPr>
        <w:ind w:firstLine="709"/>
        <w:jc w:val="both"/>
        <w:rPr>
          <w:sz w:val="28"/>
          <w:szCs w:val="28"/>
        </w:rPr>
      </w:pPr>
    </w:p>
    <w:p w14:paraId="5CB8FBBF" w14:textId="496EEAEF" w:rsidR="00BA3A40" w:rsidRDefault="00BA3A40" w:rsidP="00556C7A">
      <w:pPr>
        <w:ind w:firstLine="709"/>
        <w:jc w:val="both"/>
        <w:rPr>
          <w:sz w:val="28"/>
          <w:szCs w:val="28"/>
        </w:rPr>
      </w:pPr>
      <w:r>
        <w:rPr>
          <w:noProof/>
        </w:rPr>
        <w:drawing>
          <wp:inline distT="0" distB="0" distL="0" distR="0" wp14:anchorId="3F37A446" wp14:editId="4C0475C0">
            <wp:extent cx="5619750" cy="2743200"/>
            <wp:effectExtent l="0" t="0" r="0" b="0"/>
            <wp:docPr id="236607425" name="Диаграмма 236607425"/>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6323D694" w14:textId="77777777" w:rsidR="00BA3A40" w:rsidRDefault="00BA3A40" w:rsidP="00556C7A">
      <w:pPr>
        <w:ind w:firstLine="709"/>
        <w:jc w:val="both"/>
        <w:rPr>
          <w:sz w:val="28"/>
          <w:szCs w:val="28"/>
        </w:rPr>
      </w:pPr>
    </w:p>
    <w:p w14:paraId="20BDB4D6" w14:textId="517C1E9C" w:rsidR="00BA3A40" w:rsidRDefault="00BA3A40" w:rsidP="00FE281E">
      <w:pPr>
        <w:jc w:val="center"/>
        <w:rPr>
          <w:sz w:val="28"/>
          <w:szCs w:val="28"/>
        </w:rPr>
      </w:pPr>
      <w:r>
        <w:rPr>
          <w:sz w:val="28"/>
          <w:szCs w:val="28"/>
        </w:rPr>
        <w:t>Рисунок</w:t>
      </w:r>
      <w:r w:rsidR="001F5850">
        <w:rPr>
          <w:sz w:val="28"/>
          <w:szCs w:val="28"/>
        </w:rPr>
        <w:t xml:space="preserve"> 39</w:t>
      </w:r>
      <w:r w:rsidR="00FE281E">
        <w:rPr>
          <w:sz w:val="28"/>
          <w:szCs w:val="28"/>
        </w:rPr>
        <w:t xml:space="preserve"> </w:t>
      </w:r>
      <w:r w:rsidR="00FE281E" w:rsidRPr="004E4D02">
        <w:rPr>
          <w:sz w:val="28"/>
          <w:szCs w:val="28"/>
        </w:rPr>
        <w:t>–</w:t>
      </w:r>
      <w:r w:rsidR="001F5850">
        <w:rPr>
          <w:sz w:val="28"/>
          <w:szCs w:val="28"/>
        </w:rPr>
        <w:t xml:space="preserve"> Выбор</w:t>
      </w:r>
      <w:r>
        <w:rPr>
          <w:sz w:val="28"/>
          <w:szCs w:val="28"/>
        </w:rPr>
        <w:t xml:space="preserve"> донора по мнению самих доноров</w:t>
      </w:r>
    </w:p>
    <w:p w14:paraId="3B5AD8A4" w14:textId="77777777" w:rsidR="00BA3A40" w:rsidRPr="00BA3A40" w:rsidRDefault="00BA3A40" w:rsidP="00FE281E">
      <w:pPr>
        <w:ind w:firstLine="709"/>
        <w:jc w:val="both"/>
        <w:rPr>
          <w:sz w:val="28"/>
          <w:szCs w:val="28"/>
        </w:rPr>
      </w:pPr>
    </w:p>
    <w:p w14:paraId="7D4C1ABC" w14:textId="77777777" w:rsidR="0074729A" w:rsidRPr="003701A1" w:rsidRDefault="0074729A" w:rsidP="0074729A">
      <w:pPr>
        <w:ind w:firstLine="709"/>
        <w:jc w:val="both"/>
        <w:rPr>
          <w:sz w:val="28"/>
          <w:szCs w:val="28"/>
        </w:rPr>
      </w:pPr>
      <w:r w:rsidRPr="003701A1">
        <w:rPr>
          <w:sz w:val="28"/>
          <w:szCs w:val="28"/>
        </w:rPr>
        <w:t>В ходе исследования были выделены 5 основных вопрос</w:t>
      </w:r>
      <w:r>
        <w:rPr>
          <w:sz w:val="28"/>
          <w:szCs w:val="28"/>
        </w:rPr>
        <w:t>а</w:t>
      </w:r>
      <w:r w:rsidRPr="003701A1">
        <w:rPr>
          <w:sz w:val="28"/>
          <w:szCs w:val="28"/>
        </w:rPr>
        <w:t xml:space="preserve"> и по ним были проведены сравнительные характеристики: 1) Как вы считаете, что хотят знать пациенты о донорах? Самый первый вопрос о доноре, который задают пациенты при выборе донора. 2) Как вы считаете должен ли </w:t>
      </w:r>
      <w:r>
        <w:rPr>
          <w:sz w:val="28"/>
          <w:szCs w:val="28"/>
        </w:rPr>
        <w:t>половой партнер</w:t>
      </w:r>
      <w:r w:rsidRPr="003701A1">
        <w:rPr>
          <w:sz w:val="28"/>
          <w:szCs w:val="28"/>
        </w:rPr>
        <w:t xml:space="preserve"> знать о том, что используется донорский материал? 3) Какая информация о доноре важна для вас? 4)</w:t>
      </w:r>
      <w:r w:rsidRPr="003701A1">
        <w:rPr>
          <w:b/>
          <w:sz w:val="28"/>
          <w:szCs w:val="28"/>
        </w:rPr>
        <w:t xml:space="preserve"> </w:t>
      </w:r>
      <w:r>
        <w:rPr>
          <w:sz w:val="28"/>
          <w:szCs w:val="28"/>
        </w:rPr>
        <w:t>Как вы считаете</w:t>
      </w:r>
      <w:r w:rsidRPr="003701A1">
        <w:rPr>
          <w:sz w:val="28"/>
          <w:szCs w:val="28"/>
        </w:rPr>
        <w:t>,</w:t>
      </w:r>
      <w:r>
        <w:rPr>
          <w:sz w:val="28"/>
          <w:szCs w:val="28"/>
        </w:rPr>
        <w:t xml:space="preserve"> </w:t>
      </w:r>
      <w:r w:rsidRPr="003701A1">
        <w:rPr>
          <w:sz w:val="28"/>
          <w:szCs w:val="28"/>
        </w:rPr>
        <w:t>почему донор становится донором?</w:t>
      </w:r>
      <w:r>
        <w:rPr>
          <w:sz w:val="28"/>
          <w:szCs w:val="28"/>
        </w:rPr>
        <w:t xml:space="preserve"> </w:t>
      </w:r>
      <w:r w:rsidRPr="003701A1">
        <w:rPr>
          <w:sz w:val="28"/>
          <w:szCs w:val="28"/>
        </w:rPr>
        <w:t>5)</w:t>
      </w:r>
      <w:r>
        <w:rPr>
          <w:sz w:val="28"/>
          <w:szCs w:val="28"/>
        </w:rPr>
        <w:t xml:space="preserve"> </w:t>
      </w:r>
      <w:r w:rsidRPr="003701A1">
        <w:rPr>
          <w:sz w:val="28"/>
          <w:szCs w:val="28"/>
        </w:rPr>
        <w:t>Как вы считаете, создание единого Регистра позволит проводить учет по количеству рожденных детей от одного донора?</w:t>
      </w:r>
    </w:p>
    <w:p w14:paraId="6BAA9368" w14:textId="77777777" w:rsidR="0074729A" w:rsidRPr="00250590" w:rsidRDefault="0074729A" w:rsidP="0074729A">
      <w:pPr>
        <w:ind w:firstLine="709"/>
        <w:jc w:val="both"/>
        <w:rPr>
          <w:b/>
          <w:bCs/>
          <w:sz w:val="28"/>
          <w:szCs w:val="28"/>
        </w:rPr>
      </w:pPr>
      <w:r w:rsidRPr="00250590">
        <w:rPr>
          <w:b/>
          <w:bCs/>
          <w:sz w:val="28"/>
          <w:szCs w:val="28"/>
        </w:rPr>
        <w:t xml:space="preserve">1) Как вы считаете, что хотят знать пациенты о донорах? Самый первый вопрос о доноре, который задают пациенты при выборе донора. </w:t>
      </w:r>
    </w:p>
    <w:p w14:paraId="09E5F964" w14:textId="77777777" w:rsidR="0074729A" w:rsidRPr="003701A1" w:rsidRDefault="0074729A" w:rsidP="0074729A">
      <w:pPr>
        <w:ind w:firstLine="709"/>
        <w:jc w:val="both"/>
        <w:rPr>
          <w:sz w:val="28"/>
          <w:szCs w:val="28"/>
        </w:rPr>
      </w:pPr>
      <w:r w:rsidRPr="003701A1">
        <w:rPr>
          <w:sz w:val="28"/>
          <w:szCs w:val="28"/>
        </w:rPr>
        <w:t xml:space="preserve">Респонденты I и II группы, следующим образом, характеризовали важные информации о доноре. Самый важные и значимые информации о доноре – здоровье, внешние признаки, образование, группа крови и резус фактор, откуда родом, где проживает, сколько детей у данного донора.  Здоровье: I группа – 90,5 % II группа – 68,8 %, внешние признаки: I группа – 78,4 %, II группа – 59,4 %, образование: I группа – 51,6 %, II группа – 50,0 %, группа крови и резус фактор: I группа – 42,1 %, откуда родом, где проживает: II группа-31,3%, сколько детей у данного донора: II группа – 34,4 %. </w:t>
      </w:r>
    </w:p>
    <w:p w14:paraId="569D2780" w14:textId="77777777" w:rsidR="0074729A" w:rsidRPr="003701A1" w:rsidRDefault="0074729A" w:rsidP="0074729A">
      <w:pPr>
        <w:ind w:firstLine="709"/>
        <w:jc w:val="both"/>
        <w:rPr>
          <w:sz w:val="28"/>
          <w:szCs w:val="28"/>
        </w:rPr>
      </w:pPr>
      <w:r w:rsidRPr="003701A1">
        <w:rPr>
          <w:sz w:val="28"/>
          <w:szCs w:val="28"/>
        </w:rPr>
        <w:t>Как показано в табл</w:t>
      </w:r>
      <w:r>
        <w:rPr>
          <w:sz w:val="28"/>
          <w:szCs w:val="28"/>
        </w:rPr>
        <w:t>ице 53</w:t>
      </w:r>
      <w:r w:rsidRPr="003701A1">
        <w:rPr>
          <w:sz w:val="28"/>
          <w:szCs w:val="28"/>
        </w:rPr>
        <w:t xml:space="preserve"> cвязь между признаками статистистически значимая, то есть умеренн</w:t>
      </w:r>
      <w:r>
        <w:rPr>
          <w:sz w:val="28"/>
          <w:szCs w:val="28"/>
        </w:rPr>
        <w:t>ая, прямая, р &lt; 0,01 (таблица 24, рисунок 40</w:t>
      </w:r>
      <w:r w:rsidRPr="003701A1">
        <w:rPr>
          <w:sz w:val="28"/>
          <w:szCs w:val="28"/>
        </w:rPr>
        <w:t>)</w:t>
      </w:r>
    </w:p>
    <w:p w14:paraId="7B68B1CE" w14:textId="77777777" w:rsidR="000C5A61" w:rsidRDefault="000C5A61" w:rsidP="00FE281E">
      <w:pPr>
        <w:ind w:left="57" w:firstLine="709"/>
        <w:jc w:val="both"/>
        <w:rPr>
          <w:sz w:val="28"/>
          <w:szCs w:val="28"/>
        </w:rPr>
      </w:pPr>
    </w:p>
    <w:p w14:paraId="2B022207" w14:textId="1ACE4C13" w:rsidR="00CF0BE3" w:rsidRDefault="000C5A61" w:rsidP="00FE281E">
      <w:pPr>
        <w:jc w:val="both"/>
        <w:rPr>
          <w:sz w:val="28"/>
          <w:szCs w:val="28"/>
        </w:rPr>
      </w:pPr>
      <w:r w:rsidRPr="00527D1C">
        <w:rPr>
          <w:sz w:val="28"/>
          <w:szCs w:val="28"/>
        </w:rPr>
        <w:t>Таблица 2</w:t>
      </w:r>
      <w:r w:rsidR="001F5850" w:rsidRPr="00527D1C">
        <w:rPr>
          <w:sz w:val="28"/>
          <w:szCs w:val="28"/>
        </w:rPr>
        <w:t>4</w:t>
      </w:r>
      <w:r w:rsidR="00FE281E">
        <w:rPr>
          <w:sz w:val="28"/>
          <w:szCs w:val="28"/>
        </w:rPr>
        <w:t xml:space="preserve"> </w:t>
      </w:r>
      <w:r w:rsidR="00FE281E" w:rsidRPr="004E4D02">
        <w:rPr>
          <w:sz w:val="28"/>
          <w:szCs w:val="28"/>
        </w:rPr>
        <w:t>–</w:t>
      </w:r>
      <w:r w:rsidR="001F5850" w:rsidRPr="00527D1C">
        <w:rPr>
          <w:sz w:val="28"/>
          <w:szCs w:val="28"/>
        </w:rPr>
        <w:t xml:space="preserve"> </w:t>
      </w:r>
      <w:r w:rsidR="003372FD" w:rsidRPr="00527D1C">
        <w:rPr>
          <w:sz w:val="28"/>
          <w:szCs w:val="28"/>
        </w:rPr>
        <w:t xml:space="preserve">Данные, которые важны привыборе </w:t>
      </w:r>
      <w:r w:rsidR="009D2624" w:rsidRPr="00527D1C">
        <w:rPr>
          <w:sz w:val="28"/>
          <w:szCs w:val="28"/>
        </w:rPr>
        <w:t>донор</w:t>
      </w:r>
      <w:r w:rsidR="003372FD" w:rsidRPr="00527D1C">
        <w:rPr>
          <w:sz w:val="28"/>
          <w:szCs w:val="28"/>
        </w:rPr>
        <w:t>а</w:t>
      </w:r>
    </w:p>
    <w:p w14:paraId="6A9F869B" w14:textId="77777777" w:rsidR="00FE281E" w:rsidRPr="00527D1C" w:rsidRDefault="00FE281E" w:rsidP="00FE281E">
      <w:pPr>
        <w:jc w:val="both"/>
        <w:rPr>
          <w:sz w:val="28"/>
          <w:szCs w:val="28"/>
        </w:rPr>
      </w:pPr>
    </w:p>
    <w:tbl>
      <w:tblPr>
        <w:tblStyle w:val="afffffffe"/>
        <w:tblW w:w="9493" w:type="dxa"/>
        <w:jc w:val="center"/>
        <w:tblInd w:w="0" w:type="dxa"/>
        <w:tblLayout w:type="fixed"/>
        <w:tblLook w:val="0400" w:firstRow="0" w:lastRow="0" w:firstColumn="0" w:lastColumn="0" w:noHBand="0" w:noVBand="1"/>
      </w:tblPr>
      <w:tblGrid>
        <w:gridCol w:w="5665"/>
        <w:gridCol w:w="2100"/>
        <w:gridCol w:w="1728"/>
      </w:tblGrid>
      <w:tr w:rsidR="00CF0BE3" w:rsidRPr="003701A1" w14:paraId="7A9DBEE5" w14:textId="77777777" w:rsidTr="00892429">
        <w:trPr>
          <w:trHeight w:val="375"/>
          <w:jc w:val="center"/>
        </w:trPr>
        <w:tc>
          <w:tcPr>
            <w:tcW w:w="5665" w:type="dxa"/>
            <w:tcBorders>
              <w:top w:val="single" w:sz="4" w:space="0" w:color="000000"/>
              <w:left w:val="single" w:sz="4" w:space="0" w:color="000000"/>
              <w:bottom w:val="single" w:sz="4" w:space="0" w:color="000000"/>
              <w:right w:val="single" w:sz="4" w:space="0" w:color="000000"/>
            </w:tcBorders>
            <w:vAlign w:val="center"/>
          </w:tcPr>
          <w:p w14:paraId="0BE03512" w14:textId="77777777" w:rsidR="00CF0BE3" w:rsidRPr="00FE281E" w:rsidRDefault="009D2624" w:rsidP="00FE281E">
            <w:pPr>
              <w:rPr>
                <w:b/>
                <w:bCs/>
                <w:sz w:val="28"/>
                <w:szCs w:val="28"/>
              </w:rPr>
            </w:pPr>
            <w:r w:rsidRPr="00FE281E">
              <w:rPr>
                <w:b/>
                <w:bCs/>
                <w:sz w:val="28"/>
                <w:szCs w:val="28"/>
              </w:rPr>
              <w:t>Ответы</w:t>
            </w:r>
          </w:p>
        </w:tc>
        <w:tc>
          <w:tcPr>
            <w:tcW w:w="2100" w:type="dxa"/>
            <w:tcBorders>
              <w:top w:val="single" w:sz="4" w:space="0" w:color="000000"/>
              <w:left w:val="nil"/>
              <w:bottom w:val="single" w:sz="4" w:space="0" w:color="000000"/>
              <w:right w:val="single" w:sz="4" w:space="0" w:color="000000"/>
            </w:tcBorders>
            <w:vAlign w:val="center"/>
          </w:tcPr>
          <w:p w14:paraId="3360B4CD" w14:textId="5FFEF1A2" w:rsidR="00CF0BE3" w:rsidRPr="00FE281E" w:rsidRDefault="00BA3A40" w:rsidP="00FE281E">
            <w:pPr>
              <w:jc w:val="center"/>
              <w:rPr>
                <w:b/>
                <w:bCs/>
                <w:sz w:val="28"/>
                <w:szCs w:val="28"/>
              </w:rPr>
            </w:pPr>
            <w:r w:rsidRPr="00FE281E">
              <w:rPr>
                <w:b/>
                <w:bCs/>
                <w:sz w:val="28"/>
                <w:szCs w:val="28"/>
              </w:rPr>
              <w:t>Медицинские работники</w:t>
            </w:r>
          </w:p>
        </w:tc>
        <w:tc>
          <w:tcPr>
            <w:tcW w:w="1728" w:type="dxa"/>
            <w:tcBorders>
              <w:top w:val="single" w:sz="4" w:space="0" w:color="000000"/>
              <w:left w:val="nil"/>
              <w:bottom w:val="single" w:sz="4" w:space="0" w:color="000000"/>
              <w:right w:val="single" w:sz="4" w:space="0" w:color="000000"/>
            </w:tcBorders>
            <w:vAlign w:val="center"/>
          </w:tcPr>
          <w:p w14:paraId="2004FE55" w14:textId="77777777" w:rsidR="00CF0BE3" w:rsidRPr="00FE281E" w:rsidRDefault="009D2624" w:rsidP="00FE281E">
            <w:pPr>
              <w:jc w:val="center"/>
              <w:rPr>
                <w:b/>
                <w:bCs/>
                <w:sz w:val="28"/>
                <w:szCs w:val="28"/>
              </w:rPr>
            </w:pPr>
            <w:r w:rsidRPr="00FE281E">
              <w:rPr>
                <w:b/>
                <w:bCs/>
                <w:sz w:val="28"/>
                <w:szCs w:val="28"/>
              </w:rPr>
              <w:t>Заказчики</w:t>
            </w:r>
          </w:p>
        </w:tc>
      </w:tr>
      <w:tr w:rsidR="00CF0BE3" w:rsidRPr="003701A1" w14:paraId="23F4B435" w14:textId="77777777" w:rsidTr="00892429">
        <w:trPr>
          <w:trHeight w:val="375"/>
          <w:jc w:val="center"/>
        </w:trPr>
        <w:tc>
          <w:tcPr>
            <w:tcW w:w="5665" w:type="dxa"/>
            <w:tcBorders>
              <w:top w:val="nil"/>
              <w:left w:val="single" w:sz="4" w:space="0" w:color="000000"/>
              <w:bottom w:val="single" w:sz="4" w:space="0" w:color="000000"/>
              <w:right w:val="single" w:sz="4" w:space="0" w:color="000000"/>
            </w:tcBorders>
            <w:vAlign w:val="center"/>
          </w:tcPr>
          <w:p w14:paraId="10B143FE" w14:textId="77777777" w:rsidR="00CF0BE3" w:rsidRPr="003701A1" w:rsidRDefault="009D2624" w:rsidP="00FE281E">
            <w:pPr>
              <w:rPr>
                <w:sz w:val="28"/>
                <w:szCs w:val="28"/>
              </w:rPr>
            </w:pPr>
            <w:r w:rsidRPr="003701A1">
              <w:rPr>
                <w:sz w:val="28"/>
                <w:szCs w:val="28"/>
              </w:rPr>
              <w:t>здоровье</w:t>
            </w:r>
          </w:p>
        </w:tc>
        <w:tc>
          <w:tcPr>
            <w:tcW w:w="2100" w:type="dxa"/>
            <w:tcBorders>
              <w:top w:val="nil"/>
              <w:left w:val="nil"/>
              <w:bottom w:val="single" w:sz="4" w:space="0" w:color="000000"/>
              <w:right w:val="single" w:sz="4" w:space="0" w:color="000000"/>
            </w:tcBorders>
            <w:vAlign w:val="center"/>
          </w:tcPr>
          <w:p w14:paraId="7B8A10DB" w14:textId="77777777" w:rsidR="00CF0BE3" w:rsidRPr="003701A1" w:rsidRDefault="009D2624" w:rsidP="00FE281E">
            <w:pPr>
              <w:jc w:val="center"/>
              <w:rPr>
                <w:sz w:val="28"/>
                <w:szCs w:val="28"/>
              </w:rPr>
            </w:pPr>
            <w:r w:rsidRPr="003701A1">
              <w:rPr>
                <w:sz w:val="28"/>
                <w:szCs w:val="28"/>
              </w:rPr>
              <w:t>90,5</w:t>
            </w:r>
          </w:p>
        </w:tc>
        <w:tc>
          <w:tcPr>
            <w:tcW w:w="1728" w:type="dxa"/>
            <w:tcBorders>
              <w:top w:val="nil"/>
              <w:left w:val="nil"/>
              <w:bottom w:val="single" w:sz="4" w:space="0" w:color="000000"/>
              <w:right w:val="single" w:sz="4" w:space="0" w:color="000000"/>
            </w:tcBorders>
            <w:vAlign w:val="center"/>
          </w:tcPr>
          <w:p w14:paraId="7AB59A7D" w14:textId="77777777" w:rsidR="00CF0BE3" w:rsidRPr="003701A1" w:rsidRDefault="009D2624" w:rsidP="00FE281E">
            <w:pPr>
              <w:jc w:val="center"/>
              <w:rPr>
                <w:sz w:val="28"/>
                <w:szCs w:val="28"/>
              </w:rPr>
            </w:pPr>
            <w:r w:rsidRPr="003701A1">
              <w:rPr>
                <w:sz w:val="28"/>
                <w:szCs w:val="28"/>
              </w:rPr>
              <w:t>68,8</w:t>
            </w:r>
          </w:p>
        </w:tc>
      </w:tr>
      <w:tr w:rsidR="00CF0BE3" w:rsidRPr="003701A1" w14:paraId="71AC4F49" w14:textId="77777777" w:rsidTr="0074729A">
        <w:trPr>
          <w:trHeight w:val="375"/>
          <w:jc w:val="center"/>
        </w:trPr>
        <w:tc>
          <w:tcPr>
            <w:tcW w:w="5665" w:type="dxa"/>
            <w:tcBorders>
              <w:top w:val="nil"/>
              <w:left w:val="single" w:sz="4" w:space="0" w:color="000000"/>
              <w:bottom w:val="single" w:sz="4" w:space="0" w:color="auto"/>
              <w:right w:val="single" w:sz="4" w:space="0" w:color="000000"/>
            </w:tcBorders>
            <w:vAlign w:val="center"/>
          </w:tcPr>
          <w:p w14:paraId="7DB22666" w14:textId="77777777" w:rsidR="00CF0BE3" w:rsidRPr="003701A1" w:rsidRDefault="009D2624" w:rsidP="00FE281E">
            <w:pPr>
              <w:rPr>
                <w:sz w:val="28"/>
                <w:szCs w:val="28"/>
              </w:rPr>
            </w:pPr>
            <w:r w:rsidRPr="003701A1">
              <w:rPr>
                <w:sz w:val="28"/>
                <w:szCs w:val="28"/>
              </w:rPr>
              <w:t>группа крови и резус фактор</w:t>
            </w:r>
          </w:p>
        </w:tc>
        <w:tc>
          <w:tcPr>
            <w:tcW w:w="2100" w:type="dxa"/>
            <w:tcBorders>
              <w:top w:val="nil"/>
              <w:left w:val="nil"/>
              <w:bottom w:val="single" w:sz="4" w:space="0" w:color="auto"/>
              <w:right w:val="single" w:sz="4" w:space="0" w:color="000000"/>
            </w:tcBorders>
            <w:vAlign w:val="center"/>
          </w:tcPr>
          <w:p w14:paraId="36780C65" w14:textId="77777777" w:rsidR="00CF0BE3" w:rsidRPr="003701A1" w:rsidRDefault="009D2624" w:rsidP="00FE281E">
            <w:pPr>
              <w:jc w:val="center"/>
              <w:rPr>
                <w:sz w:val="28"/>
                <w:szCs w:val="28"/>
              </w:rPr>
            </w:pPr>
            <w:r w:rsidRPr="003701A1">
              <w:rPr>
                <w:sz w:val="28"/>
                <w:szCs w:val="28"/>
              </w:rPr>
              <w:t>42,1</w:t>
            </w:r>
          </w:p>
        </w:tc>
        <w:tc>
          <w:tcPr>
            <w:tcW w:w="1728" w:type="dxa"/>
            <w:tcBorders>
              <w:top w:val="nil"/>
              <w:left w:val="nil"/>
              <w:bottom w:val="single" w:sz="4" w:space="0" w:color="auto"/>
              <w:right w:val="single" w:sz="4" w:space="0" w:color="000000"/>
            </w:tcBorders>
            <w:vAlign w:val="center"/>
          </w:tcPr>
          <w:p w14:paraId="3680438D" w14:textId="77777777" w:rsidR="00CF0BE3" w:rsidRPr="003701A1" w:rsidRDefault="009D2624" w:rsidP="00FE281E">
            <w:pPr>
              <w:jc w:val="center"/>
              <w:rPr>
                <w:sz w:val="28"/>
                <w:szCs w:val="28"/>
              </w:rPr>
            </w:pPr>
            <w:r w:rsidRPr="003701A1">
              <w:rPr>
                <w:sz w:val="28"/>
                <w:szCs w:val="28"/>
              </w:rPr>
              <w:t>25,0</w:t>
            </w:r>
          </w:p>
        </w:tc>
      </w:tr>
    </w:tbl>
    <w:p w14:paraId="7E3D742B" w14:textId="64690227" w:rsidR="0074729A" w:rsidRDefault="0074729A" w:rsidP="006B2EB7">
      <w:pPr>
        <w:jc w:val="both"/>
        <w:rPr>
          <w:sz w:val="28"/>
          <w:szCs w:val="28"/>
          <w:lang w:val="kk-KZ"/>
        </w:rPr>
      </w:pPr>
      <w:r>
        <w:rPr>
          <w:sz w:val="28"/>
          <w:szCs w:val="28"/>
        </w:rPr>
        <w:t>Продолжение таблицы 24</w:t>
      </w:r>
    </w:p>
    <w:p w14:paraId="44BE61B6" w14:textId="77777777" w:rsidR="006B2EB7" w:rsidRPr="006B2EB7" w:rsidRDefault="006B2EB7" w:rsidP="006B2EB7">
      <w:pPr>
        <w:jc w:val="both"/>
        <w:rPr>
          <w:sz w:val="28"/>
          <w:szCs w:val="28"/>
          <w:lang w:val="kk-KZ"/>
        </w:rPr>
      </w:pPr>
    </w:p>
    <w:tbl>
      <w:tblPr>
        <w:tblW w:w="9493" w:type="dxa"/>
        <w:jc w:val="center"/>
        <w:tblLayout w:type="fixed"/>
        <w:tblLook w:val="0400" w:firstRow="0" w:lastRow="0" w:firstColumn="0" w:lastColumn="0" w:noHBand="0" w:noVBand="1"/>
      </w:tblPr>
      <w:tblGrid>
        <w:gridCol w:w="5665"/>
        <w:gridCol w:w="2100"/>
        <w:gridCol w:w="1728"/>
      </w:tblGrid>
      <w:tr w:rsidR="0074729A" w:rsidRPr="003701A1" w14:paraId="35C74CFA" w14:textId="77777777" w:rsidTr="0053445F">
        <w:trPr>
          <w:trHeight w:val="375"/>
          <w:jc w:val="center"/>
        </w:trPr>
        <w:tc>
          <w:tcPr>
            <w:tcW w:w="5665" w:type="dxa"/>
            <w:tcBorders>
              <w:top w:val="single" w:sz="4" w:space="0" w:color="auto"/>
              <w:left w:val="single" w:sz="4" w:space="0" w:color="auto"/>
              <w:bottom w:val="single" w:sz="4" w:space="0" w:color="auto"/>
              <w:right w:val="single" w:sz="4" w:space="0" w:color="auto"/>
            </w:tcBorders>
            <w:vAlign w:val="center"/>
          </w:tcPr>
          <w:p w14:paraId="6B016ACA" w14:textId="77777777" w:rsidR="0074729A" w:rsidRPr="003701A1" w:rsidRDefault="0074729A" w:rsidP="0053445F">
            <w:pPr>
              <w:rPr>
                <w:sz w:val="28"/>
                <w:szCs w:val="28"/>
              </w:rPr>
            </w:pPr>
            <w:r w:rsidRPr="003701A1">
              <w:rPr>
                <w:sz w:val="28"/>
                <w:szCs w:val="28"/>
              </w:rPr>
              <w:t>внешние признаки (фенотип)</w:t>
            </w:r>
          </w:p>
        </w:tc>
        <w:tc>
          <w:tcPr>
            <w:tcW w:w="2100" w:type="dxa"/>
            <w:tcBorders>
              <w:top w:val="single" w:sz="4" w:space="0" w:color="auto"/>
              <w:left w:val="single" w:sz="4" w:space="0" w:color="auto"/>
              <w:bottom w:val="single" w:sz="4" w:space="0" w:color="auto"/>
              <w:right w:val="single" w:sz="4" w:space="0" w:color="auto"/>
            </w:tcBorders>
            <w:vAlign w:val="center"/>
          </w:tcPr>
          <w:p w14:paraId="306AB0A9" w14:textId="77777777" w:rsidR="0074729A" w:rsidRPr="003701A1" w:rsidRDefault="0074729A" w:rsidP="0053445F">
            <w:pPr>
              <w:jc w:val="center"/>
              <w:rPr>
                <w:sz w:val="28"/>
                <w:szCs w:val="28"/>
              </w:rPr>
            </w:pPr>
            <w:r w:rsidRPr="003701A1">
              <w:rPr>
                <w:sz w:val="28"/>
                <w:szCs w:val="28"/>
              </w:rPr>
              <w:t>78,4</w:t>
            </w:r>
          </w:p>
        </w:tc>
        <w:tc>
          <w:tcPr>
            <w:tcW w:w="1728" w:type="dxa"/>
            <w:tcBorders>
              <w:top w:val="single" w:sz="4" w:space="0" w:color="auto"/>
              <w:left w:val="single" w:sz="4" w:space="0" w:color="auto"/>
              <w:bottom w:val="single" w:sz="4" w:space="0" w:color="auto"/>
              <w:right w:val="single" w:sz="4" w:space="0" w:color="auto"/>
            </w:tcBorders>
            <w:vAlign w:val="center"/>
          </w:tcPr>
          <w:p w14:paraId="0807FED1" w14:textId="77777777" w:rsidR="0074729A" w:rsidRPr="003701A1" w:rsidRDefault="0074729A" w:rsidP="0053445F">
            <w:pPr>
              <w:jc w:val="center"/>
              <w:rPr>
                <w:sz w:val="28"/>
                <w:szCs w:val="28"/>
              </w:rPr>
            </w:pPr>
            <w:r w:rsidRPr="003701A1">
              <w:rPr>
                <w:sz w:val="28"/>
                <w:szCs w:val="28"/>
              </w:rPr>
              <w:t>59,4</w:t>
            </w:r>
          </w:p>
        </w:tc>
      </w:tr>
      <w:tr w:rsidR="0074729A" w:rsidRPr="003701A1" w14:paraId="0AF0F98B" w14:textId="77777777" w:rsidTr="0053445F">
        <w:trPr>
          <w:trHeight w:val="375"/>
          <w:jc w:val="center"/>
        </w:trPr>
        <w:tc>
          <w:tcPr>
            <w:tcW w:w="5665" w:type="dxa"/>
            <w:tcBorders>
              <w:top w:val="single" w:sz="4" w:space="0" w:color="auto"/>
              <w:left w:val="single" w:sz="4" w:space="0" w:color="000000"/>
              <w:bottom w:val="single" w:sz="4" w:space="0" w:color="000000"/>
              <w:right w:val="single" w:sz="4" w:space="0" w:color="000000"/>
            </w:tcBorders>
            <w:vAlign w:val="center"/>
          </w:tcPr>
          <w:p w14:paraId="39E0DD60" w14:textId="77777777" w:rsidR="0074729A" w:rsidRPr="003701A1" w:rsidRDefault="0074729A" w:rsidP="0053445F">
            <w:pPr>
              <w:rPr>
                <w:sz w:val="28"/>
                <w:szCs w:val="28"/>
              </w:rPr>
            </w:pPr>
            <w:r w:rsidRPr="003701A1">
              <w:rPr>
                <w:sz w:val="28"/>
                <w:szCs w:val="28"/>
              </w:rPr>
              <w:t>образование</w:t>
            </w:r>
          </w:p>
        </w:tc>
        <w:tc>
          <w:tcPr>
            <w:tcW w:w="2100" w:type="dxa"/>
            <w:tcBorders>
              <w:top w:val="single" w:sz="4" w:space="0" w:color="auto"/>
              <w:left w:val="nil"/>
              <w:bottom w:val="single" w:sz="4" w:space="0" w:color="000000"/>
              <w:right w:val="single" w:sz="4" w:space="0" w:color="000000"/>
            </w:tcBorders>
            <w:vAlign w:val="center"/>
          </w:tcPr>
          <w:p w14:paraId="02997B74" w14:textId="77777777" w:rsidR="0074729A" w:rsidRPr="003701A1" w:rsidRDefault="0074729A" w:rsidP="0053445F">
            <w:pPr>
              <w:jc w:val="center"/>
              <w:rPr>
                <w:sz w:val="28"/>
                <w:szCs w:val="28"/>
              </w:rPr>
            </w:pPr>
            <w:r w:rsidRPr="003701A1">
              <w:rPr>
                <w:sz w:val="28"/>
                <w:szCs w:val="28"/>
              </w:rPr>
              <w:t>51,6</w:t>
            </w:r>
          </w:p>
        </w:tc>
        <w:tc>
          <w:tcPr>
            <w:tcW w:w="1728" w:type="dxa"/>
            <w:tcBorders>
              <w:top w:val="single" w:sz="4" w:space="0" w:color="auto"/>
              <w:left w:val="nil"/>
              <w:bottom w:val="single" w:sz="4" w:space="0" w:color="000000"/>
              <w:right w:val="single" w:sz="4" w:space="0" w:color="000000"/>
            </w:tcBorders>
            <w:vAlign w:val="center"/>
          </w:tcPr>
          <w:p w14:paraId="5521C0DE" w14:textId="77777777" w:rsidR="0074729A" w:rsidRPr="003701A1" w:rsidRDefault="0074729A" w:rsidP="0053445F">
            <w:pPr>
              <w:jc w:val="center"/>
              <w:rPr>
                <w:sz w:val="28"/>
                <w:szCs w:val="28"/>
              </w:rPr>
            </w:pPr>
            <w:r w:rsidRPr="003701A1">
              <w:rPr>
                <w:sz w:val="28"/>
                <w:szCs w:val="28"/>
              </w:rPr>
              <w:t>50,0</w:t>
            </w:r>
          </w:p>
        </w:tc>
      </w:tr>
      <w:tr w:rsidR="0074729A" w:rsidRPr="003701A1" w14:paraId="0BF22035" w14:textId="77777777" w:rsidTr="0053445F">
        <w:trPr>
          <w:trHeight w:val="375"/>
          <w:jc w:val="center"/>
        </w:trPr>
        <w:tc>
          <w:tcPr>
            <w:tcW w:w="5665" w:type="dxa"/>
            <w:tcBorders>
              <w:top w:val="nil"/>
              <w:left w:val="single" w:sz="4" w:space="0" w:color="000000"/>
              <w:bottom w:val="single" w:sz="4" w:space="0" w:color="000000"/>
              <w:right w:val="single" w:sz="4" w:space="0" w:color="000000"/>
            </w:tcBorders>
            <w:vAlign w:val="center"/>
          </w:tcPr>
          <w:p w14:paraId="59A1FB66" w14:textId="77777777" w:rsidR="0074729A" w:rsidRPr="003701A1" w:rsidRDefault="0074729A" w:rsidP="0053445F">
            <w:pPr>
              <w:rPr>
                <w:sz w:val="28"/>
                <w:szCs w:val="28"/>
              </w:rPr>
            </w:pPr>
            <w:r w:rsidRPr="003701A1">
              <w:rPr>
                <w:sz w:val="28"/>
                <w:szCs w:val="28"/>
              </w:rPr>
              <w:t>знак зодиака</w:t>
            </w:r>
          </w:p>
        </w:tc>
        <w:tc>
          <w:tcPr>
            <w:tcW w:w="2100" w:type="dxa"/>
            <w:tcBorders>
              <w:top w:val="nil"/>
              <w:left w:val="nil"/>
              <w:bottom w:val="single" w:sz="4" w:space="0" w:color="000000"/>
              <w:right w:val="single" w:sz="4" w:space="0" w:color="000000"/>
            </w:tcBorders>
            <w:vAlign w:val="center"/>
          </w:tcPr>
          <w:p w14:paraId="363650D8" w14:textId="77777777" w:rsidR="0074729A" w:rsidRPr="003701A1" w:rsidRDefault="0074729A" w:rsidP="0053445F">
            <w:pPr>
              <w:jc w:val="center"/>
              <w:rPr>
                <w:sz w:val="28"/>
                <w:szCs w:val="28"/>
              </w:rPr>
            </w:pPr>
            <w:r w:rsidRPr="003701A1">
              <w:rPr>
                <w:sz w:val="28"/>
                <w:szCs w:val="28"/>
              </w:rPr>
              <w:t>6,3</w:t>
            </w:r>
          </w:p>
        </w:tc>
        <w:tc>
          <w:tcPr>
            <w:tcW w:w="1728" w:type="dxa"/>
            <w:tcBorders>
              <w:top w:val="nil"/>
              <w:left w:val="nil"/>
              <w:bottom w:val="single" w:sz="4" w:space="0" w:color="000000"/>
              <w:right w:val="single" w:sz="4" w:space="0" w:color="000000"/>
            </w:tcBorders>
            <w:vAlign w:val="center"/>
          </w:tcPr>
          <w:p w14:paraId="5CC851AC" w14:textId="77777777" w:rsidR="0074729A" w:rsidRPr="003701A1" w:rsidRDefault="0074729A" w:rsidP="0053445F">
            <w:pPr>
              <w:jc w:val="center"/>
              <w:rPr>
                <w:sz w:val="28"/>
                <w:szCs w:val="28"/>
              </w:rPr>
            </w:pPr>
            <w:r w:rsidRPr="003701A1">
              <w:rPr>
                <w:sz w:val="28"/>
                <w:szCs w:val="28"/>
              </w:rPr>
              <w:t>0,0</w:t>
            </w:r>
          </w:p>
        </w:tc>
      </w:tr>
      <w:tr w:rsidR="0074729A" w:rsidRPr="003701A1" w14:paraId="66819572" w14:textId="77777777" w:rsidTr="0053445F">
        <w:trPr>
          <w:trHeight w:val="375"/>
          <w:jc w:val="center"/>
        </w:trPr>
        <w:tc>
          <w:tcPr>
            <w:tcW w:w="5665" w:type="dxa"/>
            <w:tcBorders>
              <w:top w:val="nil"/>
              <w:left w:val="single" w:sz="4" w:space="0" w:color="000000"/>
              <w:bottom w:val="single" w:sz="4" w:space="0" w:color="000000"/>
              <w:right w:val="single" w:sz="4" w:space="0" w:color="000000"/>
            </w:tcBorders>
            <w:vAlign w:val="center"/>
          </w:tcPr>
          <w:p w14:paraId="62CA5A3B" w14:textId="77777777" w:rsidR="0074729A" w:rsidRPr="003701A1" w:rsidRDefault="0074729A" w:rsidP="0053445F">
            <w:pPr>
              <w:rPr>
                <w:sz w:val="28"/>
                <w:szCs w:val="28"/>
              </w:rPr>
            </w:pPr>
            <w:r w:rsidRPr="003701A1">
              <w:rPr>
                <w:sz w:val="28"/>
                <w:szCs w:val="28"/>
              </w:rPr>
              <w:t>откуда родом, где проживает</w:t>
            </w:r>
          </w:p>
        </w:tc>
        <w:tc>
          <w:tcPr>
            <w:tcW w:w="2100" w:type="dxa"/>
            <w:tcBorders>
              <w:top w:val="nil"/>
              <w:left w:val="nil"/>
              <w:bottom w:val="single" w:sz="4" w:space="0" w:color="000000"/>
              <w:right w:val="single" w:sz="4" w:space="0" w:color="000000"/>
            </w:tcBorders>
            <w:vAlign w:val="center"/>
          </w:tcPr>
          <w:p w14:paraId="07F4867E" w14:textId="77777777" w:rsidR="0074729A" w:rsidRPr="003701A1" w:rsidRDefault="0074729A" w:rsidP="0053445F">
            <w:pPr>
              <w:jc w:val="center"/>
              <w:rPr>
                <w:sz w:val="28"/>
                <w:szCs w:val="28"/>
              </w:rPr>
            </w:pPr>
            <w:r w:rsidRPr="003701A1">
              <w:rPr>
                <w:sz w:val="28"/>
                <w:szCs w:val="28"/>
              </w:rPr>
              <w:t>12,1</w:t>
            </w:r>
          </w:p>
        </w:tc>
        <w:tc>
          <w:tcPr>
            <w:tcW w:w="1728" w:type="dxa"/>
            <w:tcBorders>
              <w:top w:val="nil"/>
              <w:left w:val="nil"/>
              <w:bottom w:val="single" w:sz="4" w:space="0" w:color="000000"/>
              <w:right w:val="single" w:sz="4" w:space="0" w:color="000000"/>
            </w:tcBorders>
            <w:vAlign w:val="center"/>
          </w:tcPr>
          <w:p w14:paraId="4AD84951" w14:textId="77777777" w:rsidR="0074729A" w:rsidRPr="003701A1" w:rsidRDefault="0074729A" w:rsidP="0053445F">
            <w:pPr>
              <w:jc w:val="center"/>
              <w:rPr>
                <w:sz w:val="28"/>
                <w:szCs w:val="28"/>
              </w:rPr>
            </w:pPr>
            <w:r w:rsidRPr="003701A1">
              <w:rPr>
                <w:sz w:val="28"/>
                <w:szCs w:val="28"/>
              </w:rPr>
              <w:t>31,3</w:t>
            </w:r>
          </w:p>
        </w:tc>
      </w:tr>
      <w:tr w:rsidR="0074729A" w:rsidRPr="003701A1" w14:paraId="56D062AD" w14:textId="77777777" w:rsidTr="0053445F">
        <w:trPr>
          <w:trHeight w:val="375"/>
          <w:jc w:val="center"/>
        </w:trPr>
        <w:tc>
          <w:tcPr>
            <w:tcW w:w="5665" w:type="dxa"/>
            <w:tcBorders>
              <w:top w:val="nil"/>
              <w:left w:val="single" w:sz="4" w:space="0" w:color="000000"/>
              <w:bottom w:val="single" w:sz="4" w:space="0" w:color="000000"/>
              <w:right w:val="single" w:sz="4" w:space="0" w:color="000000"/>
            </w:tcBorders>
            <w:vAlign w:val="center"/>
          </w:tcPr>
          <w:p w14:paraId="144F1B45" w14:textId="77777777" w:rsidR="0074729A" w:rsidRPr="003701A1" w:rsidRDefault="0074729A" w:rsidP="0053445F">
            <w:pPr>
              <w:rPr>
                <w:sz w:val="28"/>
                <w:szCs w:val="28"/>
              </w:rPr>
            </w:pPr>
            <w:r w:rsidRPr="003701A1">
              <w:rPr>
                <w:sz w:val="28"/>
                <w:szCs w:val="28"/>
              </w:rPr>
              <w:t>был ли ранее этот донор донором</w:t>
            </w:r>
          </w:p>
        </w:tc>
        <w:tc>
          <w:tcPr>
            <w:tcW w:w="2100" w:type="dxa"/>
            <w:tcBorders>
              <w:top w:val="nil"/>
              <w:left w:val="nil"/>
              <w:bottom w:val="single" w:sz="4" w:space="0" w:color="000000"/>
              <w:right w:val="single" w:sz="4" w:space="0" w:color="000000"/>
            </w:tcBorders>
            <w:vAlign w:val="center"/>
          </w:tcPr>
          <w:p w14:paraId="39D5EC46" w14:textId="77777777" w:rsidR="0074729A" w:rsidRPr="003701A1" w:rsidRDefault="0074729A" w:rsidP="0053445F">
            <w:pPr>
              <w:jc w:val="center"/>
              <w:rPr>
                <w:sz w:val="28"/>
                <w:szCs w:val="28"/>
              </w:rPr>
            </w:pPr>
            <w:r w:rsidRPr="003701A1">
              <w:rPr>
                <w:sz w:val="28"/>
                <w:szCs w:val="28"/>
              </w:rPr>
              <w:t>22,6</w:t>
            </w:r>
          </w:p>
        </w:tc>
        <w:tc>
          <w:tcPr>
            <w:tcW w:w="1728" w:type="dxa"/>
            <w:tcBorders>
              <w:top w:val="nil"/>
              <w:left w:val="nil"/>
              <w:bottom w:val="single" w:sz="4" w:space="0" w:color="000000"/>
              <w:right w:val="single" w:sz="4" w:space="0" w:color="000000"/>
            </w:tcBorders>
            <w:vAlign w:val="center"/>
          </w:tcPr>
          <w:p w14:paraId="5ED61AD6" w14:textId="77777777" w:rsidR="0074729A" w:rsidRPr="003701A1" w:rsidRDefault="0074729A" w:rsidP="0053445F">
            <w:pPr>
              <w:jc w:val="center"/>
              <w:rPr>
                <w:sz w:val="28"/>
                <w:szCs w:val="28"/>
              </w:rPr>
            </w:pPr>
            <w:r w:rsidRPr="003701A1">
              <w:rPr>
                <w:sz w:val="28"/>
                <w:szCs w:val="28"/>
              </w:rPr>
              <w:t>15,6</w:t>
            </w:r>
          </w:p>
        </w:tc>
      </w:tr>
      <w:tr w:rsidR="0074729A" w:rsidRPr="003701A1" w14:paraId="0DF0DD70" w14:textId="77777777" w:rsidTr="0053445F">
        <w:trPr>
          <w:trHeight w:val="375"/>
          <w:jc w:val="center"/>
        </w:trPr>
        <w:tc>
          <w:tcPr>
            <w:tcW w:w="5665" w:type="dxa"/>
            <w:tcBorders>
              <w:top w:val="nil"/>
              <w:left w:val="single" w:sz="4" w:space="0" w:color="000000"/>
              <w:bottom w:val="single" w:sz="4" w:space="0" w:color="000000"/>
              <w:right w:val="single" w:sz="4" w:space="0" w:color="000000"/>
            </w:tcBorders>
            <w:vAlign w:val="center"/>
          </w:tcPr>
          <w:p w14:paraId="13666602" w14:textId="77777777" w:rsidR="0074729A" w:rsidRPr="003701A1" w:rsidRDefault="0074729A" w:rsidP="0053445F">
            <w:pPr>
              <w:rPr>
                <w:sz w:val="28"/>
                <w:szCs w:val="28"/>
              </w:rPr>
            </w:pPr>
            <w:r w:rsidRPr="003701A1">
              <w:rPr>
                <w:sz w:val="28"/>
                <w:szCs w:val="28"/>
              </w:rPr>
              <w:t>сколько детей у данного донора</w:t>
            </w:r>
          </w:p>
        </w:tc>
        <w:tc>
          <w:tcPr>
            <w:tcW w:w="2100" w:type="dxa"/>
            <w:tcBorders>
              <w:top w:val="nil"/>
              <w:left w:val="nil"/>
              <w:bottom w:val="single" w:sz="4" w:space="0" w:color="000000"/>
              <w:right w:val="single" w:sz="4" w:space="0" w:color="000000"/>
            </w:tcBorders>
            <w:vAlign w:val="center"/>
          </w:tcPr>
          <w:p w14:paraId="5A64286D" w14:textId="77777777" w:rsidR="0074729A" w:rsidRPr="003701A1" w:rsidRDefault="0074729A" w:rsidP="0053445F">
            <w:pPr>
              <w:jc w:val="center"/>
              <w:rPr>
                <w:sz w:val="28"/>
                <w:szCs w:val="28"/>
              </w:rPr>
            </w:pPr>
            <w:r w:rsidRPr="003701A1">
              <w:rPr>
                <w:sz w:val="28"/>
                <w:szCs w:val="28"/>
              </w:rPr>
              <w:t>0,0</w:t>
            </w:r>
          </w:p>
        </w:tc>
        <w:tc>
          <w:tcPr>
            <w:tcW w:w="1728" w:type="dxa"/>
            <w:tcBorders>
              <w:top w:val="nil"/>
              <w:left w:val="nil"/>
              <w:bottom w:val="single" w:sz="4" w:space="0" w:color="000000"/>
              <w:right w:val="single" w:sz="4" w:space="0" w:color="000000"/>
            </w:tcBorders>
            <w:vAlign w:val="center"/>
          </w:tcPr>
          <w:p w14:paraId="4F6FC54C" w14:textId="77777777" w:rsidR="0074729A" w:rsidRPr="003701A1" w:rsidRDefault="0074729A" w:rsidP="0053445F">
            <w:pPr>
              <w:jc w:val="center"/>
              <w:rPr>
                <w:sz w:val="28"/>
                <w:szCs w:val="28"/>
              </w:rPr>
            </w:pPr>
            <w:r w:rsidRPr="003701A1">
              <w:rPr>
                <w:sz w:val="28"/>
                <w:szCs w:val="28"/>
              </w:rPr>
              <w:t>34,4</w:t>
            </w:r>
          </w:p>
        </w:tc>
      </w:tr>
      <w:tr w:rsidR="0074729A" w:rsidRPr="003701A1" w14:paraId="62884154" w14:textId="77777777" w:rsidTr="0053445F">
        <w:trPr>
          <w:trHeight w:val="375"/>
          <w:jc w:val="center"/>
        </w:trPr>
        <w:tc>
          <w:tcPr>
            <w:tcW w:w="5665" w:type="dxa"/>
            <w:tcBorders>
              <w:top w:val="nil"/>
              <w:left w:val="single" w:sz="4" w:space="0" w:color="000000"/>
              <w:bottom w:val="single" w:sz="4" w:space="0" w:color="auto"/>
              <w:right w:val="single" w:sz="4" w:space="0" w:color="000000"/>
            </w:tcBorders>
            <w:vAlign w:val="center"/>
          </w:tcPr>
          <w:p w14:paraId="6C6BC995" w14:textId="77777777" w:rsidR="0074729A" w:rsidRPr="003701A1" w:rsidRDefault="0074729A" w:rsidP="0053445F">
            <w:pPr>
              <w:rPr>
                <w:sz w:val="28"/>
                <w:szCs w:val="28"/>
              </w:rPr>
            </w:pPr>
            <w:r w:rsidRPr="003701A1">
              <w:rPr>
                <w:sz w:val="28"/>
                <w:szCs w:val="28"/>
              </w:rPr>
              <w:t>род, жуз (в РК)</w:t>
            </w:r>
          </w:p>
        </w:tc>
        <w:tc>
          <w:tcPr>
            <w:tcW w:w="2100" w:type="dxa"/>
            <w:tcBorders>
              <w:top w:val="nil"/>
              <w:left w:val="nil"/>
              <w:bottom w:val="single" w:sz="4" w:space="0" w:color="auto"/>
              <w:right w:val="single" w:sz="4" w:space="0" w:color="000000"/>
            </w:tcBorders>
            <w:vAlign w:val="center"/>
          </w:tcPr>
          <w:p w14:paraId="7E21464C" w14:textId="77777777" w:rsidR="0074729A" w:rsidRPr="003701A1" w:rsidRDefault="0074729A" w:rsidP="0053445F">
            <w:pPr>
              <w:jc w:val="center"/>
              <w:rPr>
                <w:sz w:val="28"/>
                <w:szCs w:val="28"/>
              </w:rPr>
            </w:pPr>
            <w:r w:rsidRPr="003701A1">
              <w:rPr>
                <w:sz w:val="28"/>
                <w:szCs w:val="28"/>
              </w:rPr>
              <w:t>22,6</w:t>
            </w:r>
          </w:p>
        </w:tc>
        <w:tc>
          <w:tcPr>
            <w:tcW w:w="1728" w:type="dxa"/>
            <w:tcBorders>
              <w:top w:val="nil"/>
              <w:left w:val="nil"/>
              <w:bottom w:val="single" w:sz="4" w:space="0" w:color="auto"/>
              <w:right w:val="single" w:sz="4" w:space="0" w:color="000000"/>
            </w:tcBorders>
            <w:vAlign w:val="center"/>
          </w:tcPr>
          <w:p w14:paraId="5D92C479" w14:textId="77777777" w:rsidR="0074729A" w:rsidRPr="003701A1" w:rsidRDefault="0074729A" w:rsidP="0053445F">
            <w:pPr>
              <w:jc w:val="center"/>
              <w:rPr>
                <w:sz w:val="28"/>
                <w:szCs w:val="28"/>
              </w:rPr>
            </w:pPr>
            <w:r w:rsidRPr="003701A1">
              <w:rPr>
                <w:sz w:val="28"/>
                <w:szCs w:val="28"/>
              </w:rPr>
              <w:t>9,4</w:t>
            </w:r>
          </w:p>
        </w:tc>
      </w:tr>
      <w:tr w:rsidR="0074729A" w:rsidRPr="003701A1" w14:paraId="2F9C7A76" w14:textId="77777777" w:rsidTr="0053445F">
        <w:trPr>
          <w:trHeight w:val="375"/>
          <w:jc w:val="center"/>
        </w:trPr>
        <w:tc>
          <w:tcPr>
            <w:tcW w:w="9493" w:type="dxa"/>
            <w:gridSpan w:val="3"/>
            <w:tcBorders>
              <w:top w:val="single" w:sz="4" w:space="0" w:color="auto"/>
              <w:left w:val="single" w:sz="4" w:space="0" w:color="auto"/>
              <w:bottom w:val="single" w:sz="4" w:space="0" w:color="auto"/>
              <w:right w:val="single" w:sz="4" w:space="0" w:color="auto"/>
            </w:tcBorders>
            <w:vAlign w:val="center"/>
          </w:tcPr>
          <w:p w14:paraId="203F1885" w14:textId="77777777" w:rsidR="0074729A" w:rsidRPr="003701A1" w:rsidRDefault="0074729A" w:rsidP="0053445F">
            <w:pPr>
              <w:ind w:firstLine="709"/>
              <w:jc w:val="both"/>
              <w:rPr>
                <w:sz w:val="28"/>
                <w:szCs w:val="28"/>
              </w:rPr>
            </w:pPr>
            <w:r w:rsidRPr="003701A1">
              <w:rPr>
                <w:sz w:val="28"/>
                <w:szCs w:val="28"/>
              </w:rPr>
              <w:t xml:space="preserve">*Вероятность нулевой гипотезы составляет 0%. Значение критерия  </w:t>
            </w:r>
            <m:oMath>
              <m:sSup>
                <m:sSupPr>
                  <m:ctrlPr>
                    <w:rPr>
                      <w:rFonts w:ascii="Cambria Math" w:eastAsia="Cambria Math" w:hAnsi="Cambria Math" w:cs="Cambria Math"/>
                      <w:sz w:val="28"/>
                      <w:szCs w:val="28"/>
                    </w:rPr>
                  </m:ctrlPr>
                </m:sSupPr>
                <m:e>
                  <m:r>
                    <w:rPr>
                      <w:rFonts w:ascii="Cambria Math" w:hAnsi="Cambria Math"/>
                    </w:rPr>
                    <m:t>χ</m:t>
                  </m:r>
                </m:e>
                <m:sup>
                  <m:r>
                    <w:rPr>
                      <w:rFonts w:ascii="Cambria Math" w:eastAsia="Cambria Math" w:hAnsi="Cambria Math" w:cs="Cambria Math"/>
                      <w:sz w:val="28"/>
                      <w:szCs w:val="28"/>
                    </w:rPr>
                    <m:t>2</m:t>
                  </m:r>
                </m:sup>
              </m:sSup>
            </m:oMath>
            <w:r w:rsidRPr="003701A1">
              <w:rPr>
                <w:sz w:val="28"/>
                <w:szCs w:val="28"/>
              </w:rPr>
              <w:t xml:space="preserve"> составляет 87,34. Число степеней свободы равен 8.</w:t>
            </w:r>
            <w:r w:rsidRPr="003701A1">
              <w:rPr>
                <w:sz w:val="28"/>
                <w:szCs w:val="28"/>
                <w:highlight w:val="white"/>
              </w:rPr>
              <w:t xml:space="preserve"> </w:t>
            </w:r>
            <w:r w:rsidRPr="003701A1">
              <w:rPr>
                <w:sz w:val="28"/>
                <w:szCs w:val="28"/>
              </w:rPr>
              <w:t>Критическое значение χ2</w:t>
            </w:r>
            <w:r>
              <w:rPr>
                <w:sz w:val="28"/>
                <w:szCs w:val="28"/>
              </w:rPr>
              <w:t xml:space="preserve"> </w:t>
            </w:r>
            <w:r w:rsidRPr="003701A1">
              <w:rPr>
                <w:sz w:val="28"/>
                <w:szCs w:val="28"/>
              </w:rPr>
              <w:t>при уровне значимости p=0.01 составляет 20,09, p &lt;0,01. Коэффициент Крамера равен 0,322</w:t>
            </w:r>
          </w:p>
        </w:tc>
      </w:tr>
    </w:tbl>
    <w:p w14:paraId="5AD2C966" w14:textId="77777777" w:rsidR="0074729A" w:rsidRDefault="0074729A" w:rsidP="00556C7A">
      <w:pPr>
        <w:spacing w:after="160" w:line="259" w:lineRule="auto"/>
        <w:jc w:val="both"/>
        <w:rPr>
          <w:sz w:val="28"/>
          <w:szCs w:val="28"/>
        </w:rPr>
      </w:pPr>
    </w:p>
    <w:p w14:paraId="359D1DDE" w14:textId="169E87F7" w:rsidR="000C5A61" w:rsidRPr="003701A1" w:rsidRDefault="000C5A61" w:rsidP="00556C7A">
      <w:pPr>
        <w:spacing w:after="160" w:line="259" w:lineRule="auto"/>
        <w:jc w:val="both"/>
        <w:rPr>
          <w:sz w:val="28"/>
          <w:szCs w:val="28"/>
        </w:rPr>
      </w:pPr>
      <w:r>
        <w:rPr>
          <w:noProof/>
          <w:sz w:val="28"/>
          <w:szCs w:val="28"/>
        </w:rPr>
        <w:drawing>
          <wp:inline distT="0" distB="0" distL="0" distR="0" wp14:anchorId="08826DBF" wp14:editId="43F10DAB">
            <wp:extent cx="6105525" cy="5172075"/>
            <wp:effectExtent l="0" t="0" r="9525" b="9525"/>
            <wp:docPr id="44" name="Диаграмма 44"/>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2EF1E1AF" w14:textId="5D83621D" w:rsidR="003E3352" w:rsidRPr="003701A1" w:rsidRDefault="003E3352" w:rsidP="00892429">
      <w:pPr>
        <w:ind w:firstLine="567"/>
        <w:jc w:val="center"/>
        <w:rPr>
          <w:sz w:val="28"/>
          <w:szCs w:val="28"/>
        </w:rPr>
      </w:pPr>
      <w:r w:rsidRPr="000C5A61">
        <w:rPr>
          <w:sz w:val="28"/>
          <w:szCs w:val="28"/>
        </w:rPr>
        <w:t xml:space="preserve">Рисунок </w:t>
      </w:r>
      <w:r w:rsidR="001F5850">
        <w:rPr>
          <w:sz w:val="28"/>
          <w:szCs w:val="28"/>
        </w:rPr>
        <w:t>40</w:t>
      </w:r>
      <w:r w:rsidRPr="000C5A61">
        <w:rPr>
          <w:sz w:val="28"/>
          <w:szCs w:val="28"/>
        </w:rPr>
        <w:t xml:space="preserve"> </w:t>
      </w:r>
      <w:r w:rsidR="00892429" w:rsidRPr="004E4D02">
        <w:rPr>
          <w:sz w:val="28"/>
          <w:szCs w:val="28"/>
        </w:rPr>
        <w:t>–</w:t>
      </w:r>
      <w:r w:rsidRPr="000C5A61">
        <w:rPr>
          <w:sz w:val="28"/>
          <w:szCs w:val="28"/>
        </w:rPr>
        <w:t xml:space="preserve"> Важная информация о доноре для реципиентов</w:t>
      </w:r>
    </w:p>
    <w:p w14:paraId="4528DB13" w14:textId="58E8ED46" w:rsidR="00CF0BE3" w:rsidRPr="003701A1" w:rsidRDefault="00CF0BE3" w:rsidP="00892429">
      <w:pPr>
        <w:jc w:val="center"/>
        <w:rPr>
          <w:sz w:val="28"/>
          <w:szCs w:val="28"/>
          <w:highlight w:val="white"/>
        </w:rPr>
      </w:pPr>
    </w:p>
    <w:p w14:paraId="3DAF4CD4" w14:textId="77777777" w:rsidR="006B2EB7" w:rsidRDefault="0074729A" w:rsidP="006B2EB7">
      <w:pPr>
        <w:ind w:firstLine="709"/>
        <w:jc w:val="both"/>
        <w:rPr>
          <w:sz w:val="28"/>
          <w:szCs w:val="28"/>
          <w:lang w:val="kk-KZ"/>
        </w:rPr>
      </w:pPr>
      <w:r>
        <w:rPr>
          <w:b/>
          <w:bCs/>
          <w:sz w:val="28"/>
          <w:szCs w:val="28"/>
        </w:rPr>
        <w:t>2)</w:t>
      </w:r>
      <w:r w:rsidR="006B2EB7">
        <w:rPr>
          <w:b/>
          <w:bCs/>
          <w:sz w:val="28"/>
          <w:szCs w:val="28"/>
          <w:lang w:val="kk-KZ"/>
        </w:rPr>
        <w:t xml:space="preserve"> </w:t>
      </w:r>
      <w:r w:rsidRPr="00250590">
        <w:rPr>
          <w:b/>
          <w:bCs/>
          <w:sz w:val="28"/>
          <w:szCs w:val="28"/>
        </w:rPr>
        <w:t>Какая информация о доноре важна для вас?</w:t>
      </w:r>
      <w:r>
        <w:rPr>
          <w:b/>
          <w:bCs/>
          <w:sz w:val="28"/>
          <w:szCs w:val="28"/>
        </w:rPr>
        <w:t xml:space="preserve"> </w:t>
      </w:r>
      <w:r w:rsidRPr="003701A1">
        <w:rPr>
          <w:sz w:val="28"/>
          <w:szCs w:val="28"/>
        </w:rPr>
        <w:t>Респонденты</w:t>
      </w:r>
      <w:r>
        <w:rPr>
          <w:sz w:val="28"/>
          <w:szCs w:val="28"/>
        </w:rPr>
        <w:t xml:space="preserve"> </w:t>
      </w:r>
      <w:r w:rsidRPr="003701A1">
        <w:rPr>
          <w:sz w:val="28"/>
          <w:szCs w:val="28"/>
        </w:rPr>
        <w:t xml:space="preserve">I и II группы ответили на вопрос что хотели знать реципиенты о донорах, самый первый вопрос при выборе донора это здоровье, затем внешние признаки. Здоровье: I группа – 70,5 % II группа – 43,8 %, внешние признаки: I группа – 17,9%, II группа – 40,6 %, Связь между признаками статистически значима, то есть умеренная, прямая (важная информация о донорах для реципиентов это здоровье и </w:t>
      </w:r>
      <w:r>
        <w:rPr>
          <w:sz w:val="28"/>
          <w:szCs w:val="28"/>
        </w:rPr>
        <w:t>внешность), р &lt; 0,05 (таблица 25, рисунок 41</w:t>
      </w:r>
      <w:r w:rsidRPr="00AF7DD1">
        <w:rPr>
          <w:sz w:val="28"/>
          <w:szCs w:val="28"/>
        </w:rPr>
        <w:t>).</w:t>
      </w:r>
    </w:p>
    <w:p w14:paraId="2620060B" w14:textId="77777777" w:rsidR="006B2EB7" w:rsidRDefault="006B2EB7" w:rsidP="006B2EB7">
      <w:pPr>
        <w:jc w:val="both"/>
        <w:rPr>
          <w:sz w:val="28"/>
          <w:szCs w:val="28"/>
          <w:lang w:val="kk-KZ"/>
        </w:rPr>
      </w:pPr>
    </w:p>
    <w:p w14:paraId="5401748C" w14:textId="0923311E" w:rsidR="00CF0BE3" w:rsidRPr="006B2EB7" w:rsidRDefault="003E3352" w:rsidP="006B2EB7">
      <w:pPr>
        <w:jc w:val="both"/>
        <w:rPr>
          <w:sz w:val="28"/>
          <w:szCs w:val="28"/>
          <w:lang w:val="kk-KZ"/>
        </w:rPr>
      </w:pPr>
      <w:r w:rsidRPr="00892429">
        <w:rPr>
          <w:sz w:val="28"/>
          <w:szCs w:val="28"/>
        </w:rPr>
        <w:t>Таблица 2</w:t>
      </w:r>
      <w:r w:rsidR="001F5850" w:rsidRPr="00892429">
        <w:rPr>
          <w:sz w:val="28"/>
          <w:szCs w:val="28"/>
        </w:rPr>
        <w:t>5</w:t>
      </w:r>
      <w:r w:rsidR="00892429" w:rsidRPr="00892429">
        <w:rPr>
          <w:sz w:val="28"/>
          <w:szCs w:val="28"/>
        </w:rPr>
        <w:t xml:space="preserve"> –</w:t>
      </w:r>
      <w:r w:rsidRPr="00892429">
        <w:rPr>
          <w:sz w:val="28"/>
          <w:szCs w:val="28"/>
        </w:rPr>
        <w:t xml:space="preserve"> </w:t>
      </w:r>
      <w:r w:rsidR="009D2624" w:rsidRPr="00892429">
        <w:rPr>
          <w:sz w:val="28"/>
          <w:szCs w:val="28"/>
        </w:rPr>
        <w:t>Наиболее важная и</w:t>
      </w:r>
      <w:r w:rsidRPr="00892429">
        <w:rPr>
          <w:sz w:val="28"/>
          <w:szCs w:val="28"/>
        </w:rPr>
        <w:t>нформация о доноре для реци</w:t>
      </w:r>
      <w:r w:rsidR="00BA3A40" w:rsidRPr="00892429">
        <w:rPr>
          <w:sz w:val="28"/>
          <w:szCs w:val="28"/>
        </w:rPr>
        <w:t>пи</w:t>
      </w:r>
      <w:r w:rsidRPr="00892429">
        <w:rPr>
          <w:sz w:val="28"/>
          <w:szCs w:val="28"/>
        </w:rPr>
        <w:t>ента</w:t>
      </w:r>
    </w:p>
    <w:p w14:paraId="05913D3E" w14:textId="77777777" w:rsidR="00892429" w:rsidRPr="00892429" w:rsidRDefault="00892429" w:rsidP="00892429">
      <w:pPr>
        <w:jc w:val="both"/>
        <w:rPr>
          <w:sz w:val="28"/>
          <w:szCs w:val="28"/>
        </w:rPr>
      </w:pPr>
    </w:p>
    <w:tbl>
      <w:tblPr>
        <w:tblStyle w:val="affffffff"/>
        <w:tblW w:w="9759" w:type="dxa"/>
        <w:tblInd w:w="-5" w:type="dxa"/>
        <w:tblLayout w:type="fixed"/>
        <w:tblLook w:val="0400" w:firstRow="0" w:lastRow="0" w:firstColumn="0" w:lastColumn="0" w:noHBand="0" w:noVBand="1"/>
      </w:tblPr>
      <w:tblGrid>
        <w:gridCol w:w="6521"/>
        <w:gridCol w:w="1276"/>
        <w:gridCol w:w="1962"/>
      </w:tblGrid>
      <w:tr w:rsidR="00CF0BE3" w:rsidRPr="003701A1" w14:paraId="5FA0F195" w14:textId="77777777" w:rsidTr="00892429">
        <w:trPr>
          <w:trHeight w:val="943"/>
        </w:trPr>
        <w:tc>
          <w:tcPr>
            <w:tcW w:w="6521" w:type="dxa"/>
            <w:tcBorders>
              <w:top w:val="single" w:sz="4" w:space="0" w:color="000000"/>
              <w:left w:val="single" w:sz="4" w:space="0" w:color="000000"/>
              <w:bottom w:val="single" w:sz="4" w:space="0" w:color="000000"/>
              <w:right w:val="single" w:sz="4" w:space="0" w:color="000000"/>
            </w:tcBorders>
            <w:vAlign w:val="bottom"/>
          </w:tcPr>
          <w:p w14:paraId="56E10B5B" w14:textId="14F0B6D9" w:rsidR="00CF0BE3" w:rsidRPr="003701A1" w:rsidRDefault="009D2624" w:rsidP="0074729A">
            <w:pPr>
              <w:jc w:val="both"/>
              <w:rPr>
                <w:sz w:val="28"/>
                <w:szCs w:val="28"/>
              </w:rPr>
            </w:pPr>
            <w:r w:rsidRPr="003701A1">
              <w:rPr>
                <w:sz w:val="28"/>
                <w:szCs w:val="28"/>
              </w:rPr>
              <w:t>Как вы считаете, что хотят знать пациенты о донорах? Самый первый вопрос о доноре, который задают пациенты при выборе донора</w:t>
            </w:r>
          </w:p>
        </w:tc>
        <w:tc>
          <w:tcPr>
            <w:tcW w:w="1276" w:type="dxa"/>
            <w:tcBorders>
              <w:top w:val="single" w:sz="4" w:space="0" w:color="000000"/>
              <w:left w:val="nil"/>
              <w:bottom w:val="single" w:sz="4" w:space="0" w:color="000000"/>
              <w:right w:val="single" w:sz="4" w:space="0" w:color="000000"/>
            </w:tcBorders>
          </w:tcPr>
          <w:p w14:paraId="1CC535EE" w14:textId="77777777" w:rsidR="00BA3A40" w:rsidRDefault="009D2624" w:rsidP="0074729A">
            <w:pPr>
              <w:jc w:val="both"/>
              <w:rPr>
                <w:sz w:val="28"/>
                <w:szCs w:val="28"/>
              </w:rPr>
            </w:pPr>
            <w:r w:rsidRPr="003701A1">
              <w:rPr>
                <w:sz w:val="28"/>
                <w:szCs w:val="28"/>
              </w:rPr>
              <w:t>I группа</w:t>
            </w:r>
          </w:p>
          <w:p w14:paraId="127D7C80" w14:textId="6AFA71AC" w:rsidR="00CF0BE3" w:rsidRPr="003701A1" w:rsidRDefault="00BA3A40" w:rsidP="0074729A">
            <w:pPr>
              <w:jc w:val="both"/>
              <w:rPr>
                <w:sz w:val="28"/>
                <w:szCs w:val="28"/>
              </w:rPr>
            </w:pPr>
            <w:r>
              <w:rPr>
                <w:sz w:val="28"/>
                <w:szCs w:val="28"/>
              </w:rPr>
              <w:t>(МР)</w:t>
            </w:r>
          </w:p>
        </w:tc>
        <w:tc>
          <w:tcPr>
            <w:tcW w:w="1962" w:type="dxa"/>
            <w:tcBorders>
              <w:top w:val="single" w:sz="4" w:space="0" w:color="000000"/>
              <w:left w:val="nil"/>
              <w:bottom w:val="single" w:sz="4" w:space="0" w:color="000000"/>
              <w:right w:val="single" w:sz="4" w:space="0" w:color="000000"/>
            </w:tcBorders>
          </w:tcPr>
          <w:p w14:paraId="69EAD88D" w14:textId="77777777" w:rsidR="00BA3A40" w:rsidRDefault="009D2624" w:rsidP="0074729A">
            <w:pPr>
              <w:jc w:val="both"/>
              <w:rPr>
                <w:sz w:val="28"/>
                <w:szCs w:val="28"/>
              </w:rPr>
            </w:pPr>
            <w:r w:rsidRPr="003701A1">
              <w:rPr>
                <w:sz w:val="28"/>
                <w:szCs w:val="28"/>
              </w:rPr>
              <w:t>II группа</w:t>
            </w:r>
          </w:p>
          <w:p w14:paraId="731DF730" w14:textId="1855B74E" w:rsidR="00CF0BE3" w:rsidRPr="003701A1" w:rsidRDefault="00BA3A40" w:rsidP="0074729A">
            <w:pPr>
              <w:jc w:val="both"/>
              <w:rPr>
                <w:sz w:val="28"/>
                <w:szCs w:val="28"/>
              </w:rPr>
            </w:pPr>
            <w:r>
              <w:rPr>
                <w:sz w:val="28"/>
                <w:szCs w:val="28"/>
              </w:rPr>
              <w:t>(реципиенты)</w:t>
            </w:r>
            <w:r w:rsidR="009D2624" w:rsidRPr="003701A1">
              <w:rPr>
                <w:sz w:val="28"/>
                <w:szCs w:val="28"/>
              </w:rPr>
              <w:t xml:space="preserve"> </w:t>
            </w:r>
          </w:p>
        </w:tc>
      </w:tr>
      <w:tr w:rsidR="00CF0BE3" w:rsidRPr="003701A1" w14:paraId="712F5324" w14:textId="77777777" w:rsidTr="00892429">
        <w:trPr>
          <w:trHeight w:val="375"/>
        </w:trPr>
        <w:tc>
          <w:tcPr>
            <w:tcW w:w="6521" w:type="dxa"/>
            <w:tcBorders>
              <w:top w:val="nil"/>
              <w:left w:val="single" w:sz="4" w:space="0" w:color="000000"/>
              <w:bottom w:val="single" w:sz="4" w:space="0" w:color="000000"/>
              <w:right w:val="single" w:sz="4" w:space="0" w:color="000000"/>
            </w:tcBorders>
            <w:vAlign w:val="center"/>
          </w:tcPr>
          <w:p w14:paraId="3C60D8CA" w14:textId="77777777" w:rsidR="00CF0BE3" w:rsidRPr="003701A1" w:rsidRDefault="009D2624" w:rsidP="0074729A">
            <w:pPr>
              <w:jc w:val="both"/>
              <w:rPr>
                <w:sz w:val="28"/>
                <w:szCs w:val="28"/>
              </w:rPr>
            </w:pPr>
            <w:r w:rsidRPr="003701A1">
              <w:rPr>
                <w:sz w:val="28"/>
                <w:szCs w:val="28"/>
              </w:rPr>
              <w:t xml:space="preserve">Здоровье </w:t>
            </w:r>
          </w:p>
        </w:tc>
        <w:tc>
          <w:tcPr>
            <w:tcW w:w="1276" w:type="dxa"/>
            <w:tcBorders>
              <w:top w:val="nil"/>
              <w:left w:val="nil"/>
              <w:bottom w:val="single" w:sz="4" w:space="0" w:color="000000"/>
              <w:right w:val="single" w:sz="4" w:space="0" w:color="000000"/>
            </w:tcBorders>
            <w:vAlign w:val="center"/>
          </w:tcPr>
          <w:p w14:paraId="6A699A4B" w14:textId="77777777" w:rsidR="00CF0BE3" w:rsidRPr="003701A1" w:rsidRDefault="009D2624" w:rsidP="0074729A">
            <w:pPr>
              <w:jc w:val="both"/>
              <w:rPr>
                <w:sz w:val="28"/>
                <w:szCs w:val="28"/>
                <w:vertAlign w:val="superscript"/>
              </w:rPr>
            </w:pPr>
            <w:r w:rsidRPr="003701A1">
              <w:rPr>
                <w:sz w:val="28"/>
                <w:szCs w:val="28"/>
              </w:rPr>
              <w:t>70,5</w:t>
            </w:r>
          </w:p>
        </w:tc>
        <w:tc>
          <w:tcPr>
            <w:tcW w:w="1962" w:type="dxa"/>
            <w:tcBorders>
              <w:top w:val="nil"/>
              <w:left w:val="nil"/>
              <w:bottom w:val="single" w:sz="4" w:space="0" w:color="000000"/>
              <w:right w:val="single" w:sz="4" w:space="0" w:color="000000"/>
            </w:tcBorders>
            <w:vAlign w:val="center"/>
          </w:tcPr>
          <w:p w14:paraId="70511213" w14:textId="77777777" w:rsidR="00CF0BE3" w:rsidRPr="003701A1" w:rsidRDefault="009D2624" w:rsidP="0074729A">
            <w:pPr>
              <w:jc w:val="both"/>
              <w:rPr>
                <w:sz w:val="28"/>
                <w:szCs w:val="28"/>
                <w:vertAlign w:val="superscript"/>
              </w:rPr>
            </w:pPr>
            <w:r w:rsidRPr="003701A1">
              <w:rPr>
                <w:sz w:val="28"/>
                <w:szCs w:val="28"/>
              </w:rPr>
              <w:t>43,8</w:t>
            </w:r>
          </w:p>
        </w:tc>
      </w:tr>
      <w:tr w:rsidR="00CF0BE3" w:rsidRPr="003701A1" w14:paraId="02CFED72" w14:textId="77777777" w:rsidTr="00892429">
        <w:trPr>
          <w:trHeight w:val="429"/>
        </w:trPr>
        <w:tc>
          <w:tcPr>
            <w:tcW w:w="6521" w:type="dxa"/>
            <w:tcBorders>
              <w:top w:val="nil"/>
              <w:left w:val="single" w:sz="4" w:space="0" w:color="000000"/>
              <w:bottom w:val="single" w:sz="4" w:space="0" w:color="000000"/>
              <w:right w:val="single" w:sz="4" w:space="0" w:color="000000"/>
            </w:tcBorders>
            <w:vAlign w:val="center"/>
          </w:tcPr>
          <w:p w14:paraId="3F95902D" w14:textId="77777777" w:rsidR="00CF0BE3" w:rsidRPr="003701A1" w:rsidRDefault="009D2624" w:rsidP="0074729A">
            <w:pPr>
              <w:jc w:val="both"/>
              <w:rPr>
                <w:sz w:val="28"/>
                <w:szCs w:val="28"/>
              </w:rPr>
            </w:pPr>
            <w:r w:rsidRPr="003701A1">
              <w:rPr>
                <w:sz w:val="28"/>
                <w:szCs w:val="28"/>
              </w:rPr>
              <w:t>Группа крови и резус фактор</w:t>
            </w:r>
          </w:p>
        </w:tc>
        <w:tc>
          <w:tcPr>
            <w:tcW w:w="1276" w:type="dxa"/>
            <w:tcBorders>
              <w:top w:val="nil"/>
              <w:left w:val="nil"/>
              <w:bottom w:val="single" w:sz="4" w:space="0" w:color="000000"/>
              <w:right w:val="single" w:sz="4" w:space="0" w:color="000000"/>
            </w:tcBorders>
            <w:vAlign w:val="center"/>
          </w:tcPr>
          <w:p w14:paraId="67C8F12D" w14:textId="77777777" w:rsidR="00CF0BE3" w:rsidRPr="003701A1" w:rsidRDefault="009D2624" w:rsidP="0074729A">
            <w:pPr>
              <w:jc w:val="both"/>
              <w:rPr>
                <w:sz w:val="28"/>
                <w:szCs w:val="28"/>
              </w:rPr>
            </w:pPr>
            <w:r w:rsidRPr="003701A1">
              <w:rPr>
                <w:sz w:val="28"/>
                <w:szCs w:val="28"/>
              </w:rPr>
              <w:t>3,2</w:t>
            </w:r>
          </w:p>
        </w:tc>
        <w:tc>
          <w:tcPr>
            <w:tcW w:w="1962" w:type="dxa"/>
            <w:tcBorders>
              <w:top w:val="nil"/>
              <w:left w:val="nil"/>
              <w:bottom w:val="single" w:sz="4" w:space="0" w:color="000000"/>
              <w:right w:val="single" w:sz="4" w:space="0" w:color="000000"/>
            </w:tcBorders>
            <w:vAlign w:val="center"/>
          </w:tcPr>
          <w:p w14:paraId="22D93B98" w14:textId="77777777" w:rsidR="00CF0BE3" w:rsidRPr="003701A1" w:rsidRDefault="009D2624" w:rsidP="0074729A">
            <w:pPr>
              <w:jc w:val="both"/>
              <w:rPr>
                <w:sz w:val="28"/>
                <w:szCs w:val="28"/>
              </w:rPr>
            </w:pPr>
            <w:r w:rsidRPr="003701A1">
              <w:rPr>
                <w:sz w:val="28"/>
                <w:szCs w:val="28"/>
              </w:rPr>
              <w:t>3,1</w:t>
            </w:r>
          </w:p>
        </w:tc>
      </w:tr>
      <w:tr w:rsidR="00CF0BE3" w:rsidRPr="003701A1" w14:paraId="21353FC4" w14:textId="77777777" w:rsidTr="00892429">
        <w:trPr>
          <w:trHeight w:val="525"/>
        </w:trPr>
        <w:tc>
          <w:tcPr>
            <w:tcW w:w="6521" w:type="dxa"/>
            <w:tcBorders>
              <w:top w:val="nil"/>
              <w:left w:val="single" w:sz="4" w:space="0" w:color="000000"/>
              <w:bottom w:val="single" w:sz="4" w:space="0" w:color="000000"/>
              <w:right w:val="single" w:sz="4" w:space="0" w:color="000000"/>
            </w:tcBorders>
            <w:vAlign w:val="center"/>
          </w:tcPr>
          <w:p w14:paraId="7DD4DCDE" w14:textId="77777777" w:rsidR="00CF0BE3" w:rsidRPr="003701A1" w:rsidRDefault="009D2624" w:rsidP="0074729A">
            <w:pPr>
              <w:jc w:val="both"/>
              <w:rPr>
                <w:sz w:val="28"/>
                <w:szCs w:val="28"/>
              </w:rPr>
            </w:pPr>
            <w:r w:rsidRPr="003701A1">
              <w:rPr>
                <w:sz w:val="28"/>
                <w:szCs w:val="28"/>
              </w:rPr>
              <w:t>Внешниепризнаки (фенотип)</w:t>
            </w:r>
          </w:p>
        </w:tc>
        <w:tc>
          <w:tcPr>
            <w:tcW w:w="1276" w:type="dxa"/>
            <w:tcBorders>
              <w:top w:val="nil"/>
              <w:left w:val="nil"/>
              <w:bottom w:val="single" w:sz="4" w:space="0" w:color="000000"/>
              <w:right w:val="single" w:sz="4" w:space="0" w:color="000000"/>
            </w:tcBorders>
            <w:vAlign w:val="center"/>
          </w:tcPr>
          <w:p w14:paraId="6A2A222A" w14:textId="77777777" w:rsidR="00CF0BE3" w:rsidRPr="003701A1" w:rsidRDefault="009D2624" w:rsidP="0074729A">
            <w:pPr>
              <w:jc w:val="both"/>
              <w:rPr>
                <w:sz w:val="28"/>
                <w:szCs w:val="28"/>
              </w:rPr>
            </w:pPr>
            <w:r w:rsidRPr="003701A1">
              <w:rPr>
                <w:sz w:val="28"/>
                <w:szCs w:val="28"/>
              </w:rPr>
              <w:t>17,9</w:t>
            </w:r>
          </w:p>
        </w:tc>
        <w:tc>
          <w:tcPr>
            <w:tcW w:w="1962" w:type="dxa"/>
            <w:tcBorders>
              <w:top w:val="nil"/>
              <w:left w:val="nil"/>
              <w:bottom w:val="single" w:sz="4" w:space="0" w:color="000000"/>
              <w:right w:val="single" w:sz="4" w:space="0" w:color="000000"/>
            </w:tcBorders>
            <w:vAlign w:val="center"/>
          </w:tcPr>
          <w:p w14:paraId="6D6D9D37" w14:textId="77777777" w:rsidR="00CF0BE3" w:rsidRPr="003701A1" w:rsidRDefault="009D2624" w:rsidP="0074729A">
            <w:pPr>
              <w:jc w:val="both"/>
              <w:rPr>
                <w:sz w:val="28"/>
                <w:szCs w:val="28"/>
              </w:rPr>
            </w:pPr>
            <w:r w:rsidRPr="003701A1">
              <w:rPr>
                <w:sz w:val="28"/>
                <w:szCs w:val="28"/>
              </w:rPr>
              <w:t>40,6</w:t>
            </w:r>
          </w:p>
        </w:tc>
      </w:tr>
      <w:tr w:rsidR="00CF0BE3" w:rsidRPr="003701A1" w14:paraId="01A40B8B" w14:textId="77777777" w:rsidTr="00892429">
        <w:trPr>
          <w:trHeight w:val="337"/>
        </w:trPr>
        <w:tc>
          <w:tcPr>
            <w:tcW w:w="6521" w:type="dxa"/>
            <w:tcBorders>
              <w:top w:val="nil"/>
              <w:left w:val="single" w:sz="4" w:space="0" w:color="000000"/>
              <w:bottom w:val="single" w:sz="4" w:space="0" w:color="000000"/>
              <w:right w:val="single" w:sz="4" w:space="0" w:color="000000"/>
            </w:tcBorders>
            <w:vAlign w:val="center"/>
          </w:tcPr>
          <w:p w14:paraId="12DC148D" w14:textId="77777777" w:rsidR="00CF0BE3" w:rsidRPr="003701A1" w:rsidRDefault="009D2624" w:rsidP="0074729A">
            <w:pPr>
              <w:jc w:val="both"/>
              <w:rPr>
                <w:sz w:val="28"/>
                <w:szCs w:val="28"/>
              </w:rPr>
            </w:pPr>
            <w:r w:rsidRPr="003701A1">
              <w:rPr>
                <w:sz w:val="28"/>
                <w:szCs w:val="28"/>
              </w:rPr>
              <w:t xml:space="preserve">Образование </w:t>
            </w:r>
          </w:p>
        </w:tc>
        <w:tc>
          <w:tcPr>
            <w:tcW w:w="1276" w:type="dxa"/>
            <w:tcBorders>
              <w:top w:val="nil"/>
              <w:left w:val="nil"/>
              <w:bottom w:val="single" w:sz="4" w:space="0" w:color="000000"/>
              <w:right w:val="single" w:sz="4" w:space="0" w:color="000000"/>
            </w:tcBorders>
            <w:vAlign w:val="center"/>
          </w:tcPr>
          <w:p w14:paraId="200D309A" w14:textId="77777777" w:rsidR="00CF0BE3" w:rsidRPr="003701A1" w:rsidRDefault="009D2624" w:rsidP="0074729A">
            <w:pPr>
              <w:jc w:val="both"/>
              <w:rPr>
                <w:sz w:val="28"/>
                <w:szCs w:val="28"/>
              </w:rPr>
            </w:pPr>
            <w:r w:rsidRPr="003701A1">
              <w:rPr>
                <w:sz w:val="28"/>
                <w:szCs w:val="28"/>
              </w:rPr>
              <w:t>1,6</w:t>
            </w:r>
          </w:p>
        </w:tc>
        <w:tc>
          <w:tcPr>
            <w:tcW w:w="1962" w:type="dxa"/>
            <w:tcBorders>
              <w:top w:val="nil"/>
              <w:left w:val="nil"/>
              <w:bottom w:val="single" w:sz="4" w:space="0" w:color="000000"/>
              <w:right w:val="single" w:sz="4" w:space="0" w:color="000000"/>
            </w:tcBorders>
            <w:vAlign w:val="center"/>
          </w:tcPr>
          <w:p w14:paraId="350E5372" w14:textId="77777777" w:rsidR="00CF0BE3" w:rsidRPr="003701A1" w:rsidRDefault="009D2624" w:rsidP="0074729A">
            <w:pPr>
              <w:jc w:val="both"/>
              <w:rPr>
                <w:sz w:val="28"/>
                <w:szCs w:val="28"/>
              </w:rPr>
            </w:pPr>
            <w:r w:rsidRPr="003701A1">
              <w:rPr>
                <w:sz w:val="28"/>
                <w:szCs w:val="28"/>
              </w:rPr>
              <w:t>0,0</w:t>
            </w:r>
          </w:p>
        </w:tc>
      </w:tr>
      <w:tr w:rsidR="00CF0BE3" w:rsidRPr="003701A1" w14:paraId="4ABF8F25" w14:textId="77777777" w:rsidTr="0074729A">
        <w:trPr>
          <w:trHeight w:val="597"/>
        </w:trPr>
        <w:tc>
          <w:tcPr>
            <w:tcW w:w="6521" w:type="dxa"/>
            <w:tcBorders>
              <w:top w:val="nil"/>
              <w:left w:val="single" w:sz="4" w:space="0" w:color="000000"/>
              <w:bottom w:val="single" w:sz="4" w:space="0" w:color="auto"/>
              <w:right w:val="single" w:sz="4" w:space="0" w:color="000000"/>
            </w:tcBorders>
            <w:vAlign w:val="center"/>
          </w:tcPr>
          <w:p w14:paraId="0D5B7FC8" w14:textId="77777777" w:rsidR="00CF0BE3" w:rsidRPr="003701A1" w:rsidRDefault="009D2624" w:rsidP="0074729A">
            <w:pPr>
              <w:jc w:val="both"/>
              <w:rPr>
                <w:sz w:val="28"/>
                <w:szCs w:val="28"/>
              </w:rPr>
            </w:pPr>
            <w:r w:rsidRPr="003701A1">
              <w:rPr>
                <w:sz w:val="28"/>
                <w:szCs w:val="28"/>
              </w:rPr>
              <w:t>Откуда родом, где проживает</w:t>
            </w:r>
          </w:p>
        </w:tc>
        <w:tc>
          <w:tcPr>
            <w:tcW w:w="1276" w:type="dxa"/>
            <w:tcBorders>
              <w:top w:val="nil"/>
              <w:left w:val="nil"/>
              <w:bottom w:val="single" w:sz="4" w:space="0" w:color="auto"/>
              <w:right w:val="single" w:sz="4" w:space="0" w:color="000000"/>
            </w:tcBorders>
            <w:vAlign w:val="center"/>
          </w:tcPr>
          <w:p w14:paraId="0A41DC8D" w14:textId="77777777" w:rsidR="00CF0BE3" w:rsidRPr="003701A1" w:rsidRDefault="009D2624" w:rsidP="0074729A">
            <w:pPr>
              <w:jc w:val="both"/>
              <w:rPr>
                <w:sz w:val="28"/>
                <w:szCs w:val="28"/>
              </w:rPr>
            </w:pPr>
            <w:r w:rsidRPr="003701A1">
              <w:rPr>
                <w:sz w:val="28"/>
                <w:szCs w:val="28"/>
              </w:rPr>
              <w:t>0,5</w:t>
            </w:r>
          </w:p>
        </w:tc>
        <w:tc>
          <w:tcPr>
            <w:tcW w:w="1962" w:type="dxa"/>
            <w:tcBorders>
              <w:top w:val="nil"/>
              <w:left w:val="nil"/>
              <w:bottom w:val="single" w:sz="4" w:space="0" w:color="auto"/>
              <w:right w:val="single" w:sz="4" w:space="0" w:color="000000"/>
            </w:tcBorders>
            <w:vAlign w:val="center"/>
          </w:tcPr>
          <w:p w14:paraId="1BB6B161" w14:textId="77777777" w:rsidR="00CF0BE3" w:rsidRPr="003701A1" w:rsidRDefault="009D2624" w:rsidP="0074729A">
            <w:pPr>
              <w:jc w:val="both"/>
              <w:rPr>
                <w:sz w:val="28"/>
                <w:szCs w:val="28"/>
              </w:rPr>
            </w:pPr>
            <w:r w:rsidRPr="003701A1">
              <w:rPr>
                <w:sz w:val="28"/>
                <w:szCs w:val="28"/>
              </w:rPr>
              <w:t>3,1</w:t>
            </w:r>
          </w:p>
        </w:tc>
      </w:tr>
      <w:tr w:rsidR="0074729A" w:rsidRPr="003701A1" w14:paraId="5A1D8321" w14:textId="77777777" w:rsidTr="0074729A">
        <w:trPr>
          <w:trHeight w:val="597"/>
        </w:trPr>
        <w:tc>
          <w:tcPr>
            <w:tcW w:w="6521" w:type="dxa"/>
            <w:tcBorders>
              <w:top w:val="single" w:sz="4" w:space="0" w:color="auto"/>
              <w:left w:val="single" w:sz="4" w:space="0" w:color="auto"/>
              <w:bottom w:val="single" w:sz="4" w:space="0" w:color="auto"/>
              <w:right w:val="single" w:sz="4" w:space="0" w:color="auto"/>
            </w:tcBorders>
            <w:vAlign w:val="center"/>
          </w:tcPr>
          <w:p w14:paraId="34C8B4F0" w14:textId="4D8126EB" w:rsidR="0074729A" w:rsidRPr="003701A1" w:rsidRDefault="0074729A" w:rsidP="0074729A">
            <w:pPr>
              <w:jc w:val="both"/>
              <w:rPr>
                <w:sz w:val="28"/>
                <w:szCs w:val="28"/>
              </w:rPr>
            </w:pPr>
            <w:r w:rsidRPr="003701A1">
              <w:rPr>
                <w:sz w:val="28"/>
                <w:szCs w:val="28"/>
              </w:rPr>
              <w:t>Был ли ранее этот донор донором</w:t>
            </w:r>
          </w:p>
        </w:tc>
        <w:tc>
          <w:tcPr>
            <w:tcW w:w="1276" w:type="dxa"/>
            <w:tcBorders>
              <w:top w:val="single" w:sz="4" w:space="0" w:color="auto"/>
              <w:left w:val="single" w:sz="4" w:space="0" w:color="auto"/>
              <w:bottom w:val="single" w:sz="4" w:space="0" w:color="auto"/>
              <w:right w:val="single" w:sz="4" w:space="0" w:color="auto"/>
            </w:tcBorders>
            <w:vAlign w:val="center"/>
          </w:tcPr>
          <w:p w14:paraId="12D22AEA" w14:textId="6EBEE9D9" w:rsidR="0074729A" w:rsidRPr="003701A1" w:rsidRDefault="0074729A" w:rsidP="0074729A">
            <w:pPr>
              <w:jc w:val="both"/>
              <w:rPr>
                <w:sz w:val="28"/>
                <w:szCs w:val="28"/>
              </w:rPr>
            </w:pPr>
            <w:r w:rsidRPr="003701A1">
              <w:rPr>
                <w:sz w:val="28"/>
                <w:szCs w:val="28"/>
              </w:rPr>
              <w:t>0,5</w:t>
            </w:r>
          </w:p>
        </w:tc>
        <w:tc>
          <w:tcPr>
            <w:tcW w:w="1962" w:type="dxa"/>
            <w:tcBorders>
              <w:top w:val="single" w:sz="4" w:space="0" w:color="auto"/>
              <w:left w:val="single" w:sz="4" w:space="0" w:color="auto"/>
              <w:bottom w:val="single" w:sz="4" w:space="0" w:color="auto"/>
              <w:right w:val="single" w:sz="4" w:space="0" w:color="auto"/>
            </w:tcBorders>
            <w:vAlign w:val="center"/>
          </w:tcPr>
          <w:p w14:paraId="23C510AD" w14:textId="2D1E19ED" w:rsidR="0074729A" w:rsidRPr="003701A1" w:rsidRDefault="0074729A" w:rsidP="0074729A">
            <w:pPr>
              <w:jc w:val="both"/>
              <w:rPr>
                <w:sz w:val="28"/>
                <w:szCs w:val="28"/>
              </w:rPr>
            </w:pPr>
            <w:r w:rsidRPr="003701A1">
              <w:rPr>
                <w:sz w:val="28"/>
                <w:szCs w:val="28"/>
              </w:rPr>
              <w:t>3,1</w:t>
            </w:r>
          </w:p>
        </w:tc>
      </w:tr>
      <w:tr w:rsidR="0074729A" w:rsidRPr="003701A1" w14:paraId="58462B9E" w14:textId="77777777" w:rsidTr="0074729A">
        <w:trPr>
          <w:trHeight w:val="597"/>
        </w:trPr>
        <w:tc>
          <w:tcPr>
            <w:tcW w:w="6521" w:type="dxa"/>
            <w:tcBorders>
              <w:top w:val="single" w:sz="4" w:space="0" w:color="auto"/>
              <w:left w:val="single" w:sz="4" w:space="0" w:color="auto"/>
              <w:bottom w:val="single" w:sz="4" w:space="0" w:color="auto"/>
              <w:right w:val="single" w:sz="4" w:space="0" w:color="auto"/>
            </w:tcBorders>
            <w:vAlign w:val="center"/>
          </w:tcPr>
          <w:p w14:paraId="256F1E88" w14:textId="17042ABC" w:rsidR="0074729A" w:rsidRPr="003701A1" w:rsidRDefault="0074729A" w:rsidP="0074729A">
            <w:pPr>
              <w:jc w:val="both"/>
              <w:rPr>
                <w:sz w:val="28"/>
                <w:szCs w:val="28"/>
              </w:rPr>
            </w:pPr>
            <w:r w:rsidRPr="003701A1">
              <w:rPr>
                <w:sz w:val="28"/>
                <w:szCs w:val="28"/>
              </w:rPr>
              <w:t xml:space="preserve"> Количество детей у данного донора</w:t>
            </w:r>
          </w:p>
        </w:tc>
        <w:tc>
          <w:tcPr>
            <w:tcW w:w="1276" w:type="dxa"/>
            <w:tcBorders>
              <w:top w:val="single" w:sz="4" w:space="0" w:color="auto"/>
              <w:left w:val="single" w:sz="4" w:space="0" w:color="auto"/>
              <w:bottom w:val="single" w:sz="4" w:space="0" w:color="auto"/>
              <w:right w:val="single" w:sz="4" w:space="0" w:color="auto"/>
            </w:tcBorders>
            <w:vAlign w:val="center"/>
          </w:tcPr>
          <w:p w14:paraId="32F2FE1B" w14:textId="15E83C13" w:rsidR="0074729A" w:rsidRPr="003701A1" w:rsidRDefault="0074729A" w:rsidP="0074729A">
            <w:pPr>
              <w:jc w:val="both"/>
              <w:rPr>
                <w:sz w:val="28"/>
                <w:szCs w:val="28"/>
              </w:rPr>
            </w:pPr>
            <w:r w:rsidRPr="003701A1">
              <w:rPr>
                <w:sz w:val="28"/>
                <w:szCs w:val="28"/>
              </w:rPr>
              <w:t>2,1</w:t>
            </w:r>
          </w:p>
        </w:tc>
        <w:tc>
          <w:tcPr>
            <w:tcW w:w="1962" w:type="dxa"/>
            <w:tcBorders>
              <w:top w:val="single" w:sz="4" w:space="0" w:color="auto"/>
              <w:left w:val="single" w:sz="4" w:space="0" w:color="auto"/>
              <w:bottom w:val="single" w:sz="4" w:space="0" w:color="auto"/>
              <w:right w:val="single" w:sz="4" w:space="0" w:color="auto"/>
            </w:tcBorders>
            <w:vAlign w:val="center"/>
          </w:tcPr>
          <w:p w14:paraId="2F0B1C37" w14:textId="09556D36" w:rsidR="0074729A" w:rsidRPr="003701A1" w:rsidRDefault="0074729A" w:rsidP="0074729A">
            <w:pPr>
              <w:jc w:val="both"/>
              <w:rPr>
                <w:sz w:val="28"/>
                <w:szCs w:val="28"/>
              </w:rPr>
            </w:pPr>
            <w:r w:rsidRPr="003701A1">
              <w:rPr>
                <w:sz w:val="28"/>
                <w:szCs w:val="28"/>
              </w:rPr>
              <w:t>6,3</w:t>
            </w:r>
          </w:p>
        </w:tc>
      </w:tr>
      <w:tr w:rsidR="0074729A" w:rsidRPr="003701A1" w14:paraId="30BC24FD" w14:textId="77777777" w:rsidTr="0074729A">
        <w:trPr>
          <w:trHeight w:val="597"/>
        </w:trPr>
        <w:tc>
          <w:tcPr>
            <w:tcW w:w="6521" w:type="dxa"/>
            <w:tcBorders>
              <w:top w:val="single" w:sz="4" w:space="0" w:color="auto"/>
              <w:left w:val="single" w:sz="4" w:space="0" w:color="auto"/>
              <w:bottom w:val="single" w:sz="4" w:space="0" w:color="auto"/>
              <w:right w:val="single" w:sz="4" w:space="0" w:color="auto"/>
            </w:tcBorders>
            <w:vAlign w:val="center"/>
          </w:tcPr>
          <w:p w14:paraId="1CDA5D79" w14:textId="3CE3CB9C" w:rsidR="0074729A" w:rsidRPr="003701A1" w:rsidRDefault="0074729A" w:rsidP="0074729A">
            <w:pPr>
              <w:jc w:val="both"/>
              <w:rPr>
                <w:sz w:val="28"/>
                <w:szCs w:val="28"/>
              </w:rPr>
            </w:pPr>
            <w:r w:rsidRPr="003701A1">
              <w:rPr>
                <w:sz w:val="28"/>
                <w:szCs w:val="28"/>
              </w:rPr>
              <w:t>Род, жуз (в РК)</w:t>
            </w:r>
          </w:p>
        </w:tc>
        <w:tc>
          <w:tcPr>
            <w:tcW w:w="1276" w:type="dxa"/>
            <w:tcBorders>
              <w:top w:val="single" w:sz="4" w:space="0" w:color="auto"/>
              <w:left w:val="single" w:sz="4" w:space="0" w:color="auto"/>
              <w:bottom w:val="single" w:sz="4" w:space="0" w:color="auto"/>
              <w:right w:val="single" w:sz="4" w:space="0" w:color="auto"/>
            </w:tcBorders>
            <w:vAlign w:val="center"/>
          </w:tcPr>
          <w:p w14:paraId="0040AACD" w14:textId="0A070760" w:rsidR="0074729A" w:rsidRPr="003701A1" w:rsidRDefault="0074729A" w:rsidP="0074729A">
            <w:pPr>
              <w:jc w:val="both"/>
              <w:rPr>
                <w:sz w:val="28"/>
                <w:szCs w:val="28"/>
              </w:rPr>
            </w:pPr>
            <w:r w:rsidRPr="003701A1">
              <w:rPr>
                <w:sz w:val="28"/>
                <w:szCs w:val="28"/>
              </w:rPr>
              <w:t>3,7</w:t>
            </w:r>
          </w:p>
        </w:tc>
        <w:tc>
          <w:tcPr>
            <w:tcW w:w="1962" w:type="dxa"/>
            <w:tcBorders>
              <w:top w:val="single" w:sz="4" w:space="0" w:color="auto"/>
              <w:left w:val="single" w:sz="4" w:space="0" w:color="auto"/>
              <w:bottom w:val="single" w:sz="4" w:space="0" w:color="auto"/>
              <w:right w:val="single" w:sz="4" w:space="0" w:color="auto"/>
            </w:tcBorders>
            <w:vAlign w:val="center"/>
          </w:tcPr>
          <w:p w14:paraId="4BE524A8" w14:textId="4AB2B056" w:rsidR="0074729A" w:rsidRPr="003701A1" w:rsidRDefault="0074729A" w:rsidP="0074729A">
            <w:pPr>
              <w:jc w:val="both"/>
              <w:rPr>
                <w:sz w:val="28"/>
                <w:szCs w:val="28"/>
              </w:rPr>
            </w:pPr>
            <w:r w:rsidRPr="003701A1">
              <w:rPr>
                <w:sz w:val="28"/>
                <w:szCs w:val="28"/>
              </w:rPr>
              <w:t>0,0</w:t>
            </w:r>
          </w:p>
        </w:tc>
      </w:tr>
      <w:tr w:rsidR="0074729A" w:rsidRPr="003701A1" w14:paraId="55A70826" w14:textId="77777777" w:rsidTr="0074729A">
        <w:trPr>
          <w:trHeight w:val="597"/>
        </w:trPr>
        <w:tc>
          <w:tcPr>
            <w:tcW w:w="6521" w:type="dxa"/>
            <w:tcBorders>
              <w:top w:val="single" w:sz="4" w:space="0" w:color="auto"/>
              <w:left w:val="single" w:sz="4" w:space="0" w:color="auto"/>
              <w:bottom w:val="single" w:sz="4" w:space="0" w:color="auto"/>
              <w:right w:val="single" w:sz="4" w:space="0" w:color="auto"/>
            </w:tcBorders>
            <w:vAlign w:val="center"/>
          </w:tcPr>
          <w:p w14:paraId="70FD80F9" w14:textId="03F08960" w:rsidR="0074729A" w:rsidRPr="003701A1" w:rsidRDefault="0074729A" w:rsidP="0074729A">
            <w:pPr>
              <w:jc w:val="both"/>
              <w:rPr>
                <w:sz w:val="28"/>
                <w:szCs w:val="28"/>
              </w:rPr>
            </w:pPr>
            <w:r w:rsidRPr="003701A1">
              <w:rPr>
                <w:sz w:val="28"/>
                <w:szCs w:val="28"/>
              </w:rPr>
              <w:t xml:space="preserve">*Вероятность нулевой гипотезы составляет 0 %. Значение критерия  </w:t>
            </w:r>
            <m:oMath>
              <m:sSup>
                <m:sSupPr>
                  <m:ctrlPr>
                    <w:rPr>
                      <w:rFonts w:ascii="Cambria Math" w:eastAsia="Cambria Math" w:hAnsi="Cambria Math" w:cs="Cambria Math"/>
                      <w:sz w:val="28"/>
                      <w:szCs w:val="28"/>
                    </w:rPr>
                  </m:ctrlPr>
                </m:sSupPr>
                <m:e>
                  <m:r>
                    <w:rPr>
                      <w:rFonts w:ascii="Cambria Math" w:hAnsi="Cambria Math"/>
                    </w:rPr>
                    <m:t>χ</m:t>
                  </m:r>
                </m:e>
                <m:sup>
                  <m:r>
                    <w:rPr>
                      <w:rFonts w:ascii="Cambria Math" w:eastAsia="Cambria Math" w:hAnsi="Cambria Math" w:cs="Cambria Math"/>
                      <w:sz w:val="28"/>
                      <w:szCs w:val="28"/>
                    </w:rPr>
                    <m:t>2</m:t>
                  </m:r>
                </m:sup>
              </m:sSup>
            </m:oMath>
            <w:r w:rsidRPr="003701A1">
              <w:rPr>
                <w:sz w:val="28"/>
                <w:szCs w:val="28"/>
              </w:rPr>
              <w:t xml:space="preserve"> составляет 17,16. Число степеней свободы равен 7. Критическое значение χ2 при уровне значимости p=0.05 составляет 14,07, p &lt;0,05. Коэффициент Крамера равен 0,362. </w:t>
            </w:r>
          </w:p>
        </w:tc>
        <w:tc>
          <w:tcPr>
            <w:tcW w:w="1276" w:type="dxa"/>
            <w:tcBorders>
              <w:top w:val="single" w:sz="4" w:space="0" w:color="auto"/>
              <w:left w:val="single" w:sz="4" w:space="0" w:color="auto"/>
              <w:bottom w:val="single" w:sz="4" w:space="0" w:color="auto"/>
              <w:right w:val="single" w:sz="4" w:space="0" w:color="auto"/>
            </w:tcBorders>
            <w:vAlign w:val="center"/>
          </w:tcPr>
          <w:p w14:paraId="4849B29D" w14:textId="77777777" w:rsidR="0074729A" w:rsidRPr="003701A1" w:rsidRDefault="0074729A" w:rsidP="0074729A">
            <w:pPr>
              <w:jc w:val="both"/>
              <w:rPr>
                <w:sz w:val="28"/>
                <w:szCs w:val="28"/>
              </w:rPr>
            </w:pPr>
          </w:p>
        </w:tc>
        <w:tc>
          <w:tcPr>
            <w:tcW w:w="1962" w:type="dxa"/>
            <w:tcBorders>
              <w:top w:val="single" w:sz="4" w:space="0" w:color="auto"/>
              <w:left w:val="single" w:sz="4" w:space="0" w:color="auto"/>
              <w:bottom w:val="single" w:sz="4" w:space="0" w:color="auto"/>
              <w:right w:val="single" w:sz="4" w:space="0" w:color="auto"/>
            </w:tcBorders>
            <w:vAlign w:val="center"/>
          </w:tcPr>
          <w:p w14:paraId="4E560913" w14:textId="77777777" w:rsidR="0074729A" w:rsidRPr="003701A1" w:rsidRDefault="0074729A" w:rsidP="0074729A">
            <w:pPr>
              <w:jc w:val="both"/>
              <w:rPr>
                <w:sz w:val="28"/>
                <w:szCs w:val="28"/>
              </w:rPr>
            </w:pPr>
          </w:p>
        </w:tc>
      </w:tr>
    </w:tbl>
    <w:p w14:paraId="3BA2FC01" w14:textId="245D4A42" w:rsidR="00350A5D" w:rsidRDefault="00350A5D">
      <w:pPr>
        <w:spacing w:after="160" w:line="259" w:lineRule="auto"/>
        <w:ind w:left="-142"/>
        <w:jc w:val="both"/>
        <w:rPr>
          <w:sz w:val="28"/>
          <w:szCs w:val="28"/>
        </w:rPr>
      </w:pPr>
    </w:p>
    <w:p w14:paraId="4E4AF2D9" w14:textId="0156E548" w:rsidR="00325FE6" w:rsidRDefault="003E3352" w:rsidP="00350A5D">
      <w:pPr>
        <w:spacing w:after="160" w:line="259" w:lineRule="auto"/>
        <w:ind w:left="-142"/>
        <w:jc w:val="both"/>
        <w:rPr>
          <w:sz w:val="28"/>
          <w:szCs w:val="28"/>
        </w:rPr>
      </w:pPr>
      <w:r>
        <w:rPr>
          <w:noProof/>
          <w:sz w:val="28"/>
          <w:szCs w:val="28"/>
        </w:rPr>
        <w:drawing>
          <wp:inline distT="0" distB="0" distL="0" distR="0" wp14:anchorId="253726B9" wp14:editId="30F78D30">
            <wp:extent cx="6257925" cy="5829300"/>
            <wp:effectExtent l="0" t="0" r="9525" b="0"/>
            <wp:docPr id="45" name="Диаграмма 45"/>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11CA23A7" w14:textId="1BFC4150" w:rsidR="00325FE6" w:rsidRDefault="00325FE6" w:rsidP="00350A5D">
      <w:pPr>
        <w:jc w:val="center"/>
        <w:rPr>
          <w:sz w:val="28"/>
          <w:szCs w:val="28"/>
        </w:rPr>
      </w:pPr>
      <w:r>
        <w:rPr>
          <w:sz w:val="28"/>
          <w:szCs w:val="28"/>
        </w:rPr>
        <w:t xml:space="preserve">Рисунок </w:t>
      </w:r>
      <w:r w:rsidR="001F5850">
        <w:rPr>
          <w:sz w:val="28"/>
          <w:szCs w:val="28"/>
        </w:rPr>
        <w:t>41</w:t>
      </w:r>
      <w:r>
        <w:rPr>
          <w:sz w:val="28"/>
          <w:szCs w:val="28"/>
        </w:rPr>
        <w:t xml:space="preserve"> </w:t>
      </w:r>
      <w:r w:rsidR="00350A5D" w:rsidRPr="003701A1">
        <w:rPr>
          <w:sz w:val="28"/>
          <w:szCs w:val="28"/>
        </w:rPr>
        <w:t>–</w:t>
      </w:r>
      <w:r w:rsidR="00350A5D">
        <w:rPr>
          <w:sz w:val="28"/>
          <w:szCs w:val="28"/>
        </w:rPr>
        <w:t xml:space="preserve"> </w:t>
      </w:r>
      <w:r>
        <w:rPr>
          <w:sz w:val="28"/>
          <w:szCs w:val="28"/>
        </w:rPr>
        <w:t>Первый вопрос, который задают реципиенты о доноре</w:t>
      </w:r>
    </w:p>
    <w:p w14:paraId="28678B8F" w14:textId="77777777" w:rsidR="00350A5D" w:rsidRDefault="00350A5D" w:rsidP="00350A5D">
      <w:pPr>
        <w:jc w:val="center"/>
        <w:rPr>
          <w:sz w:val="28"/>
          <w:szCs w:val="28"/>
        </w:rPr>
      </w:pPr>
    </w:p>
    <w:p w14:paraId="6EEFE590" w14:textId="1F9695A4" w:rsidR="00350A5D" w:rsidRDefault="00250590" w:rsidP="00350A5D">
      <w:pPr>
        <w:ind w:firstLine="709"/>
        <w:jc w:val="both"/>
        <w:rPr>
          <w:sz w:val="28"/>
          <w:szCs w:val="28"/>
        </w:rPr>
      </w:pPr>
      <w:r>
        <w:rPr>
          <w:b/>
          <w:bCs/>
          <w:sz w:val="28"/>
          <w:szCs w:val="28"/>
        </w:rPr>
        <w:t>3</w:t>
      </w:r>
      <w:r w:rsidRPr="00250590">
        <w:rPr>
          <w:b/>
          <w:bCs/>
          <w:sz w:val="28"/>
          <w:szCs w:val="28"/>
        </w:rPr>
        <w:t>) Как вы считаете должен ли половой партнер знать о том, что используется донорский материал?</w:t>
      </w:r>
      <w:r w:rsidRPr="003701A1">
        <w:rPr>
          <w:sz w:val="28"/>
          <w:szCs w:val="28"/>
        </w:rPr>
        <w:t xml:space="preserve"> </w:t>
      </w:r>
      <w:r w:rsidR="00325FE6" w:rsidRPr="00325FE6">
        <w:rPr>
          <w:sz w:val="28"/>
          <w:szCs w:val="28"/>
        </w:rPr>
        <w:t xml:space="preserve"> </w:t>
      </w:r>
      <w:r w:rsidR="00325FE6" w:rsidRPr="003701A1">
        <w:rPr>
          <w:sz w:val="28"/>
          <w:szCs w:val="28"/>
        </w:rPr>
        <w:t xml:space="preserve">Респонденты I группы ответили на данный вопрос </w:t>
      </w:r>
      <w:r w:rsidR="00E3241B" w:rsidRPr="003701A1">
        <w:rPr>
          <w:sz w:val="28"/>
          <w:szCs w:val="28"/>
        </w:rPr>
        <w:t>–</w:t>
      </w:r>
      <w:r w:rsidR="00325FE6" w:rsidRPr="003701A1">
        <w:rPr>
          <w:sz w:val="28"/>
          <w:szCs w:val="28"/>
        </w:rPr>
        <w:t xml:space="preserve"> положительно в 86,3%, а II группа отрицательно</w:t>
      </w:r>
      <w:r w:rsidR="00E3241B">
        <w:rPr>
          <w:sz w:val="28"/>
          <w:szCs w:val="28"/>
          <w:lang w:val="kk-KZ"/>
        </w:rPr>
        <w:t xml:space="preserve"> </w:t>
      </w:r>
      <w:r w:rsidR="00E3241B" w:rsidRPr="003701A1">
        <w:rPr>
          <w:sz w:val="28"/>
          <w:szCs w:val="28"/>
        </w:rPr>
        <w:t>–</w:t>
      </w:r>
      <w:r w:rsidR="00E3241B">
        <w:rPr>
          <w:sz w:val="28"/>
          <w:szCs w:val="28"/>
          <w:lang w:val="kk-KZ"/>
        </w:rPr>
        <w:t xml:space="preserve"> </w:t>
      </w:r>
      <w:r w:rsidR="00325FE6" w:rsidRPr="003701A1">
        <w:rPr>
          <w:sz w:val="28"/>
          <w:szCs w:val="28"/>
        </w:rPr>
        <w:t>44%. Связь между признаками статистистически</w:t>
      </w:r>
      <w:r w:rsidR="00325FE6">
        <w:rPr>
          <w:sz w:val="28"/>
          <w:szCs w:val="28"/>
        </w:rPr>
        <w:t xml:space="preserve"> </w:t>
      </w:r>
      <w:r w:rsidR="00325FE6" w:rsidRPr="003701A1">
        <w:rPr>
          <w:sz w:val="28"/>
          <w:szCs w:val="28"/>
        </w:rPr>
        <w:t>значимая, то есть умеренная, прямая (I группа считает, что супруг должен знать, а II гру</w:t>
      </w:r>
      <w:r w:rsidR="00325FE6">
        <w:rPr>
          <w:sz w:val="28"/>
          <w:szCs w:val="28"/>
        </w:rPr>
        <w:t>ппа</w:t>
      </w:r>
      <w:r w:rsidR="00E3241B">
        <w:rPr>
          <w:sz w:val="28"/>
          <w:szCs w:val="28"/>
          <w:lang w:val="kk-KZ"/>
        </w:rPr>
        <w:t xml:space="preserve"> </w:t>
      </w:r>
      <w:r w:rsidR="00325FE6">
        <w:rPr>
          <w:sz w:val="28"/>
          <w:szCs w:val="28"/>
        </w:rPr>
        <w:t>-</w:t>
      </w:r>
      <w:r w:rsidR="00E3241B">
        <w:rPr>
          <w:sz w:val="28"/>
          <w:szCs w:val="28"/>
          <w:lang w:val="kk-KZ"/>
        </w:rPr>
        <w:t xml:space="preserve"> </w:t>
      </w:r>
      <w:r w:rsidR="00325FE6">
        <w:rPr>
          <w:sz w:val="28"/>
          <w:szCs w:val="28"/>
        </w:rPr>
        <w:t xml:space="preserve">нет), р &lt;0,01 </w:t>
      </w:r>
      <w:r w:rsidR="00325FE6" w:rsidRPr="00AF7DD1">
        <w:rPr>
          <w:sz w:val="28"/>
          <w:szCs w:val="28"/>
        </w:rPr>
        <w:t>(та</w:t>
      </w:r>
      <w:r w:rsidR="00325FE6">
        <w:rPr>
          <w:sz w:val="28"/>
          <w:szCs w:val="28"/>
        </w:rPr>
        <w:t>блица 2</w:t>
      </w:r>
      <w:r w:rsidR="001F5850">
        <w:rPr>
          <w:sz w:val="28"/>
          <w:szCs w:val="28"/>
        </w:rPr>
        <w:t>6</w:t>
      </w:r>
      <w:r w:rsidR="00325FE6" w:rsidRPr="00AF7DD1">
        <w:rPr>
          <w:sz w:val="28"/>
          <w:szCs w:val="28"/>
        </w:rPr>
        <w:t xml:space="preserve">, </w:t>
      </w:r>
      <w:r w:rsidR="00325FE6">
        <w:rPr>
          <w:sz w:val="28"/>
          <w:szCs w:val="28"/>
        </w:rPr>
        <w:t xml:space="preserve">рисунок </w:t>
      </w:r>
      <w:r w:rsidR="001F5850">
        <w:rPr>
          <w:sz w:val="28"/>
          <w:szCs w:val="28"/>
        </w:rPr>
        <w:t>42</w:t>
      </w:r>
      <w:r w:rsidR="00325FE6" w:rsidRPr="00AF7DD1">
        <w:rPr>
          <w:sz w:val="28"/>
          <w:szCs w:val="28"/>
        </w:rPr>
        <w:t>).</w:t>
      </w:r>
    </w:p>
    <w:p w14:paraId="6973BF90" w14:textId="79B8A6FE" w:rsidR="00842DBA" w:rsidRDefault="00350A5D" w:rsidP="00350A5D">
      <w:pPr>
        <w:ind w:firstLine="709"/>
        <w:jc w:val="both"/>
        <w:rPr>
          <w:sz w:val="28"/>
          <w:szCs w:val="28"/>
        </w:rPr>
      </w:pPr>
      <w:r w:rsidRPr="003E3352">
        <w:rPr>
          <w:noProof/>
        </w:rPr>
        <w:drawing>
          <wp:anchor distT="0" distB="0" distL="114300" distR="114300" simplePos="0" relativeHeight="251660800" behindDoc="0" locked="0" layoutInCell="1" allowOverlap="1" wp14:anchorId="5FE7CC36" wp14:editId="4830D766">
            <wp:simplePos x="0" y="0"/>
            <wp:positionH relativeFrom="column">
              <wp:posOffset>215265</wp:posOffset>
            </wp:positionH>
            <wp:positionV relativeFrom="paragraph">
              <wp:posOffset>3810</wp:posOffset>
            </wp:positionV>
            <wp:extent cx="5915025" cy="3276600"/>
            <wp:effectExtent l="0" t="0" r="9525" b="0"/>
            <wp:wrapTopAndBottom/>
            <wp:docPr id="9" name="Диаграмма 9"/>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14:sizeRelH relativeFrom="margin">
              <wp14:pctWidth>0</wp14:pctWidth>
            </wp14:sizeRelH>
            <wp14:sizeRelV relativeFrom="margin">
              <wp14:pctHeight>0</wp14:pctHeight>
            </wp14:sizeRelV>
          </wp:anchor>
        </w:drawing>
      </w:r>
    </w:p>
    <w:p w14:paraId="663A9DC8" w14:textId="40B79440" w:rsidR="00CF0BE3" w:rsidRDefault="003E3352" w:rsidP="00350A5D">
      <w:pPr>
        <w:jc w:val="center"/>
        <w:rPr>
          <w:sz w:val="28"/>
          <w:szCs w:val="28"/>
        </w:rPr>
      </w:pPr>
      <w:r w:rsidRPr="001F5850">
        <w:rPr>
          <w:sz w:val="28"/>
          <w:szCs w:val="28"/>
        </w:rPr>
        <w:t xml:space="preserve">Рисунок </w:t>
      </w:r>
      <w:r w:rsidR="001F5850" w:rsidRPr="001F5850">
        <w:rPr>
          <w:sz w:val="28"/>
          <w:szCs w:val="28"/>
        </w:rPr>
        <w:t>42</w:t>
      </w:r>
      <w:r w:rsidR="00350A5D">
        <w:rPr>
          <w:sz w:val="28"/>
          <w:szCs w:val="28"/>
        </w:rPr>
        <w:t xml:space="preserve"> </w:t>
      </w:r>
      <w:r w:rsidR="00350A5D" w:rsidRPr="003701A1">
        <w:rPr>
          <w:sz w:val="28"/>
          <w:szCs w:val="28"/>
        </w:rPr>
        <w:t>–</w:t>
      </w:r>
      <w:r w:rsidR="001A44FB" w:rsidRPr="001F5850">
        <w:rPr>
          <w:sz w:val="28"/>
          <w:szCs w:val="28"/>
        </w:rPr>
        <w:t xml:space="preserve"> </w:t>
      </w:r>
      <w:r w:rsidR="003372FD" w:rsidRPr="001F5850">
        <w:rPr>
          <w:sz w:val="28"/>
          <w:szCs w:val="28"/>
        </w:rPr>
        <w:t xml:space="preserve">Мнение респондентов об осведомленности </w:t>
      </w:r>
      <w:r w:rsidR="001A44FB" w:rsidRPr="001F5850">
        <w:rPr>
          <w:sz w:val="28"/>
          <w:szCs w:val="28"/>
        </w:rPr>
        <w:t>супруг</w:t>
      </w:r>
      <w:r w:rsidR="003372FD" w:rsidRPr="001F5850">
        <w:rPr>
          <w:sz w:val="28"/>
          <w:szCs w:val="28"/>
        </w:rPr>
        <w:t xml:space="preserve">а при </w:t>
      </w:r>
      <w:r w:rsidR="001A44FB" w:rsidRPr="001F5850">
        <w:rPr>
          <w:sz w:val="28"/>
          <w:szCs w:val="28"/>
        </w:rPr>
        <w:t>использ</w:t>
      </w:r>
      <w:r w:rsidR="003372FD" w:rsidRPr="001F5850">
        <w:rPr>
          <w:sz w:val="28"/>
          <w:szCs w:val="28"/>
        </w:rPr>
        <w:t xml:space="preserve">овании </w:t>
      </w:r>
      <w:r w:rsidR="001A44FB" w:rsidRPr="001F5850">
        <w:rPr>
          <w:sz w:val="28"/>
          <w:szCs w:val="28"/>
        </w:rPr>
        <w:t>донорск</w:t>
      </w:r>
      <w:r w:rsidR="003372FD" w:rsidRPr="001F5850">
        <w:rPr>
          <w:sz w:val="28"/>
          <w:szCs w:val="28"/>
        </w:rPr>
        <w:t xml:space="preserve">ого </w:t>
      </w:r>
      <w:r w:rsidR="001A44FB" w:rsidRPr="001F5850">
        <w:rPr>
          <w:sz w:val="28"/>
          <w:szCs w:val="28"/>
        </w:rPr>
        <w:t>материал</w:t>
      </w:r>
      <w:r w:rsidR="003372FD" w:rsidRPr="001F5850">
        <w:rPr>
          <w:sz w:val="28"/>
          <w:szCs w:val="28"/>
        </w:rPr>
        <w:t>а</w:t>
      </w:r>
    </w:p>
    <w:p w14:paraId="0CCEB4BC" w14:textId="77777777" w:rsidR="00350A5D" w:rsidRPr="001F5850" w:rsidRDefault="00350A5D" w:rsidP="00350A5D">
      <w:pPr>
        <w:jc w:val="both"/>
        <w:rPr>
          <w:sz w:val="28"/>
          <w:szCs w:val="28"/>
        </w:rPr>
      </w:pPr>
    </w:p>
    <w:p w14:paraId="6C2D9AE1" w14:textId="3154E81F" w:rsidR="00CF0BE3" w:rsidRDefault="00842DBA" w:rsidP="00350A5D">
      <w:pPr>
        <w:jc w:val="both"/>
        <w:rPr>
          <w:sz w:val="28"/>
          <w:szCs w:val="28"/>
        </w:rPr>
      </w:pPr>
      <w:r w:rsidRPr="00527D1C">
        <w:rPr>
          <w:sz w:val="28"/>
          <w:szCs w:val="28"/>
        </w:rPr>
        <w:t>Таблица 2</w:t>
      </w:r>
      <w:r w:rsidR="001F5850" w:rsidRPr="00527D1C">
        <w:rPr>
          <w:sz w:val="28"/>
          <w:szCs w:val="28"/>
        </w:rPr>
        <w:t>6</w:t>
      </w:r>
      <w:r w:rsidR="00350A5D">
        <w:rPr>
          <w:sz w:val="28"/>
          <w:szCs w:val="28"/>
        </w:rPr>
        <w:t xml:space="preserve"> </w:t>
      </w:r>
      <w:r w:rsidR="00350A5D" w:rsidRPr="003701A1">
        <w:rPr>
          <w:sz w:val="28"/>
          <w:szCs w:val="28"/>
        </w:rPr>
        <w:t>–</w:t>
      </w:r>
      <w:r w:rsidRPr="00527D1C">
        <w:rPr>
          <w:sz w:val="28"/>
          <w:szCs w:val="28"/>
        </w:rPr>
        <w:t xml:space="preserve"> </w:t>
      </w:r>
      <w:r w:rsidR="003372FD" w:rsidRPr="00527D1C">
        <w:rPr>
          <w:sz w:val="28"/>
          <w:szCs w:val="28"/>
        </w:rPr>
        <w:t xml:space="preserve">Мнение респондентов о необходимости осведомленности </w:t>
      </w:r>
      <w:r w:rsidR="009D2624" w:rsidRPr="00527D1C">
        <w:rPr>
          <w:sz w:val="28"/>
          <w:szCs w:val="28"/>
        </w:rPr>
        <w:t>супруг</w:t>
      </w:r>
      <w:r w:rsidR="003372FD" w:rsidRPr="00527D1C">
        <w:rPr>
          <w:sz w:val="28"/>
          <w:szCs w:val="28"/>
        </w:rPr>
        <w:t>а</w:t>
      </w:r>
      <w:r w:rsidR="009D2624" w:rsidRPr="00527D1C">
        <w:rPr>
          <w:sz w:val="28"/>
          <w:szCs w:val="28"/>
        </w:rPr>
        <w:t>/супруг</w:t>
      </w:r>
      <w:r w:rsidR="003372FD" w:rsidRPr="00527D1C">
        <w:rPr>
          <w:sz w:val="28"/>
          <w:szCs w:val="28"/>
        </w:rPr>
        <w:t>и</w:t>
      </w:r>
      <w:r w:rsidR="009D2624" w:rsidRPr="00527D1C">
        <w:rPr>
          <w:sz w:val="28"/>
          <w:szCs w:val="28"/>
        </w:rPr>
        <w:t xml:space="preserve"> </w:t>
      </w:r>
      <w:r w:rsidR="003372FD" w:rsidRPr="00527D1C">
        <w:rPr>
          <w:sz w:val="28"/>
          <w:szCs w:val="28"/>
        </w:rPr>
        <w:t>при</w:t>
      </w:r>
      <w:r w:rsidR="009D2624" w:rsidRPr="00527D1C">
        <w:rPr>
          <w:sz w:val="28"/>
          <w:szCs w:val="28"/>
        </w:rPr>
        <w:t xml:space="preserve"> </w:t>
      </w:r>
      <w:r w:rsidR="003372FD" w:rsidRPr="00527D1C">
        <w:rPr>
          <w:sz w:val="28"/>
          <w:szCs w:val="28"/>
        </w:rPr>
        <w:t xml:space="preserve">использовании донорского </w:t>
      </w:r>
      <w:r w:rsidR="009D2624" w:rsidRPr="00527D1C">
        <w:rPr>
          <w:sz w:val="28"/>
          <w:szCs w:val="28"/>
        </w:rPr>
        <w:t>материал</w:t>
      </w:r>
      <w:r w:rsidR="003372FD" w:rsidRPr="00527D1C">
        <w:rPr>
          <w:sz w:val="28"/>
          <w:szCs w:val="28"/>
        </w:rPr>
        <w:t>а</w:t>
      </w:r>
    </w:p>
    <w:p w14:paraId="4909E07C" w14:textId="77777777" w:rsidR="00350A5D" w:rsidRPr="00527D1C" w:rsidRDefault="00350A5D" w:rsidP="00350A5D">
      <w:pPr>
        <w:jc w:val="both"/>
        <w:rPr>
          <w:sz w:val="28"/>
          <w:szCs w:val="28"/>
        </w:rPr>
      </w:pPr>
    </w:p>
    <w:tbl>
      <w:tblPr>
        <w:tblStyle w:val="affffffff0"/>
        <w:tblW w:w="9599" w:type="dxa"/>
        <w:jc w:val="center"/>
        <w:tblInd w:w="0" w:type="dxa"/>
        <w:tblLayout w:type="fixed"/>
        <w:tblLook w:val="0400" w:firstRow="0" w:lastRow="0" w:firstColumn="0" w:lastColumn="0" w:noHBand="0" w:noVBand="1"/>
      </w:tblPr>
      <w:tblGrid>
        <w:gridCol w:w="6683"/>
        <w:gridCol w:w="1350"/>
        <w:gridCol w:w="1566"/>
      </w:tblGrid>
      <w:tr w:rsidR="00CF0BE3" w:rsidRPr="003701A1" w14:paraId="71542838" w14:textId="77777777" w:rsidTr="00E3241B">
        <w:trPr>
          <w:trHeight w:val="647"/>
          <w:jc w:val="center"/>
        </w:trPr>
        <w:tc>
          <w:tcPr>
            <w:tcW w:w="6683" w:type="dxa"/>
            <w:tcBorders>
              <w:top w:val="single" w:sz="4" w:space="0" w:color="000000"/>
              <w:left w:val="single" w:sz="4" w:space="0" w:color="000000"/>
              <w:bottom w:val="single" w:sz="4" w:space="0" w:color="000000"/>
              <w:right w:val="single" w:sz="4" w:space="0" w:color="000000"/>
            </w:tcBorders>
            <w:vAlign w:val="bottom"/>
          </w:tcPr>
          <w:p w14:paraId="2C9B97E2" w14:textId="77777777" w:rsidR="00CF0BE3" w:rsidRPr="003701A1" w:rsidRDefault="009D2624" w:rsidP="0074729A">
            <w:pPr>
              <w:rPr>
                <w:sz w:val="28"/>
                <w:szCs w:val="28"/>
              </w:rPr>
            </w:pPr>
            <w:r w:rsidRPr="003701A1">
              <w:rPr>
                <w:sz w:val="28"/>
                <w:szCs w:val="28"/>
              </w:rPr>
              <w:t>Как вы считаете должен ли супруг/супруга знать о том, что используется донорский материал?</w:t>
            </w:r>
          </w:p>
        </w:tc>
        <w:tc>
          <w:tcPr>
            <w:tcW w:w="1350" w:type="dxa"/>
            <w:tcBorders>
              <w:top w:val="single" w:sz="4" w:space="0" w:color="000000"/>
              <w:left w:val="nil"/>
              <w:bottom w:val="single" w:sz="4" w:space="0" w:color="000000"/>
              <w:right w:val="single" w:sz="4" w:space="0" w:color="000000"/>
            </w:tcBorders>
          </w:tcPr>
          <w:p w14:paraId="681E938A" w14:textId="77777777" w:rsidR="00CF0BE3" w:rsidRPr="003701A1" w:rsidRDefault="009D2624" w:rsidP="0074729A">
            <w:pPr>
              <w:rPr>
                <w:sz w:val="28"/>
                <w:szCs w:val="28"/>
              </w:rPr>
            </w:pPr>
            <w:r w:rsidRPr="003701A1">
              <w:rPr>
                <w:sz w:val="28"/>
                <w:szCs w:val="28"/>
              </w:rPr>
              <w:t>I группа Коллеги</w:t>
            </w:r>
          </w:p>
        </w:tc>
        <w:tc>
          <w:tcPr>
            <w:tcW w:w="1566" w:type="dxa"/>
            <w:tcBorders>
              <w:top w:val="single" w:sz="4" w:space="0" w:color="000000"/>
              <w:left w:val="nil"/>
              <w:bottom w:val="single" w:sz="4" w:space="0" w:color="000000"/>
              <w:right w:val="single" w:sz="4" w:space="0" w:color="000000"/>
            </w:tcBorders>
          </w:tcPr>
          <w:p w14:paraId="780EF82F" w14:textId="77777777" w:rsidR="00CF0BE3" w:rsidRPr="003701A1" w:rsidRDefault="009D2624" w:rsidP="0074729A">
            <w:pPr>
              <w:rPr>
                <w:sz w:val="28"/>
                <w:szCs w:val="28"/>
              </w:rPr>
            </w:pPr>
            <w:r w:rsidRPr="003701A1">
              <w:rPr>
                <w:sz w:val="28"/>
                <w:szCs w:val="28"/>
              </w:rPr>
              <w:t>II группа Заказчицы</w:t>
            </w:r>
          </w:p>
        </w:tc>
      </w:tr>
      <w:tr w:rsidR="00CF0BE3" w:rsidRPr="003701A1" w14:paraId="5BA0ED1C" w14:textId="77777777" w:rsidTr="00E3241B">
        <w:trPr>
          <w:trHeight w:val="416"/>
          <w:jc w:val="center"/>
        </w:trPr>
        <w:tc>
          <w:tcPr>
            <w:tcW w:w="6683" w:type="dxa"/>
            <w:tcBorders>
              <w:top w:val="nil"/>
              <w:left w:val="single" w:sz="4" w:space="0" w:color="000000"/>
              <w:bottom w:val="single" w:sz="4" w:space="0" w:color="000000"/>
              <w:right w:val="single" w:sz="4" w:space="0" w:color="000000"/>
            </w:tcBorders>
            <w:vAlign w:val="center"/>
          </w:tcPr>
          <w:p w14:paraId="4497E401" w14:textId="77777777" w:rsidR="00CF0BE3" w:rsidRPr="003701A1" w:rsidRDefault="009D2624" w:rsidP="0074729A">
            <w:pPr>
              <w:jc w:val="both"/>
              <w:rPr>
                <w:sz w:val="28"/>
                <w:szCs w:val="28"/>
              </w:rPr>
            </w:pPr>
            <w:r w:rsidRPr="003701A1">
              <w:rPr>
                <w:sz w:val="28"/>
                <w:szCs w:val="28"/>
              </w:rPr>
              <w:t xml:space="preserve"> да</w:t>
            </w:r>
          </w:p>
        </w:tc>
        <w:tc>
          <w:tcPr>
            <w:tcW w:w="1350" w:type="dxa"/>
            <w:tcBorders>
              <w:top w:val="nil"/>
              <w:left w:val="nil"/>
              <w:bottom w:val="single" w:sz="4" w:space="0" w:color="000000"/>
              <w:right w:val="single" w:sz="4" w:space="0" w:color="000000"/>
            </w:tcBorders>
            <w:vAlign w:val="bottom"/>
          </w:tcPr>
          <w:p w14:paraId="1212D75A" w14:textId="77777777" w:rsidR="00CF0BE3" w:rsidRPr="003701A1" w:rsidRDefault="009D2624" w:rsidP="0074729A">
            <w:pPr>
              <w:jc w:val="right"/>
              <w:rPr>
                <w:sz w:val="28"/>
                <w:szCs w:val="28"/>
                <w:vertAlign w:val="superscript"/>
              </w:rPr>
            </w:pPr>
            <w:r w:rsidRPr="003701A1">
              <w:rPr>
                <w:sz w:val="28"/>
                <w:szCs w:val="28"/>
              </w:rPr>
              <w:t>86,3</w:t>
            </w:r>
          </w:p>
        </w:tc>
        <w:tc>
          <w:tcPr>
            <w:tcW w:w="1566" w:type="dxa"/>
            <w:tcBorders>
              <w:top w:val="nil"/>
              <w:left w:val="nil"/>
              <w:bottom w:val="single" w:sz="4" w:space="0" w:color="000000"/>
              <w:right w:val="single" w:sz="4" w:space="0" w:color="000000"/>
            </w:tcBorders>
            <w:vAlign w:val="bottom"/>
          </w:tcPr>
          <w:p w14:paraId="77DC5B21" w14:textId="77777777" w:rsidR="00CF0BE3" w:rsidRPr="003701A1" w:rsidRDefault="009D2624" w:rsidP="0074729A">
            <w:pPr>
              <w:jc w:val="right"/>
              <w:rPr>
                <w:sz w:val="28"/>
                <w:szCs w:val="28"/>
              </w:rPr>
            </w:pPr>
            <w:r w:rsidRPr="003701A1">
              <w:rPr>
                <w:sz w:val="28"/>
                <w:szCs w:val="28"/>
              </w:rPr>
              <w:t>37,5</w:t>
            </w:r>
          </w:p>
        </w:tc>
      </w:tr>
      <w:tr w:rsidR="00CF0BE3" w:rsidRPr="003701A1" w14:paraId="1FCBD804" w14:textId="77777777" w:rsidTr="00556C7A">
        <w:trPr>
          <w:trHeight w:val="385"/>
          <w:jc w:val="center"/>
        </w:trPr>
        <w:tc>
          <w:tcPr>
            <w:tcW w:w="6683" w:type="dxa"/>
            <w:tcBorders>
              <w:top w:val="nil"/>
              <w:left w:val="single" w:sz="4" w:space="0" w:color="000000"/>
              <w:bottom w:val="single" w:sz="4" w:space="0" w:color="000000"/>
              <w:right w:val="single" w:sz="4" w:space="0" w:color="000000"/>
            </w:tcBorders>
            <w:vAlign w:val="center"/>
          </w:tcPr>
          <w:p w14:paraId="47B52935" w14:textId="77777777" w:rsidR="00CF0BE3" w:rsidRPr="003701A1" w:rsidRDefault="009D2624" w:rsidP="0074729A">
            <w:pPr>
              <w:jc w:val="both"/>
              <w:rPr>
                <w:sz w:val="28"/>
                <w:szCs w:val="28"/>
              </w:rPr>
            </w:pPr>
            <w:r w:rsidRPr="003701A1">
              <w:rPr>
                <w:sz w:val="28"/>
                <w:szCs w:val="28"/>
              </w:rPr>
              <w:t>нет</w:t>
            </w:r>
          </w:p>
        </w:tc>
        <w:tc>
          <w:tcPr>
            <w:tcW w:w="1350" w:type="dxa"/>
            <w:tcBorders>
              <w:top w:val="nil"/>
              <w:left w:val="nil"/>
              <w:bottom w:val="single" w:sz="4" w:space="0" w:color="000000"/>
              <w:right w:val="single" w:sz="4" w:space="0" w:color="000000"/>
            </w:tcBorders>
            <w:vAlign w:val="bottom"/>
          </w:tcPr>
          <w:p w14:paraId="0BFAAE86" w14:textId="77777777" w:rsidR="00CF0BE3" w:rsidRPr="003701A1" w:rsidRDefault="009D2624" w:rsidP="0074729A">
            <w:pPr>
              <w:jc w:val="right"/>
              <w:rPr>
                <w:sz w:val="28"/>
                <w:szCs w:val="28"/>
              </w:rPr>
            </w:pPr>
            <w:r w:rsidRPr="003701A1">
              <w:rPr>
                <w:sz w:val="28"/>
                <w:szCs w:val="28"/>
              </w:rPr>
              <w:t>3,7</w:t>
            </w:r>
          </w:p>
        </w:tc>
        <w:tc>
          <w:tcPr>
            <w:tcW w:w="1566" w:type="dxa"/>
            <w:tcBorders>
              <w:top w:val="nil"/>
              <w:left w:val="nil"/>
              <w:bottom w:val="single" w:sz="4" w:space="0" w:color="000000"/>
              <w:right w:val="single" w:sz="4" w:space="0" w:color="000000"/>
            </w:tcBorders>
            <w:vAlign w:val="bottom"/>
          </w:tcPr>
          <w:p w14:paraId="2B05FD1C" w14:textId="77777777" w:rsidR="00CF0BE3" w:rsidRPr="003701A1" w:rsidRDefault="009D2624" w:rsidP="0074729A">
            <w:pPr>
              <w:jc w:val="right"/>
              <w:rPr>
                <w:sz w:val="28"/>
                <w:szCs w:val="28"/>
                <w:vertAlign w:val="superscript"/>
              </w:rPr>
            </w:pPr>
            <w:r w:rsidRPr="003701A1">
              <w:rPr>
                <w:sz w:val="28"/>
                <w:szCs w:val="28"/>
              </w:rPr>
              <w:t>43,8</w:t>
            </w:r>
          </w:p>
        </w:tc>
      </w:tr>
      <w:tr w:rsidR="00CF0BE3" w:rsidRPr="003701A1" w14:paraId="0A25F759" w14:textId="77777777" w:rsidTr="00E3241B">
        <w:trPr>
          <w:trHeight w:val="441"/>
          <w:jc w:val="center"/>
        </w:trPr>
        <w:tc>
          <w:tcPr>
            <w:tcW w:w="6683" w:type="dxa"/>
            <w:tcBorders>
              <w:top w:val="nil"/>
              <w:left w:val="single" w:sz="4" w:space="0" w:color="000000"/>
              <w:bottom w:val="single" w:sz="4" w:space="0" w:color="auto"/>
              <w:right w:val="single" w:sz="4" w:space="0" w:color="000000"/>
            </w:tcBorders>
            <w:vAlign w:val="center"/>
          </w:tcPr>
          <w:p w14:paraId="6A2AD7CF" w14:textId="77777777" w:rsidR="00CF0BE3" w:rsidRPr="003701A1" w:rsidRDefault="009D2624" w:rsidP="0074729A">
            <w:pPr>
              <w:jc w:val="both"/>
              <w:rPr>
                <w:sz w:val="28"/>
                <w:szCs w:val="28"/>
              </w:rPr>
            </w:pPr>
            <w:r w:rsidRPr="003701A1">
              <w:rPr>
                <w:sz w:val="28"/>
                <w:szCs w:val="28"/>
              </w:rPr>
              <w:t>сомневаюсь</w:t>
            </w:r>
          </w:p>
        </w:tc>
        <w:tc>
          <w:tcPr>
            <w:tcW w:w="1350" w:type="dxa"/>
            <w:tcBorders>
              <w:top w:val="nil"/>
              <w:left w:val="nil"/>
              <w:bottom w:val="single" w:sz="4" w:space="0" w:color="auto"/>
              <w:right w:val="single" w:sz="4" w:space="0" w:color="000000"/>
            </w:tcBorders>
            <w:vAlign w:val="bottom"/>
          </w:tcPr>
          <w:p w14:paraId="08A60F8C" w14:textId="77777777" w:rsidR="00CF0BE3" w:rsidRPr="003701A1" w:rsidRDefault="009D2624" w:rsidP="0074729A">
            <w:pPr>
              <w:jc w:val="right"/>
              <w:rPr>
                <w:sz w:val="28"/>
                <w:szCs w:val="28"/>
              </w:rPr>
            </w:pPr>
            <w:r w:rsidRPr="003701A1">
              <w:rPr>
                <w:sz w:val="28"/>
                <w:szCs w:val="28"/>
              </w:rPr>
              <w:t>10,0</w:t>
            </w:r>
          </w:p>
        </w:tc>
        <w:tc>
          <w:tcPr>
            <w:tcW w:w="1566" w:type="dxa"/>
            <w:tcBorders>
              <w:top w:val="nil"/>
              <w:left w:val="nil"/>
              <w:bottom w:val="single" w:sz="4" w:space="0" w:color="auto"/>
              <w:right w:val="single" w:sz="4" w:space="0" w:color="000000"/>
            </w:tcBorders>
            <w:vAlign w:val="bottom"/>
          </w:tcPr>
          <w:p w14:paraId="65AF1E30" w14:textId="77777777" w:rsidR="00CF0BE3" w:rsidRPr="003701A1" w:rsidRDefault="009D2624" w:rsidP="0074729A">
            <w:pPr>
              <w:jc w:val="right"/>
              <w:rPr>
                <w:sz w:val="28"/>
                <w:szCs w:val="28"/>
              </w:rPr>
            </w:pPr>
            <w:r w:rsidRPr="003701A1">
              <w:rPr>
                <w:sz w:val="28"/>
                <w:szCs w:val="28"/>
              </w:rPr>
              <w:t>18,8</w:t>
            </w:r>
          </w:p>
        </w:tc>
      </w:tr>
      <w:tr w:rsidR="00350A5D" w:rsidRPr="003701A1" w14:paraId="65A4A461" w14:textId="77777777" w:rsidTr="00350A5D">
        <w:trPr>
          <w:trHeight w:val="492"/>
          <w:jc w:val="center"/>
        </w:trPr>
        <w:tc>
          <w:tcPr>
            <w:tcW w:w="9599" w:type="dxa"/>
            <w:gridSpan w:val="3"/>
            <w:tcBorders>
              <w:top w:val="single" w:sz="4" w:space="0" w:color="auto"/>
              <w:left w:val="single" w:sz="4" w:space="0" w:color="auto"/>
              <w:bottom w:val="single" w:sz="4" w:space="0" w:color="auto"/>
              <w:right w:val="single" w:sz="4" w:space="0" w:color="auto"/>
            </w:tcBorders>
            <w:vAlign w:val="center"/>
          </w:tcPr>
          <w:p w14:paraId="635F9A05" w14:textId="3DC90D8D" w:rsidR="00350A5D" w:rsidRPr="003701A1" w:rsidRDefault="00350A5D" w:rsidP="0074729A">
            <w:pPr>
              <w:ind w:firstLine="709"/>
              <w:jc w:val="both"/>
              <w:rPr>
                <w:sz w:val="28"/>
                <w:szCs w:val="28"/>
              </w:rPr>
            </w:pPr>
            <w:r w:rsidRPr="003701A1">
              <w:rPr>
                <w:sz w:val="28"/>
                <w:szCs w:val="28"/>
              </w:rPr>
              <w:t xml:space="preserve">*Вероятность нулевой гипотезы составляет 0%. Значение критерия  </w:t>
            </w:r>
            <m:oMath>
              <m:sSup>
                <m:sSupPr>
                  <m:ctrlPr>
                    <w:rPr>
                      <w:rFonts w:ascii="Cambria Math" w:eastAsia="Cambria Math" w:hAnsi="Cambria Math" w:cs="Cambria Math"/>
                      <w:sz w:val="28"/>
                      <w:szCs w:val="28"/>
                    </w:rPr>
                  </m:ctrlPr>
                </m:sSupPr>
                <m:e>
                  <m:r>
                    <w:rPr>
                      <w:rFonts w:ascii="Cambria Math" w:hAnsi="Cambria Math"/>
                    </w:rPr>
                    <m:t>χ</m:t>
                  </m:r>
                </m:e>
                <m:sup>
                  <m:r>
                    <w:rPr>
                      <w:rFonts w:ascii="Cambria Math" w:eastAsia="Cambria Math" w:hAnsi="Cambria Math" w:cs="Cambria Math"/>
                      <w:sz w:val="28"/>
                      <w:szCs w:val="28"/>
                    </w:rPr>
                    <m:t>2</m:t>
                  </m:r>
                </m:sup>
              </m:sSup>
            </m:oMath>
            <w:r w:rsidRPr="003701A1">
              <w:rPr>
                <w:sz w:val="28"/>
                <w:szCs w:val="28"/>
              </w:rPr>
              <w:t xml:space="preserve"> составляет 56,57. Число степеней свободы равен 2. р &lt;0,01. Коэффициент Крамера равна 0,528.</w:t>
            </w:r>
          </w:p>
        </w:tc>
      </w:tr>
    </w:tbl>
    <w:p w14:paraId="22A28394" w14:textId="77777777" w:rsidR="00350A5D" w:rsidRDefault="00350A5D" w:rsidP="00325FE6">
      <w:pPr>
        <w:spacing w:line="259" w:lineRule="auto"/>
        <w:ind w:firstLine="567"/>
        <w:jc w:val="both"/>
        <w:rPr>
          <w:b/>
          <w:bCs/>
          <w:sz w:val="28"/>
          <w:szCs w:val="28"/>
        </w:rPr>
      </w:pPr>
    </w:p>
    <w:p w14:paraId="607CAA91" w14:textId="0B7C9FF0" w:rsidR="0074729A" w:rsidRPr="003701A1" w:rsidRDefault="0074729A" w:rsidP="0074729A">
      <w:pPr>
        <w:ind w:firstLine="709"/>
        <w:jc w:val="both"/>
        <w:rPr>
          <w:sz w:val="28"/>
          <w:szCs w:val="28"/>
        </w:rPr>
      </w:pPr>
      <w:r w:rsidRPr="00250590">
        <w:rPr>
          <w:b/>
          <w:bCs/>
          <w:sz w:val="28"/>
          <w:szCs w:val="28"/>
        </w:rPr>
        <w:t>4) Как вы считаете, почему донор становится донором?</w:t>
      </w:r>
      <w:r>
        <w:rPr>
          <w:b/>
          <w:bCs/>
          <w:sz w:val="28"/>
          <w:szCs w:val="28"/>
        </w:rPr>
        <w:t xml:space="preserve"> </w:t>
      </w:r>
      <w:r w:rsidRPr="003701A1">
        <w:rPr>
          <w:sz w:val="28"/>
          <w:szCs w:val="28"/>
        </w:rPr>
        <w:t>Респонденты</w:t>
      </w:r>
      <w:r>
        <w:rPr>
          <w:sz w:val="28"/>
          <w:szCs w:val="28"/>
        </w:rPr>
        <w:t xml:space="preserve"> </w:t>
      </w:r>
      <w:r w:rsidRPr="003701A1">
        <w:rPr>
          <w:sz w:val="28"/>
          <w:szCs w:val="28"/>
        </w:rPr>
        <w:t>I, II, III группы следующим образом характеризуют причины</w:t>
      </w:r>
      <w:r>
        <w:rPr>
          <w:sz w:val="28"/>
          <w:szCs w:val="28"/>
        </w:rPr>
        <w:t xml:space="preserve"> и мотивацию</w:t>
      </w:r>
      <w:r w:rsidRPr="003701A1">
        <w:rPr>
          <w:sz w:val="28"/>
          <w:szCs w:val="28"/>
        </w:rPr>
        <w:t xml:space="preserve"> </w:t>
      </w:r>
      <w:r>
        <w:rPr>
          <w:sz w:val="28"/>
          <w:szCs w:val="28"/>
        </w:rPr>
        <w:t>донорства</w:t>
      </w:r>
      <w:r w:rsidRPr="003701A1">
        <w:rPr>
          <w:sz w:val="28"/>
          <w:szCs w:val="28"/>
        </w:rPr>
        <w:t>. Самый важный и значимый аргумент для донорства – вероятный заработок. I группа – 81,6% II группа – 78,1 %, III группа – 80%. Остальные причины, по мнению опрошенных, менее актуальны, как показано в таблице 34 и связь между признак</w:t>
      </w:r>
      <w:r>
        <w:rPr>
          <w:sz w:val="28"/>
          <w:szCs w:val="28"/>
        </w:rPr>
        <w:t xml:space="preserve">ами слабая, р&gt; 0.05 (таблица 27, </w:t>
      </w:r>
      <w:r w:rsidR="00E3241B">
        <w:rPr>
          <w:sz w:val="28"/>
          <w:szCs w:val="28"/>
          <w:lang w:val="kk-KZ"/>
        </w:rPr>
        <w:t>р</w:t>
      </w:r>
      <w:r>
        <w:rPr>
          <w:sz w:val="28"/>
          <w:szCs w:val="28"/>
        </w:rPr>
        <w:t>исунок 43</w:t>
      </w:r>
      <w:r w:rsidRPr="00AF7DD1">
        <w:rPr>
          <w:sz w:val="28"/>
          <w:szCs w:val="28"/>
        </w:rPr>
        <w:t>).</w:t>
      </w:r>
    </w:p>
    <w:p w14:paraId="20F2A4D2" w14:textId="29A8759D" w:rsidR="00325FE6" w:rsidRPr="003701A1" w:rsidRDefault="00325FE6" w:rsidP="0074729A">
      <w:pPr>
        <w:ind w:firstLine="709"/>
        <w:jc w:val="both"/>
        <w:rPr>
          <w:sz w:val="28"/>
          <w:szCs w:val="28"/>
        </w:rPr>
      </w:pPr>
    </w:p>
    <w:p w14:paraId="1C00E9C4" w14:textId="77777777" w:rsidR="00CF0BE3" w:rsidRPr="003701A1" w:rsidRDefault="00CF0BE3">
      <w:pPr>
        <w:spacing w:after="160" w:line="259" w:lineRule="auto"/>
        <w:ind w:left="-142"/>
        <w:rPr>
          <w:b/>
          <w:sz w:val="28"/>
          <w:szCs w:val="28"/>
        </w:rPr>
      </w:pPr>
    </w:p>
    <w:p w14:paraId="6A14CA8F" w14:textId="56DD68C5" w:rsidR="00CF0BE3" w:rsidRPr="003701A1" w:rsidRDefault="00842DBA">
      <w:pPr>
        <w:spacing w:after="160" w:line="259" w:lineRule="auto"/>
        <w:ind w:left="-142"/>
        <w:jc w:val="center"/>
        <w:rPr>
          <w:sz w:val="28"/>
          <w:szCs w:val="28"/>
        </w:rPr>
      </w:pPr>
      <w:r>
        <w:rPr>
          <w:noProof/>
          <w:sz w:val="28"/>
          <w:szCs w:val="28"/>
        </w:rPr>
        <w:drawing>
          <wp:inline distT="0" distB="0" distL="0" distR="0" wp14:anchorId="07092A42" wp14:editId="17BA61BE">
            <wp:extent cx="6153150" cy="3981450"/>
            <wp:effectExtent l="0" t="0" r="0" b="0"/>
            <wp:docPr id="46" name="Диаграмма 46"/>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69D676F0" w14:textId="101130DE" w:rsidR="00CF0BE3" w:rsidRDefault="006C1057" w:rsidP="00350A5D">
      <w:pPr>
        <w:jc w:val="center"/>
        <w:rPr>
          <w:sz w:val="28"/>
          <w:szCs w:val="28"/>
        </w:rPr>
      </w:pPr>
      <w:r>
        <w:rPr>
          <w:sz w:val="28"/>
          <w:szCs w:val="28"/>
        </w:rPr>
        <w:t>Рисунок 4</w:t>
      </w:r>
      <w:r w:rsidR="001F5850">
        <w:rPr>
          <w:sz w:val="28"/>
          <w:szCs w:val="28"/>
        </w:rPr>
        <w:t>3</w:t>
      </w:r>
      <w:r w:rsidR="00350A5D">
        <w:rPr>
          <w:b/>
          <w:sz w:val="28"/>
          <w:szCs w:val="28"/>
        </w:rPr>
        <w:t xml:space="preserve"> </w:t>
      </w:r>
      <w:r w:rsidR="00350A5D" w:rsidRPr="003701A1">
        <w:rPr>
          <w:sz w:val="28"/>
          <w:szCs w:val="28"/>
        </w:rPr>
        <w:t>–</w:t>
      </w:r>
      <w:r w:rsidR="009D2624" w:rsidRPr="003701A1">
        <w:rPr>
          <w:sz w:val="28"/>
          <w:szCs w:val="28"/>
        </w:rPr>
        <w:t xml:space="preserve"> </w:t>
      </w:r>
      <w:r w:rsidR="000C2176">
        <w:rPr>
          <w:sz w:val="28"/>
          <w:szCs w:val="28"/>
        </w:rPr>
        <w:t>Основные мотивы донорства по мнению респондентов</w:t>
      </w:r>
    </w:p>
    <w:p w14:paraId="14D9F558" w14:textId="77777777" w:rsidR="00350A5D" w:rsidRPr="003701A1" w:rsidRDefault="00350A5D" w:rsidP="00350A5D">
      <w:pPr>
        <w:jc w:val="center"/>
        <w:rPr>
          <w:sz w:val="28"/>
          <w:szCs w:val="28"/>
        </w:rPr>
      </w:pPr>
    </w:p>
    <w:p w14:paraId="145BA584" w14:textId="32485786" w:rsidR="00CF0BE3" w:rsidRDefault="00842DBA" w:rsidP="00350A5D">
      <w:pPr>
        <w:jc w:val="both"/>
        <w:rPr>
          <w:sz w:val="28"/>
          <w:szCs w:val="28"/>
        </w:rPr>
      </w:pPr>
      <w:r w:rsidRPr="00527D1C">
        <w:rPr>
          <w:sz w:val="28"/>
          <w:szCs w:val="28"/>
        </w:rPr>
        <w:t>Таблица 2</w:t>
      </w:r>
      <w:r w:rsidR="001F5850" w:rsidRPr="00527D1C">
        <w:rPr>
          <w:sz w:val="28"/>
          <w:szCs w:val="28"/>
        </w:rPr>
        <w:t>7</w:t>
      </w:r>
      <w:r w:rsidR="00350A5D">
        <w:rPr>
          <w:sz w:val="28"/>
          <w:szCs w:val="28"/>
        </w:rPr>
        <w:t xml:space="preserve"> </w:t>
      </w:r>
      <w:r w:rsidR="00350A5D" w:rsidRPr="003701A1">
        <w:rPr>
          <w:sz w:val="28"/>
          <w:szCs w:val="28"/>
        </w:rPr>
        <w:t>–</w:t>
      </w:r>
      <w:r w:rsidRPr="00527D1C">
        <w:rPr>
          <w:sz w:val="28"/>
          <w:szCs w:val="28"/>
        </w:rPr>
        <w:t xml:space="preserve"> </w:t>
      </w:r>
      <w:r w:rsidR="000C2176" w:rsidRPr="00527D1C">
        <w:rPr>
          <w:sz w:val="28"/>
          <w:szCs w:val="28"/>
        </w:rPr>
        <w:t>Основные мотивы донорства</w:t>
      </w:r>
    </w:p>
    <w:p w14:paraId="060F8B38" w14:textId="77777777" w:rsidR="00350A5D" w:rsidRPr="00527D1C" w:rsidRDefault="00350A5D" w:rsidP="00350A5D">
      <w:pPr>
        <w:jc w:val="both"/>
        <w:rPr>
          <w:sz w:val="28"/>
          <w:szCs w:val="28"/>
        </w:rPr>
      </w:pPr>
    </w:p>
    <w:tbl>
      <w:tblPr>
        <w:tblStyle w:val="affffffff1"/>
        <w:tblW w:w="9624" w:type="dxa"/>
        <w:tblInd w:w="115" w:type="dxa"/>
        <w:tblLayout w:type="fixed"/>
        <w:tblLook w:val="0400" w:firstRow="0" w:lastRow="0" w:firstColumn="0" w:lastColumn="0" w:noHBand="0" w:noVBand="1"/>
      </w:tblPr>
      <w:tblGrid>
        <w:gridCol w:w="5245"/>
        <w:gridCol w:w="1276"/>
        <w:gridCol w:w="1559"/>
        <w:gridCol w:w="1544"/>
      </w:tblGrid>
      <w:tr w:rsidR="00CF0BE3" w:rsidRPr="003701A1" w14:paraId="28214D19" w14:textId="77777777" w:rsidTr="001A1314">
        <w:trPr>
          <w:trHeight w:val="751"/>
        </w:trPr>
        <w:tc>
          <w:tcPr>
            <w:tcW w:w="5245" w:type="dxa"/>
            <w:tcBorders>
              <w:top w:val="single" w:sz="4" w:space="0" w:color="000000"/>
              <w:left w:val="single" w:sz="4" w:space="0" w:color="000000"/>
              <w:bottom w:val="single" w:sz="4" w:space="0" w:color="000000"/>
              <w:right w:val="single" w:sz="4" w:space="0" w:color="000000"/>
            </w:tcBorders>
            <w:vAlign w:val="bottom"/>
          </w:tcPr>
          <w:p w14:paraId="1AE97F2A" w14:textId="77777777" w:rsidR="00CF0BE3" w:rsidRPr="003701A1" w:rsidRDefault="009D2624" w:rsidP="001A1314">
            <w:pPr>
              <w:rPr>
                <w:sz w:val="28"/>
                <w:szCs w:val="28"/>
              </w:rPr>
            </w:pPr>
            <w:r w:rsidRPr="003701A1">
              <w:rPr>
                <w:sz w:val="28"/>
                <w:szCs w:val="28"/>
              </w:rPr>
              <w:t>Ответы</w:t>
            </w:r>
          </w:p>
        </w:tc>
        <w:tc>
          <w:tcPr>
            <w:tcW w:w="1276" w:type="dxa"/>
            <w:tcBorders>
              <w:top w:val="single" w:sz="4" w:space="0" w:color="000000"/>
              <w:left w:val="nil"/>
              <w:bottom w:val="single" w:sz="4" w:space="0" w:color="000000"/>
              <w:right w:val="single" w:sz="4" w:space="0" w:color="000000"/>
            </w:tcBorders>
            <w:vAlign w:val="bottom"/>
          </w:tcPr>
          <w:p w14:paraId="0AC0294E" w14:textId="77777777" w:rsidR="00CF0BE3" w:rsidRPr="003701A1" w:rsidRDefault="009D2624" w:rsidP="001A1314">
            <w:pPr>
              <w:rPr>
                <w:sz w:val="28"/>
                <w:szCs w:val="28"/>
              </w:rPr>
            </w:pPr>
            <w:r w:rsidRPr="003701A1">
              <w:rPr>
                <w:sz w:val="28"/>
                <w:szCs w:val="28"/>
              </w:rPr>
              <w:t>I группа</w:t>
            </w:r>
          </w:p>
          <w:p w14:paraId="08FD4DE9" w14:textId="77777777" w:rsidR="00CF0BE3" w:rsidRPr="003701A1" w:rsidRDefault="009D2624" w:rsidP="001A1314">
            <w:pPr>
              <w:rPr>
                <w:sz w:val="28"/>
                <w:szCs w:val="28"/>
              </w:rPr>
            </w:pPr>
            <w:r w:rsidRPr="003701A1">
              <w:rPr>
                <w:sz w:val="28"/>
                <w:szCs w:val="28"/>
              </w:rPr>
              <w:t>Коллеги</w:t>
            </w:r>
          </w:p>
        </w:tc>
        <w:tc>
          <w:tcPr>
            <w:tcW w:w="1559" w:type="dxa"/>
            <w:tcBorders>
              <w:top w:val="single" w:sz="4" w:space="0" w:color="000000"/>
              <w:left w:val="nil"/>
              <w:bottom w:val="single" w:sz="4" w:space="0" w:color="000000"/>
              <w:right w:val="single" w:sz="4" w:space="0" w:color="000000"/>
            </w:tcBorders>
            <w:vAlign w:val="bottom"/>
          </w:tcPr>
          <w:p w14:paraId="78A29C70" w14:textId="77777777" w:rsidR="00CF0BE3" w:rsidRPr="003701A1" w:rsidRDefault="009D2624" w:rsidP="001A1314">
            <w:pPr>
              <w:rPr>
                <w:sz w:val="28"/>
                <w:szCs w:val="28"/>
              </w:rPr>
            </w:pPr>
            <w:r w:rsidRPr="003701A1">
              <w:rPr>
                <w:sz w:val="28"/>
                <w:szCs w:val="28"/>
              </w:rPr>
              <w:t>II группа</w:t>
            </w:r>
          </w:p>
          <w:p w14:paraId="115868C1" w14:textId="77777777" w:rsidR="00CF0BE3" w:rsidRPr="003701A1" w:rsidRDefault="009D2624" w:rsidP="001A1314">
            <w:pPr>
              <w:rPr>
                <w:sz w:val="28"/>
                <w:szCs w:val="28"/>
              </w:rPr>
            </w:pPr>
            <w:r w:rsidRPr="003701A1">
              <w:rPr>
                <w:sz w:val="28"/>
                <w:szCs w:val="28"/>
              </w:rPr>
              <w:t>Заказчики</w:t>
            </w:r>
          </w:p>
        </w:tc>
        <w:tc>
          <w:tcPr>
            <w:tcW w:w="1544" w:type="dxa"/>
            <w:tcBorders>
              <w:top w:val="single" w:sz="4" w:space="0" w:color="000000"/>
              <w:left w:val="nil"/>
              <w:bottom w:val="single" w:sz="4" w:space="0" w:color="000000"/>
              <w:right w:val="single" w:sz="4" w:space="0" w:color="000000"/>
            </w:tcBorders>
            <w:vAlign w:val="bottom"/>
          </w:tcPr>
          <w:p w14:paraId="07B77588" w14:textId="5EE537A1" w:rsidR="00CF0BE3" w:rsidRPr="003701A1" w:rsidRDefault="006014CC" w:rsidP="001A1314">
            <w:pPr>
              <w:rPr>
                <w:sz w:val="28"/>
                <w:szCs w:val="28"/>
              </w:rPr>
            </w:pPr>
            <w:r w:rsidRPr="003701A1">
              <w:rPr>
                <w:sz w:val="28"/>
                <w:szCs w:val="28"/>
              </w:rPr>
              <w:t>III группа</w:t>
            </w:r>
          </w:p>
          <w:p w14:paraId="2424857A" w14:textId="77777777" w:rsidR="00CF0BE3" w:rsidRPr="003701A1" w:rsidRDefault="009D2624" w:rsidP="001A1314">
            <w:pPr>
              <w:rPr>
                <w:sz w:val="28"/>
                <w:szCs w:val="28"/>
              </w:rPr>
            </w:pPr>
            <w:r w:rsidRPr="003701A1">
              <w:rPr>
                <w:sz w:val="28"/>
                <w:szCs w:val="28"/>
              </w:rPr>
              <w:t>Доноры</w:t>
            </w:r>
          </w:p>
        </w:tc>
      </w:tr>
      <w:tr w:rsidR="00CF0BE3" w:rsidRPr="003701A1" w14:paraId="18D6E97E" w14:textId="77777777" w:rsidTr="00556C7A">
        <w:trPr>
          <w:trHeight w:val="644"/>
        </w:trPr>
        <w:tc>
          <w:tcPr>
            <w:tcW w:w="5245" w:type="dxa"/>
            <w:tcBorders>
              <w:top w:val="nil"/>
              <w:left w:val="single" w:sz="4" w:space="0" w:color="000000"/>
              <w:bottom w:val="single" w:sz="4" w:space="0" w:color="000000"/>
              <w:right w:val="single" w:sz="4" w:space="0" w:color="000000"/>
            </w:tcBorders>
            <w:vAlign w:val="center"/>
          </w:tcPr>
          <w:p w14:paraId="20977F44" w14:textId="77777777" w:rsidR="00CF0BE3" w:rsidRPr="003701A1" w:rsidRDefault="009D2624" w:rsidP="001A1314">
            <w:pPr>
              <w:jc w:val="both"/>
              <w:rPr>
                <w:sz w:val="28"/>
                <w:szCs w:val="28"/>
              </w:rPr>
            </w:pPr>
            <w:r w:rsidRPr="003701A1">
              <w:rPr>
                <w:sz w:val="28"/>
                <w:szCs w:val="28"/>
              </w:rPr>
              <w:t>финансовая заинтересованность</w:t>
            </w:r>
          </w:p>
        </w:tc>
        <w:tc>
          <w:tcPr>
            <w:tcW w:w="1276" w:type="dxa"/>
            <w:tcBorders>
              <w:top w:val="nil"/>
              <w:left w:val="nil"/>
              <w:bottom w:val="single" w:sz="4" w:space="0" w:color="000000"/>
              <w:right w:val="single" w:sz="4" w:space="0" w:color="000000"/>
            </w:tcBorders>
            <w:vAlign w:val="bottom"/>
          </w:tcPr>
          <w:p w14:paraId="6EFA1C9B" w14:textId="77777777" w:rsidR="00CF0BE3" w:rsidRPr="003701A1" w:rsidRDefault="009D2624" w:rsidP="001A1314">
            <w:pPr>
              <w:jc w:val="right"/>
              <w:rPr>
                <w:sz w:val="28"/>
                <w:szCs w:val="28"/>
                <w:vertAlign w:val="superscript"/>
              </w:rPr>
            </w:pPr>
            <w:r w:rsidRPr="003701A1">
              <w:rPr>
                <w:sz w:val="28"/>
                <w:szCs w:val="28"/>
              </w:rPr>
              <w:t>81,6</w:t>
            </w:r>
          </w:p>
        </w:tc>
        <w:tc>
          <w:tcPr>
            <w:tcW w:w="1559" w:type="dxa"/>
            <w:tcBorders>
              <w:top w:val="nil"/>
              <w:left w:val="nil"/>
              <w:bottom w:val="single" w:sz="4" w:space="0" w:color="000000"/>
              <w:right w:val="single" w:sz="4" w:space="0" w:color="000000"/>
            </w:tcBorders>
            <w:vAlign w:val="bottom"/>
          </w:tcPr>
          <w:p w14:paraId="0C285C66" w14:textId="77777777" w:rsidR="00CF0BE3" w:rsidRPr="003701A1" w:rsidRDefault="009D2624" w:rsidP="001A1314">
            <w:pPr>
              <w:jc w:val="right"/>
              <w:rPr>
                <w:sz w:val="28"/>
                <w:szCs w:val="28"/>
                <w:vertAlign w:val="superscript"/>
              </w:rPr>
            </w:pPr>
            <w:r w:rsidRPr="003701A1">
              <w:rPr>
                <w:sz w:val="28"/>
                <w:szCs w:val="28"/>
              </w:rPr>
              <w:t>78,1</w:t>
            </w:r>
          </w:p>
        </w:tc>
        <w:tc>
          <w:tcPr>
            <w:tcW w:w="1544" w:type="dxa"/>
            <w:tcBorders>
              <w:top w:val="nil"/>
              <w:left w:val="nil"/>
              <w:bottom w:val="single" w:sz="4" w:space="0" w:color="000000"/>
              <w:right w:val="single" w:sz="4" w:space="0" w:color="000000"/>
            </w:tcBorders>
            <w:vAlign w:val="bottom"/>
          </w:tcPr>
          <w:p w14:paraId="036D72BA" w14:textId="77777777" w:rsidR="00CF0BE3" w:rsidRPr="003701A1" w:rsidRDefault="009D2624" w:rsidP="001A1314">
            <w:pPr>
              <w:jc w:val="right"/>
              <w:rPr>
                <w:sz w:val="28"/>
                <w:szCs w:val="28"/>
                <w:vertAlign w:val="superscript"/>
              </w:rPr>
            </w:pPr>
            <w:r w:rsidRPr="003701A1">
              <w:rPr>
                <w:sz w:val="28"/>
                <w:szCs w:val="28"/>
              </w:rPr>
              <w:t>80,0</w:t>
            </w:r>
          </w:p>
        </w:tc>
      </w:tr>
      <w:tr w:rsidR="00CF0BE3" w:rsidRPr="003701A1" w14:paraId="781ED288" w14:textId="77777777" w:rsidTr="00556C7A">
        <w:trPr>
          <w:trHeight w:val="695"/>
        </w:trPr>
        <w:tc>
          <w:tcPr>
            <w:tcW w:w="5245" w:type="dxa"/>
            <w:tcBorders>
              <w:top w:val="nil"/>
              <w:left w:val="single" w:sz="4" w:space="0" w:color="000000"/>
              <w:bottom w:val="single" w:sz="4" w:space="0" w:color="000000"/>
              <w:right w:val="single" w:sz="4" w:space="0" w:color="000000"/>
            </w:tcBorders>
            <w:vAlign w:val="center"/>
          </w:tcPr>
          <w:p w14:paraId="07C848CA" w14:textId="77777777" w:rsidR="00CF0BE3" w:rsidRPr="003701A1" w:rsidRDefault="009D2624" w:rsidP="001A1314">
            <w:pPr>
              <w:jc w:val="both"/>
              <w:rPr>
                <w:sz w:val="28"/>
                <w:szCs w:val="28"/>
              </w:rPr>
            </w:pPr>
            <w:r w:rsidRPr="003701A1">
              <w:rPr>
                <w:sz w:val="28"/>
                <w:szCs w:val="28"/>
              </w:rPr>
              <w:t>желание помочь родственникам</w:t>
            </w:r>
          </w:p>
        </w:tc>
        <w:tc>
          <w:tcPr>
            <w:tcW w:w="1276" w:type="dxa"/>
            <w:tcBorders>
              <w:top w:val="nil"/>
              <w:left w:val="nil"/>
              <w:bottom w:val="single" w:sz="4" w:space="0" w:color="000000"/>
              <w:right w:val="single" w:sz="4" w:space="0" w:color="000000"/>
            </w:tcBorders>
            <w:vAlign w:val="bottom"/>
          </w:tcPr>
          <w:p w14:paraId="299D21D6" w14:textId="77777777" w:rsidR="00CF0BE3" w:rsidRPr="003701A1" w:rsidRDefault="009D2624" w:rsidP="001A1314">
            <w:pPr>
              <w:jc w:val="right"/>
              <w:rPr>
                <w:sz w:val="28"/>
                <w:szCs w:val="28"/>
              </w:rPr>
            </w:pPr>
            <w:r w:rsidRPr="003701A1">
              <w:rPr>
                <w:sz w:val="28"/>
                <w:szCs w:val="28"/>
              </w:rPr>
              <w:t>8,4</w:t>
            </w:r>
          </w:p>
        </w:tc>
        <w:tc>
          <w:tcPr>
            <w:tcW w:w="1559" w:type="dxa"/>
            <w:tcBorders>
              <w:top w:val="nil"/>
              <w:left w:val="nil"/>
              <w:bottom w:val="single" w:sz="4" w:space="0" w:color="000000"/>
              <w:right w:val="single" w:sz="4" w:space="0" w:color="000000"/>
            </w:tcBorders>
            <w:vAlign w:val="bottom"/>
          </w:tcPr>
          <w:p w14:paraId="0C27C7EA" w14:textId="77777777" w:rsidR="00CF0BE3" w:rsidRPr="003701A1" w:rsidRDefault="009D2624" w:rsidP="001A1314">
            <w:pPr>
              <w:jc w:val="right"/>
              <w:rPr>
                <w:sz w:val="28"/>
                <w:szCs w:val="28"/>
              </w:rPr>
            </w:pPr>
            <w:r w:rsidRPr="003701A1">
              <w:rPr>
                <w:sz w:val="28"/>
                <w:szCs w:val="28"/>
              </w:rPr>
              <w:t>6,3</w:t>
            </w:r>
          </w:p>
        </w:tc>
        <w:tc>
          <w:tcPr>
            <w:tcW w:w="1544" w:type="dxa"/>
            <w:tcBorders>
              <w:top w:val="nil"/>
              <w:left w:val="nil"/>
              <w:bottom w:val="single" w:sz="4" w:space="0" w:color="000000"/>
              <w:right w:val="single" w:sz="4" w:space="0" w:color="000000"/>
            </w:tcBorders>
            <w:vAlign w:val="bottom"/>
          </w:tcPr>
          <w:p w14:paraId="6D2D262F" w14:textId="77777777" w:rsidR="00CF0BE3" w:rsidRPr="003701A1" w:rsidRDefault="009D2624" w:rsidP="001A1314">
            <w:pPr>
              <w:jc w:val="right"/>
              <w:rPr>
                <w:sz w:val="28"/>
                <w:szCs w:val="28"/>
              </w:rPr>
            </w:pPr>
            <w:r w:rsidRPr="003701A1">
              <w:rPr>
                <w:sz w:val="28"/>
                <w:szCs w:val="28"/>
              </w:rPr>
              <w:t>2,9</w:t>
            </w:r>
          </w:p>
        </w:tc>
      </w:tr>
      <w:tr w:rsidR="00CF0BE3" w:rsidRPr="003701A1" w14:paraId="04B6E1CE" w14:textId="77777777" w:rsidTr="00556C7A">
        <w:trPr>
          <w:trHeight w:val="564"/>
        </w:trPr>
        <w:tc>
          <w:tcPr>
            <w:tcW w:w="5245" w:type="dxa"/>
            <w:tcBorders>
              <w:top w:val="nil"/>
              <w:left w:val="single" w:sz="4" w:space="0" w:color="000000"/>
              <w:bottom w:val="single" w:sz="4" w:space="0" w:color="000000"/>
              <w:right w:val="single" w:sz="4" w:space="0" w:color="000000"/>
            </w:tcBorders>
            <w:vAlign w:val="center"/>
          </w:tcPr>
          <w:p w14:paraId="517F962E" w14:textId="77777777" w:rsidR="00CF0BE3" w:rsidRPr="003701A1" w:rsidRDefault="009D2624" w:rsidP="001A1314">
            <w:pPr>
              <w:jc w:val="both"/>
              <w:rPr>
                <w:sz w:val="28"/>
                <w:szCs w:val="28"/>
              </w:rPr>
            </w:pPr>
            <w:r w:rsidRPr="003701A1">
              <w:rPr>
                <w:sz w:val="28"/>
                <w:szCs w:val="28"/>
              </w:rPr>
              <w:t>желание помочь другу\подруге</w:t>
            </w:r>
          </w:p>
        </w:tc>
        <w:tc>
          <w:tcPr>
            <w:tcW w:w="1276" w:type="dxa"/>
            <w:tcBorders>
              <w:top w:val="nil"/>
              <w:left w:val="nil"/>
              <w:bottom w:val="single" w:sz="4" w:space="0" w:color="000000"/>
              <w:right w:val="single" w:sz="4" w:space="0" w:color="000000"/>
            </w:tcBorders>
            <w:vAlign w:val="bottom"/>
          </w:tcPr>
          <w:p w14:paraId="26B13668" w14:textId="77777777" w:rsidR="00CF0BE3" w:rsidRPr="003701A1" w:rsidRDefault="009D2624" w:rsidP="001A1314">
            <w:pPr>
              <w:jc w:val="right"/>
              <w:rPr>
                <w:sz w:val="28"/>
                <w:szCs w:val="28"/>
              </w:rPr>
            </w:pPr>
            <w:r w:rsidRPr="003701A1">
              <w:rPr>
                <w:sz w:val="28"/>
                <w:szCs w:val="28"/>
              </w:rPr>
              <w:t>1,6</w:t>
            </w:r>
          </w:p>
        </w:tc>
        <w:tc>
          <w:tcPr>
            <w:tcW w:w="1559" w:type="dxa"/>
            <w:tcBorders>
              <w:top w:val="nil"/>
              <w:left w:val="nil"/>
              <w:bottom w:val="single" w:sz="4" w:space="0" w:color="000000"/>
              <w:right w:val="single" w:sz="4" w:space="0" w:color="000000"/>
            </w:tcBorders>
            <w:vAlign w:val="bottom"/>
          </w:tcPr>
          <w:p w14:paraId="7781097F" w14:textId="77777777" w:rsidR="00CF0BE3" w:rsidRPr="003701A1" w:rsidRDefault="009D2624" w:rsidP="001A1314">
            <w:pPr>
              <w:jc w:val="right"/>
              <w:rPr>
                <w:sz w:val="28"/>
                <w:szCs w:val="28"/>
              </w:rPr>
            </w:pPr>
            <w:r w:rsidRPr="003701A1">
              <w:rPr>
                <w:sz w:val="28"/>
                <w:szCs w:val="28"/>
              </w:rPr>
              <w:t>3,1</w:t>
            </w:r>
          </w:p>
        </w:tc>
        <w:tc>
          <w:tcPr>
            <w:tcW w:w="1544" w:type="dxa"/>
            <w:tcBorders>
              <w:top w:val="nil"/>
              <w:left w:val="nil"/>
              <w:bottom w:val="single" w:sz="4" w:space="0" w:color="000000"/>
              <w:right w:val="single" w:sz="4" w:space="0" w:color="000000"/>
            </w:tcBorders>
            <w:vAlign w:val="bottom"/>
          </w:tcPr>
          <w:p w14:paraId="2C56458C" w14:textId="77777777" w:rsidR="00CF0BE3" w:rsidRPr="003701A1" w:rsidRDefault="009D2624" w:rsidP="001A1314">
            <w:pPr>
              <w:rPr>
                <w:sz w:val="28"/>
                <w:szCs w:val="28"/>
              </w:rPr>
            </w:pPr>
            <w:r w:rsidRPr="003701A1">
              <w:rPr>
                <w:sz w:val="28"/>
                <w:szCs w:val="28"/>
              </w:rPr>
              <w:t> </w:t>
            </w:r>
          </w:p>
        </w:tc>
      </w:tr>
      <w:tr w:rsidR="00CF0BE3" w:rsidRPr="003701A1" w14:paraId="5788E279" w14:textId="77777777" w:rsidTr="00556C7A">
        <w:trPr>
          <w:trHeight w:val="700"/>
        </w:trPr>
        <w:tc>
          <w:tcPr>
            <w:tcW w:w="5245" w:type="dxa"/>
            <w:tcBorders>
              <w:top w:val="nil"/>
              <w:left w:val="single" w:sz="4" w:space="0" w:color="000000"/>
              <w:bottom w:val="single" w:sz="4" w:space="0" w:color="000000"/>
              <w:right w:val="single" w:sz="4" w:space="0" w:color="000000"/>
            </w:tcBorders>
            <w:vAlign w:val="center"/>
          </w:tcPr>
          <w:p w14:paraId="77015C6C" w14:textId="77777777" w:rsidR="00CF0BE3" w:rsidRPr="003701A1" w:rsidRDefault="009D2624" w:rsidP="001A1314">
            <w:pPr>
              <w:jc w:val="both"/>
              <w:rPr>
                <w:sz w:val="28"/>
                <w:szCs w:val="28"/>
              </w:rPr>
            </w:pPr>
            <w:r w:rsidRPr="003701A1">
              <w:rPr>
                <w:sz w:val="28"/>
                <w:szCs w:val="28"/>
              </w:rPr>
              <w:t>альтруистические мотивы (желание просто помочь)</w:t>
            </w:r>
          </w:p>
        </w:tc>
        <w:tc>
          <w:tcPr>
            <w:tcW w:w="1276" w:type="dxa"/>
            <w:tcBorders>
              <w:top w:val="nil"/>
              <w:left w:val="nil"/>
              <w:bottom w:val="single" w:sz="4" w:space="0" w:color="000000"/>
              <w:right w:val="single" w:sz="4" w:space="0" w:color="000000"/>
            </w:tcBorders>
            <w:vAlign w:val="bottom"/>
          </w:tcPr>
          <w:p w14:paraId="0A438B1B" w14:textId="77777777" w:rsidR="00CF0BE3" w:rsidRPr="003701A1" w:rsidRDefault="009D2624" w:rsidP="001A1314">
            <w:pPr>
              <w:jc w:val="right"/>
              <w:rPr>
                <w:sz w:val="28"/>
                <w:szCs w:val="28"/>
              </w:rPr>
            </w:pPr>
            <w:r w:rsidRPr="003701A1">
              <w:rPr>
                <w:sz w:val="28"/>
                <w:szCs w:val="28"/>
              </w:rPr>
              <w:t>6,3</w:t>
            </w:r>
          </w:p>
        </w:tc>
        <w:tc>
          <w:tcPr>
            <w:tcW w:w="1559" w:type="dxa"/>
            <w:tcBorders>
              <w:top w:val="nil"/>
              <w:left w:val="nil"/>
              <w:bottom w:val="single" w:sz="4" w:space="0" w:color="000000"/>
              <w:right w:val="single" w:sz="4" w:space="0" w:color="000000"/>
            </w:tcBorders>
            <w:vAlign w:val="bottom"/>
          </w:tcPr>
          <w:p w14:paraId="5C3C45A0" w14:textId="77777777" w:rsidR="00CF0BE3" w:rsidRPr="003701A1" w:rsidRDefault="009D2624" w:rsidP="001A1314">
            <w:pPr>
              <w:jc w:val="right"/>
              <w:rPr>
                <w:sz w:val="28"/>
                <w:szCs w:val="28"/>
              </w:rPr>
            </w:pPr>
            <w:r w:rsidRPr="003701A1">
              <w:rPr>
                <w:sz w:val="28"/>
                <w:szCs w:val="28"/>
              </w:rPr>
              <w:t>3,1</w:t>
            </w:r>
          </w:p>
        </w:tc>
        <w:tc>
          <w:tcPr>
            <w:tcW w:w="1544" w:type="dxa"/>
            <w:tcBorders>
              <w:top w:val="nil"/>
              <w:left w:val="nil"/>
              <w:bottom w:val="single" w:sz="4" w:space="0" w:color="000000"/>
              <w:right w:val="single" w:sz="4" w:space="0" w:color="000000"/>
            </w:tcBorders>
            <w:vAlign w:val="bottom"/>
          </w:tcPr>
          <w:p w14:paraId="0F47FB85" w14:textId="77777777" w:rsidR="00CF0BE3" w:rsidRPr="003701A1" w:rsidRDefault="009D2624" w:rsidP="001A1314">
            <w:pPr>
              <w:jc w:val="right"/>
              <w:rPr>
                <w:sz w:val="28"/>
                <w:szCs w:val="28"/>
              </w:rPr>
            </w:pPr>
            <w:r w:rsidRPr="003701A1">
              <w:rPr>
                <w:sz w:val="28"/>
                <w:szCs w:val="28"/>
              </w:rPr>
              <w:t>14,3</w:t>
            </w:r>
          </w:p>
        </w:tc>
      </w:tr>
      <w:tr w:rsidR="00CF0BE3" w:rsidRPr="003701A1" w14:paraId="139A02DC" w14:textId="77777777" w:rsidTr="00556C7A">
        <w:trPr>
          <w:trHeight w:val="375"/>
        </w:trPr>
        <w:tc>
          <w:tcPr>
            <w:tcW w:w="5245" w:type="dxa"/>
            <w:tcBorders>
              <w:top w:val="nil"/>
              <w:left w:val="single" w:sz="4" w:space="0" w:color="000000"/>
              <w:bottom w:val="single" w:sz="4" w:space="0" w:color="000000"/>
              <w:right w:val="single" w:sz="4" w:space="0" w:color="000000"/>
            </w:tcBorders>
            <w:vAlign w:val="center"/>
          </w:tcPr>
          <w:p w14:paraId="39652EE6" w14:textId="13A3D609" w:rsidR="00CF0BE3" w:rsidRPr="003701A1" w:rsidRDefault="009D2624" w:rsidP="001A1314">
            <w:pPr>
              <w:jc w:val="both"/>
              <w:rPr>
                <w:sz w:val="28"/>
                <w:szCs w:val="28"/>
              </w:rPr>
            </w:pPr>
            <w:r w:rsidRPr="003701A1">
              <w:rPr>
                <w:sz w:val="28"/>
                <w:szCs w:val="28"/>
              </w:rPr>
              <w:t>половые амбиции</w:t>
            </w:r>
          </w:p>
        </w:tc>
        <w:tc>
          <w:tcPr>
            <w:tcW w:w="1276" w:type="dxa"/>
            <w:tcBorders>
              <w:top w:val="nil"/>
              <w:left w:val="nil"/>
              <w:bottom w:val="single" w:sz="4" w:space="0" w:color="000000"/>
              <w:right w:val="single" w:sz="4" w:space="0" w:color="000000"/>
            </w:tcBorders>
            <w:vAlign w:val="bottom"/>
          </w:tcPr>
          <w:p w14:paraId="79C4F974" w14:textId="77777777" w:rsidR="00CF0BE3" w:rsidRPr="003701A1" w:rsidRDefault="009D2624" w:rsidP="001A1314">
            <w:pPr>
              <w:jc w:val="right"/>
              <w:rPr>
                <w:sz w:val="28"/>
                <w:szCs w:val="28"/>
              </w:rPr>
            </w:pPr>
            <w:r w:rsidRPr="003701A1">
              <w:rPr>
                <w:sz w:val="28"/>
                <w:szCs w:val="28"/>
              </w:rPr>
              <w:t>1,6</w:t>
            </w:r>
          </w:p>
        </w:tc>
        <w:tc>
          <w:tcPr>
            <w:tcW w:w="1559" w:type="dxa"/>
            <w:tcBorders>
              <w:top w:val="nil"/>
              <w:left w:val="nil"/>
              <w:bottom w:val="single" w:sz="4" w:space="0" w:color="000000"/>
              <w:right w:val="single" w:sz="4" w:space="0" w:color="000000"/>
            </w:tcBorders>
            <w:vAlign w:val="bottom"/>
          </w:tcPr>
          <w:p w14:paraId="14A2D76C" w14:textId="77777777" w:rsidR="00CF0BE3" w:rsidRPr="003701A1" w:rsidRDefault="009D2624" w:rsidP="001A1314">
            <w:pPr>
              <w:jc w:val="right"/>
              <w:rPr>
                <w:sz w:val="28"/>
                <w:szCs w:val="28"/>
              </w:rPr>
            </w:pPr>
            <w:r w:rsidRPr="003701A1">
              <w:rPr>
                <w:sz w:val="28"/>
                <w:szCs w:val="28"/>
              </w:rPr>
              <w:t>6,3</w:t>
            </w:r>
          </w:p>
        </w:tc>
        <w:tc>
          <w:tcPr>
            <w:tcW w:w="1544" w:type="dxa"/>
            <w:tcBorders>
              <w:top w:val="nil"/>
              <w:left w:val="nil"/>
              <w:bottom w:val="single" w:sz="4" w:space="0" w:color="000000"/>
              <w:right w:val="single" w:sz="4" w:space="0" w:color="000000"/>
            </w:tcBorders>
            <w:vAlign w:val="bottom"/>
          </w:tcPr>
          <w:p w14:paraId="462EFC83" w14:textId="77777777" w:rsidR="00CF0BE3" w:rsidRPr="003701A1" w:rsidRDefault="009D2624" w:rsidP="001A1314">
            <w:pPr>
              <w:jc w:val="right"/>
              <w:rPr>
                <w:sz w:val="28"/>
                <w:szCs w:val="28"/>
              </w:rPr>
            </w:pPr>
            <w:r w:rsidRPr="003701A1">
              <w:rPr>
                <w:sz w:val="28"/>
                <w:szCs w:val="28"/>
              </w:rPr>
              <w:t>0,0</w:t>
            </w:r>
          </w:p>
        </w:tc>
      </w:tr>
      <w:tr w:rsidR="00CF0BE3" w:rsidRPr="003701A1" w14:paraId="5ACFAC8C" w14:textId="77777777" w:rsidTr="00350A5D">
        <w:trPr>
          <w:trHeight w:val="531"/>
        </w:trPr>
        <w:tc>
          <w:tcPr>
            <w:tcW w:w="5245" w:type="dxa"/>
            <w:tcBorders>
              <w:top w:val="nil"/>
              <w:left w:val="single" w:sz="4" w:space="0" w:color="000000"/>
              <w:bottom w:val="single" w:sz="4" w:space="0" w:color="auto"/>
              <w:right w:val="single" w:sz="4" w:space="0" w:color="000000"/>
            </w:tcBorders>
            <w:vAlign w:val="center"/>
          </w:tcPr>
          <w:p w14:paraId="166C8086" w14:textId="5A2B0DF5" w:rsidR="00CF0BE3" w:rsidRPr="003701A1" w:rsidRDefault="009D2624" w:rsidP="001A1314">
            <w:pPr>
              <w:jc w:val="both"/>
              <w:rPr>
                <w:sz w:val="28"/>
                <w:szCs w:val="28"/>
              </w:rPr>
            </w:pPr>
            <w:r w:rsidRPr="003701A1">
              <w:rPr>
                <w:sz w:val="28"/>
                <w:szCs w:val="28"/>
              </w:rPr>
              <w:t xml:space="preserve">другое </w:t>
            </w:r>
          </w:p>
        </w:tc>
        <w:tc>
          <w:tcPr>
            <w:tcW w:w="1276" w:type="dxa"/>
            <w:tcBorders>
              <w:top w:val="nil"/>
              <w:left w:val="nil"/>
              <w:bottom w:val="single" w:sz="4" w:space="0" w:color="auto"/>
              <w:right w:val="single" w:sz="4" w:space="0" w:color="000000"/>
            </w:tcBorders>
            <w:vAlign w:val="bottom"/>
          </w:tcPr>
          <w:p w14:paraId="5B8B5CE9" w14:textId="77777777" w:rsidR="00CF0BE3" w:rsidRPr="003701A1" w:rsidRDefault="009D2624" w:rsidP="001A1314">
            <w:pPr>
              <w:jc w:val="right"/>
              <w:rPr>
                <w:sz w:val="28"/>
                <w:szCs w:val="28"/>
              </w:rPr>
            </w:pPr>
            <w:r w:rsidRPr="003701A1">
              <w:rPr>
                <w:sz w:val="28"/>
                <w:szCs w:val="28"/>
              </w:rPr>
              <w:t>0,5</w:t>
            </w:r>
          </w:p>
        </w:tc>
        <w:tc>
          <w:tcPr>
            <w:tcW w:w="1559" w:type="dxa"/>
            <w:tcBorders>
              <w:top w:val="nil"/>
              <w:left w:val="nil"/>
              <w:bottom w:val="single" w:sz="4" w:space="0" w:color="auto"/>
              <w:right w:val="single" w:sz="4" w:space="0" w:color="000000"/>
            </w:tcBorders>
            <w:vAlign w:val="bottom"/>
          </w:tcPr>
          <w:p w14:paraId="0C783462" w14:textId="77777777" w:rsidR="00CF0BE3" w:rsidRPr="003701A1" w:rsidRDefault="009D2624" w:rsidP="001A1314">
            <w:pPr>
              <w:jc w:val="right"/>
              <w:rPr>
                <w:sz w:val="28"/>
                <w:szCs w:val="28"/>
              </w:rPr>
            </w:pPr>
            <w:r w:rsidRPr="003701A1">
              <w:rPr>
                <w:sz w:val="28"/>
                <w:szCs w:val="28"/>
              </w:rPr>
              <w:t>3,1</w:t>
            </w:r>
          </w:p>
        </w:tc>
        <w:tc>
          <w:tcPr>
            <w:tcW w:w="1544" w:type="dxa"/>
            <w:tcBorders>
              <w:top w:val="nil"/>
              <w:left w:val="nil"/>
              <w:bottom w:val="single" w:sz="4" w:space="0" w:color="auto"/>
              <w:right w:val="single" w:sz="4" w:space="0" w:color="000000"/>
            </w:tcBorders>
            <w:vAlign w:val="bottom"/>
          </w:tcPr>
          <w:p w14:paraId="7A7E4FFE" w14:textId="77777777" w:rsidR="00CF0BE3" w:rsidRPr="003701A1" w:rsidRDefault="009D2624" w:rsidP="001A1314">
            <w:pPr>
              <w:jc w:val="right"/>
              <w:rPr>
                <w:sz w:val="28"/>
                <w:szCs w:val="28"/>
              </w:rPr>
            </w:pPr>
            <w:r w:rsidRPr="003701A1">
              <w:rPr>
                <w:sz w:val="28"/>
                <w:szCs w:val="28"/>
              </w:rPr>
              <w:t>2,9</w:t>
            </w:r>
          </w:p>
        </w:tc>
      </w:tr>
      <w:tr w:rsidR="00350A5D" w:rsidRPr="003701A1" w14:paraId="732B40ED" w14:textId="77777777" w:rsidTr="009550B5">
        <w:trPr>
          <w:trHeight w:val="531"/>
        </w:trPr>
        <w:tc>
          <w:tcPr>
            <w:tcW w:w="9624" w:type="dxa"/>
            <w:gridSpan w:val="4"/>
            <w:tcBorders>
              <w:top w:val="single" w:sz="4" w:space="0" w:color="auto"/>
              <w:left w:val="single" w:sz="4" w:space="0" w:color="auto"/>
              <w:bottom w:val="single" w:sz="4" w:space="0" w:color="auto"/>
              <w:right w:val="single" w:sz="4" w:space="0" w:color="auto"/>
            </w:tcBorders>
            <w:vAlign w:val="center"/>
          </w:tcPr>
          <w:p w14:paraId="5124284F" w14:textId="03E7D49B" w:rsidR="00350A5D" w:rsidRPr="003701A1" w:rsidRDefault="00350A5D" w:rsidP="001A1314">
            <w:pPr>
              <w:ind w:firstLine="709"/>
              <w:jc w:val="both"/>
              <w:rPr>
                <w:sz w:val="28"/>
                <w:szCs w:val="28"/>
              </w:rPr>
            </w:pPr>
            <w:r w:rsidRPr="003701A1">
              <w:rPr>
                <w:sz w:val="28"/>
                <w:szCs w:val="28"/>
              </w:rPr>
              <w:t xml:space="preserve">*Принимается нулевая гипотеза. Значение критерия  </w:t>
            </w:r>
            <m:oMath>
              <m:sSup>
                <m:sSupPr>
                  <m:ctrlPr>
                    <w:rPr>
                      <w:rFonts w:ascii="Cambria Math" w:eastAsia="Cambria Math" w:hAnsi="Cambria Math" w:cs="Cambria Math"/>
                      <w:sz w:val="28"/>
                      <w:szCs w:val="28"/>
                    </w:rPr>
                  </m:ctrlPr>
                </m:sSupPr>
                <m:e>
                  <m:r>
                    <w:rPr>
                      <w:rFonts w:ascii="Cambria Math" w:hAnsi="Cambria Math"/>
                    </w:rPr>
                    <m:t>χ</m:t>
                  </m:r>
                </m:e>
                <m:sup>
                  <m:r>
                    <w:rPr>
                      <w:rFonts w:ascii="Cambria Math" w:eastAsia="Cambria Math" w:hAnsi="Cambria Math" w:cs="Cambria Math"/>
                      <w:sz w:val="28"/>
                      <w:szCs w:val="28"/>
                    </w:rPr>
                    <m:t>2</m:t>
                  </m:r>
                </m:sup>
              </m:sSup>
            </m:oMath>
            <w:r w:rsidRPr="003701A1">
              <w:rPr>
                <w:sz w:val="28"/>
                <w:szCs w:val="28"/>
              </w:rPr>
              <w:t xml:space="preserve"> составляет 12,3. Число степеней свободы равен 10.</w:t>
            </w:r>
            <w:r w:rsidRPr="003701A1">
              <w:rPr>
                <w:sz w:val="28"/>
                <w:szCs w:val="28"/>
                <w:highlight w:val="white"/>
              </w:rPr>
              <w:t xml:space="preserve"> </w:t>
            </w:r>
            <w:r w:rsidRPr="003701A1">
              <w:rPr>
                <w:sz w:val="28"/>
                <w:szCs w:val="28"/>
              </w:rPr>
              <w:t>Критическое значение χ2</w:t>
            </w:r>
            <w:r>
              <w:rPr>
                <w:sz w:val="28"/>
                <w:szCs w:val="28"/>
              </w:rPr>
              <w:t xml:space="preserve"> </w:t>
            </w:r>
            <w:r w:rsidRPr="003701A1">
              <w:rPr>
                <w:sz w:val="28"/>
                <w:szCs w:val="28"/>
              </w:rPr>
              <w:t>при уровне значимости p=0.05 составляет 18,307, p&gt;0,05. Коэффициент Крамера равен 0,201</w:t>
            </w:r>
            <w:r>
              <w:rPr>
                <w:sz w:val="28"/>
                <w:szCs w:val="28"/>
              </w:rPr>
              <w:t>.</w:t>
            </w:r>
          </w:p>
        </w:tc>
      </w:tr>
    </w:tbl>
    <w:p w14:paraId="7A37B630" w14:textId="77777777" w:rsidR="00250590" w:rsidRDefault="00250590" w:rsidP="00556C7A">
      <w:pPr>
        <w:spacing w:after="160" w:line="259" w:lineRule="auto"/>
        <w:jc w:val="both"/>
        <w:rPr>
          <w:sz w:val="28"/>
          <w:szCs w:val="28"/>
        </w:rPr>
      </w:pPr>
    </w:p>
    <w:p w14:paraId="51F6F716" w14:textId="77777777" w:rsidR="00250590" w:rsidRDefault="00250590" w:rsidP="00556C7A">
      <w:pPr>
        <w:spacing w:after="160" w:line="259" w:lineRule="auto"/>
        <w:jc w:val="both"/>
        <w:rPr>
          <w:sz w:val="28"/>
          <w:szCs w:val="28"/>
        </w:rPr>
      </w:pPr>
    </w:p>
    <w:p w14:paraId="0E98BEA2" w14:textId="4EDAACD6" w:rsidR="001A1314" w:rsidRPr="003701A1" w:rsidRDefault="001A1314" w:rsidP="001A1314">
      <w:pPr>
        <w:shd w:val="clear" w:color="auto" w:fill="FFFFFF"/>
        <w:ind w:firstLine="567"/>
        <w:jc w:val="both"/>
        <w:rPr>
          <w:sz w:val="28"/>
          <w:szCs w:val="28"/>
        </w:rPr>
      </w:pPr>
      <w:r w:rsidRPr="00250590">
        <w:rPr>
          <w:b/>
          <w:bCs/>
          <w:sz w:val="28"/>
          <w:szCs w:val="28"/>
        </w:rPr>
        <w:t>5) Как вы считаете, создание единого Регистра позволит проводить учет по количеству рожденных детей от одного донора?</w:t>
      </w:r>
      <w:r>
        <w:rPr>
          <w:b/>
          <w:bCs/>
          <w:sz w:val="28"/>
          <w:szCs w:val="28"/>
        </w:rPr>
        <w:t xml:space="preserve"> </w:t>
      </w:r>
      <w:r w:rsidRPr="003701A1">
        <w:rPr>
          <w:sz w:val="28"/>
          <w:szCs w:val="28"/>
        </w:rPr>
        <w:t>На данный вопрос, респонденты 3-х групп ответили положительно, то есть создание единого Регистра доноров половых гамет, учета ведения рождения детей от одного донора, является одним из важных вопросов. В процентном соотношении были получены следующие результаты – I группа – 75,8%</w:t>
      </w:r>
      <w:r w:rsidR="00A47A88">
        <w:rPr>
          <w:sz w:val="28"/>
          <w:szCs w:val="28"/>
        </w:rPr>
        <w:t>,</w:t>
      </w:r>
      <w:r w:rsidRPr="003701A1">
        <w:rPr>
          <w:sz w:val="28"/>
          <w:szCs w:val="28"/>
        </w:rPr>
        <w:t xml:space="preserve"> II группа – 53,1%, III группа – 34,3%. По мнению, респондентов III группы, создание единого Регистра не может гарантировать им полную анонимность, опасаясь утечки информации в 31,4%. Связь между признаками умеренная, прямая (создание единого Регистра позволить проводить учет по количеству рожденных детей от одно</w:t>
      </w:r>
      <w:r>
        <w:rPr>
          <w:sz w:val="28"/>
          <w:szCs w:val="28"/>
        </w:rPr>
        <w:t>го донора), p &lt;0,01 (таблица 28, рисунок 44</w:t>
      </w:r>
      <w:r w:rsidRPr="003701A1">
        <w:rPr>
          <w:sz w:val="28"/>
          <w:szCs w:val="28"/>
        </w:rPr>
        <w:t xml:space="preserve">). Наиболее привержены к созданию единого Регистра доноров половых гамет медицинские сотрудники, так как они четко понимают преимущество ведения учета доноров половых гамет. </w:t>
      </w:r>
    </w:p>
    <w:p w14:paraId="6C226E94" w14:textId="77777777" w:rsidR="00350A5D" w:rsidRPr="003701A1" w:rsidRDefault="00350A5D" w:rsidP="00350A5D">
      <w:pPr>
        <w:shd w:val="clear" w:color="auto" w:fill="FFFFFF"/>
        <w:ind w:firstLine="709"/>
        <w:jc w:val="both"/>
        <w:rPr>
          <w:sz w:val="28"/>
          <w:szCs w:val="28"/>
        </w:rPr>
      </w:pPr>
    </w:p>
    <w:p w14:paraId="3F8FE8D4" w14:textId="1D07302D" w:rsidR="00CF0BE3" w:rsidRPr="00C62E8C" w:rsidRDefault="00C62E8C" w:rsidP="00350A5D">
      <w:pPr>
        <w:spacing w:after="160" w:line="259" w:lineRule="auto"/>
        <w:rPr>
          <w:sz w:val="28"/>
          <w:szCs w:val="28"/>
        </w:rPr>
      </w:pPr>
      <w:r w:rsidRPr="003701A1">
        <w:rPr>
          <w:noProof/>
          <w:sz w:val="28"/>
          <w:szCs w:val="28"/>
        </w:rPr>
        <w:drawing>
          <wp:inline distT="0" distB="0" distL="0" distR="0" wp14:anchorId="193C0A8C" wp14:editId="64A08EDC">
            <wp:extent cx="6166485" cy="3040380"/>
            <wp:effectExtent l="0" t="0" r="5715" b="7620"/>
            <wp:docPr id="64" name="image7.png"/>
            <wp:cNvGraphicFramePr/>
            <a:graphic xmlns:a="http://schemas.openxmlformats.org/drawingml/2006/main">
              <a:graphicData uri="http://schemas.openxmlformats.org/drawingml/2006/picture">
                <pic:pic xmlns:pic="http://schemas.openxmlformats.org/drawingml/2006/picture">
                  <pic:nvPicPr>
                    <pic:cNvPr id="0" name="image7.png"/>
                    <pic:cNvPicPr preferRelativeResize="0"/>
                  </pic:nvPicPr>
                  <pic:blipFill>
                    <a:blip r:embed="rId62"/>
                    <a:srcRect/>
                    <a:stretch>
                      <a:fillRect/>
                    </a:stretch>
                  </pic:blipFill>
                  <pic:spPr>
                    <a:xfrm>
                      <a:off x="0" y="0"/>
                      <a:ext cx="6166485" cy="3040380"/>
                    </a:xfrm>
                    <a:prstGeom prst="rect">
                      <a:avLst/>
                    </a:prstGeom>
                    <a:ln/>
                  </pic:spPr>
                </pic:pic>
              </a:graphicData>
            </a:graphic>
          </wp:inline>
        </w:drawing>
      </w:r>
    </w:p>
    <w:p w14:paraId="0EE3DCAB" w14:textId="7D8A2B11" w:rsidR="00CF0BE3" w:rsidRDefault="006C1057" w:rsidP="00350A5D">
      <w:pPr>
        <w:jc w:val="center"/>
        <w:rPr>
          <w:sz w:val="28"/>
          <w:szCs w:val="28"/>
        </w:rPr>
      </w:pPr>
      <w:r w:rsidRPr="006C1057">
        <w:rPr>
          <w:sz w:val="28"/>
          <w:szCs w:val="28"/>
          <w:highlight w:val="white"/>
        </w:rPr>
        <w:t xml:space="preserve">Рисунок </w:t>
      </w:r>
      <w:r w:rsidR="00A67A75" w:rsidRPr="006C1057">
        <w:rPr>
          <w:sz w:val="28"/>
          <w:szCs w:val="28"/>
          <w:highlight w:val="white"/>
        </w:rPr>
        <w:t>4</w:t>
      </w:r>
      <w:r w:rsidR="00A67A75">
        <w:rPr>
          <w:sz w:val="28"/>
          <w:szCs w:val="28"/>
          <w:highlight w:val="white"/>
        </w:rPr>
        <w:t>4</w:t>
      </w:r>
      <w:r w:rsidR="00350A5D">
        <w:rPr>
          <w:sz w:val="28"/>
          <w:szCs w:val="28"/>
          <w:highlight w:val="white"/>
        </w:rPr>
        <w:t xml:space="preserve"> </w:t>
      </w:r>
      <w:r w:rsidR="00350A5D" w:rsidRPr="003701A1">
        <w:rPr>
          <w:sz w:val="28"/>
          <w:szCs w:val="28"/>
        </w:rPr>
        <w:t>–</w:t>
      </w:r>
      <w:r w:rsidR="00A67A75" w:rsidRPr="006C1057">
        <w:rPr>
          <w:sz w:val="28"/>
          <w:szCs w:val="28"/>
          <w:highlight w:val="white"/>
        </w:rPr>
        <w:t xml:space="preserve"> Ответы</w:t>
      </w:r>
      <w:r w:rsidR="000C2176" w:rsidRPr="006C1057">
        <w:rPr>
          <w:sz w:val="28"/>
          <w:szCs w:val="28"/>
          <w:highlight w:val="white"/>
        </w:rPr>
        <w:t xml:space="preserve"> респондентов относительно возможности учета </w:t>
      </w:r>
      <w:r w:rsidR="000C2176" w:rsidRPr="006C1057">
        <w:rPr>
          <w:sz w:val="28"/>
          <w:szCs w:val="28"/>
        </w:rPr>
        <w:t>количества рожденных детей от одного донора при наличии</w:t>
      </w:r>
      <w:r w:rsidR="009D2624" w:rsidRPr="006C1057">
        <w:rPr>
          <w:sz w:val="28"/>
          <w:szCs w:val="28"/>
        </w:rPr>
        <w:t xml:space="preserve"> единого Регистра</w:t>
      </w:r>
    </w:p>
    <w:p w14:paraId="73ECE2B8" w14:textId="77777777" w:rsidR="00350A5D" w:rsidRPr="006C1057" w:rsidRDefault="00350A5D" w:rsidP="00350A5D">
      <w:pPr>
        <w:jc w:val="center"/>
        <w:rPr>
          <w:sz w:val="28"/>
          <w:szCs w:val="28"/>
          <w:lang w:val="uk-UA"/>
        </w:rPr>
      </w:pPr>
    </w:p>
    <w:p w14:paraId="76F23A4C" w14:textId="13F0235D" w:rsidR="00CF0BE3" w:rsidRDefault="006C1057" w:rsidP="00350A5D">
      <w:pPr>
        <w:jc w:val="both"/>
        <w:rPr>
          <w:sz w:val="28"/>
          <w:szCs w:val="28"/>
        </w:rPr>
      </w:pPr>
      <w:r w:rsidRPr="00350A5D">
        <w:rPr>
          <w:sz w:val="28"/>
          <w:szCs w:val="28"/>
        </w:rPr>
        <w:t>Таблица 2</w:t>
      </w:r>
      <w:r w:rsidR="00A67A75" w:rsidRPr="00350A5D">
        <w:rPr>
          <w:sz w:val="28"/>
          <w:szCs w:val="28"/>
        </w:rPr>
        <w:t>8</w:t>
      </w:r>
      <w:r w:rsidR="00350A5D" w:rsidRPr="00350A5D">
        <w:rPr>
          <w:sz w:val="28"/>
          <w:szCs w:val="28"/>
        </w:rPr>
        <w:t xml:space="preserve"> –</w:t>
      </w:r>
      <w:r w:rsidRPr="00350A5D">
        <w:rPr>
          <w:sz w:val="28"/>
          <w:szCs w:val="28"/>
        </w:rPr>
        <w:t xml:space="preserve"> </w:t>
      </w:r>
      <w:r w:rsidR="000C2176" w:rsidRPr="00350A5D">
        <w:rPr>
          <w:sz w:val="28"/>
          <w:szCs w:val="28"/>
        </w:rPr>
        <w:t xml:space="preserve">Мнение </w:t>
      </w:r>
      <w:r w:rsidR="000C2176" w:rsidRPr="00350A5D">
        <w:rPr>
          <w:sz w:val="28"/>
          <w:szCs w:val="28"/>
          <w:highlight w:val="white"/>
        </w:rPr>
        <w:t xml:space="preserve">респондентов относительно возможности учета </w:t>
      </w:r>
      <w:r w:rsidR="000C2176" w:rsidRPr="00350A5D">
        <w:rPr>
          <w:sz w:val="28"/>
          <w:szCs w:val="28"/>
        </w:rPr>
        <w:t>количества рожденных детей от одного донора</w:t>
      </w:r>
    </w:p>
    <w:p w14:paraId="3D1E1DA0" w14:textId="77777777" w:rsidR="00350A5D" w:rsidRPr="00350A5D" w:rsidRDefault="00350A5D" w:rsidP="00350A5D">
      <w:pPr>
        <w:jc w:val="both"/>
        <w:rPr>
          <w:sz w:val="28"/>
          <w:szCs w:val="28"/>
        </w:rPr>
      </w:pPr>
    </w:p>
    <w:tbl>
      <w:tblPr>
        <w:tblStyle w:val="affffffff2"/>
        <w:tblW w:w="9604" w:type="dxa"/>
        <w:jc w:val="center"/>
        <w:tblInd w:w="0" w:type="dxa"/>
        <w:tblLayout w:type="fixed"/>
        <w:tblLook w:val="0400" w:firstRow="0" w:lastRow="0" w:firstColumn="0" w:lastColumn="0" w:noHBand="0" w:noVBand="1"/>
      </w:tblPr>
      <w:tblGrid>
        <w:gridCol w:w="4815"/>
        <w:gridCol w:w="1559"/>
        <w:gridCol w:w="1827"/>
        <w:gridCol w:w="1403"/>
      </w:tblGrid>
      <w:tr w:rsidR="003701A1" w:rsidRPr="003701A1" w14:paraId="6F3CF7DA" w14:textId="77777777" w:rsidTr="00250590">
        <w:trPr>
          <w:trHeight w:val="375"/>
          <w:jc w:val="center"/>
        </w:trPr>
        <w:tc>
          <w:tcPr>
            <w:tcW w:w="4815" w:type="dxa"/>
            <w:tcBorders>
              <w:top w:val="single" w:sz="4" w:space="0" w:color="000000"/>
              <w:left w:val="single" w:sz="4" w:space="0" w:color="000000"/>
              <w:bottom w:val="single" w:sz="4" w:space="0" w:color="000000"/>
              <w:right w:val="single" w:sz="4" w:space="0" w:color="000000"/>
            </w:tcBorders>
            <w:vAlign w:val="bottom"/>
          </w:tcPr>
          <w:p w14:paraId="45B37A4F" w14:textId="77777777" w:rsidR="00CF0BE3" w:rsidRPr="003701A1" w:rsidRDefault="009D2624" w:rsidP="00350A5D">
            <w:pPr>
              <w:rPr>
                <w:sz w:val="28"/>
                <w:szCs w:val="28"/>
              </w:rPr>
            </w:pPr>
            <w:r w:rsidRPr="003701A1">
              <w:rPr>
                <w:sz w:val="28"/>
                <w:szCs w:val="28"/>
              </w:rPr>
              <w:t>Варианты ответов</w:t>
            </w:r>
          </w:p>
        </w:tc>
        <w:tc>
          <w:tcPr>
            <w:tcW w:w="1559" w:type="dxa"/>
            <w:tcBorders>
              <w:top w:val="single" w:sz="4" w:space="0" w:color="000000"/>
              <w:left w:val="nil"/>
              <w:bottom w:val="single" w:sz="4" w:space="0" w:color="000000"/>
              <w:right w:val="single" w:sz="4" w:space="0" w:color="000000"/>
            </w:tcBorders>
          </w:tcPr>
          <w:p w14:paraId="1167F68E" w14:textId="77777777" w:rsidR="00CF0BE3" w:rsidRPr="003701A1" w:rsidRDefault="009D2624" w:rsidP="00350A5D">
            <w:pPr>
              <w:rPr>
                <w:sz w:val="28"/>
                <w:szCs w:val="28"/>
              </w:rPr>
            </w:pPr>
            <w:r w:rsidRPr="003701A1">
              <w:rPr>
                <w:sz w:val="28"/>
                <w:szCs w:val="28"/>
              </w:rPr>
              <w:t>I группа Коллеги, %</w:t>
            </w:r>
          </w:p>
        </w:tc>
        <w:tc>
          <w:tcPr>
            <w:tcW w:w="1827" w:type="dxa"/>
            <w:tcBorders>
              <w:top w:val="single" w:sz="4" w:space="0" w:color="000000"/>
              <w:left w:val="nil"/>
              <w:bottom w:val="single" w:sz="4" w:space="0" w:color="000000"/>
              <w:right w:val="single" w:sz="4" w:space="0" w:color="000000"/>
            </w:tcBorders>
          </w:tcPr>
          <w:p w14:paraId="5C6A4E7F" w14:textId="712D70F4" w:rsidR="00CF0BE3" w:rsidRPr="003701A1" w:rsidRDefault="009D2624" w:rsidP="00350A5D">
            <w:pPr>
              <w:rPr>
                <w:sz w:val="28"/>
                <w:szCs w:val="28"/>
              </w:rPr>
            </w:pPr>
            <w:r w:rsidRPr="003701A1">
              <w:rPr>
                <w:sz w:val="28"/>
                <w:szCs w:val="28"/>
              </w:rPr>
              <w:t xml:space="preserve">II группа </w:t>
            </w:r>
            <w:r w:rsidR="00250590">
              <w:rPr>
                <w:sz w:val="28"/>
                <w:szCs w:val="28"/>
              </w:rPr>
              <w:t>реципиенты</w:t>
            </w:r>
            <w:r w:rsidRPr="003701A1">
              <w:rPr>
                <w:sz w:val="28"/>
                <w:szCs w:val="28"/>
              </w:rPr>
              <w:t>, %</w:t>
            </w:r>
          </w:p>
        </w:tc>
        <w:tc>
          <w:tcPr>
            <w:tcW w:w="1403" w:type="dxa"/>
            <w:tcBorders>
              <w:top w:val="single" w:sz="4" w:space="0" w:color="000000"/>
              <w:left w:val="nil"/>
              <w:bottom w:val="single" w:sz="4" w:space="0" w:color="000000"/>
              <w:right w:val="single" w:sz="4" w:space="0" w:color="000000"/>
            </w:tcBorders>
          </w:tcPr>
          <w:p w14:paraId="75523EB7" w14:textId="77777777" w:rsidR="00CF0BE3" w:rsidRPr="003701A1" w:rsidRDefault="009D2624" w:rsidP="00350A5D">
            <w:pPr>
              <w:rPr>
                <w:sz w:val="28"/>
                <w:szCs w:val="28"/>
              </w:rPr>
            </w:pPr>
            <w:r w:rsidRPr="003701A1">
              <w:rPr>
                <w:sz w:val="28"/>
                <w:szCs w:val="28"/>
              </w:rPr>
              <w:t>III группа Доноры, %</w:t>
            </w:r>
          </w:p>
        </w:tc>
      </w:tr>
      <w:tr w:rsidR="003701A1" w:rsidRPr="003701A1" w14:paraId="03CF7DC4" w14:textId="77777777" w:rsidTr="00250590">
        <w:trPr>
          <w:trHeight w:val="375"/>
          <w:jc w:val="center"/>
        </w:trPr>
        <w:tc>
          <w:tcPr>
            <w:tcW w:w="4815" w:type="dxa"/>
            <w:tcBorders>
              <w:top w:val="nil"/>
              <w:left w:val="single" w:sz="4" w:space="0" w:color="000000"/>
              <w:bottom w:val="single" w:sz="4" w:space="0" w:color="000000"/>
              <w:right w:val="single" w:sz="4" w:space="0" w:color="000000"/>
            </w:tcBorders>
            <w:vAlign w:val="center"/>
          </w:tcPr>
          <w:p w14:paraId="10FD4C53" w14:textId="77777777" w:rsidR="00CF0BE3" w:rsidRPr="003701A1" w:rsidRDefault="009D2624" w:rsidP="00350A5D">
            <w:pPr>
              <w:jc w:val="both"/>
              <w:rPr>
                <w:sz w:val="28"/>
                <w:szCs w:val="28"/>
              </w:rPr>
            </w:pPr>
            <w:r w:rsidRPr="003701A1">
              <w:rPr>
                <w:sz w:val="28"/>
                <w:szCs w:val="28"/>
              </w:rPr>
              <w:t>да</w:t>
            </w:r>
          </w:p>
        </w:tc>
        <w:tc>
          <w:tcPr>
            <w:tcW w:w="1559" w:type="dxa"/>
            <w:tcBorders>
              <w:top w:val="nil"/>
              <w:left w:val="nil"/>
              <w:bottom w:val="single" w:sz="4" w:space="0" w:color="000000"/>
              <w:right w:val="single" w:sz="4" w:space="0" w:color="000000"/>
            </w:tcBorders>
            <w:vAlign w:val="center"/>
          </w:tcPr>
          <w:p w14:paraId="6065D5CE" w14:textId="77777777" w:rsidR="00CF0BE3" w:rsidRPr="003701A1" w:rsidRDefault="009D2624" w:rsidP="00350A5D">
            <w:pPr>
              <w:jc w:val="center"/>
              <w:rPr>
                <w:sz w:val="28"/>
                <w:szCs w:val="28"/>
              </w:rPr>
            </w:pPr>
            <w:r w:rsidRPr="003701A1">
              <w:rPr>
                <w:sz w:val="28"/>
                <w:szCs w:val="28"/>
              </w:rPr>
              <w:t>75,8</w:t>
            </w:r>
          </w:p>
        </w:tc>
        <w:tc>
          <w:tcPr>
            <w:tcW w:w="1827" w:type="dxa"/>
            <w:tcBorders>
              <w:top w:val="nil"/>
              <w:left w:val="nil"/>
              <w:bottom w:val="single" w:sz="4" w:space="0" w:color="000000"/>
              <w:right w:val="single" w:sz="4" w:space="0" w:color="000000"/>
            </w:tcBorders>
            <w:vAlign w:val="center"/>
          </w:tcPr>
          <w:p w14:paraId="3DC82EE1" w14:textId="77777777" w:rsidR="00CF0BE3" w:rsidRPr="003701A1" w:rsidRDefault="009D2624" w:rsidP="00350A5D">
            <w:pPr>
              <w:jc w:val="center"/>
              <w:rPr>
                <w:sz w:val="28"/>
                <w:szCs w:val="28"/>
              </w:rPr>
            </w:pPr>
            <w:r w:rsidRPr="003701A1">
              <w:rPr>
                <w:sz w:val="28"/>
                <w:szCs w:val="28"/>
              </w:rPr>
              <w:t>53,1</w:t>
            </w:r>
          </w:p>
        </w:tc>
        <w:tc>
          <w:tcPr>
            <w:tcW w:w="1403" w:type="dxa"/>
            <w:tcBorders>
              <w:top w:val="nil"/>
              <w:left w:val="nil"/>
              <w:bottom w:val="single" w:sz="4" w:space="0" w:color="000000"/>
              <w:right w:val="single" w:sz="4" w:space="0" w:color="000000"/>
            </w:tcBorders>
            <w:vAlign w:val="center"/>
          </w:tcPr>
          <w:p w14:paraId="43BB4EEC" w14:textId="77777777" w:rsidR="00CF0BE3" w:rsidRPr="003701A1" w:rsidRDefault="009D2624" w:rsidP="00350A5D">
            <w:pPr>
              <w:jc w:val="center"/>
              <w:rPr>
                <w:sz w:val="28"/>
                <w:szCs w:val="28"/>
              </w:rPr>
            </w:pPr>
            <w:r w:rsidRPr="003701A1">
              <w:rPr>
                <w:sz w:val="28"/>
                <w:szCs w:val="28"/>
              </w:rPr>
              <w:t>34,3</w:t>
            </w:r>
          </w:p>
        </w:tc>
      </w:tr>
      <w:tr w:rsidR="003701A1" w:rsidRPr="003701A1" w14:paraId="311AD4D6" w14:textId="77777777" w:rsidTr="00250590">
        <w:trPr>
          <w:trHeight w:val="375"/>
          <w:jc w:val="center"/>
        </w:trPr>
        <w:tc>
          <w:tcPr>
            <w:tcW w:w="4815" w:type="dxa"/>
            <w:tcBorders>
              <w:top w:val="nil"/>
              <w:left w:val="single" w:sz="4" w:space="0" w:color="000000"/>
              <w:bottom w:val="single" w:sz="4" w:space="0" w:color="000000"/>
              <w:right w:val="single" w:sz="4" w:space="0" w:color="000000"/>
            </w:tcBorders>
            <w:vAlign w:val="center"/>
          </w:tcPr>
          <w:p w14:paraId="4A188D5D" w14:textId="7814233B" w:rsidR="00CF0BE3" w:rsidRPr="003701A1" w:rsidRDefault="009D2624" w:rsidP="00350A5D">
            <w:pPr>
              <w:jc w:val="both"/>
              <w:rPr>
                <w:sz w:val="28"/>
                <w:szCs w:val="28"/>
              </w:rPr>
            </w:pPr>
            <w:r w:rsidRPr="003701A1">
              <w:rPr>
                <w:sz w:val="28"/>
                <w:szCs w:val="28"/>
              </w:rPr>
              <w:t>нет</w:t>
            </w:r>
          </w:p>
        </w:tc>
        <w:tc>
          <w:tcPr>
            <w:tcW w:w="1559" w:type="dxa"/>
            <w:tcBorders>
              <w:top w:val="nil"/>
              <w:left w:val="nil"/>
              <w:bottom w:val="single" w:sz="4" w:space="0" w:color="000000"/>
              <w:right w:val="single" w:sz="4" w:space="0" w:color="000000"/>
            </w:tcBorders>
            <w:vAlign w:val="center"/>
          </w:tcPr>
          <w:p w14:paraId="2AF3F55D" w14:textId="77777777" w:rsidR="00CF0BE3" w:rsidRPr="003701A1" w:rsidRDefault="009D2624" w:rsidP="00350A5D">
            <w:pPr>
              <w:jc w:val="center"/>
              <w:rPr>
                <w:sz w:val="28"/>
                <w:szCs w:val="28"/>
              </w:rPr>
            </w:pPr>
            <w:r w:rsidRPr="003701A1">
              <w:rPr>
                <w:sz w:val="28"/>
                <w:szCs w:val="28"/>
              </w:rPr>
              <w:t>3,7</w:t>
            </w:r>
          </w:p>
        </w:tc>
        <w:tc>
          <w:tcPr>
            <w:tcW w:w="1827" w:type="dxa"/>
            <w:tcBorders>
              <w:top w:val="nil"/>
              <w:left w:val="nil"/>
              <w:bottom w:val="single" w:sz="4" w:space="0" w:color="000000"/>
              <w:right w:val="single" w:sz="4" w:space="0" w:color="000000"/>
            </w:tcBorders>
            <w:vAlign w:val="center"/>
          </w:tcPr>
          <w:p w14:paraId="6C18BCAF" w14:textId="77777777" w:rsidR="00CF0BE3" w:rsidRPr="003701A1" w:rsidRDefault="009D2624" w:rsidP="00350A5D">
            <w:pPr>
              <w:jc w:val="center"/>
              <w:rPr>
                <w:sz w:val="28"/>
                <w:szCs w:val="28"/>
              </w:rPr>
            </w:pPr>
            <w:r w:rsidRPr="003701A1">
              <w:rPr>
                <w:sz w:val="28"/>
                <w:szCs w:val="28"/>
              </w:rPr>
              <w:t>12,5</w:t>
            </w:r>
          </w:p>
        </w:tc>
        <w:tc>
          <w:tcPr>
            <w:tcW w:w="1403" w:type="dxa"/>
            <w:tcBorders>
              <w:top w:val="nil"/>
              <w:left w:val="nil"/>
              <w:bottom w:val="single" w:sz="4" w:space="0" w:color="000000"/>
              <w:right w:val="single" w:sz="4" w:space="0" w:color="000000"/>
            </w:tcBorders>
            <w:vAlign w:val="center"/>
          </w:tcPr>
          <w:p w14:paraId="0C0B85DB" w14:textId="77777777" w:rsidR="00CF0BE3" w:rsidRPr="003701A1" w:rsidRDefault="009D2624" w:rsidP="00350A5D">
            <w:pPr>
              <w:jc w:val="center"/>
              <w:rPr>
                <w:sz w:val="28"/>
                <w:szCs w:val="28"/>
              </w:rPr>
            </w:pPr>
            <w:r w:rsidRPr="003701A1">
              <w:rPr>
                <w:sz w:val="28"/>
                <w:szCs w:val="28"/>
              </w:rPr>
              <w:t>31,4</w:t>
            </w:r>
          </w:p>
        </w:tc>
      </w:tr>
      <w:tr w:rsidR="003701A1" w:rsidRPr="003701A1" w14:paraId="3362F2BA" w14:textId="77777777" w:rsidTr="00350A5D">
        <w:trPr>
          <w:trHeight w:val="754"/>
          <w:jc w:val="center"/>
        </w:trPr>
        <w:tc>
          <w:tcPr>
            <w:tcW w:w="4815" w:type="dxa"/>
            <w:tcBorders>
              <w:top w:val="nil"/>
              <w:left w:val="single" w:sz="4" w:space="0" w:color="000000"/>
              <w:bottom w:val="single" w:sz="4" w:space="0" w:color="auto"/>
              <w:right w:val="single" w:sz="4" w:space="0" w:color="000000"/>
            </w:tcBorders>
            <w:vAlign w:val="center"/>
          </w:tcPr>
          <w:p w14:paraId="6D63EB02" w14:textId="77777777" w:rsidR="00CF0BE3" w:rsidRPr="003701A1" w:rsidRDefault="009D2624" w:rsidP="00350A5D">
            <w:pPr>
              <w:jc w:val="both"/>
              <w:rPr>
                <w:sz w:val="28"/>
                <w:szCs w:val="28"/>
              </w:rPr>
            </w:pPr>
            <w:r w:rsidRPr="003701A1">
              <w:rPr>
                <w:sz w:val="28"/>
                <w:szCs w:val="28"/>
              </w:rPr>
              <w:t>сомневаюсь/это не может гарантировать мне полную конфиденциальность</w:t>
            </w:r>
          </w:p>
        </w:tc>
        <w:tc>
          <w:tcPr>
            <w:tcW w:w="1559" w:type="dxa"/>
            <w:tcBorders>
              <w:top w:val="nil"/>
              <w:left w:val="nil"/>
              <w:bottom w:val="single" w:sz="4" w:space="0" w:color="auto"/>
              <w:right w:val="single" w:sz="4" w:space="0" w:color="000000"/>
            </w:tcBorders>
            <w:vAlign w:val="center"/>
          </w:tcPr>
          <w:p w14:paraId="2D3BA0B1" w14:textId="77777777" w:rsidR="00CF0BE3" w:rsidRPr="003701A1" w:rsidRDefault="009D2624" w:rsidP="00350A5D">
            <w:pPr>
              <w:jc w:val="center"/>
              <w:rPr>
                <w:sz w:val="28"/>
                <w:szCs w:val="28"/>
              </w:rPr>
            </w:pPr>
            <w:r w:rsidRPr="003701A1">
              <w:rPr>
                <w:sz w:val="28"/>
                <w:szCs w:val="28"/>
              </w:rPr>
              <w:t>20,5</w:t>
            </w:r>
          </w:p>
        </w:tc>
        <w:tc>
          <w:tcPr>
            <w:tcW w:w="1827" w:type="dxa"/>
            <w:tcBorders>
              <w:top w:val="nil"/>
              <w:left w:val="nil"/>
              <w:bottom w:val="single" w:sz="4" w:space="0" w:color="auto"/>
              <w:right w:val="single" w:sz="4" w:space="0" w:color="000000"/>
            </w:tcBorders>
            <w:vAlign w:val="center"/>
          </w:tcPr>
          <w:p w14:paraId="63906E9B" w14:textId="77777777" w:rsidR="00CF0BE3" w:rsidRPr="003701A1" w:rsidRDefault="009D2624" w:rsidP="00350A5D">
            <w:pPr>
              <w:jc w:val="center"/>
              <w:rPr>
                <w:sz w:val="28"/>
                <w:szCs w:val="28"/>
              </w:rPr>
            </w:pPr>
            <w:r w:rsidRPr="003701A1">
              <w:rPr>
                <w:sz w:val="28"/>
                <w:szCs w:val="28"/>
              </w:rPr>
              <w:t>3,1</w:t>
            </w:r>
          </w:p>
        </w:tc>
        <w:tc>
          <w:tcPr>
            <w:tcW w:w="1403" w:type="dxa"/>
            <w:tcBorders>
              <w:top w:val="nil"/>
              <w:left w:val="nil"/>
              <w:bottom w:val="single" w:sz="4" w:space="0" w:color="auto"/>
              <w:right w:val="single" w:sz="4" w:space="0" w:color="000000"/>
            </w:tcBorders>
            <w:vAlign w:val="center"/>
          </w:tcPr>
          <w:p w14:paraId="36F01503" w14:textId="77777777" w:rsidR="00CF0BE3" w:rsidRPr="003701A1" w:rsidRDefault="009D2624" w:rsidP="00350A5D">
            <w:pPr>
              <w:jc w:val="center"/>
              <w:rPr>
                <w:sz w:val="28"/>
                <w:szCs w:val="28"/>
              </w:rPr>
            </w:pPr>
            <w:r w:rsidRPr="003701A1">
              <w:rPr>
                <w:sz w:val="28"/>
                <w:szCs w:val="28"/>
              </w:rPr>
              <w:t>34,3</w:t>
            </w:r>
          </w:p>
        </w:tc>
      </w:tr>
    </w:tbl>
    <w:p w14:paraId="5B6715FC" w14:textId="1012208B" w:rsidR="00350A5D" w:rsidRDefault="00350A5D" w:rsidP="00250590">
      <w:pPr>
        <w:spacing w:after="160" w:line="259" w:lineRule="auto"/>
        <w:jc w:val="both"/>
        <w:rPr>
          <w:sz w:val="28"/>
          <w:szCs w:val="28"/>
        </w:rPr>
      </w:pPr>
      <w:r>
        <w:rPr>
          <w:sz w:val="28"/>
          <w:szCs w:val="28"/>
        </w:rPr>
        <w:t>Продолжение таблицы 28</w:t>
      </w:r>
    </w:p>
    <w:tbl>
      <w:tblPr>
        <w:tblW w:w="9604" w:type="dxa"/>
        <w:jc w:val="center"/>
        <w:tblLayout w:type="fixed"/>
        <w:tblLook w:val="0400" w:firstRow="0" w:lastRow="0" w:firstColumn="0" w:lastColumn="0" w:noHBand="0" w:noVBand="1"/>
      </w:tblPr>
      <w:tblGrid>
        <w:gridCol w:w="4815"/>
        <w:gridCol w:w="1559"/>
        <w:gridCol w:w="1827"/>
        <w:gridCol w:w="1403"/>
      </w:tblGrid>
      <w:tr w:rsidR="00350A5D" w:rsidRPr="003701A1" w14:paraId="2C382A38" w14:textId="77777777" w:rsidTr="00FF19AD">
        <w:trPr>
          <w:trHeight w:val="375"/>
          <w:jc w:val="center"/>
        </w:trPr>
        <w:tc>
          <w:tcPr>
            <w:tcW w:w="4815" w:type="dxa"/>
            <w:tcBorders>
              <w:top w:val="single" w:sz="4" w:space="0" w:color="auto"/>
              <w:left w:val="single" w:sz="4" w:space="0" w:color="auto"/>
              <w:bottom w:val="single" w:sz="4" w:space="0" w:color="auto"/>
              <w:right w:val="single" w:sz="4" w:space="0" w:color="auto"/>
            </w:tcBorders>
            <w:vAlign w:val="bottom"/>
          </w:tcPr>
          <w:p w14:paraId="09FE195C" w14:textId="77777777" w:rsidR="00350A5D" w:rsidRPr="003701A1" w:rsidRDefault="00350A5D" w:rsidP="00FF19AD">
            <w:pPr>
              <w:rPr>
                <w:sz w:val="28"/>
                <w:szCs w:val="28"/>
              </w:rPr>
            </w:pPr>
            <w:r w:rsidRPr="003701A1">
              <w:rPr>
                <w:sz w:val="28"/>
                <w:szCs w:val="28"/>
              </w:rPr>
              <w:t>мне все равно</w:t>
            </w:r>
          </w:p>
        </w:tc>
        <w:tc>
          <w:tcPr>
            <w:tcW w:w="1559" w:type="dxa"/>
            <w:tcBorders>
              <w:top w:val="single" w:sz="4" w:space="0" w:color="auto"/>
              <w:left w:val="single" w:sz="4" w:space="0" w:color="auto"/>
              <w:bottom w:val="single" w:sz="4" w:space="0" w:color="auto"/>
              <w:right w:val="single" w:sz="4" w:space="0" w:color="auto"/>
            </w:tcBorders>
            <w:vAlign w:val="center"/>
          </w:tcPr>
          <w:p w14:paraId="741F9FAE" w14:textId="77777777" w:rsidR="00350A5D" w:rsidRPr="003701A1" w:rsidRDefault="00350A5D" w:rsidP="00FF19AD">
            <w:pPr>
              <w:jc w:val="center"/>
              <w:rPr>
                <w:sz w:val="28"/>
                <w:szCs w:val="28"/>
              </w:rPr>
            </w:pPr>
            <w:r w:rsidRPr="003701A1">
              <w:rPr>
                <w:sz w:val="28"/>
                <w:szCs w:val="28"/>
              </w:rPr>
              <w:t>0</w:t>
            </w:r>
          </w:p>
        </w:tc>
        <w:tc>
          <w:tcPr>
            <w:tcW w:w="1827" w:type="dxa"/>
            <w:tcBorders>
              <w:top w:val="single" w:sz="4" w:space="0" w:color="auto"/>
              <w:left w:val="single" w:sz="4" w:space="0" w:color="auto"/>
              <w:bottom w:val="single" w:sz="4" w:space="0" w:color="auto"/>
              <w:right w:val="single" w:sz="4" w:space="0" w:color="auto"/>
            </w:tcBorders>
            <w:vAlign w:val="center"/>
          </w:tcPr>
          <w:p w14:paraId="7C3DDE6D" w14:textId="77777777" w:rsidR="00350A5D" w:rsidRPr="003701A1" w:rsidRDefault="00350A5D" w:rsidP="00FF19AD">
            <w:pPr>
              <w:jc w:val="center"/>
              <w:rPr>
                <w:sz w:val="28"/>
                <w:szCs w:val="28"/>
              </w:rPr>
            </w:pPr>
            <w:r w:rsidRPr="003701A1">
              <w:rPr>
                <w:sz w:val="28"/>
                <w:szCs w:val="28"/>
              </w:rPr>
              <w:t>15,6</w:t>
            </w:r>
          </w:p>
        </w:tc>
        <w:tc>
          <w:tcPr>
            <w:tcW w:w="1403" w:type="dxa"/>
            <w:tcBorders>
              <w:top w:val="single" w:sz="4" w:space="0" w:color="auto"/>
              <w:left w:val="single" w:sz="4" w:space="0" w:color="auto"/>
              <w:bottom w:val="single" w:sz="4" w:space="0" w:color="auto"/>
              <w:right w:val="single" w:sz="4" w:space="0" w:color="auto"/>
            </w:tcBorders>
            <w:vAlign w:val="center"/>
          </w:tcPr>
          <w:p w14:paraId="6C8B047D" w14:textId="77777777" w:rsidR="00350A5D" w:rsidRPr="003701A1" w:rsidRDefault="00350A5D" w:rsidP="00FF19AD">
            <w:pPr>
              <w:jc w:val="center"/>
              <w:rPr>
                <w:sz w:val="28"/>
                <w:szCs w:val="28"/>
              </w:rPr>
            </w:pPr>
            <w:r w:rsidRPr="003701A1">
              <w:rPr>
                <w:sz w:val="28"/>
                <w:szCs w:val="28"/>
              </w:rPr>
              <w:t>0</w:t>
            </w:r>
          </w:p>
        </w:tc>
      </w:tr>
      <w:tr w:rsidR="00350A5D" w:rsidRPr="003701A1" w14:paraId="775DD3C0" w14:textId="77777777" w:rsidTr="00350A5D">
        <w:trPr>
          <w:trHeight w:val="375"/>
          <w:jc w:val="center"/>
        </w:trPr>
        <w:tc>
          <w:tcPr>
            <w:tcW w:w="4815" w:type="dxa"/>
            <w:tcBorders>
              <w:top w:val="single" w:sz="4" w:space="0" w:color="auto"/>
              <w:left w:val="single" w:sz="4" w:space="0" w:color="000000"/>
              <w:bottom w:val="single" w:sz="4" w:space="0" w:color="auto"/>
              <w:right w:val="single" w:sz="4" w:space="0" w:color="000000"/>
            </w:tcBorders>
            <w:vAlign w:val="bottom"/>
          </w:tcPr>
          <w:p w14:paraId="01B87519" w14:textId="77777777" w:rsidR="00350A5D" w:rsidRPr="003701A1" w:rsidRDefault="00350A5D" w:rsidP="00FF19AD">
            <w:pPr>
              <w:rPr>
                <w:sz w:val="28"/>
                <w:szCs w:val="28"/>
              </w:rPr>
            </w:pPr>
            <w:r w:rsidRPr="003701A1">
              <w:rPr>
                <w:sz w:val="28"/>
                <w:szCs w:val="28"/>
              </w:rPr>
              <w:t>не знаю</w:t>
            </w:r>
          </w:p>
        </w:tc>
        <w:tc>
          <w:tcPr>
            <w:tcW w:w="1559" w:type="dxa"/>
            <w:tcBorders>
              <w:top w:val="single" w:sz="4" w:space="0" w:color="auto"/>
              <w:left w:val="nil"/>
              <w:bottom w:val="single" w:sz="4" w:space="0" w:color="auto"/>
              <w:right w:val="single" w:sz="4" w:space="0" w:color="000000"/>
            </w:tcBorders>
            <w:vAlign w:val="center"/>
          </w:tcPr>
          <w:p w14:paraId="1C70EFE4" w14:textId="77777777" w:rsidR="00350A5D" w:rsidRPr="003701A1" w:rsidRDefault="00350A5D" w:rsidP="00FF19AD">
            <w:pPr>
              <w:jc w:val="center"/>
              <w:rPr>
                <w:sz w:val="28"/>
                <w:szCs w:val="28"/>
              </w:rPr>
            </w:pPr>
            <w:r w:rsidRPr="003701A1">
              <w:rPr>
                <w:sz w:val="28"/>
                <w:szCs w:val="28"/>
              </w:rPr>
              <w:t>0</w:t>
            </w:r>
          </w:p>
        </w:tc>
        <w:tc>
          <w:tcPr>
            <w:tcW w:w="1827" w:type="dxa"/>
            <w:tcBorders>
              <w:top w:val="single" w:sz="4" w:space="0" w:color="auto"/>
              <w:left w:val="nil"/>
              <w:bottom w:val="single" w:sz="4" w:space="0" w:color="auto"/>
              <w:right w:val="single" w:sz="4" w:space="0" w:color="000000"/>
            </w:tcBorders>
            <w:vAlign w:val="center"/>
          </w:tcPr>
          <w:p w14:paraId="33AFACF6" w14:textId="77777777" w:rsidR="00350A5D" w:rsidRPr="003701A1" w:rsidRDefault="00350A5D" w:rsidP="00FF19AD">
            <w:pPr>
              <w:jc w:val="center"/>
              <w:rPr>
                <w:sz w:val="28"/>
                <w:szCs w:val="28"/>
              </w:rPr>
            </w:pPr>
            <w:r w:rsidRPr="003701A1">
              <w:rPr>
                <w:sz w:val="28"/>
                <w:szCs w:val="28"/>
              </w:rPr>
              <w:t>15,6</w:t>
            </w:r>
          </w:p>
        </w:tc>
        <w:tc>
          <w:tcPr>
            <w:tcW w:w="1403" w:type="dxa"/>
            <w:tcBorders>
              <w:top w:val="single" w:sz="4" w:space="0" w:color="auto"/>
              <w:left w:val="nil"/>
              <w:bottom w:val="single" w:sz="4" w:space="0" w:color="auto"/>
              <w:right w:val="single" w:sz="4" w:space="0" w:color="000000"/>
            </w:tcBorders>
            <w:vAlign w:val="center"/>
          </w:tcPr>
          <w:p w14:paraId="758B2D82" w14:textId="77777777" w:rsidR="00350A5D" w:rsidRPr="003701A1" w:rsidRDefault="00350A5D" w:rsidP="00FF19AD">
            <w:pPr>
              <w:jc w:val="center"/>
              <w:rPr>
                <w:sz w:val="28"/>
                <w:szCs w:val="28"/>
              </w:rPr>
            </w:pPr>
            <w:r w:rsidRPr="003701A1">
              <w:rPr>
                <w:sz w:val="28"/>
                <w:szCs w:val="28"/>
              </w:rPr>
              <w:t>0</w:t>
            </w:r>
          </w:p>
        </w:tc>
      </w:tr>
      <w:tr w:rsidR="00350A5D" w:rsidRPr="003701A1" w14:paraId="2E1A320C" w14:textId="77777777" w:rsidTr="00574905">
        <w:trPr>
          <w:trHeight w:val="375"/>
          <w:jc w:val="center"/>
        </w:trPr>
        <w:tc>
          <w:tcPr>
            <w:tcW w:w="9604" w:type="dxa"/>
            <w:gridSpan w:val="4"/>
            <w:tcBorders>
              <w:top w:val="single" w:sz="4" w:space="0" w:color="auto"/>
              <w:left w:val="single" w:sz="4" w:space="0" w:color="000000"/>
              <w:bottom w:val="single" w:sz="4" w:space="0" w:color="000000"/>
              <w:right w:val="single" w:sz="4" w:space="0" w:color="000000"/>
            </w:tcBorders>
            <w:vAlign w:val="bottom"/>
          </w:tcPr>
          <w:p w14:paraId="684EB247" w14:textId="6650588A" w:rsidR="00350A5D" w:rsidRPr="003701A1" w:rsidRDefault="00350A5D" w:rsidP="00350A5D">
            <w:pPr>
              <w:ind w:firstLine="709"/>
              <w:jc w:val="both"/>
              <w:rPr>
                <w:sz w:val="28"/>
                <w:szCs w:val="28"/>
              </w:rPr>
            </w:pPr>
            <w:r w:rsidRPr="003701A1">
              <w:rPr>
                <w:sz w:val="28"/>
                <w:szCs w:val="28"/>
              </w:rPr>
              <w:t xml:space="preserve">*Вероятность нулевой гипотезы составляет 0%. Значение критерия  </w:t>
            </w:r>
            <m:oMath>
              <m:sSup>
                <m:sSupPr>
                  <m:ctrlPr>
                    <w:rPr>
                      <w:rFonts w:ascii="Cambria Math" w:eastAsia="Cambria Math" w:hAnsi="Cambria Math" w:cs="Cambria Math"/>
                      <w:sz w:val="28"/>
                      <w:szCs w:val="28"/>
                    </w:rPr>
                  </m:ctrlPr>
                </m:sSupPr>
                <m:e>
                  <m:r>
                    <w:rPr>
                      <w:rFonts w:ascii="Cambria Math" w:hAnsi="Cambria Math"/>
                    </w:rPr>
                    <m:t>χ</m:t>
                  </m:r>
                </m:e>
                <m:sup>
                  <m:r>
                    <w:rPr>
                      <w:rFonts w:ascii="Cambria Math" w:eastAsia="Cambria Math" w:hAnsi="Cambria Math" w:cs="Cambria Math"/>
                      <w:sz w:val="28"/>
                      <w:szCs w:val="28"/>
                    </w:rPr>
                    <m:t>2</m:t>
                  </m:r>
                </m:sup>
              </m:sSup>
            </m:oMath>
            <w:r w:rsidRPr="003701A1">
              <w:rPr>
                <w:sz w:val="28"/>
                <w:szCs w:val="28"/>
              </w:rPr>
              <w:t xml:space="preserve"> составляет 114,26. Число степеней свободы равен 8.</w:t>
            </w:r>
            <w:r w:rsidRPr="003701A1">
              <w:rPr>
                <w:sz w:val="28"/>
                <w:szCs w:val="28"/>
                <w:highlight w:val="white"/>
              </w:rPr>
              <w:t xml:space="preserve"> </w:t>
            </w:r>
            <w:r w:rsidRPr="003701A1">
              <w:rPr>
                <w:sz w:val="28"/>
                <w:szCs w:val="28"/>
              </w:rPr>
              <w:t>Критическое значение χ2</w:t>
            </w:r>
            <w:r>
              <w:rPr>
                <w:sz w:val="28"/>
                <w:szCs w:val="28"/>
              </w:rPr>
              <w:t xml:space="preserve"> </w:t>
            </w:r>
            <w:r w:rsidRPr="003701A1">
              <w:rPr>
                <w:sz w:val="28"/>
                <w:szCs w:val="28"/>
              </w:rPr>
              <w:t>при уровне значимости p=0.01 составляет 20,09, p &lt;0,01. Коэффициент Крамера равна 0,464</w:t>
            </w:r>
          </w:p>
        </w:tc>
      </w:tr>
    </w:tbl>
    <w:p w14:paraId="52D3670C" w14:textId="2282B5A6" w:rsidR="00CF0BE3" w:rsidRPr="003701A1" w:rsidRDefault="00CF0BE3" w:rsidP="00350A5D">
      <w:pPr>
        <w:ind w:firstLine="709"/>
        <w:jc w:val="both"/>
        <w:rPr>
          <w:sz w:val="28"/>
          <w:szCs w:val="28"/>
        </w:rPr>
      </w:pPr>
    </w:p>
    <w:p w14:paraId="7C64695B" w14:textId="06D37B19" w:rsidR="001A1314" w:rsidRPr="003701A1" w:rsidRDefault="001A1314" w:rsidP="001A1314">
      <w:pPr>
        <w:ind w:firstLine="709"/>
        <w:jc w:val="both"/>
        <w:rPr>
          <w:sz w:val="28"/>
          <w:szCs w:val="28"/>
        </w:rPr>
      </w:pPr>
      <w:r w:rsidRPr="003701A1">
        <w:rPr>
          <w:sz w:val="28"/>
          <w:szCs w:val="28"/>
        </w:rPr>
        <w:t>Проведенные опросы позволили понять, как на проблему донации ооцитов смотрят</w:t>
      </w:r>
      <w:r w:rsidR="000C5411">
        <w:rPr>
          <w:sz w:val="28"/>
          <w:szCs w:val="28"/>
        </w:rPr>
        <w:t>,</w:t>
      </w:r>
      <w:r w:rsidRPr="003701A1">
        <w:rPr>
          <w:sz w:val="28"/>
          <w:szCs w:val="28"/>
        </w:rPr>
        <w:t xml:space="preserve"> и понимают различные слои населения. С одной стороны, мнение медицинского сообщества, с другой стороны </w:t>
      </w:r>
      <w:r>
        <w:rPr>
          <w:sz w:val="28"/>
          <w:szCs w:val="28"/>
        </w:rPr>
        <w:t>реципиентов</w:t>
      </w:r>
      <w:r w:rsidRPr="003701A1">
        <w:rPr>
          <w:sz w:val="28"/>
          <w:szCs w:val="28"/>
        </w:rPr>
        <w:t xml:space="preserve"> и самих доноров ооцитов.</w:t>
      </w:r>
    </w:p>
    <w:p w14:paraId="332ACF88" w14:textId="734A93BE" w:rsidR="001A1314" w:rsidRPr="008155AC" w:rsidRDefault="001A1314" w:rsidP="001A1314">
      <w:pPr>
        <w:ind w:firstLine="709"/>
        <w:jc w:val="both"/>
        <w:rPr>
          <w:color w:val="FF0000"/>
          <w:sz w:val="28"/>
          <w:szCs w:val="28"/>
        </w:rPr>
      </w:pPr>
      <w:r w:rsidRPr="003701A1">
        <w:rPr>
          <w:sz w:val="28"/>
          <w:szCs w:val="28"/>
        </w:rPr>
        <w:t xml:space="preserve">Обращает на себя внимание то, что все три стороны обеспокоены здоровьем доноров. Отношение к этому вопросу медицинского персонала обьяснимо и оправдано, с учетом того, что доноров надо обследовать на наличие соматического и генетического здоровья. Обеспокоенность здоровьем доноров </w:t>
      </w:r>
      <w:r>
        <w:rPr>
          <w:sz w:val="28"/>
          <w:szCs w:val="28"/>
        </w:rPr>
        <w:t>реципиентами</w:t>
      </w:r>
      <w:r w:rsidRPr="003701A1">
        <w:rPr>
          <w:sz w:val="28"/>
          <w:szCs w:val="28"/>
        </w:rPr>
        <w:t xml:space="preserve"> </w:t>
      </w:r>
      <w:r>
        <w:rPr>
          <w:sz w:val="28"/>
          <w:szCs w:val="28"/>
        </w:rPr>
        <w:t>наводит на мысль о том</w:t>
      </w:r>
      <w:r w:rsidRPr="003701A1">
        <w:rPr>
          <w:sz w:val="28"/>
          <w:szCs w:val="28"/>
        </w:rPr>
        <w:t xml:space="preserve">, что население вероятнее всего не полностью доверяет медицине и медицинского персоналу в нашем обществе, ведь если донор предложен как донор, то </w:t>
      </w:r>
      <w:r w:rsidR="000C5411">
        <w:rPr>
          <w:sz w:val="28"/>
          <w:szCs w:val="28"/>
        </w:rPr>
        <w:t xml:space="preserve">следовательно он </w:t>
      </w:r>
      <w:r>
        <w:rPr>
          <w:sz w:val="28"/>
          <w:szCs w:val="28"/>
        </w:rPr>
        <w:t>должен быть</w:t>
      </w:r>
      <w:r w:rsidRPr="003701A1">
        <w:rPr>
          <w:sz w:val="28"/>
          <w:szCs w:val="28"/>
        </w:rPr>
        <w:t xml:space="preserve"> обследован и здоров. По аналогии исследований других стран таких как Европа, США- вопрос о здоровье донора у заказчиков донорских половых гамет- не возникает</w:t>
      </w:r>
      <w:r>
        <w:rPr>
          <w:sz w:val="28"/>
          <w:szCs w:val="28"/>
        </w:rPr>
        <w:t>. В основном своем</w:t>
      </w:r>
      <w:r w:rsidR="000C5411">
        <w:rPr>
          <w:sz w:val="28"/>
          <w:szCs w:val="28"/>
        </w:rPr>
        <w:t>,</w:t>
      </w:r>
      <w:r>
        <w:rPr>
          <w:sz w:val="28"/>
          <w:szCs w:val="28"/>
        </w:rPr>
        <w:t xml:space="preserve"> реципиенты интересуются как внешными данными, так и характером самих доноров, то есть психосоматическим </w:t>
      </w:r>
      <w:r w:rsidRPr="00A67A75">
        <w:rPr>
          <w:sz w:val="28"/>
          <w:szCs w:val="28"/>
        </w:rPr>
        <w:t>профилем</w:t>
      </w:r>
      <w:r w:rsidRPr="00A67A75">
        <w:rPr>
          <w:rFonts w:ascii="Noto Sans Symbols" w:eastAsia="Noto Sans Symbols" w:hAnsi="Noto Sans Symbols" w:cs="Noto Sans Symbols"/>
          <w:sz w:val="28"/>
          <w:szCs w:val="28"/>
        </w:rPr>
        <w:t xml:space="preserve"> [</w:t>
      </w:r>
      <w:r w:rsidR="00A47A88" w:rsidRPr="00A34427">
        <w:rPr>
          <w:rFonts w:eastAsia="Noto Sans Symbols"/>
          <w:sz w:val="28"/>
          <w:szCs w:val="28"/>
        </w:rPr>
        <w:t>168,</w:t>
      </w:r>
      <w:r w:rsidR="00E3241B" w:rsidRPr="00A34427">
        <w:rPr>
          <w:rFonts w:eastAsia="Noto Sans Symbols"/>
          <w:sz w:val="28"/>
          <w:szCs w:val="28"/>
          <w:lang w:val="kk-KZ"/>
        </w:rPr>
        <w:t>с</w:t>
      </w:r>
      <w:r w:rsidR="00A47A88" w:rsidRPr="00A34427">
        <w:rPr>
          <w:rFonts w:eastAsia="Noto Sans Symbols"/>
          <w:sz w:val="28"/>
          <w:szCs w:val="28"/>
        </w:rPr>
        <w:t>.</w:t>
      </w:r>
      <w:r w:rsidR="002815F1">
        <w:rPr>
          <w:rFonts w:eastAsia="Noto Sans Symbols"/>
          <w:sz w:val="28"/>
          <w:szCs w:val="28"/>
        </w:rPr>
        <w:t xml:space="preserve"> </w:t>
      </w:r>
      <w:r w:rsidR="009703DF" w:rsidRPr="00A34427">
        <w:rPr>
          <w:rFonts w:eastAsia="Noto Sans Symbols"/>
          <w:sz w:val="28"/>
          <w:szCs w:val="28"/>
        </w:rPr>
        <w:t>40;</w:t>
      </w:r>
      <w:r w:rsidRPr="00A34427">
        <w:rPr>
          <w:rFonts w:eastAsia="Noto Sans Symbols"/>
          <w:sz w:val="28"/>
          <w:szCs w:val="28"/>
        </w:rPr>
        <w:t xml:space="preserve"> 208, 209</w:t>
      </w:r>
      <w:r w:rsidRPr="00A67A75">
        <w:rPr>
          <w:rFonts w:ascii="Noto Sans Symbols" w:eastAsia="Noto Sans Symbols" w:hAnsi="Noto Sans Symbols" w:cs="Noto Sans Symbols"/>
          <w:sz w:val="28"/>
          <w:szCs w:val="28"/>
        </w:rPr>
        <w:t>]</w:t>
      </w:r>
      <w:r w:rsidRPr="00A67A75">
        <w:rPr>
          <w:sz w:val="28"/>
          <w:szCs w:val="28"/>
        </w:rPr>
        <w:t>.</w:t>
      </w:r>
    </w:p>
    <w:p w14:paraId="0C685778" w14:textId="314C0C99" w:rsidR="001A1314" w:rsidRPr="003701A1" w:rsidRDefault="001A1314" w:rsidP="001A1314">
      <w:pPr>
        <w:ind w:firstLine="709"/>
        <w:jc w:val="both"/>
        <w:rPr>
          <w:sz w:val="28"/>
          <w:szCs w:val="28"/>
        </w:rPr>
      </w:pPr>
      <w:r w:rsidRPr="003701A1">
        <w:rPr>
          <w:sz w:val="28"/>
          <w:szCs w:val="28"/>
        </w:rPr>
        <w:t>Практически половина респондентов</w:t>
      </w:r>
      <w:r w:rsidR="00E3241B">
        <w:rPr>
          <w:sz w:val="28"/>
          <w:szCs w:val="28"/>
          <w:lang w:val="kk-KZ"/>
        </w:rPr>
        <w:t xml:space="preserve"> </w:t>
      </w:r>
      <w:r w:rsidR="00E3241B" w:rsidRPr="003701A1">
        <w:rPr>
          <w:sz w:val="28"/>
          <w:szCs w:val="28"/>
        </w:rPr>
        <w:t>–</w:t>
      </w:r>
      <w:r w:rsidRPr="003701A1">
        <w:rPr>
          <w:sz w:val="28"/>
          <w:szCs w:val="28"/>
        </w:rPr>
        <w:t xml:space="preserve"> медицинских работников или тех, которые так или иначе связаны с репродуктивным здоровьем</w:t>
      </w:r>
      <w:r w:rsidR="000C5411">
        <w:rPr>
          <w:sz w:val="28"/>
          <w:szCs w:val="28"/>
        </w:rPr>
        <w:t>,</w:t>
      </w:r>
      <w:r w:rsidRPr="003701A1">
        <w:rPr>
          <w:sz w:val="28"/>
          <w:szCs w:val="28"/>
        </w:rPr>
        <w:t xml:space="preserve"> работают в данной сфере более 10 лет, что позволяет обьективно, с точки зрения ведущих специалистов взглянуть на такое направление</w:t>
      </w:r>
      <w:r w:rsidR="000C5411">
        <w:rPr>
          <w:sz w:val="28"/>
          <w:szCs w:val="28"/>
        </w:rPr>
        <w:t>,</w:t>
      </w:r>
      <w:r w:rsidRPr="003701A1">
        <w:rPr>
          <w:sz w:val="28"/>
          <w:szCs w:val="28"/>
        </w:rPr>
        <w:t xml:space="preserve"> как донорство ооцитов. И</w:t>
      </w:r>
      <w:r w:rsidR="000C5411">
        <w:rPr>
          <w:sz w:val="28"/>
          <w:szCs w:val="28"/>
        </w:rPr>
        <w:t>,</w:t>
      </w:r>
      <w:r w:rsidRPr="003701A1">
        <w:rPr>
          <w:sz w:val="28"/>
          <w:szCs w:val="28"/>
        </w:rPr>
        <w:t xml:space="preserve"> тем интереснее</w:t>
      </w:r>
      <w:r w:rsidR="000C5411">
        <w:rPr>
          <w:sz w:val="28"/>
          <w:szCs w:val="28"/>
        </w:rPr>
        <w:t>,</w:t>
      </w:r>
      <w:r w:rsidRPr="003701A1">
        <w:rPr>
          <w:sz w:val="28"/>
          <w:szCs w:val="28"/>
        </w:rPr>
        <w:t xml:space="preserve"> мнение коллег на данный вопрос</w:t>
      </w:r>
      <w:r w:rsidR="000C5411">
        <w:rPr>
          <w:sz w:val="28"/>
          <w:szCs w:val="28"/>
        </w:rPr>
        <w:t>,</w:t>
      </w:r>
      <w:r w:rsidRPr="003701A1">
        <w:rPr>
          <w:sz w:val="28"/>
          <w:szCs w:val="28"/>
        </w:rPr>
        <w:t xml:space="preserve"> учитывая тот факт, что они непосредственно в 78% случаев сами проводят программы донации, принимают в нем непосредственное участие, ведут личные приемы как с самими донорами, так и с заказчиками. В более чем половине случаев 60% респонденты-медицинские работники, относятся положительно к проведению лечения бесплодия</w:t>
      </w:r>
      <w:r w:rsidR="000C5411">
        <w:rPr>
          <w:sz w:val="28"/>
          <w:szCs w:val="28"/>
        </w:rPr>
        <w:t>,</w:t>
      </w:r>
      <w:r w:rsidRPr="003701A1">
        <w:rPr>
          <w:sz w:val="28"/>
          <w:szCs w:val="28"/>
        </w:rPr>
        <w:t xml:space="preserve"> с использованием донорских ооцитов, что скорее всего связано с тем, что </w:t>
      </w:r>
      <w:r w:rsidR="000C5411">
        <w:rPr>
          <w:sz w:val="28"/>
          <w:szCs w:val="28"/>
        </w:rPr>
        <w:t>реципиенты ДО,</w:t>
      </w:r>
      <w:r w:rsidRPr="003701A1">
        <w:rPr>
          <w:sz w:val="28"/>
          <w:szCs w:val="28"/>
        </w:rPr>
        <w:t xml:space="preserve"> приносят свои проблемы и боль, как моральные, психологические, физические и семейные, в окружение врача и видя это медицинский работник понимает всю важность и необходимость оказания услуг, и проведение лечения данными методами.</w:t>
      </w:r>
    </w:p>
    <w:p w14:paraId="4FB66D84" w14:textId="4D8C096C" w:rsidR="001A1314" w:rsidRDefault="001A1314" w:rsidP="001A1314">
      <w:pPr>
        <w:ind w:firstLine="709"/>
        <w:jc w:val="both"/>
        <w:rPr>
          <w:sz w:val="28"/>
          <w:szCs w:val="28"/>
        </w:rPr>
      </w:pPr>
      <w:r w:rsidRPr="003701A1">
        <w:rPr>
          <w:sz w:val="28"/>
          <w:szCs w:val="28"/>
        </w:rPr>
        <w:t>Во всех трех группах на вопрос о том, что же сподвигает донора стать донором в подавляющем больщинстве был получен ответ, что это финансовая заинтересованность.</w:t>
      </w:r>
      <w:r>
        <w:rPr>
          <w:sz w:val="28"/>
          <w:szCs w:val="28"/>
        </w:rPr>
        <w:t xml:space="preserve"> В Республике Казахстан доноры получают вознаграждение за программу донации. </w:t>
      </w:r>
      <w:r w:rsidRPr="003701A1">
        <w:rPr>
          <w:sz w:val="28"/>
          <w:szCs w:val="28"/>
        </w:rPr>
        <w:t>В 93% случаев доноры ооцитов получили возгаграждение, но более чем в половине случаев не удовлетворены размерами выплат. Почти 80% доноров согласятся повторно пройти программу донации, с целью получения дополнительного заработка.</w:t>
      </w:r>
      <w:r w:rsidRPr="003701A1">
        <w:rPr>
          <w:sz w:val="28"/>
          <w:szCs w:val="28"/>
          <w:lang w:val="uk-UA"/>
        </w:rPr>
        <w:t xml:space="preserve"> </w:t>
      </w:r>
      <w:r w:rsidRPr="003701A1">
        <w:rPr>
          <w:sz w:val="28"/>
          <w:szCs w:val="28"/>
        </w:rPr>
        <w:t>Данный факт позволяет сделать вывод о социальном неблагополучии женщин, вступающих в программы донации.</w:t>
      </w:r>
    </w:p>
    <w:p w14:paraId="359AE094" w14:textId="7A349EA1" w:rsidR="001A1314" w:rsidRPr="003701A1" w:rsidRDefault="001A1314" w:rsidP="001A1314">
      <w:pPr>
        <w:ind w:firstLine="709"/>
        <w:jc w:val="both"/>
        <w:rPr>
          <w:sz w:val="28"/>
          <w:szCs w:val="28"/>
        </w:rPr>
      </w:pPr>
      <w:r w:rsidRPr="003701A1">
        <w:rPr>
          <w:sz w:val="28"/>
          <w:szCs w:val="28"/>
        </w:rPr>
        <w:t>Внешние данные донора, по мнению респондентов первой и второй групп, находятся на втором месте вопросов, которые задаются заказчиками на приемах, так и по мнению доноров ооцитов считаются одним из важных при выборе донатора.</w:t>
      </w:r>
    </w:p>
    <w:p w14:paraId="11A65D31" w14:textId="5A1FE4F0" w:rsidR="001A1314" w:rsidRPr="003701A1" w:rsidRDefault="001A1314" w:rsidP="001A1314">
      <w:pPr>
        <w:ind w:firstLine="709"/>
        <w:jc w:val="both"/>
        <w:rPr>
          <w:sz w:val="28"/>
          <w:szCs w:val="28"/>
        </w:rPr>
      </w:pPr>
      <w:r w:rsidRPr="003701A1">
        <w:rPr>
          <w:sz w:val="28"/>
          <w:szCs w:val="28"/>
        </w:rPr>
        <w:t xml:space="preserve">В подавляющем большинстве 86% респондентов первой группы считают необходимым и обязательным ставить супруга в известность о том, что используются донорские ооциты. С этим в более чем 54% не согласны или сомневаются </w:t>
      </w:r>
      <w:r w:rsidR="000C5411">
        <w:rPr>
          <w:sz w:val="28"/>
          <w:szCs w:val="28"/>
        </w:rPr>
        <w:t>реципиенты ДО</w:t>
      </w:r>
      <w:r w:rsidRPr="003701A1">
        <w:rPr>
          <w:sz w:val="28"/>
          <w:szCs w:val="28"/>
        </w:rPr>
        <w:t>, объясняя это в основном тем, что могут потерять ребенка при вероятном разводе с супругом и тем,</w:t>
      </w:r>
      <w:r w:rsidRPr="003701A1">
        <w:rPr>
          <w:sz w:val="28"/>
          <w:szCs w:val="28"/>
          <w:lang w:val="uk-UA"/>
        </w:rPr>
        <w:t xml:space="preserve"> </w:t>
      </w:r>
      <w:r w:rsidRPr="003701A1">
        <w:rPr>
          <w:sz w:val="28"/>
          <w:szCs w:val="28"/>
        </w:rPr>
        <w:t>что она будет не родной мамой. И эта информация позволяет задуматься о несовершенстве законодательно-правового регулирования семейных отношений в сфере ВРТ.</w:t>
      </w:r>
    </w:p>
    <w:p w14:paraId="3651E8F5" w14:textId="77777777" w:rsidR="001A1314" w:rsidRPr="003701A1" w:rsidRDefault="001A1314" w:rsidP="001A1314">
      <w:pPr>
        <w:ind w:firstLine="709"/>
        <w:jc w:val="both"/>
        <w:rPr>
          <w:sz w:val="28"/>
          <w:szCs w:val="28"/>
        </w:rPr>
      </w:pPr>
      <w:r w:rsidRPr="003701A1">
        <w:rPr>
          <w:sz w:val="28"/>
          <w:szCs w:val="28"/>
        </w:rPr>
        <w:t>В 80% случаев отмечается согласие доноров ооцитов участвовать в донации повторно, несмотря на неудобство программы стимуляции, получение инъекции и забора ооцитов, что связано с определенными рисками пункции яичников и анестезиологического пособия.</w:t>
      </w:r>
    </w:p>
    <w:p w14:paraId="7F62D5C4" w14:textId="3D45C832" w:rsidR="001A1314" w:rsidRPr="003701A1" w:rsidRDefault="001A1314" w:rsidP="001A1314">
      <w:pPr>
        <w:ind w:firstLine="709"/>
        <w:jc w:val="both"/>
        <w:rPr>
          <w:sz w:val="28"/>
          <w:szCs w:val="28"/>
        </w:rPr>
      </w:pPr>
      <w:r w:rsidRPr="003701A1">
        <w:rPr>
          <w:sz w:val="28"/>
          <w:szCs w:val="28"/>
        </w:rPr>
        <w:t>Выявлены отличия в ответе респондентов на необходимость создания единого электронного Регистра донорских половых гамет. В почти 80% случаев респонденты первой группы ответили, что создание регистра необходим, в 56% случаев мнения второй группы в сторону положительную и 44% отрицательную. В третьей группе мнения респондентов разделились 36%- согласны, 64% – несогласны и сомневаются, что связано со страхом того, что информация</w:t>
      </w:r>
      <w:r w:rsidRPr="003701A1">
        <w:rPr>
          <w:sz w:val="28"/>
          <w:szCs w:val="28"/>
          <w:lang w:val="uk-UA"/>
        </w:rPr>
        <w:t>,</w:t>
      </w:r>
      <w:r w:rsidRPr="003701A1">
        <w:rPr>
          <w:sz w:val="28"/>
          <w:szCs w:val="28"/>
        </w:rPr>
        <w:t xml:space="preserve"> которая будет храниться в электронной базе</w:t>
      </w:r>
      <w:r w:rsidRPr="003701A1">
        <w:rPr>
          <w:sz w:val="28"/>
          <w:szCs w:val="28"/>
          <w:lang w:val="uk-UA"/>
        </w:rPr>
        <w:t>,</w:t>
      </w:r>
      <w:r w:rsidRPr="003701A1">
        <w:rPr>
          <w:sz w:val="28"/>
          <w:szCs w:val="28"/>
        </w:rPr>
        <w:t xml:space="preserve"> не может гарантировать сохранение полной конфиденциальности для самих женщин</w:t>
      </w:r>
      <w:r w:rsidR="00E3241B">
        <w:rPr>
          <w:sz w:val="28"/>
          <w:szCs w:val="28"/>
          <w:lang w:val="kk-KZ"/>
        </w:rPr>
        <w:t xml:space="preserve"> </w:t>
      </w:r>
      <w:r w:rsidR="00E3241B" w:rsidRPr="003701A1">
        <w:rPr>
          <w:sz w:val="28"/>
          <w:szCs w:val="28"/>
        </w:rPr>
        <w:t>–</w:t>
      </w:r>
      <w:r w:rsidR="00E3241B">
        <w:rPr>
          <w:sz w:val="28"/>
          <w:szCs w:val="28"/>
          <w:lang w:val="kk-KZ"/>
        </w:rPr>
        <w:t xml:space="preserve"> </w:t>
      </w:r>
      <w:r w:rsidRPr="003701A1">
        <w:rPr>
          <w:sz w:val="28"/>
          <w:szCs w:val="28"/>
        </w:rPr>
        <w:t>доноров. В большинстве своем доноры ооцитов не знают о том, сколько родилось детей с применением их донацией – 77,8 %,</w:t>
      </w:r>
      <w:r w:rsidR="00E3241B">
        <w:rPr>
          <w:sz w:val="28"/>
          <w:szCs w:val="28"/>
          <w:lang w:val="kk-KZ"/>
        </w:rPr>
        <w:t xml:space="preserve"> </w:t>
      </w:r>
      <w:r w:rsidRPr="003701A1">
        <w:rPr>
          <w:sz w:val="28"/>
          <w:szCs w:val="28"/>
        </w:rPr>
        <w:t>у 22,2 % родилось 2 и более детей, при этом у 61,3 % доноров имеются более 2 х собственных детей</w:t>
      </w:r>
      <w:r w:rsidRPr="003701A1">
        <w:rPr>
          <w:sz w:val="28"/>
          <w:szCs w:val="28"/>
          <w:lang w:val="uk-UA"/>
        </w:rPr>
        <w:t>.</w:t>
      </w:r>
      <w:r w:rsidRPr="003701A1">
        <w:rPr>
          <w:sz w:val="28"/>
          <w:szCs w:val="28"/>
        </w:rPr>
        <w:t xml:space="preserve"> </w:t>
      </w:r>
      <w:r w:rsidRPr="003701A1">
        <w:rPr>
          <w:sz w:val="28"/>
          <w:szCs w:val="28"/>
          <w:lang w:val="uk-UA"/>
        </w:rPr>
        <w:t>Б</w:t>
      </w:r>
      <w:r w:rsidRPr="003701A1">
        <w:rPr>
          <w:sz w:val="28"/>
          <w:szCs w:val="28"/>
        </w:rPr>
        <w:t xml:space="preserve">олее 50 % доноров не задумываются о возможной потенциальной встрече генетически близких детей в будущем и вероятности возникновения близкородственных браков. </w:t>
      </w:r>
    </w:p>
    <w:p w14:paraId="0DAFCD72" w14:textId="24943181" w:rsidR="001A1314" w:rsidRDefault="001A1314" w:rsidP="001A1314">
      <w:pPr>
        <w:ind w:firstLine="709"/>
        <w:jc w:val="both"/>
        <w:rPr>
          <w:sz w:val="28"/>
          <w:szCs w:val="28"/>
        </w:rPr>
      </w:pPr>
      <w:r w:rsidRPr="003701A1">
        <w:rPr>
          <w:sz w:val="28"/>
          <w:szCs w:val="28"/>
        </w:rPr>
        <w:t>В таком случае,</w:t>
      </w:r>
      <w:r>
        <w:rPr>
          <w:sz w:val="28"/>
          <w:szCs w:val="28"/>
        </w:rPr>
        <w:t xml:space="preserve"> в</w:t>
      </w:r>
      <w:r w:rsidRPr="003701A1">
        <w:rPr>
          <w:sz w:val="28"/>
          <w:szCs w:val="28"/>
        </w:rPr>
        <w:t>веден</w:t>
      </w:r>
      <w:r>
        <w:rPr>
          <w:sz w:val="28"/>
          <w:szCs w:val="28"/>
        </w:rPr>
        <w:t>ие единого</w:t>
      </w:r>
      <w:r w:rsidRPr="003701A1">
        <w:rPr>
          <w:sz w:val="28"/>
          <w:szCs w:val="28"/>
        </w:rPr>
        <w:t xml:space="preserve"> электронного Регистра доноров</w:t>
      </w:r>
      <w:r>
        <w:rPr>
          <w:sz w:val="28"/>
          <w:szCs w:val="28"/>
        </w:rPr>
        <w:t xml:space="preserve"> половых гамет, можно обозначить как важным и необходимым </w:t>
      </w:r>
      <w:r w:rsidRPr="003701A1">
        <w:rPr>
          <w:sz w:val="28"/>
          <w:szCs w:val="28"/>
        </w:rPr>
        <w:t xml:space="preserve">в </w:t>
      </w:r>
      <w:r>
        <w:rPr>
          <w:sz w:val="28"/>
          <w:szCs w:val="28"/>
        </w:rPr>
        <w:t xml:space="preserve">государстве, который обеспечит интеграцию </w:t>
      </w:r>
      <w:r w:rsidRPr="003701A1">
        <w:rPr>
          <w:sz w:val="28"/>
          <w:szCs w:val="28"/>
        </w:rPr>
        <w:t>и доступ к информации между клиниками, проводящих программы ВРТ, с использованием донорского материала.</w:t>
      </w:r>
    </w:p>
    <w:p w14:paraId="4B890664" w14:textId="77777777" w:rsidR="00527D1C" w:rsidRPr="000F1EE0" w:rsidRDefault="00527D1C" w:rsidP="00350A5D">
      <w:pPr>
        <w:jc w:val="both"/>
        <w:rPr>
          <w:sz w:val="28"/>
          <w:szCs w:val="28"/>
        </w:rPr>
      </w:pPr>
    </w:p>
    <w:p w14:paraId="08BB2E81" w14:textId="36923BE9" w:rsidR="00527D1C" w:rsidRPr="003701A1" w:rsidRDefault="009D2624" w:rsidP="001A1314">
      <w:pPr>
        <w:ind w:firstLine="709"/>
        <w:jc w:val="both"/>
        <w:rPr>
          <w:b/>
          <w:sz w:val="28"/>
          <w:szCs w:val="28"/>
        </w:rPr>
      </w:pPr>
      <w:r w:rsidRPr="000C5411">
        <w:rPr>
          <w:b/>
          <w:color w:val="000000" w:themeColor="text1"/>
          <w:sz w:val="28"/>
          <w:szCs w:val="28"/>
        </w:rPr>
        <w:t xml:space="preserve">3.3 Отношение </w:t>
      </w:r>
      <w:r w:rsidRPr="003701A1">
        <w:rPr>
          <w:b/>
          <w:sz w:val="28"/>
          <w:szCs w:val="28"/>
        </w:rPr>
        <w:t>медицинских работников Республики Казахстан к применению донорской спермы в программах вспомогательных репродуктивных технологий</w:t>
      </w:r>
    </w:p>
    <w:p w14:paraId="18C952B5" w14:textId="77777777" w:rsidR="001A1314" w:rsidRPr="003701A1" w:rsidRDefault="001A1314" w:rsidP="001A1314">
      <w:pPr>
        <w:ind w:firstLine="709"/>
        <w:jc w:val="both"/>
        <w:rPr>
          <w:sz w:val="28"/>
          <w:szCs w:val="28"/>
        </w:rPr>
      </w:pPr>
      <w:r w:rsidRPr="003701A1">
        <w:rPr>
          <w:sz w:val="28"/>
          <w:szCs w:val="28"/>
        </w:rPr>
        <w:t>Репродуктологи – медицинские работники, специализирующиеся на фертильности и ВРТ. Их отношение к использованию донорских ооцитов</w:t>
      </w:r>
      <w:r>
        <w:rPr>
          <w:sz w:val="28"/>
          <w:szCs w:val="28"/>
        </w:rPr>
        <w:t xml:space="preserve"> и спермы</w:t>
      </w:r>
      <w:r w:rsidRPr="003701A1">
        <w:rPr>
          <w:sz w:val="28"/>
          <w:szCs w:val="28"/>
        </w:rPr>
        <w:t xml:space="preserve"> в программах ВРТ может варьировать в зависимости от этических, медицинских, культурных и индивидуальных точек зрения. Вот некоторые общие взгляды специалистов-репродуктологов на использование донорских ооцитов.</w:t>
      </w:r>
    </w:p>
    <w:p w14:paraId="7E76AE9C" w14:textId="1EC4E7A0" w:rsidR="001A1314" w:rsidRPr="003701A1" w:rsidRDefault="001A1314" w:rsidP="001A1314">
      <w:pPr>
        <w:ind w:firstLine="709"/>
        <w:jc w:val="both"/>
        <w:rPr>
          <w:sz w:val="28"/>
          <w:szCs w:val="28"/>
        </w:rPr>
      </w:pPr>
      <w:r w:rsidRPr="003701A1">
        <w:rPr>
          <w:sz w:val="28"/>
          <w:szCs w:val="28"/>
        </w:rPr>
        <w:t xml:space="preserve">Многие специалисты по репродуктивной медицине рассматривают </w:t>
      </w:r>
      <w:r>
        <w:rPr>
          <w:sz w:val="28"/>
          <w:szCs w:val="28"/>
        </w:rPr>
        <w:t xml:space="preserve">применение </w:t>
      </w:r>
      <w:r w:rsidRPr="003701A1">
        <w:rPr>
          <w:sz w:val="28"/>
          <w:szCs w:val="28"/>
        </w:rPr>
        <w:t>донорск</w:t>
      </w:r>
      <w:r>
        <w:rPr>
          <w:sz w:val="28"/>
          <w:szCs w:val="28"/>
        </w:rPr>
        <w:t>ой</w:t>
      </w:r>
      <w:r w:rsidRPr="003701A1">
        <w:rPr>
          <w:sz w:val="28"/>
          <w:szCs w:val="28"/>
        </w:rPr>
        <w:t xml:space="preserve"> </w:t>
      </w:r>
      <w:r>
        <w:rPr>
          <w:sz w:val="28"/>
          <w:szCs w:val="28"/>
        </w:rPr>
        <w:t>спермы</w:t>
      </w:r>
      <w:r w:rsidR="004947B5">
        <w:rPr>
          <w:sz w:val="28"/>
          <w:szCs w:val="28"/>
        </w:rPr>
        <w:t>,</w:t>
      </w:r>
      <w:r w:rsidRPr="003701A1">
        <w:rPr>
          <w:sz w:val="28"/>
          <w:szCs w:val="28"/>
        </w:rPr>
        <w:t xml:space="preserve"> как ценный вариант для отдельных лиц или пар, у которых возникн</w:t>
      </w:r>
      <w:r>
        <w:rPr>
          <w:sz w:val="28"/>
          <w:szCs w:val="28"/>
        </w:rPr>
        <w:t xml:space="preserve">икают </w:t>
      </w:r>
      <w:r w:rsidRPr="003701A1">
        <w:rPr>
          <w:sz w:val="28"/>
          <w:szCs w:val="28"/>
        </w:rPr>
        <w:t>проблемы с собственны</w:t>
      </w:r>
      <w:r>
        <w:rPr>
          <w:sz w:val="28"/>
          <w:szCs w:val="28"/>
        </w:rPr>
        <w:t>м генетическим материалом.</w:t>
      </w:r>
      <w:r w:rsidRPr="003701A1">
        <w:rPr>
          <w:sz w:val="28"/>
          <w:szCs w:val="28"/>
        </w:rPr>
        <w:t xml:space="preserve"> Донорские </w:t>
      </w:r>
      <w:r>
        <w:rPr>
          <w:sz w:val="28"/>
          <w:szCs w:val="28"/>
        </w:rPr>
        <w:t>половые гаметы</w:t>
      </w:r>
      <w:r w:rsidRPr="003701A1">
        <w:rPr>
          <w:sz w:val="28"/>
          <w:szCs w:val="28"/>
        </w:rPr>
        <w:t xml:space="preserve"> могут значительно увеличить шансы на успешную беременность и живорождение.</w:t>
      </w:r>
    </w:p>
    <w:p w14:paraId="2A15941A" w14:textId="77777777" w:rsidR="001A1314" w:rsidRPr="003701A1" w:rsidRDefault="001A1314" w:rsidP="001A1314">
      <w:pPr>
        <w:ind w:firstLine="709"/>
        <w:jc w:val="both"/>
        <w:rPr>
          <w:sz w:val="28"/>
          <w:szCs w:val="28"/>
        </w:rPr>
      </w:pPr>
      <w:r w:rsidRPr="003701A1">
        <w:rPr>
          <w:sz w:val="28"/>
          <w:szCs w:val="28"/>
        </w:rPr>
        <w:t>Некоторые репродуктологи придерживаются прагматичного подхода, взвешивая медицинские и эмоциональные факторы. Их внимание сосредоточено на достижении здоровой беременности и успешного исхода.</w:t>
      </w:r>
    </w:p>
    <w:p w14:paraId="18DF85FC" w14:textId="391E0519" w:rsidR="001A1314" w:rsidRPr="003701A1" w:rsidRDefault="001A1314" w:rsidP="001A1314">
      <w:pPr>
        <w:ind w:firstLine="709"/>
        <w:jc w:val="both"/>
        <w:rPr>
          <w:sz w:val="28"/>
          <w:szCs w:val="28"/>
        </w:rPr>
      </w:pPr>
      <w:r w:rsidRPr="003701A1">
        <w:rPr>
          <w:sz w:val="28"/>
          <w:szCs w:val="28"/>
        </w:rPr>
        <w:t>У специалистов по репродуктивной медицине также есть этические соображения, когда речь идет об использовании донорск</w:t>
      </w:r>
      <w:r>
        <w:rPr>
          <w:sz w:val="28"/>
          <w:szCs w:val="28"/>
        </w:rPr>
        <w:t>ой</w:t>
      </w:r>
      <w:r w:rsidRPr="003701A1">
        <w:rPr>
          <w:sz w:val="28"/>
          <w:szCs w:val="28"/>
        </w:rPr>
        <w:t xml:space="preserve"> </w:t>
      </w:r>
      <w:r>
        <w:rPr>
          <w:sz w:val="28"/>
          <w:szCs w:val="28"/>
        </w:rPr>
        <w:t>спермы</w:t>
      </w:r>
      <w:r w:rsidRPr="003701A1">
        <w:rPr>
          <w:sz w:val="28"/>
          <w:szCs w:val="28"/>
        </w:rPr>
        <w:t>. Они участв</w:t>
      </w:r>
      <w:r w:rsidR="004947B5">
        <w:rPr>
          <w:sz w:val="28"/>
          <w:szCs w:val="28"/>
        </w:rPr>
        <w:t>уют</w:t>
      </w:r>
      <w:r w:rsidRPr="003701A1">
        <w:rPr>
          <w:sz w:val="28"/>
          <w:szCs w:val="28"/>
        </w:rPr>
        <w:t xml:space="preserve"> в обсуждени</w:t>
      </w:r>
      <w:r w:rsidR="004947B5">
        <w:rPr>
          <w:sz w:val="28"/>
          <w:szCs w:val="28"/>
        </w:rPr>
        <w:t>и</w:t>
      </w:r>
      <w:r w:rsidRPr="003701A1">
        <w:rPr>
          <w:sz w:val="28"/>
          <w:szCs w:val="28"/>
        </w:rPr>
        <w:t xml:space="preserve"> этических последстви</w:t>
      </w:r>
      <w:r w:rsidR="004947B5">
        <w:rPr>
          <w:sz w:val="28"/>
          <w:szCs w:val="28"/>
        </w:rPr>
        <w:t>й</w:t>
      </w:r>
      <w:r w:rsidRPr="003701A1">
        <w:rPr>
          <w:sz w:val="28"/>
          <w:szCs w:val="28"/>
        </w:rPr>
        <w:t xml:space="preserve"> использования донорских гамет</w:t>
      </w:r>
      <w:r w:rsidR="004947B5">
        <w:rPr>
          <w:sz w:val="28"/>
          <w:szCs w:val="28"/>
        </w:rPr>
        <w:t xml:space="preserve"> с пациентами,</w:t>
      </w:r>
      <w:r w:rsidRPr="003701A1">
        <w:rPr>
          <w:sz w:val="28"/>
          <w:szCs w:val="28"/>
        </w:rPr>
        <w:t xml:space="preserve"> помога</w:t>
      </w:r>
      <w:r w:rsidR="004947B5">
        <w:rPr>
          <w:sz w:val="28"/>
          <w:szCs w:val="28"/>
        </w:rPr>
        <w:t>ют</w:t>
      </w:r>
      <w:r w:rsidRPr="003701A1">
        <w:rPr>
          <w:sz w:val="28"/>
          <w:szCs w:val="28"/>
        </w:rPr>
        <w:t xml:space="preserve"> пациентам ориентироваться в своих ценностях и предпочтениях. Некоторые </w:t>
      </w:r>
      <w:r w:rsidR="004947B5">
        <w:rPr>
          <w:sz w:val="28"/>
          <w:szCs w:val="28"/>
        </w:rPr>
        <w:t xml:space="preserve">врачи </w:t>
      </w:r>
      <w:r w:rsidRPr="003701A1">
        <w:rPr>
          <w:sz w:val="28"/>
          <w:szCs w:val="28"/>
        </w:rPr>
        <w:t xml:space="preserve">могут отдавать приоритет благополучию </w:t>
      </w:r>
      <w:r w:rsidR="004947B5">
        <w:rPr>
          <w:sz w:val="28"/>
          <w:szCs w:val="28"/>
        </w:rPr>
        <w:t>будущего</w:t>
      </w:r>
      <w:r w:rsidRPr="003701A1">
        <w:rPr>
          <w:sz w:val="28"/>
          <w:szCs w:val="28"/>
        </w:rPr>
        <w:t xml:space="preserve"> ребенка и семейной динамике.</w:t>
      </w:r>
    </w:p>
    <w:p w14:paraId="5223D489" w14:textId="77777777" w:rsidR="001A1314" w:rsidRPr="003701A1" w:rsidRDefault="001A1314" w:rsidP="001A1314">
      <w:pPr>
        <w:ind w:firstLine="709"/>
        <w:jc w:val="both"/>
        <w:rPr>
          <w:sz w:val="28"/>
          <w:szCs w:val="28"/>
        </w:rPr>
      </w:pPr>
      <w:r w:rsidRPr="003701A1">
        <w:rPr>
          <w:sz w:val="28"/>
          <w:szCs w:val="28"/>
        </w:rPr>
        <w:t>Многие специалисты по репродуктивной медицине предоставляют индивидуальный подход, адаптируя свои рекомендации к уникальной ситуации каждого пациента. При обсуждении использования донорск</w:t>
      </w:r>
      <w:r>
        <w:rPr>
          <w:sz w:val="28"/>
          <w:szCs w:val="28"/>
        </w:rPr>
        <w:t>ой спермы,</w:t>
      </w:r>
      <w:r w:rsidRPr="003701A1">
        <w:rPr>
          <w:sz w:val="28"/>
          <w:szCs w:val="28"/>
        </w:rPr>
        <w:t xml:space="preserve"> они учитывают историю болезни </w:t>
      </w:r>
      <w:r>
        <w:rPr>
          <w:sz w:val="28"/>
          <w:szCs w:val="28"/>
        </w:rPr>
        <w:t>супружеской пары</w:t>
      </w:r>
      <w:r w:rsidRPr="003701A1">
        <w:rPr>
          <w:sz w:val="28"/>
          <w:szCs w:val="28"/>
        </w:rPr>
        <w:t>, эмоциональное благополучие, культурный фон и личные убеждения. Такой подход может помочь пациентам принимать обоснованные решения, соответствующие их ценностям.</w:t>
      </w:r>
    </w:p>
    <w:p w14:paraId="439D6A41" w14:textId="4DF1EFFA" w:rsidR="001A1314" w:rsidRPr="003701A1" w:rsidRDefault="001A1314" w:rsidP="001A1314">
      <w:pPr>
        <w:ind w:firstLine="709"/>
        <w:jc w:val="both"/>
        <w:rPr>
          <w:sz w:val="28"/>
          <w:szCs w:val="28"/>
        </w:rPr>
      </w:pPr>
      <w:r w:rsidRPr="003701A1">
        <w:rPr>
          <w:b/>
          <w:sz w:val="28"/>
          <w:szCs w:val="28"/>
        </w:rPr>
        <w:t>Консультирование и поддержка</w:t>
      </w:r>
      <w:r w:rsidRPr="003701A1">
        <w:rPr>
          <w:sz w:val="28"/>
          <w:szCs w:val="28"/>
        </w:rPr>
        <w:t xml:space="preserve">. Репродуктологи часто предлагают консультации и поддержку пациентам, рассматривающим возможность использования донорских </w:t>
      </w:r>
      <w:r>
        <w:rPr>
          <w:sz w:val="28"/>
          <w:szCs w:val="28"/>
        </w:rPr>
        <w:t>половых гамет</w:t>
      </w:r>
      <w:r w:rsidRPr="003701A1">
        <w:rPr>
          <w:sz w:val="28"/>
          <w:szCs w:val="28"/>
        </w:rPr>
        <w:t xml:space="preserve">. Они предоставляют информацию о процессе, потенциальных проблемах и связанных с ним эмоциональных аспектах. Это гарантирует, что пациенты будут хорошо информированы и морально готовы к </w:t>
      </w:r>
      <w:r>
        <w:rPr>
          <w:sz w:val="28"/>
          <w:szCs w:val="28"/>
        </w:rPr>
        <w:t xml:space="preserve">проведению программы </w:t>
      </w:r>
      <w:r w:rsidRPr="003701A1">
        <w:rPr>
          <w:sz w:val="28"/>
          <w:szCs w:val="28"/>
        </w:rPr>
        <w:t>ВРТ.</w:t>
      </w:r>
    </w:p>
    <w:p w14:paraId="09021B54" w14:textId="035E19A6" w:rsidR="001A1314" w:rsidRPr="003701A1" w:rsidRDefault="001A1314" w:rsidP="001A1314">
      <w:pPr>
        <w:ind w:firstLine="709"/>
        <w:jc w:val="both"/>
        <w:rPr>
          <w:sz w:val="28"/>
          <w:szCs w:val="28"/>
        </w:rPr>
      </w:pPr>
      <w:r w:rsidRPr="003701A1">
        <w:rPr>
          <w:b/>
          <w:sz w:val="28"/>
          <w:szCs w:val="28"/>
        </w:rPr>
        <w:t>Автономия пациента:</w:t>
      </w:r>
      <w:r w:rsidRPr="003701A1">
        <w:rPr>
          <w:sz w:val="28"/>
          <w:szCs w:val="28"/>
        </w:rPr>
        <w:t xml:space="preserve"> </w:t>
      </w:r>
      <w:r>
        <w:rPr>
          <w:sz w:val="28"/>
          <w:szCs w:val="28"/>
        </w:rPr>
        <w:t>Врач</w:t>
      </w:r>
      <w:r w:rsidR="004947B5">
        <w:rPr>
          <w:sz w:val="28"/>
          <w:szCs w:val="28"/>
        </w:rPr>
        <w:t>и-</w:t>
      </w:r>
      <w:r w:rsidRPr="003701A1">
        <w:rPr>
          <w:sz w:val="28"/>
          <w:szCs w:val="28"/>
        </w:rPr>
        <w:t xml:space="preserve">репродуктологи твердо верят в автономию пациента и выступают за право пациентов принимать решения о своих репродуктивных возможностях. Они уважают выбор пациентов, независимо от того, решат ли они использовать донорские </w:t>
      </w:r>
      <w:r>
        <w:rPr>
          <w:sz w:val="28"/>
          <w:szCs w:val="28"/>
        </w:rPr>
        <w:t>половые гаметы</w:t>
      </w:r>
      <w:r w:rsidRPr="003701A1">
        <w:rPr>
          <w:sz w:val="28"/>
          <w:szCs w:val="28"/>
        </w:rPr>
        <w:t xml:space="preserve"> или изберут другие пути к материнству или отцовству.</w:t>
      </w:r>
    </w:p>
    <w:p w14:paraId="30DF2595" w14:textId="77777777" w:rsidR="001A1314" w:rsidRPr="003701A1" w:rsidRDefault="001A1314" w:rsidP="001A1314">
      <w:pPr>
        <w:ind w:firstLine="709"/>
        <w:jc w:val="both"/>
        <w:rPr>
          <w:sz w:val="28"/>
          <w:szCs w:val="28"/>
        </w:rPr>
      </w:pPr>
      <w:r w:rsidRPr="003701A1">
        <w:rPr>
          <w:b/>
          <w:sz w:val="28"/>
          <w:szCs w:val="28"/>
        </w:rPr>
        <w:t>Исследования и достижения:</w:t>
      </w:r>
      <w:r w:rsidRPr="003701A1">
        <w:rPr>
          <w:sz w:val="28"/>
          <w:szCs w:val="28"/>
        </w:rPr>
        <w:t xml:space="preserve"> Специалисты по репродуктивной функции могут также учитывать последние исследования и достижения в этой области при обсуждении использования донорских половых гамет. </w:t>
      </w:r>
      <w:r>
        <w:rPr>
          <w:sz w:val="28"/>
          <w:szCs w:val="28"/>
        </w:rPr>
        <w:t>Врачи обладают достаточными знаниями и умениями</w:t>
      </w:r>
      <w:r w:rsidRPr="003701A1">
        <w:rPr>
          <w:sz w:val="28"/>
          <w:szCs w:val="28"/>
        </w:rPr>
        <w:t xml:space="preserve"> в </w:t>
      </w:r>
      <w:r>
        <w:rPr>
          <w:sz w:val="28"/>
          <w:szCs w:val="28"/>
        </w:rPr>
        <w:t>применении</w:t>
      </w:r>
      <w:r w:rsidRPr="003701A1">
        <w:rPr>
          <w:sz w:val="28"/>
          <w:szCs w:val="28"/>
        </w:rPr>
        <w:t xml:space="preserve"> новейших технологий, методов скрининга доноров и вариантов генетического тестирования, чтобы обеспечить наилучший уход.</w:t>
      </w:r>
    </w:p>
    <w:p w14:paraId="7BB18437" w14:textId="77777777" w:rsidR="001A1314" w:rsidRPr="003701A1" w:rsidRDefault="001A1314" w:rsidP="001A1314">
      <w:pPr>
        <w:ind w:firstLine="709"/>
        <w:jc w:val="both"/>
        <w:rPr>
          <w:sz w:val="28"/>
          <w:szCs w:val="28"/>
        </w:rPr>
      </w:pPr>
      <w:r w:rsidRPr="003701A1">
        <w:rPr>
          <w:b/>
          <w:sz w:val="28"/>
          <w:szCs w:val="28"/>
        </w:rPr>
        <w:t>Эмоциональные аспекты</w:t>
      </w:r>
      <w:r w:rsidRPr="003701A1">
        <w:rPr>
          <w:sz w:val="28"/>
          <w:szCs w:val="28"/>
        </w:rPr>
        <w:t>. Специалисты по репродуктивной медицине признают, что решение об использовании донорских половых клеток может быть сложным в эмоциональном плане. Они могут предоставить эмоциональную поддержку и ресурсы, чтобы помочь пациентам справиться с чувствами горя, потери и принятия, которые могут сопровождать это решение.</w:t>
      </w:r>
    </w:p>
    <w:p w14:paraId="642A2FEF" w14:textId="0DC902AD" w:rsidR="001A1314" w:rsidRDefault="001A1314" w:rsidP="001A1314">
      <w:pPr>
        <w:ind w:firstLine="709"/>
        <w:jc w:val="both"/>
        <w:rPr>
          <w:sz w:val="28"/>
          <w:szCs w:val="28"/>
        </w:rPr>
      </w:pPr>
      <w:r w:rsidRPr="003701A1">
        <w:rPr>
          <w:sz w:val="28"/>
          <w:szCs w:val="28"/>
        </w:rPr>
        <w:t>Важно отметить, что отношение среди репродуктологов может сильно различаться, и индивидуальные точки зрения могут не полностью соответствовать этим категориям. В конечном счете, цель специалистов по репродукции состоит в том, чтобы обеспечить сострадательный</w:t>
      </w:r>
      <w:r w:rsidR="004947B5">
        <w:rPr>
          <w:sz w:val="28"/>
          <w:szCs w:val="28"/>
        </w:rPr>
        <w:t>,</w:t>
      </w:r>
      <w:r w:rsidRPr="003701A1">
        <w:rPr>
          <w:sz w:val="28"/>
          <w:szCs w:val="28"/>
        </w:rPr>
        <w:t xml:space="preserve"> и основанный на фактических данных</w:t>
      </w:r>
      <w:r w:rsidR="004947B5">
        <w:rPr>
          <w:sz w:val="28"/>
          <w:szCs w:val="28"/>
        </w:rPr>
        <w:t>,</w:t>
      </w:r>
      <w:r w:rsidRPr="003701A1">
        <w:rPr>
          <w:sz w:val="28"/>
          <w:szCs w:val="28"/>
        </w:rPr>
        <w:t xml:space="preserve"> уход, который поддерживает пациентов в достижении их репродуктивных целей, учитывая при этом их физические, эмоциона</w:t>
      </w:r>
      <w:r>
        <w:rPr>
          <w:sz w:val="28"/>
          <w:szCs w:val="28"/>
        </w:rPr>
        <w:t xml:space="preserve">льные и этические потребности. </w:t>
      </w:r>
    </w:p>
    <w:p w14:paraId="6A5C1D43" w14:textId="77777777" w:rsidR="004947B5" w:rsidRDefault="001A1314" w:rsidP="001A1314">
      <w:pPr>
        <w:tabs>
          <w:tab w:val="left" w:pos="567"/>
        </w:tabs>
        <w:ind w:firstLine="709"/>
        <w:jc w:val="both"/>
        <w:rPr>
          <w:sz w:val="28"/>
          <w:szCs w:val="28"/>
        </w:rPr>
      </w:pPr>
      <w:r>
        <w:rPr>
          <w:sz w:val="28"/>
          <w:szCs w:val="28"/>
        </w:rPr>
        <w:t>На данном этапе в исследовании приняли участие, только медицинские работники клиник ВРТ Республики Казахстан.</w:t>
      </w:r>
    </w:p>
    <w:p w14:paraId="417DCAB3" w14:textId="2F2BEB9B" w:rsidR="001A1314" w:rsidRDefault="001A1314" w:rsidP="001A1314">
      <w:pPr>
        <w:tabs>
          <w:tab w:val="left" w:pos="567"/>
        </w:tabs>
        <w:ind w:firstLine="709"/>
        <w:jc w:val="both"/>
        <w:rPr>
          <w:sz w:val="28"/>
          <w:szCs w:val="28"/>
        </w:rPr>
      </w:pPr>
      <w:r>
        <w:rPr>
          <w:sz w:val="28"/>
          <w:szCs w:val="28"/>
        </w:rPr>
        <w:t>Количество респондентов составило</w:t>
      </w:r>
      <w:r w:rsidR="00E3241B">
        <w:rPr>
          <w:sz w:val="28"/>
          <w:szCs w:val="28"/>
          <w:lang w:val="kk-KZ"/>
        </w:rPr>
        <w:t xml:space="preserve"> </w:t>
      </w:r>
      <w:r w:rsidR="00E3241B" w:rsidRPr="003701A1">
        <w:rPr>
          <w:sz w:val="28"/>
          <w:szCs w:val="28"/>
        </w:rPr>
        <w:t>–</w:t>
      </w:r>
      <w:r>
        <w:rPr>
          <w:sz w:val="28"/>
          <w:szCs w:val="28"/>
        </w:rPr>
        <w:t xml:space="preserve"> 69 человек. </w:t>
      </w:r>
    </w:p>
    <w:p w14:paraId="11D61DEE" w14:textId="3ACC5672" w:rsidR="001A1314" w:rsidRPr="003701A1" w:rsidRDefault="001A1314" w:rsidP="001A1314">
      <w:pPr>
        <w:tabs>
          <w:tab w:val="left" w:pos="567"/>
        </w:tabs>
        <w:ind w:firstLine="709"/>
        <w:jc w:val="both"/>
        <w:rPr>
          <w:sz w:val="28"/>
          <w:szCs w:val="28"/>
        </w:rPr>
      </w:pPr>
      <w:r w:rsidRPr="003701A1">
        <w:rPr>
          <w:sz w:val="28"/>
          <w:szCs w:val="28"/>
        </w:rPr>
        <w:t xml:space="preserve">Исследование </w:t>
      </w:r>
      <w:r w:rsidR="004947B5">
        <w:rPr>
          <w:sz w:val="28"/>
          <w:szCs w:val="28"/>
        </w:rPr>
        <w:t xml:space="preserve">было </w:t>
      </w:r>
      <w:r w:rsidRPr="003701A1">
        <w:rPr>
          <w:sz w:val="28"/>
          <w:szCs w:val="28"/>
        </w:rPr>
        <w:t>проведено методом анонимного on-line опроса медицинских</w:t>
      </w:r>
      <w:r w:rsidR="0047716B">
        <w:rPr>
          <w:sz w:val="28"/>
          <w:szCs w:val="28"/>
        </w:rPr>
        <w:t xml:space="preserve"> </w:t>
      </w:r>
      <w:r w:rsidRPr="003701A1">
        <w:rPr>
          <w:sz w:val="28"/>
          <w:szCs w:val="28"/>
        </w:rPr>
        <w:t>работников</w:t>
      </w:r>
      <w:r>
        <w:rPr>
          <w:sz w:val="28"/>
          <w:szCs w:val="28"/>
        </w:rPr>
        <w:t xml:space="preserve"> клиник ВРТ</w:t>
      </w:r>
      <w:r w:rsidRPr="003701A1">
        <w:rPr>
          <w:sz w:val="28"/>
          <w:szCs w:val="28"/>
        </w:rPr>
        <w:t xml:space="preserve">. </w:t>
      </w:r>
    </w:p>
    <w:p w14:paraId="5E46F253" w14:textId="42FA7792" w:rsidR="001A1314" w:rsidRPr="003F377B" w:rsidRDefault="001A1314" w:rsidP="001A1314">
      <w:pPr>
        <w:tabs>
          <w:tab w:val="left" w:pos="567"/>
        </w:tabs>
        <w:ind w:firstLine="709"/>
        <w:jc w:val="both"/>
        <w:rPr>
          <w:color w:val="000000" w:themeColor="text1"/>
          <w:sz w:val="28"/>
          <w:szCs w:val="28"/>
        </w:rPr>
      </w:pPr>
      <w:r w:rsidRPr="003701A1">
        <w:rPr>
          <w:sz w:val="28"/>
          <w:szCs w:val="28"/>
        </w:rPr>
        <w:t>Анкета для Google опроса, была разработана по результатам интервью</w:t>
      </w:r>
      <w:r w:rsidR="004947B5">
        <w:rPr>
          <w:sz w:val="28"/>
          <w:szCs w:val="28"/>
        </w:rPr>
        <w:t>,</w:t>
      </w:r>
      <w:r w:rsidRPr="003701A1">
        <w:rPr>
          <w:sz w:val="28"/>
          <w:szCs w:val="28"/>
        </w:rPr>
        <w:t xml:space="preserve"> с фокус-группой врачей </w:t>
      </w:r>
      <w:r>
        <w:rPr>
          <w:sz w:val="28"/>
          <w:szCs w:val="28"/>
        </w:rPr>
        <w:t xml:space="preserve">по поводу донорства спермы </w:t>
      </w:r>
      <w:r w:rsidRPr="003701A1">
        <w:rPr>
          <w:sz w:val="28"/>
          <w:szCs w:val="28"/>
        </w:rPr>
        <w:t>содержал</w:t>
      </w:r>
      <w:r>
        <w:rPr>
          <w:sz w:val="28"/>
          <w:szCs w:val="28"/>
        </w:rPr>
        <w:t xml:space="preserve">а </w:t>
      </w:r>
      <w:r w:rsidRPr="003F377B">
        <w:rPr>
          <w:color w:val="000000" w:themeColor="text1"/>
          <w:sz w:val="28"/>
          <w:szCs w:val="28"/>
        </w:rPr>
        <w:t>16 вопросов</w:t>
      </w:r>
      <w:r w:rsidR="0047716B">
        <w:rPr>
          <w:color w:val="000000" w:themeColor="text1"/>
          <w:sz w:val="28"/>
          <w:szCs w:val="28"/>
        </w:rPr>
        <w:t xml:space="preserve"> </w:t>
      </w:r>
      <w:r w:rsidRPr="003F377B">
        <w:rPr>
          <w:color w:val="000000" w:themeColor="text1"/>
          <w:sz w:val="28"/>
          <w:szCs w:val="28"/>
        </w:rPr>
        <w:t xml:space="preserve">(приложение 4). </w:t>
      </w:r>
    </w:p>
    <w:p w14:paraId="62CB4333" w14:textId="77777777" w:rsidR="001A1314" w:rsidRPr="003701A1" w:rsidRDefault="001A1314" w:rsidP="001A1314">
      <w:pPr>
        <w:ind w:firstLine="709"/>
        <w:jc w:val="both"/>
        <w:rPr>
          <w:sz w:val="28"/>
          <w:szCs w:val="28"/>
        </w:rPr>
      </w:pPr>
      <w:r w:rsidRPr="003F377B">
        <w:rPr>
          <w:color w:val="000000" w:themeColor="text1"/>
          <w:sz w:val="28"/>
          <w:szCs w:val="28"/>
        </w:rPr>
        <w:t>Роль, размер выборки и отношение респондентов к программам В</w:t>
      </w:r>
      <w:r w:rsidRPr="003701A1">
        <w:rPr>
          <w:sz w:val="28"/>
          <w:szCs w:val="28"/>
        </w:rPr>
        <w:t xml:space="preserve">РТ, с применением донорской спермы представлено в таблице </w:t>
      </w:r>
      <w:r>
        <w:rPr>
          <w:sz w:val="28"/>
          <w:szCs w:val="28"/>
          <w:lang w:val="uk-UA"/>
        </w:rPr>
        <w:t>29 и 30</w:t>
      </w:r>
      <w:r w:rsidRPr="003701A1">
        <w:rPr>
          <w:sz w:val="28"/>
          <w:szCs w:val="28"/>
        </w:rPr>
        <w:t>.</w:t>
      </w:r>
    </w:p>
    <w:p w14:paraId="767F7CE5" w14:textId="77777777" w:rsidR="00350A5D" w:rsidRDefault="00350A5D" w:rsidP="00350A5D">
      <w:pPr>
        <w:jc w:val="both"/>
        <w:rPr>
          <w:sz w:val="28"/>
          <w:szCs w:val="28"/>
        </w:rPr>
      </w:pPr>
    </w:p>
    <w:p w14:paraId="28A6F050" w14:textId="74C64CDC" w:rsidR="00126AF6" w:rsidRPr="00527D1C" w:rsidRDefault="00AB1237" w:rsidP="00350A5D">
      <w:pPr>
        <w:jc w:val="both"/>
        <w:rPr>
          <w:sz w:val="28"/>
          <w:szCs w:val="28"/>
        </w:rPr>
      </w:pPr>
      <w:r w:rsidRPr="00527D1C">
        <w:rPr>
          <w:sz w:val="28"/>
          <w:szCs w:val="28"/>
        </w:rPr>
        <w:t>Таблица 2</w:t>
      </w:r>
      <w:r w:rsidR="00A67A75" w:rsidRPr="00527D1C">
        <w:rPr>
          <w:sz w:val="28"/>
          <w:szCs w:val="28"/>
        </w:rPr>
        <w:t>9</w:t>
      </w:r>
      <w:r w:rsidR="00350A5D">
        <w:rPr>
          <w:sz w:val="28"/>
          <w:szCs w:val="28"/>
        </w:rPr>
        <w:t xml:space="preserve"> </w:t>
      </w:r>
      <w:r w:rsidR="00350A5D" w:rsidRPr="003701A1">
        <w:rPr>
          <w:sz w:val="28"/>
          <w:szCs w:val="28"/>
        </w:rPr>
        <w:t>–</w:t>
      </w:r>
      <w:r w:rsidRPr="00527D1C">
        <w:rPr>
          <w:sz w:val="28"/>
          <w:szCs w:val="28"/>
        </w:rPr>
        <w:t xml:space="preserve"> </w:t>
      </w:r>
      <w:r w:rsidR="00126AF6" w:rsidRPr="00527D1C">
        <w:rPr>
          <w:sz w:val="28"/>
          <w:szCs w:val="28"/>
        </w:rPr>
        <w:t>Роль, размер выборки и описательная статистика участнико</w:t>
      </w:r>
      <w:r w:rsidRPr="00527D1C">
        <w:rPr>
          <w:sz w:val="28"/>
          <w:szCs w:val="28"/>
        </w:rPr>
        <w:t>в группы медицинских работников</w:t>
      </w:r>
    </w:p>
    <w:tbl>
      <w:tblPr>
        <w:tblStyle w:val="61"/>
        <w:tblpPr w:leftFromText="180" w:rightFromText="180" w:vertAnchor="text" w:horzAnchor="margin" w:tblpX="103" w:tblpY="228"/>
        <w:tblW w:w="9644" w:type="dxa"/>
        <w:tblLayout w:type="fixed"/>
        <w:tblLook w:val="04A0" w:firstRow="1" w:lastRow="0" w:firstColumn="1" w:lastColumn="0" w:noHBand="0" w:noVBand="1"/>
      </w:tblPr>
      <w:tblGrid>
        <w:gridCol w:w="3549"/>
        <w:gridCol w:w="2126"/>
        <w:gridCol w:w="1985"/>
        <w:gridCol w:w="1984"/>
      </w:tblGrid>
      <w:tr w:rsidR="00126AF6" w:rsidRPr="00126AF6" w14:paraId="6ED3218E" w14:textId="77777777" w:rsidTr="003F3198">
        <w:trPr>
          <w:trHeight w:val="414"/>
        </w:trPr>
        <w:tc>
          <w:tcPr>
            <w:tcW w:w="3549" w:type="dxa"/>
            <w:vMerge w:val="restart"/>
            <w:vAlign w:val="center"/>
          </w:tcPr>
          <w:p w14:paraId="2290F4CB" w14:textId="77777777" w:rsidR="00126AF6" w:rsidRPr="00126AF6" w:rsidRDefault="00126AF6" w:rsidP="003F3198">
            <w:pPr>
              <w:rPr>
                <w:sz w:val="28"/>
                <w:szCs w:val="28"/>
                <w:lang w:eastAsia="uk-UA"/>
              </w:rPr>
            </w:pPr>
            <w:r w:rsidRPr="00126AF6">
              <w:rPr>
                <w:sz w:val="28"/>
                <w:szCs w:val="28"/>
                <w:lang w:eastAsia="uk-UA"/>
              </w:rPr>
              <w:t>Занимаемая должность</w:t>
            </w:r>
          </w:p>
        </w:tc>
        <w:tc>
          <w:tcPr>
            <w:tcW w:w="2126" w:type="dxa"/>
            <w:vMerge w:val="restart"/>
            <w:vAlign w:val="center"/>
          </w:tcPr>
          <w:p w14:paraId="2E0BDA14" w14:textId="77777777" w:rsidR="00126AF6" w:rsidRPr="00126AF6" w:rsidRDefault="00126AF6" w:rsidP="003F3198">
            <w:pPr>
              <w:jc w:val="center"/>
              <w:rPr>
                <w:sz w:val="28"/>
                <w:szCs w:val="28"/>
                <w:lang w:eastAsia="uk-UA"/>
              </w:rPr>
            </w:pPr>
            <w:r w:rsidRPr="00126AF6">
              <w:rPr>
                <w:sz w:val="28"/>
                <w:szCs w:val="28"/>
                <w:lang w:eastAsia="uk-UA"/>
              </w:rPr>
              <w:t>Количество респондентов</w:t>
            </w:r>
          </w:p>
        </w:tc>
        <w:tc>
          <w:tcPr>
            <w:tcW w:w="1985" w:type="dxa"/>
            <w:vMerge w:val="restart"/>
            <w:vAlign w:val="center"/>
          </w:tcPr>
          <w:p w14:paraId="17B9EBF0" w14:textId="77777777" w:rsidR="00126AF6" w:rsidRPr="00126AF6" w:rsidRDefault="00126AF6" w:rsidP="003F3198">
            <w:pPr>
              <w:jc w:val="center"/>
              <w:rPr>
                <w:sz w:val="28"/>
                <w:szCs w:val="28"/>
                <w:lang w:eastAsia="uk-UA"/>
              </w:rPr>
            </w:pPr>
            <w:r w:rsidRPr="00126AF6">
              <w:rPr>
                <w:sz w:val="28"/>
                <w:szCs w:val="28"/>
                <w:lang w:eastAsia="uk-UA"/>
              </w:rPr>
              <w:t>Мужчины, %</w:t>
            </w:r>
          </w:p>
        </w:tc>
        <w:tc>
          <w:tcPr>
            <w:tcW w:w="1984" w:type="dxa"/>
            <w:vMerge w:val="restart"/>
            <w:vAlign w:val="center"/>
          </w:tcPr>
          <w:p w14:paraId="529D1247" w14:textId="77777777" w:rsidR="00126AF6" w:rsidRPr="00126AF6" w:rsidRDefault="00126AF6" w:rsidP="003F3198">
            <w:pPr>
              <w:jc w:val="center"/>
              <w:rPr>
                <w:sz w:val="28"/>
                <w:szCs w:val="28"/>
                <w:lang w:eastAsia="uk-UA"/>
              </w:rPr>
            </w:pPr>
            <w:r w:rsidRPr="00126AF6">
              <w:rPr>
                <w:sz w:val="28"/>
                <w:szCs w:val="28"/>
                <w:lang w:eastAsia="uk-UA"/>
              </w:rPr>
              <w:t>Женщины, %</w:t>
            </w:r>
          </w:p>
        </w:tc>
      </w:tr>
      <w:tr w:rsidR="00126AF6" w:rsidRPr="00126AF6" w14:paraId="1CA76B9D" w14:textId="77777777" w:rsidTr="003F3198">
        <w:trPr>
          <w:trHeight w:val="414"/>
        </w:trPr>
        <w:tc>
          <w:tcPr>
            <w:tcW w:w="3549" w:type="dxa"/>
            <w:vMerge/>
            <w:vAlign w:val="center"/>
          </w:tcPr>
          <w:p w14:paraId="34BB36C7" w14:textId="77777777" w:rsidR="00126AF6" w:rsidRPr="00126AF6" w:rsidRDefault="00126AF6" w:rsidP="003F3198">
            <w:pPr>
              <w:rPr>
                <w:sz w:val="28"/>
                <w:szCs w:val="28"/>
                <w:lang w:eastAsia="uk-UA"/>
              </w:rPr>
            </w:pPr>
          </w:p>
        </w:tc>
        <w:tc>
          <w:tcPr>
            <w:tcW w:w="2126" w:type="dxa"/>
            <w:vMerge/>
            <w:vAlign w:val="center"/>
          </w:tcPr>
          <w:p w14:paraId="0D31433E" w14:textId="77777777" w:rsidR="00126AF6" w:rsidRPr="00126AF6" w:rsidRDefault="00126AF6" w:rsidP="003F3198">
            <w:pPr>
              <w:jc w:val="center"/>
              <w:rPr>
                <w:sz w:val="28"/>
                <w:szCs w:val="28"/>
                <w:lang w:eastAsia="uk-UA"/>
              </w:rPr>
            </w:pPr>
          </w:p>
        </w:tc>
        <w:tc>
          <w:tcPr>
            <w:tcW w:w="1985" w:type="dxa"/>
            <w:vMerge/>
            <w:vAlign w:val="center"/>
          </w:tcPr>
          <w:p w14:paraId="35ED57EC" w14:textId="77777777" w:rsidR="00126AF6" w:rsidRPr="00126AF6" w:rsidRDefault="00126AF6" w:rsidP="003F3198">
            <w:pPr>
              <w:jc w:val="center"/>
              <w:rPr>
                <w:sz w:val="28"/>
                <w:szCs w:val="28"/>
                <w:lang w:eastAsia="uk-UA"/>
              </w:rPr>
            </w:pPr>
          </w:p>
        </w:tc>
        <w:tc>
          <w:tcPr>
            <w:tcW w:w="1984" w:type="dxa"/>
            <w:vMerge/>
            <w:vAlign w:val="center"/>
          </w:tcPr>
          <w:p w14:paraId="6D52CDA0" w14:textId="77777777" w:rsidR="00126AF6" w:rsidRPr="00126AF6" w:rsidRDefault="00126AF6" w:rsidP="003F3198">
            <w:pPr>
              <w:jc w:val="center"/>
              <w:rPr>
                <w:sz w:val="28"/>
                <w:szCs w:val="28"/>
                <w:lang w:eastAsia="uk-UA"/>
              </w:rPr>
            </w:pPr>
          </w:p>
        </w:tc>
      </w:tr>
      <w:tr w:rsidR="00126AF6" w:rsidRPr="00126AF6" w14:paraId="73067E67" w14:textId="77777777" w:rsidTr="003F3198">
        <w:tc>
          <w:tcPr>
            <w:tcW w:w="3549" w:type="dxa"/>
          </w:tcPr>
          <w:p w14:paraId="5DD81C82" w14:textId="77777777" w:rsidR="00126AF6" w:rsidRPr="00126AF6" w:rsidRDefault="00126AF6" w:rsidP="003F3198">
            <w:pPr>
              <w:rPr>
                <w:sz w:val="28"/>
                <w:szCs w:val="28"/>
                <w:lang w:eastAsia="uk-UA"/>
              </w:rPr>
            </w:pPr>
            <w:r w:rsidRPr="00126AF6">
              <w:rPr>
                <w:sz w:val="28"/>
                <w:szCs w:val="28"/>
                <w:lang w:eastAsia="uk-UA"/>
              </w:rPr>
              <w:t>Врач, непосредственно проводящий программы ЭКО</w:t>
            </w:r>
          </w:p>
        </w:tc>
        <w:tc>
          <w:tcPr>
            <w:tcW w:w="2126" w:type="dxa"/>
            <w:vAlign w:val="center"/>
          </w:tcPr>
          <w:p w14:paraId="46CA8317" w14:textId="77777777" w:rsidR="00126AF6" w:rsidRPr="00126AF6" w:rsidRDefault="00126AF6" w:rsidP="003F3198">
            <w:pPr>
              <w:jc w:val="center"/>
              <w:rPr>
                <w:sz w:val="28"/>
                <w:szCs w:val="28"/>
                <w:lang w:eastAsia="uk-UA"/>
              </w:rPr>
            </w:pPr>
            <w:r w:rsidRPr="00126AF6">
              <w:rPr>
                <w:sz w:val="28"/>
                <w:szCs w:val="28"/>
                <w:lang w:eastAsia="uk-UA"/>
              </w:rPr>
              <w:t>42</w:t>
            </w:r>
          </w:p>
        </w:tc>
        <w:tc>
          <w:tcPr>
            <w:tcW w:w="1985" w:type="dxa"/>
            <w:vAlign w:val="center"/>
          </w:tcPr>
          <w:p w14:paraId="6213D75B" w14:textId="77777777" w:rsidR="00126AF6" w:rsidRPr="00126AF6" w:rsidRDefault="00126AF6" w:rsidP="003F3198">
            <w:pPr>
              <w:jc w:val="center"/>
              <w:rPr>
                <w:sz w:val="28"/>
                <w:szCs w:val="28"/>
                <w:lang w:eastAsia="uk-UA"/>
              </w:rPr>
            </w:pPr>
            <w:r w:rsidRPr="00126AF6">
              <w:rPr>
                <w:sz w:val="28"/>
                <w:szCs w:val="28"/>
                <w:lang w:eastAsia="uk-UA"/>
              </w:rPr>
              <w:t>17</w:t>
            </w:r>
          </w:p>
        </w:tc>
        <w:tc>
          <w:tcPr>
            <w:tcW w:w="1984" w:type="dxa"/>
            <w:vAlign w:val="center"/>
          </w:tcPr>
          <w:p w14:paraId="2E399B45" w14:textId="77777777" w:rsidR="00126AF6" w:rsidRPr="00126AF6" w:rsidRDefault="00126AF6" w:rsidP="003F3198">
            <w:pPr>
              <w:jc w:val="center"/>
              <w:rPr>
                <w:sz w:val="28"/>
                <w:szCs w:val="28"/>
                <w:lang w:eastAsia="uk-UA"/>
              </w:rPr>
            </w:pPr>
            <w:r w:rsidRPr="00126AF6">
              <w:rPr>
                <w:sz w:val="28"/>
                <w:szCs w:val="28"/>
                <w:lang w:eastAsia="uk-UA"/>
              </w:rPr>
              <w:t>83</w:t>
            </w:r>
          </w:p>
        </w:tc>
      </w:tr>
      <w:tr w:rsidR="00126AF6" w:rsidRPr="00126AF6" w14:paraId="569A2510" w14:textId="77777777" w:rsidTr="003F3198">
        <w:tc>
          <w:tcPr>
            <w:tcW w:w="3549" w:type="dxa"/>
          </w:tcPr>
          <w:p w14:paraId="5B2C3B8A" w14:textId="77777777" w:rsidR="00126AF6" w:rsidRPr="00126AF6" w:rsidRDefault="00126AF6" w:rsidP="003F3198">
            <w:pPr>
              <w:rPr>
                <w:sz w:val="28"/>
                <w:szCs w:val="28"/>
                <w:lang w:eastAsia="uk-UA"/>
              </w:rPr>
            </w:pPr>
            <w:r w:rsidRPr="00126AF6">
              <w:rPr>
                <w:sz w:val="28"/>
                <w:szCs w:val="28"/>
                <w:lang w:eastAsia="uk-UA"/>
              </w:rPr>
              <w:t>Руководитель клиники</w:t>
            </w:r>
          </w:p>
        </w:tc>
        <w:tc>
          <w:tcPr>
            <w:tcW w:w="2126" w:type="dxa"/>
            <w:vAlign w:val="center"/>
          </w:tcPr>
          <w:p w14:paraId="4AF4FC5E" w14:textId="77777777" w:rsidR="00126AF6" w:rsidRPr="00126AF6" w:rsidRDefault="00126AF6" w:rsidP="003F3198">
            <w:pPr>
              <w:jc w:val="center"/>
              <w:rPr>
                <w:sz w:val="28"/>
                <w:szCs w:val="28"/>
                <w:lang w:eastAsia="uk-UA"/>
              </w:rPr>
            </w:pPr>
            <w:r w:rsidRPr="00126AF6">
              <w:rPr>
                <w:sz w:val="28"/>
                <w:szCs w:val="28"/>
                <w:lang w:eastAsia="uk-UA"/>
              </w:rPr>
              <w:t>11</w:t>
            </w:r>
          </w:p>
        </w:tc>
        <w:tc>
          <w:tcPr>
            <w:tcW w:w="1985" w:type="dxa"/>
            <w:vAlign w:val="center"/>
          </w:tcPr>
          <w:p w14:paraId="338276D2" w14:textId="77777777" w:rsidR="00126AF6" w:rsidRPr="00126AF6" w:rsidRDefault="00126AF6" w:rsidP="003F3198">
            <w:pPr>
              <w:jc w:val="center"/>
              <w:rPr>
                <w:sz w:val="28"/>
                <w:szCs w:val="28"/>
                <w:lang w:eastAsia="uk-UA"/>
              </w:rPr>
            </w:pPr>
            <w:r w:rsidRPr="00126AF6">
              <w:rPr>
                <w:sz w:val="28"/>
                <w:szCs w:val="28"/>
                <w:lang w:eastAsia="uk-UA"/>
              </w:rPr>
              <w:t>36</w:t>
            </w:r>
          </w:p>
        </w:tc>
        <w:tc>
          <w:tcPr>
            <w:tcW w:w="1984" w:type="dxa"/>
            <w:vAlign w:val="center"/>
          </w:tcPr>
          <w:p w14:paraId="2F151382" w14:textId="77777777" w:rsidR="00126AF6" w:rsidRPr="00126AF6" w:rsidRDefault="00126AF6" w:rsidP="003F3198">
            <w:pPr>
              <w:jc w:val="center"/>
              <w:rPr>
                <w:sz w:val="28"/>
                <w:szCs w:val="28"/>
                <w:lang w:eastAsia="uk-UA"/>
              </w:rPr>
            </w:pPr>
            <w:r w:rsidRPr="00126AF6">
              <w:rPr>
                <w:sz w:val="28"/>
                <w:szCs w:val="28"/>
                <w:lang w:eastAsia="uk-UA"/>
              </w:rPr>
              <w:t>64</w:t>
            </w:r>
          </w:p>
        </w:tc>
      </w:tr>
      <w:tr w:rsidR="00126AF6" w:rsidRPr="00126AF6" w14:paraId="7CBAA43E" w14:textId="77777777" w:rsidTr="003F3198">
        <w:tc>
          <w:tcPr>
            <w:tcW w:w="3549" w:type="dxa"/>
          </w:tcPr>
          <w:p w14:paraId="728CB18C" w14:textId="77777777" w:rsidR="00126AF6" w:rsidRPr="00126AF6" w:rsidRDefault="00126AF6" w:rsidP="003F3198">
            <w:pPr>
              <w:rPr>
                <w:sz w:val="28"/>
                <w:szCs w:val="28"/>
                <w:lang w:eastAsia="uk-UA"/>
              </w:rPr>
            </w:pPr>
            <w:r w:rsidRPr="00126AF6">
              <w:rPr>
                <w:sz w:val="28"/>
                <w:szCs w:val="28"/>
                <w:lang w:eastAsia="uk-UA"/>
              </w:rPr>
              <w:t>Эмбриолог</w:t>
            </w:r>
          </w:p>
        </w:tc>
        <w:tc>
          <w:tcPr>
            <w:tcW w:w="2126" w:type="dxa"/>
            <w:vAlign w:val="center"/>
          </w:tcPr>
          <w:p w14:paraId="1A8446CA" w14:textId="77777777" w:rsidR="00126AF6" w:rsidRPr="00126AF6" w:rsidRDefault="00126AF6" w:rsidP="003F3198">
            <w:pPr>
              <w:jc w:val="center"/>
              <w:rPr>
                <w:sz w:val="28"/>
                <w:szCs w:val="28"/>
                <w:lang w:eastAsia="uk-UA"/>
              </w:rPr>
            </w:pPr>
            <w:r w:rsidRPr="00126AF6">
              <w:rPr>
                <w:sz w:val="28"/>
                <w:szCs w:val="28"/>
                <w:lang w:eastAsia="uk-UA"/>
              </w:rPr>
              <w:t>16</w:t>
            </w:r>
          </w:p>
        </w:tc>
        <w:tc>
          <w:tcPr>
            <w:tcW w:w="1985" w:type="dxa"/>
            <w:vAlign w:val="center"/>
          </w:tcPr>
          <w:p w14:paraId="5F9C81D5" w14:textId="77777777" w:rsidR="00126AF6" w:rsidRPr="00126AF6" w:rsidRDefault="00126AF6" w:rsidP="003F3198">
            <w:pPr>
              <w:jc w:val="center"/>
              <w:rPr>
                <w:sz w:val="28"/>
                <w:szCs w:val="28"/>
                <w:lang w:eastAsia="uk-UA"/>
              </w:rPr>
            </w:pPr>
            <w:r w:rsidRPr="00126AF6">
              <w:rPr>
                <w:sz w:val="28"/>
                <w:szCs w:val="28"/>
                <w:lang w:eastAsia="uk-UA"/>
              </w:rPr>
              <w:t>37,5</w:t>
            </w:r>
          </w:p>
        </w:tc>
        <w:tc>
          <w:tcPr>
            <w:tcW w:w="1984" w:type="dxa"/>
            <w:vAlign w:val="center"/>
          </w:tcPr>
          <w:p w14:paraId="122DA90A" w14:textId="77777777" w:rsidR="00126AF6" w:rsidRPr="00126AF6" w:rsidRDefault="00126AF6" w:rsidP="003F3198">
            <w:pPr>
              <w:jc w:val="center"/>
              <w:rPr>
                <w:sz w:val="28"/>
                <w:szCs w:val="28"/>
                <w:lang w:eastAsia="uk-UA"/>
              </w:rPr>
            </w:pPr>
            <w:r w:rsidRPr="00126AF6">
              <w:rPr>
                <w:sz w:val="28"/>
                <w:szCs w:val="28"/>
                <w:lang w:eastAsia="uk-UA"/>
              </w:rPr>
              <w:t>62,5</w:t>
            </w:r>
          </w:p>
        </w:tc>
      </w:tr>
      <w:tr w:rsidR="00126AF6" w:rsidRPr="00126AF6" w14:paraId="2D8DADC5" w14:textId="77777777" w:rsidTr="003F3198">
        <w:tc>
          <w:tcPr>
            <w:tcW w:w="3549" w:type="dxa"/>
          </w:tcPr>
          <w:p w14:paraId="1F3BE6E5" w14:textId="77777777" w:rsidR="00126AF6" w:rsidRPr="00126AF6" w:rsidRDefault="00126AF6" w:rsidP="003F3198">
            <w:pPr>
              <w:rPr>
                <w:sz w:val="28"/>
                <w:szCs w:val="28"/>
                <w:lang w:eastAsia="uk-UA"/>
              </w:rPr>
            </w:pPr>
            <w:r w:rsidRPr="00126AF6">
              <w:rPr>
                <w:sz w:val="28"/>
                <w:szCs w:val="28"/>
                <w:lang w:eastAsia="uk-UA"/>
              </w:rPr>
              <w:t>Всего</w:t>
            </w:r>
          </w:p>
        </w:tc>
        <w:tc>
          <w:tcPr>
            <w:tcW w:w="2126" w:type="dxa"/>
            <w:vAlign w:val="center"/>
          </w:tcPr>
          <w:p w14:paraId="5815A925" w14:textId="77777777" w:rsidR="00126AF6" w:rsidRPr="00126AF6" w:rsidRDefault="00126AF6" w:rsidP="003F3198">
            <w:pPr>
              <w:jc w:val="center"/>
              <w:rPr>
                <w:sz w:val="28"/>
                <w:szCs w:val="28"/>
                <w:lang w:eastAsia="uk-UA"/>
              </w:rPr>
            </w:pPr>
            <w:r w:rsidRPr="00126AF6">
              <w:rPr>
                <w:sz w:val="28"/>
                <w:szCs w:val="28"/>
                <w:lang w:eastAsia="uk-UA"/>
              </w:rPr>
              <w:t>69</w:t>
            </w:r>
          </w:p>
        </w:tc>
        <w:tc>
          <w:tcPr>
            <w:tcW w:w="1985" w:type="dxa"/>
            <w:vAlign w:val="center"/>
          </w:tcPr>
          <w:p w14:paraId="5206D4FF" w14:textId="77777777" w:rsidR="00126AF6" w:rsidRPr="00126AF6" w:rsidRDefault="00126AF6" w:rsidP="003F3198">
            <w:pPr>
              <w:jc w:val="center"/>
              <w:rPr>
                <w:sz w:val="28"/>
                <w:szCs w:val="28"/>
                <w:lang w:eastAsia="uk-UA"/>
              </w:rPr>
            </w:pPr>
            <w:r w:rsidRPr="00126AF6">
              <w:rPr>
                <w:sz w:val="28"/>
                <w:szCs w:val="28"/>
                <w:lang w:eastAsia="uk-UA"/>
              </w:rPr>
              <w:t>25</w:t>
            </w:r>
          </w:p>
        </w:tc>
        <w:tc>
          <w:tcPr>
            <w:tcW w:w="1984" w:type="dxa"/>
            <w:vAlign w:val="center"/>
          </w:tcPr>
          <w:p w14:paraId="6B260B55" w14:textId="77777777" w:rsidR="00126AF6" w:rsidRPr="00126AF6" w:rsidRDefault="00126AF6" w:rsidP="003F3198">
            <w:pPr>
              <w:jc w:val="center"/>
              <w:rPr>
                <w:sz w:val="28"/>
                <w:szCs w:val="28"/>
                <w:lang w:eastAsia="uk-UA"/>
              </w:rPr>
            </w:pPr>
            <w:r w:rsidRPr="00126AF6">
              <w:rPr>
                <w:sz w:val="28"/>
                <w:szCs w:val="28"/>
                <w:lang w:eastAsia="uk-UA"/>
              </w:rPr>
              <w:t>75</w:t>
            </w:r>
          </w:p>
        </w:tc>
      </w:tr>
    </w:tbl>
    <w:p w14:paraId="3EF16679" w14:textId="56165131" w:rsidR="000346E0" w:rsidRDefault="000346E0" w:rsidP="003F3198">
      <w:pPr>
        <w:rPr>
          <w:i/>
          <w:sz w:val="28"/>
          <w:szCs w:val="28"/>
        </w:rPr>
      </w:pPr>
    </w:p>
    <w:p w14:paraId="427B2F8C" w14:textId="62162D5C" w:rsidR="00CF0BE3" w:rsidRPr="00527D1C" w:rsidRDefault="00AB1237" w:rsidP="003F3198">
      <w:pPr>
        <w:jc w:val="both"/>
        <w:rPr>
          <w:sz w:val="28"/>
          <w:szCs w:val="28"/>
        </w:rPr>
      </w:pPr>
      <w:r w:rsidRPr="00527D1C">
        <w:rPr>
          <w:sz w:val="28"/>
          <w:szCs w:val="28"/>
        </w:rPr>
        <w:t xml:space="preserve">Таблица </w:t>
      </w:r>
      <w:r w:rsidR="00A67A75" w:rsidRPr="00527D1C">
        <w:rPr>
          <w:sz w:val="28"/>
          <w:szCs w:val="28"/>
        </w:rPr>
        <w:t>30</w:t>
      </w:r>
      <w:r w:rsidR="003F3198">
        <w:rPr>
          <w:sz w:val="28"/>
          <w:szCs w:val="28"/>
        </w:rPr>
        <w:t xml:space="preserve"> </w:t>
      </w:r>
      <w:r w:rsidR="003F3198" w:rsidRPr="003701A1">
        <w:rPr>
          <w:sz w:val="28"/>
          <w:szCs w:val="28"/>
        </w:rPr>
        <w:t>–</w:t>
      </w:r>
      <w:r w:rsidR="00A67A75" w:rsidRPr="00527D1C">
        <w:rPr>
          <w:sz w:val="28"/>
          <w:szCs w:val="28"/>
        </w:rPr>
        <w:t xml:space="preserve"> </w:t>
      </w:r>
      <w:r w:rsidR="000C2176" w:rsidRPr="00527D1C">
        <w:rPr>
          <w:sz w:val="28"/>
          <w:szCs w:val="28"/>
        </w:rPr>
        <w:t xml:space="preserve">Статистические данные наличия опыта работы респондентов в </w:t>
      </w:r>
      <w:r w:rsidR="009D2624" w:rsidRPr="00527D1C">
        <w:rPr>
          <w:sz w:val="28"/>
          <w:szCs w:val="28"/>
        </w:rPr>
        <w:t>программ</w:t>
      </w:r>
      <w:r w:rsidR="000C2176" w:rsidRPr="00527D1C">
        <w:rPr>
          <w:sz w:val="28"/>
          <w:szCs w:val="28"/>
        </w:rPr>
        <w:t>ах</w:t>
      </w:r>
      <w:r w:rsidR="009D2624" w:rsidRPr="00527D1C">
        <w:rPr>
          <w:sz w:val="28"/>
          <w:szCs w:val="28"/>
        </w:rPr>
        <w:t xml:space="preserve"> ВРТ, с применением донорской спермы</w:t>
      </w:r>
    </w:p>
    <w:p w14:paraId="12F5306B" w14:textId="77777777" w:rsidR="00AB1237" w:rsidRPr="00AB1237" w:rsidRDefault="00AB1237" w:rsidP="003F3198">
      <w:pPr>
        <w:rPr>
          <w:i/>
          <w:sz w:val="28"/>
          <w:szCs w:val="28"/>
        </w:rPr>
      </w:pPr>
    </w:p>
    <w:tbl>
      <w:tblPr>
        <w:tblStyle w:val="affffffff3"/>
        <w:tblW w:w="956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24"/>
        <w:gridCol w:w="718"/>
        <w:gridCol w:w="906"/>
        <w:gridCol w:w="919"/>
        <w:gridCol w:w="915"/>
        <w:gridCol w:w="691"/>
        <w:gridCol w:w="901"/>
        <w:gridCol w:w="896"/>
        <w:gridCol w:w="895"/>
        <w:gridCol w:w="1102"/>
      </w:tblGrid>
      <w:tr w:rsidR="00CF0BE3" w:rsidRPr="003701A1" w14:paraId="1329D059" w14:textId="77777777" w:rsidTr="00556C7A">
        <w:trPr>
          <w:trHeight w:val="272"/>
          <w:jc w:val="center"/>
        </w:trPr>
        <w:tc>
          <w:tcPr>
            <w:tcW w:w="1624" w:type="dxa"/>
            <w:vMerge w:val="restart"/>
            <w:vAlign w:val="center"/>
          </w:tcPr>
          <w:p w14:paraId="0ADBDE30" w14:textId="77777777" w:rsidR="00CF0BE3" w:rsidRPr="003701A1" w:rsidRDefault="009D2624">
            <w:pPr>
              <w:rPr>
                <w:sz w:val="28"/>
                <w:szCs w:val="28"/>
              </w:rPr>
            </w:pPr>
            <w:r w:rsidRPr="003701A1">
              <w:rPr>
                <w:sz w:val="28"/>
                <w:szCs w:val="28"/>
              </w:rPr>
              <w:t>Ответы</w:t>
            </w:r>
          </w:p>
        </w:tc>
        <w:tc>
          <w:tcPr>
            <w:tcW w:w="6841" w:type="dxa"/>
            <w:gridSpan w:val="8"/>
            <w:vAlign w:val="center"/>
          </w:tcPr>
          <w:p w14:paraId="2FE78020" w14:textId="77777777" w:rsidR="00CF0BE3" w:rsidRPr="003701A1" w:rsidRDefault="009D2624">
            <w:pPr>
              <w:jc w:val="center"/>
              <w:rPr>
                <w:sz w:val="28"/>
                <w:szCs w:val="28"/>
              </w:rPr>
            </w:pPr>
            <w:r w:rsidRPr="003701A1">
              <w:rPr>
                <w:sz w:val="28"/>
                <w:szCs w:val="28"/>
              </w:rPr>
              <w:t>Медицинские работники РК (n=69)</w:t>
            </w:r>
          </w:p>
        </w:tc>
        <w:tc>
          <w:tcPr>
            <w:tcW w:w="1102" w:type="dxa"/>
            <w:vMerge w:val="restart"/>
            <w:vAlign w:val="center"/>
          </w:tcPr>
          <w:p w14:paraId="5F2B174D" w14:textId="77777777" w:rsidR="00CF0BE3" w:rsidRPr="003701A1" w:rsidRDefault="009D2624">
            <w:pPr>
              <w:jc w:val="center"/>
              <w:rPr>
                <w:sz w:val="28"/>
                <w:szCs w:val="28"/>
              </w:rPr>
            </w:pPr>
            <w:r w:rsidRPr="003701A1">
              <w:rPr>
                <w:sz w:val="28"/>
                <w:szCs w:val="28"/>
              </w:rPr>
              <w:t>p</w:t>
            </w:r>
          </w:p>
        </w:tc>
      </w:tr>
      <w:tr w:rsidR="00CF0BE3" w:rsidRPr="003701A1" w14:paraId="292BB4F5" w14:textId="77777777" w:rsidTr="00556C7A">
        <w:trPr>
          <w:trHeight w:val="272"/>
          <w:jc w:val="center"/>
        </w:trPr>
        <w:tc>
          <w:tcPr>
            <w:tcW w:w="1624" w:type="dxa"/>
            <w:vMerge/>
            <w:vAlign w:val="center"/>
          </w:tcPr>
          <w:p w14:paraId="462AA4F9" w14:textId="77777777" w:rsidR="00CF0BE3" w:rsidRPr="003701A1" w:rsidRDefault="00CF0BE3">
            <w:pPr>
              <w:widowControl w:val="0"/>
              <w:pBdr>
                <w:top w:val="nil"/>
                <w:left w:val="nil"/>
                <w:bottom w:val="nil"/>
                <w:right w:val="nil"/>
                <w:between w:val="nil"/>
              </w:pBdr>
              <w:rPr>
                <w:sz w:val="28"/>
                <w:szCs w:val="28"/>
              </w:rPr>
            </w:pPr>
          </w:p>
        </w:tc>
        <w:tc>
          <w:tcPr>
            <w:tcW w:w="3458" w:type="dxa"/>
            <w:gridSpan w:val="4"/>
            <w:vAlign w:val="center"/>
          </w:tcPr>
          <w:p w14:paraId="6D07B899" w14:textId="77777777" w:rsidR="00CF0BE3" w:rsidRPr="003701A1" w:rsidRDefault="009D2624">
            <w:pPr>
              <w:jc w:val="center"/>
              <w:rPr>
                <w:sz w:val="28"/>
                <w:szCs w:val="28"/>
              </w:rPr>
            </w:pPr>
            <w:r w:rsidRPr="003701A1">
              <w:rPr>
                <w:sz w:val="28"/>
                <w:szCs w:val="28"/>
              </w:rPr>
              <w:t>Мужчины</w:t>
            </w:r>
          </w:p>
          <w:p w14:paraId="5C41C51C" w14:textId="77777777" w:rsidR="00CF0BE3" w:rsidRPr="003701A1" w:rsidRDefault="009D2624">
            <w:pPr>
              <w:jc w:val="center"/>
              <w:rPr>
                <w:sz w:val="28"/>
                <w:szCs w:val="28"/>
              </w:rPr>
            </w:pPr>
            <w:r w:rsidRPr="003701A1">
              <w:rPr>
                <w:sz w:val="28"/>
                <w:szCs w:val="28"/>
              </w:rPr>
              <w:t>(n=17)</w:t>
            </w:r>
          </w:p>
        </w:tc>
        <w:tc>
          <w:tcPr>
            <w:tcW w:w="3383" w:type="dxa"/>
            <w:gridSpan w:val="4"/>
            <w:vAlign w:val="center"/>
          </w:tcPr>
          <w:p w14:paraId="6233A301" w14:textId="77777777" w:rsidR="00CF0BE3" w:rsidRPr="003701A1" w:rsidRDefault="009D2624">
            <w:pPr>
              <w:jc w:val="center"/>
              <w:rPr>
                <w:sz w:val="28"/>
                <w:szCs w:val="28"/>
              </w:rPr>
            </w:pPr>
            <w:r w:rsidRPr="003701A1">
              <w:rPr>
                <w:sz w:val="28"/>
                <w:szCs w:val="28"/>
              </w:rPr>
              <w:t>Женщины</w:t>
            </w:r>
          </w:p>
          <w:p w14:paraId="7201436A" w14:textId="77777777" w:rsidR="00CF0BE3" w:rsidRPr="003701A1" w:rsidRDefault="009D2624">
            <w:pPr>
              <w:jc w:val="center"/>
              <w:rPr>
                <w:sz w:val="28"/>
                <w:szCs w:val="28"/>
              </w:rPr>
            </w:pPr>
            <w:r w:rsidRPr="003701A1">
              <w:rPr>
                <w:sz w:val="28"/>
                <w:szCs w:val="28"/>
              </w:rPr>
              <w:t>(n=52)</w:t>
            </w:r>
          </w:p>
        </w:tc>
        <w:tc>
          <w:tcPr>
            <w:tcW w:w="1102" w:type="dxa"/>
            <w:vMerge/>
            <w:vAlign w:val="center"/>
          </w:tcPr>
          <w:p w14:paraId="3584227C"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17C686C5" w14:textId="77777777" w:rsidTr="00556C7A">
        <w:trPr>
          <w:trHeight w:val="258"/>
          <w:jc w:val="center"/>
        </w:trPr>
        <w:tc>
          <w:tcPr>
            <w:tcW w:w="1624" w:type="dxa"/>
            <w:vMerge/>
            <w:vAlign w:val="center"/>
          </w:tcPr>
          <w:p w14:paraId="0CC9E08A" w14:textId="77777777" w:rsidR="00CF0BE3" w:rsidRPr="003701A1" w:rsidRDefault="00CF0BE3">
            <w:pPr>
              <w:widowControl w:val="0"/>
              <w:pBdr>
                <w:top w:val="nil"/>
                <w:left w:val="nil"/>
                <w:bottom w:val="nil"/>
                <w:right w:val="nil"/>
                <w:between w:val="nil"/>
              </w:pBdr>
              <w:rPr>
                <w:sz w:val="28"/>
                <w:szCs w:val="28"/>
              </w:rPr>
            </w:pPr>
          </w:p>
        </w:tc>
        <w:tc>
          <w:tcPr>
            <w:tcW w:w="718" w:type="dxa"/>
            <w:vAlign w:val="center"/>
          </w:tcPr>
          <w:p w14:paraId="37B7D730" w14:textId="77777777" w:rsidR="00CF0BE3" w:rsidRPr="003701A1" w:rsidRDefault="009D2624">
            <w:pPr>
              <w:jc w:val="center"/>
              <w:rPr>
                <w:sz w:val="28"/>
                <w:szCs w:val="28"/>
              </w:rPr>
            </w:pPr>
            <w:r w:rsidRPr="003701A1">
              <w:rPr>
                <w:sz w:val="28"/>
                <w:szCs w:val="28"/>
              </w:rPr>
              <w:t>абс.</w:t>
            </w:r>
          </w:p>
        </w:tc>
        <w:tc>
          <w:tcPr>
            <w:tcW w:w="906" w:type="dxa"/>
            <w:vAlign w:val="center"/>
          </w:tcPr>
          <w:p w14:paraId="22C72A1A" w14:textId="77777777" w:rsidR="00CF0BE3" w:rsidRPr="003701A1" w:rsidRDefault="009D2624">
            <w:pPr>
              <w:jc w:val="center"/>
              <w:rPr>
                <w:sz w:val="28"/>
                <w:szCs w:val="28"/>
              </w:rPr>
            </w:pPr>
            <w:r w:rsidRPr="003701A1">
              <w:rPr>
                <w:sz w:val="28"/>
                <w:szCs w:val="28"/>
              </w:rPr>
              <w:t>%</w:t>
            </w:r>
          </w:p>
        </w:tc>
        <w:tc>
          <w:tcPr>
            <w:tcW w:w="919" w:type="dxa"/>
            <w:vAlign w:val="center"/>
          </w:tcPr>
          <w:p w14:paraId="4DA6DCDE" w14:textId="77777777" w:rsidR="00CF0BE3" w:rsidRPr="003701A1" w:rsidRDefault="009D2624">
            <w:pPr>
              <w:jc w:val="center"/>
              <w:rPr>
                <w:sz w:val="28"/>
                <w:szCs w:val="28"/>
              </w:rPr>
            </w:pPr>
            <w:r w:rsidRPr="003701A1">
              <w:rPr>
                <w:sz w:val="28"/>
                <w:szCs w:val="28"/>
              </w:rPr>
              <w:t>Exact 95% LCL</w:t>
            </w:r>
          </w:p>
        </w:tc>
        <w:tc>
          <w:tcPr>
            <w:tcW w:w="915" w:type="dxa"/>
            <w:vAlign w:val="center"/>
          </w:tcPr>
          <w:p w14:paraId="15741E0C" w14:textId="77777777" w:rsidR="00CF0BE3" w:rsidRPr="003701A1" w:rsidRDefault="009D2624">
            <w:pPr>
              <w:jc w:val="center"/>
              <w:rPr>
                <w:sz w:val="28"/>
                <w:szCs w:val="28"/>
              </w:rPr>
            </w:pPr>
            <w:r w:rsidRPr="003701A1">
              <w:rPr>
                <w:sz w:val="28"/>
                <w:szCs w:val="28"/>
              </w:rPr>
              <w:t>Exact 95% UCL</w:t>
            </w:r>
          </w:p>
        </w:tc>
        <w:tc>
          <w:tcPr>
            <w:tcW w:w="691" w:type="dxa"/>
            <w:vAlign w:val="center"/>
          </w:tcPr>
          <w:p w14:paraId="22B16D54" w14:textId="77777777" w:rsidR="00CF0BE3" w:rsidRPr="003701A1" w:rsidRDefault="009D2624">
            <w:pPr>
              <w:jc w:val="center"/>
              <w:rPr>
                <w:sz w:val="28"/>
                <w:szCs w:val="28"/>
              </w:rPr>
            </w:pPr>
            <w:r w:rsidRPr="003701A1">
              <w:rPr>
                <w:sz w:val="28"/>
                <w:szCs w:val="28"/>
              </w:rPr>
              <w:t>абс.</w:t>
            </w:r>
          </w:p>
        </w:tc>
        <w:tc>
          <w:tcPr>
            <w:tcW w:w="901" w:type="dxa"/>
            <w:vAlign w:val="center"/>
          </w:tcPr>
          <w:p w14:paraId="0BBC077C" w14:textId="77777777" w:rsidR="00CF0BE3" w:rsidRPr="003701A1" w:rsidRDefault="009D2624">
            <w:pPr>
              <w:jc w:val="center"/>
              <w:rPr>
                <w:sz w:val="28"/>
                <w:szCs w:val="28"/>
              </w:rPr>
            </w:pPr>
            <w:r w:rsidRPr="003701A1">
              <w:rPr>
                <w:sz w:val="28"/>
                <w:szCs w:val="28"/>
              </w:rPr>
              <w:t>%</w:t>
            </w:r>
          </w:p>
        </w:tc>
        <w:tc>
          <w:tcPr>
            <w:tcW w:w="896" w:type="dxa"/>
            <w:vAlign w:val="center"/>
          </w:tcPr>
          <w:p w14:paraId="4777DCF7" w14:textId="77777777" w:rsidR="00CF0BE3" w:rsidRPr="003701A1" w:rsidRDefault="009D2624">
            <w:pPr>
              <w:jc w:val="center"/>
              <w:rPr>
                <w:sz w:val="28"/>
                <w:szCs w:val="28"/>
              </w:rPr>
            </w:pPr>
            <w:r w:rsidRPr="003701A1">
              <w:rPr>
                <w:sz w:val="28"/>
                <w:szCs w:val="28"/>
              </w:rPr>
              <w:t>Exact 95% LCL</w:t>
            </w:r>
          </w:p>
        </w:tc>
        <w:tc>
          <w:tcPr>
            <w:tcW w:w="895" w:type="dxa"/>
            <w:vAlign w:val="center"/>
          </w:tcPr>
          <w:p w14:paraId="5C64BD0E" w14:textId="77777777" w:rsidR="00CF0BE3" w:rsidRPr="003701A1" w:rsidRDefault="009D2624">
            <w:pPr>
              <w:jc w:val="center"/>
              <w:rPr>
                <w:sz w:val="28"/>
                <w:szCs w:val="28"/>
              </w:rPr>
            </w:pPr>
            <w:r w:rsidRPr="003701A1">
              <w:rPr>
                <w:sz w:val="28"/>
                <w:szCs w:val="28"/>
              </w:rPr>
              <w:t>Exact 95% UCL</w:t>
            </w:r>
          </w:p>
        </w:tc>
        <w:tc>
          <w:tcPr>
            <w:tcW w:w="1102" w:type="dxa"/>
            <w:vMerge/>
            <w:vAlign w:val="center"/>
          </w:tcPr>
          <w:p w14:paraId="1FB5AD50"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3FCCBE39" w14:textId="77777777" w:rsidTr="00556C7A">
        <w:trPr>
          <w:jc w:val="center"/>
        </w:trPr>
        <w:tc>
          <w:tcPr>
            <w:tcW w:w="1624" w:type="dxa"/>
            <w:vAlign w:val="center"/>
          </w:tcPr>
          <w:p w14:paraId="362CE997" w14:textId="77777777" w:rsidR="00CF0BE3" w:rsidRPr="003701A1" w:rsidRDefault="009D2624">
            <w:pPr>
              <w:rPr>
                <w:sz w:val="28"/>
                <w:szCs w:val="28"/>
              </w:rPr>
            </w:pPr>
            <w:r w:rsidRPr="003701A1">
              <w:rPr>
                <w:sz w:val="28"/>
                <w:szCs w:val="28"/>
              </w:rPr>
              <w:t>да</w:t>
            </w:r>
          </w:p>
        </w:tc>
        <w:tc>
          <w:tcPr>
            <w:tcW w:w="718" w:type="dxa"/>
            <w:vAlign w:val="center"/>
          </w:tcPr>
          <w:p w14:paraId="740A1E45" w14:textId="77777777" w:rsidR="00CF0BE3" w:rsidRPr="003701A1" w:rsidRDefault="009D2624">
            <w:pPr>
              <w:jc w:val="center"/>
              <w:rPr>
                <w:sz w:val="28"/>
                <w:szCs w:val="28"/>
              </w:rPr>
            </w:pPr>
            <w:r w:rsidRPr="003701A1">
              <w:rPr>
                <w:sz w:val="28"/>
                <w:szCs w:val="28"/>
              </w:rPr>
              <w:t>15</w:t>
            </w:r>
          </w:p>
        </w:tc>
        <w:tc>
          <w:tcPr>
            <w:tcW w:w="906" w:type="dxa"/>
            <w:vAlign w:val="center"/>
          </w:tcPr>
          <w:p w14:paraId="433823CB" w14:textId="77777777" w:rsidR="00CF0BE3" w:rsidRPr="003701A1" w:rsidRDefault="009D2624">
            <w:pPr>
              <w:jc w:val="center"/>
              <w:rPr>
                <w:sz w:val="28"/>
                <w:szCs w:val="28"/>
              </w:rPr>
            </w:pPr>
            <w:r w:rsidRPr="003701A1">
              <w:rPr>
                <w:sz w:val="28"/>
                <w:szCs w:val="28"/>
              </w:rPr>
              <w:t>88,24</w:t>
            </w:r>
          </w:p>
        </w:tc>
        <w:tc>
          <w:tcPr>
            <w:tcW w:w="919" w:type="dxa"/>
            <w:vAlign w:val="center"/>
          </w:tcPr>
          <w:p w14:paraId="5BC1FDC8" w14:textId="77777777" w:rsidR="00CF0BE3" w:rsidRPr="003701A1" w:rsidRDefault="009D2624">
            <w:pPr>
              <w:jc w:val="center"/>
              <w:rPr>
                <w:sz w:val="28"/>
                <w:szCs w:val="28"/>
              </w:rPr>
            </w:pPr>
            <w:r w:rsidRPr="003701A1">
              <w:rPr>
                <w:sz w:val="28"/>
                <w:szCs w:val="28"/>
              </w:rPr>
              <w:t>63,56</w:t>
            </w:r>
          </w:p>
        </w:tc>
        <w:tc>
          <w:tcPr>
            <w:tcW w:w="915" w:type="dxa"/>
            <w:vAlign w:val="center"/>
          </w:tcPr>
          <w:p w14:paraId="3C31D618" w14:textId="77777777" w:rsidR="00CF0BE3" w:rsidRPr="003701A1" w:rsidRDefault="009D2624">
            <w:pPr>
              <w:jc w:val="center"/>
              <w:rPr>
                <w:sz w:val="28"/>
                <w:szCs w:val="28"/>
              </w:rPr>
            </w:pPr>
            <w:r w:rsidRPr="003701A1">
              <w:rPr>
                <w:sz w:val="28"/>
                <w:szCs w:val="28"/>
              </w:rPr>
              <w:t>98,54</w:t>
            </w:r>
          </w:p>
        </w:tc>
        <w:tc>
          <w:tcPr>
            <w:tcW w:w="691" w:type="dxa"/>
            <w:vAlign w:val="center"/>
          </w:tcPr>
          <w:p w14:paraId="5EEF3AE5" w14:textId="77777777" w:rsidR="00CF0BE3" w:rsidRPr="003701A1" w:rsidRDefault="009D2624">
            <w:pPr>
              <w:jc w:val="center"/>
              <w:rPr>
                <w:sz w:val="28"/>
                <w:szCs w:val="28"/>
              </w:rPr>
            </w:pPr>
            <w:r w:rsidRPr="003701A1">
              <w:rPr>
                <w:sz w:val="28"/>
                <w:szCs w:val="28"/>
              </w:rPr>
              <w:t>44</w:t>
            </w:r>
          </w:p>
        </w:tc>
        <w:tc>
          <w:tcPr>
            <w:tcW w:w="901" w:type="dxa"/>
            <w:vAlign w:val="center"/>
          </w:tcPr>
          <w:p w14:paraId="1AB35DC7" w14:textId="77777777" w:rsidR="00CF0BE3" w:rsidRPr="003701A1" w:rsidRDefault="009D2624">
            <w:pPr>
              <w:jc w:val="center"/>
              <w:rPr>
                <w:sz w:val="28"/>
                <w:szCs w:val="28"/>
              </w:rPr>
            </w:pPr>
            <w:r w:rsidRPr="003701A1">
              <w:rPr>
                <w:sz w:val="28"/>
                <w:szCs w:val="28"/>
              </w:rPr>
              <w:t>84,62</w:t>
            </w:r>
          </w:p>
        </w:tc>
        <w:tc>
          <w:tcPr>
            <w:tcW w:w="896" w:type="dxa"/>
            <w:vAlign w:val="center"/>
          </w:tcPr>
          <w:p w14:paraId="6E21550F" w14:textId="77777777" w:rsidR="00CF0BE3" w:rsidRPr="003701A1" w:rsidRDefault="009D2624">
            <w:pPr>
              <w:jc w:val="center"/>
              <w:rPr>
                <w:sz w:val="28"/>
                <w:szCs w:val="28"/>
              </w:rPr>
            </w:pPr>
            <w:r w:rsidRPr="003701A1">
              <w:rPr>
                <w:sz w:val="28"/>
                <w:szCs w:val="28"/>
              </w:rPr>
              <w:t>71,92</w:t>
            </w:r>
          </w:p>
        </w:tc>
        <w:tc>
          <w:tcPr>
            <w:tcW w:w="895" w:type="dxa"/>
            <w:vAlign w:val="center"/>
          </w:tcPr>
          <w:p w14:paraId="0FC92261" w14:textId="77777777" w:rsidR="00CF0BE3" w:rsidRPr="003701A1" w:rsidRDefault="009D2624">
            <w:pPr>
              <w:jc w:val="center"/>
              <w:rPr>
                <w:sz w:val="28"/>
                <w:szCs w:val="28"/>
              </w:rPr>
            </w:pPr>
            <w:r w:rsidRPr="003701A1">
              <w:rPr>
                <w:sz w:val="28"/>
                <w:szCs w:val="28"/>
              </w:rPr>
              <w:t>93,12</w:t>
            </w:r>
          </w:p>
        </w:tc>
        <w:tc>
          <w:tcPr>
            <w:tcW w:w="1102" w:type="dxa"/>
            <w:vAlign w:val="center"/>
          </w:tcPr>
          <w:p w14:paraId="32389584" w14:textId="77777777" w:rsidR="00CF0BE3" w:rsidRPr="003701A1" w:rsidRDefault="009D2624">
            <w:pPr>
              <w:jc w:val="center"/>
              <w:rPr>
                <w:sz w:val="28"/>
                <w:szCs w:val="28"/>
              </w:rPr>
            </w:pPr>
            <w:r w:rsidRPr="003701A1">
              <w:rPr>
                <w:sz w:val="28"/>
                <w:szCs w:val="28"/>
              </w:rPr>
              <w:t>0,713</w:t>
            </w:r>
          </w:p>
        </w:tc>
      </w:tr>
      <w:tr w:rsidR="00CF0BE3" w:rsidRPr="003701A1" w14:paraId="50B5BB56" w14:textId="77777777" w:rsidTr="00556C7A">
        <w:trPr>
          <w:jc w:val="center"/>
        </w:trPr>
        <w:tc>
          <w:tcPr>
            <w:tcW w:w="1624" w:type="dxa"/>
            <w:vAlign w:val="center"/>
          </w:tcPr>
          <w:p w14:paraId="2CAA5F4F" w14:textId="77777777" w:rsidR="00CF0BE3" w:rsidRPr="003701A1" w:rsidRDefault="009D2624">
            <w:pPr>
              <w:rPr>
                <w:sz w:val="28"/>
                <w:szCs w:val="28"/>
              </w:rPr>
            </w:pPr>
            <w:r w:rsidRPr="003701A1">
              <w:rPr>
                <w:sz w:val="28"/>
                <w:szCs w:val="28"/>
              </w:rPr>
              <w:t>нет</w:t>
            </w:r>
          </w:p>
        </w:tc>
        <w:tc>
          <w:tcPr>
            <w:tcW w:w="718" w:type="dxa"/>
            <w:vAlign w:val="center"/>
          </w:tcPr>
          <w:p w14:paraId="1F1721EF" w14:textId="77777777" w:rsidR="00CF0BE3" w:rsidRPr="003701A1" w:rsidRDefault="009D2624">
            <w:pPr>
              <w:jc w:val="center"/>
              <w:rPr>
                <w:sz w:val="28"/>
                <w:szCs w:val="28"/>
              </w:rPr>
            </w:pPr>
            <w:r w:rsidRPr="003701A1">
              <w:rPr>
                <w:sz w:val="28"/>
                <w:szCs w:val="28"/>
              </w:rPr>
              <w:t>2</w:t>
            </w:r>
          </w:p>
        </w:tc>
        <w:tc>
          <w:tcPr>
            <w:tcW w:w="906" w:type="dxa"/>
            <w:vAlign w:val="center"/>
          </w:tcPr>
          <w:p w14:paraId="557D8532" w14:textId="77777777" w:rsidR="00CF0BE3" w:rsidRPr="003701A1" w:rsidRDefault="009D2624">
            <w:pPr>
              <w:jc w:val="center"/>
              <w:rPr>
                <w:sz w:val="28"/>
                <w:szCs w:val="28"/>
              </w:rPr>
            </w:pPr>
            <w:r w:rsidRPr="003701A1">
              <w:rPr>
                <w:sz w:val="28"/>
                <w:szCs w:val="28"/>
              </w:rPr>
              <w:t>11,76</w:t>
            </w:r>
          </w:p>
        </w:tc>
        <w:tc>
          <w:tcPr>
            <w:tcW w:w="919" w:type="dxa"/>
            <w:vAlign w:val="center"/>
          </w:tcPr>
          <w:p w14:paraId="4B6BB1EB" w14:textId="77777777" w:rsidR="00CF0BE3" w:rsidRPr="003701A1" w:rsidRDefault="009D2624">
            <w:pPr>
              <w:jc w:val="center"/>
              <w:rPr>
                <w:sz w:val="28"/>
                <w:szCs w:val="28"/>
              </w:rPr>
            </w:pPr>
            <w:r w:rsidRPr="003701A1">
              <w:rPr>
                <w:sz w:val="28"/>
                <w:szCs w:val="28"/>
              </w:rPr>
              <w:t>1,46</w:t>
            </w:r>
          </w:p>
        </w:tc>
        <w:tc>
          <w:tcPr>
            <w:tcW w:w="915" w:type="dxa"/>
            <w:vAlign w:val="center"/>
          </w:tcPr>
          <w:p w14:paraId="7D956DA4" w14:textId="77777777" w:rsidR="00CF0BE3" w:rsidRPr="003701A1" w:rsidRDefault="009D2624">
            <w:pPr>
              <w:jc w:val="center"/>
              <w:rPr>
                <w:sz w:val="28"/>
                <w:szCs w:val="28"/>
              </w:rPr>
            </w:pPr>
            <w:r w:rsidRPr="003701A1">
              <w:rPr>
                <w:sz w:val="28"/>
                <w:szCs w:val="28"/>
              </w:rPr>
              <w:t>36,44</w:t>
            </w:r>
          </w:p>
        </w:tc>
        <w:tc>
          <w:tcPr>
            <w:tcW w:w="691" w:type="dxa"/>
            <w:vAlign w:val="center"/>
          </w:tcPr>
          <w:p w14:paraId="689C34A5" w14:textId="77777777" w:rsidR="00CF0BE3" w:rsidRPr="003701A1" w:rsidRDefault="009D2624">
            <w:pPr>
              <w:jc w:val="center"/>
              <w:rPr>
                <w:sz w:val="28"/>
                <w:szCs w:val="28"/>
              </w:rPr>
            </w:pPr>
            <w:r w:rsidRPr="003701A1">
              <w:rPr>
                <w:sz w:val="28"/>
                <w:szCs w:val="28"/>
              </w:rPr>
              <w:t>8</w:t>
            </w:r>
          </w:p>
        </w:tc>
        <w:tc>
          <w:tcPr>
            <w:tcW w:w="901" w:type="dxa"/>
            <w:vAlign w:val="center"/>
          </w:tcPr>
          <w:p w14:paraId="4B9C98C0" w14:textId="77777777" w:rsidR="00CF0BE3" w:rsidRPr="003701A1" w:rsidRDefault="009D2624">
            <w:pPr>
              <w:jc w:val="center"/>
              <w:rPr>
                <w:sz w:val="28"/>
                <w:szCs w:val="28"/>
              </w:rPr>
            </w:pPr>
            <w:r w:rsidRPr="003701A1">
              <w:rPr>
                <w:sz w:val="28"/>
                <w:szCs w:val="28"/>
              </w:rPr>
              <w:t>15,38</w:t>
            </w:r>
          </w:p>
        </w:tc>
        <w:tc>
          <w:tcPr>
            <w:tcW w:w="896" w:type="dxa"/>
            <w:vAlign w:val="center"/>
          </w:tcPr>
          <w:p w14:paraId="519CCC6D" w14:textId="77777777" w:rsidR="00CF0BE3" w:rsidRPr="003701A1" w:rsidRDefault="009D2624">
            <w:pPr>
              <w:jc w:val="center"/>
              <w:rPr>
                <w:sz w:val="28"/>
                <w:szCs w:val="28"/>
              </w:rPr>
            </w:pPr>
            <w:r w:rsidRPr="003701A1">
              <w:rPr>
                <w:sz w:val="28"/>
                <w:szCs w:val="28"/>
              </w:rPr>
              <w:t>6,88</w:t>
            </w:r>
          </w:p>
        </w:tc>
        <w:tc>
          <w:tcPr>
            <w:tcW w:w="895" w:type="dxa"/>
            <w:vAlign w:val="center"/>
          </w:tcPr>
          <w:p w14:paraId="075B40CD" w14:textId="77777777" w:rsidR="00CF0BE3" w:rsidRPr="003701A1" w:rsidRDefault="009D2624">
            <w:pPr>
              <w:jc w:val="center"/>
              <w:rPr>
                <w:sz w:val="28"/>
                <w:szCs w:val="28"/>
              </w:rPr>
            </w:pPr>
            <w:r w:rsidRPr="003701A1">
              <w:rPr>
                <w:sz w:val="28"/>
                <w:szCs w:val="28"/>
              </w:rPr>
              <w:t>28,08</w:t>
            </w:r>
          </w:p>
        </w:tc>
        <w:tc>
          <w:tcPr>
            <w:tcW w:w="1102" w:type="dxa"/>
            <w:vAlign w:val="center"/>
          </w:tcPr>
          <w:p w14:paraId="52D1ABB9" w14:textId="77777777" w:rsidR="00CF0BE3" w:rsidRPr="003701A1" w:rsidRDefault="009D2624">
            <w:pPr>
              <w:jc w:val="center"/>
              <w:rPr>
                <w:sz w:val="28"/>
                <w:szCs w:val="28"/>
              </w:rPr>
            </w:pPr>
            <w:r w:rsidRPr="003701A1">
              <w:rPr>
                <w:sz w:val="28"/>
                <w:szCs w:val="28"/>
              </w:rPr>
              <w:t>0,713</w:t>
            </w:r>
          </w:p>
        </w:tc>
      </w:tr>
    </w:tbl>
    <w:p w14:paraId="76B91240" w14:textId="77777777" w:rsidR="003F3198" w:rsidRDefault="003F3198">
      <w:pPr>
        <w:spacing w:after="160" w:line="259" w:lineRule="auto"/>
        <w:ind w:firstLine="709"/>
        <w:jc w:val="both"/>
        <w:rPr>
          <w:sz w:val="28"/>
          <w:szCs w:val="28"/>
        </w:rPr>
      </w:pPr>
    </w:p>
    <w:p w14:paraId="66E0B7FE" w14:textId="77FB1748" w:rsidR="00CF0BE3" w:rsidRPr="003701A1" w:rsidRDefault="003F377B" w:rsidP="003F3198">
      <w:pPr>
        <w:ind w:firstLine="709"/>
        <w:jc w:val="both"/>
        <w:rPr>
          <w:sz w:val="28"/>
          <w:szCs w:val="28"/>
        </w:rPr>
      </w:pPr>
      <w:r w:rsidRPr="00AF7DD1">
        <w:rPr>
          <w:sz w:val="28"/>
          <w:szCs w:val="28"/>
        </w:rPr>
        <w:t>Из всех опрошенных респондентов, 23% участников имели стаж работы 0-3 года, 33% – 5-10 лет и 44% имели опыт работы в области репродуктивной медицины более 10 лет</w:t>
      </w:r>
      <w:r>
        <w:rPr>
          <w:sz w:val="28"/>
          <w:szCs w:val="28"/>
        </w:rPr>
        <w:t xml:space="preserve"> (рисунок 4</w:t>
      </w:r>
      <w:r w:rsidR="00A67A75">
        <w:rPr>
          <w:sz w:val="28"/>
          <w:szCs w:val="28"/>
        </w:rPr>
        <w:t>5</w:t>
      </w:r>
      <w:r>
        <w:rPr>
          <w:sz w:val="28"/>
          <w:szCs w:val="28"/>
        </w:rPr>
        <w:t>)</w:t>
      </w:r>
      <w:r w:rsidRPr="00AF7DD1">
        <w:rPr>
          <w:sz w:val="28"/>
          <w:szCs w:val="28"/>
        </w:rPr>
        <w:t>.</w:t>
      </w:r>
    </w:p>
    <w:p w14:paraId="6DC462AE" w14:textId="77777777" w:rsidR="00AB1237" w:rsidRDefault="00AB1237" w:rsidP="00AB1237">
      <w:pPr>
        <w:ind w:firstLine="709"/>
        <w:jc w:val="both"/>
        <w:rPr>
          <w:sz w:val="28"/>
          <w:szCs w:val="28"/>
        </w:rPr>
      </w:pPr>
    </w:p>
    <w:p w14:paraId="220A9F54" w14:textId="77777777" w:rsidR="00AB1237" w:rsidRDefault="00AB1237" w:rsidP="00AB1237">
      <w:pPr>
        <w:ind w:firstLine="567"/>
        <w:jc w:val="both"/>
        <w:rPr>
          <w:sz w:val="28"/>
          <w:szCs w:val="28"/>
        </w:rPr>
      </w:pPr>
      <w:r>
        <w:rPr>
          <w:noProof/>
          <w:sz w:val="28"/>
          <w:szCs w:val="28"/>
        </w:rPr>
        <w:drawing>
          <wp:inline distT="0" distB="0" distL="0" distR="0" wp14:anchorId="4076F271" wp14:editId="0C564130">
            <wp:extent cx="5762625" cy="2533650"/>
            <wp:effectExtent l="0" t="0" r="9525" b="0"/>
            <wp:docPr id="63" name="Диаграмма 63"/>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0C8F2592" w14:textId="77777777" w:rsidR="00AB1237" w:rsidRDefault="00AB1237" w:rsidP="00AB1237">
      <w:pPr>
        <w:ind w:firstLine="567"/>
        <w:jc w:val="both"/>
        <w:rPr>
          <w:sz w:val="28"/>
          <w:szCs w:val="28"/>
        </w:rPr>
      </w:pPr>
    </w:p>
    <w:p w14:paraId="6AA11386" w14:textId="5C8B57C8" w:rsidR="00AB1237" w:rsidRDefault="00AB1237" w:rsidP="003F3198">
      <w:pPr>
        <w:jc w:val="center"/>
        <w:rPr>
          <w:sz w:val="28"/>
          <w:szCs w:val="28"/>
        </w:rPr>
      </w:pPr>
      <w:r>
        <w:rPr>
          <w:sz w:val="28"/>
          <w:szCs w:val="28"/>
        </w:rPr>
        <w:t>Рисунок 4</w:t>
      </w:r>
      <w:r w:rsidR="00A67A75">
        <w:rPr>
          <w:sz w:val="28"/>
          <w:szCs w:val="28"/>
        </w:rPr>
        <w:t>5</w:t>
      </w:r>
      <w:r>
        <w:rPr>
          <w:sz w:val="28"/>
          <w:szCs w:val="28"/>
        </w:rPr>
        <w:t xml:space="preserve"> </w:t>
      </w:r>
      <w:r w:rsidR="003F3198" w:rsidRPr="003701A1">
        <w:rPr>
          <w:sz w:val="28"/>
          <w:szCs w:val="28"/>
        </w:rPr>
        <w:t>–</w:t>
      </w:r>
      <w:r>
        <w:rPr>
          <w:sz w:val="28"/>
          <w:szCs w:val="28"/>
        </w:rPr>
        <w:t xml:space="preserve"> </w:t>
      </w:r>
      <w:r w:rsidRPr="00AB1237">
        <w:rPr>
          <w:sz w:val="28"/>
          <w:szCs w:val="28"/>
        </w:rPr>
        <w:t>Стаж работы респондентов в сфере репродуктивной медицины</w:t>
      </w:r>
    </w:p>
    <w:p w14:paraId="147D16B4" w14:textId="77777777" w:rsidR="00AB1237" w:rsidRDefault="00AB1237" w:rsidP="003F3198">
      <w:pPr>
        <w:ind w:firstLine="709"/>
        <w:jc w:val="both"/>
        <w:rPr>
          <w:b/>
          <w:sz w:val="28"/>
          <w:szCs w:val="28"/>
        </w:rPr>
      </w:pPr>
    </w:p>
    <w:p w14:paraId="55FF7EBD" w14:textId="41EFA74E" w:rsidR="00CF0BE3" w:rsidRDefault="00126AF6" w:rsidP="003F3198">
      <w:pPr>
        <w:ind w:firstLine="709"/>
        <w:jc w:val="both"/>
        <w:rPr>
          <w:sz w:val="28"/>
          <w:szCs w:val="28"/>
        </w:rPr>
      </w:pPr>
      <w:r w:rsidRPr="00AF7DD1">
        <w:rPr>
          <w:sz w:val="28"/>
          <w:szCs w:val="28"/>
        </w:rPr>
        <w:t xml:space="preserve">Это указывает на довольно внушительный опыт работы в данной области медицины. </w:t>
      </w:r>
      <w:r w:rsidR="009D2624" w:rsidRPr="00AF7DD1">
        <w:rPr>
          <w:sz w:val="28"/>
          <w:szCs w:val="28"/>
        </w:rPr>
        <w:t>Большинство</w:t>
      </w:r>
      <w:r w:rsidR="009D2624" w:rsidRPr="003701A1">
        <w:rPr>
          <w:sz w:val="28"/>
          <w:szCs w:val="28"/>
        </w:rPr>
        <w:t xml:space="preserve"> респондентов участвовали в выполнении программ ВРТ </w:t>
      </w:r>
      <w:r w:rsidR="00527D1C" w:rsidRPr="003701A1">
        <w:rPr>
          <w:sz w:val="28"/>
          <w:szCs w:val="28"/>
        </w:rPr>
        <w:t>самостоятельно</w:t>
      </w:r>
      <w:r w:rsidR="00E3241B">
        <w:rPr>
          <w:sz w:val="28"/>
          <w:szCs w:val="28"/>
          <w:lang w:val="kk-KZ"/>
        </w:rPr>
        <w:t xml:space="preserve"> </w:t>
      </w:r>
      <w:r w:rsidR="00E3241B" w:rsidRPr="003701A1">
        <w:rPr>
          <w:sz w:val="28"/>
          <w:szCs w:val="28"/>
        </w:rPr>
        <w:t>–</w:t>
      </w:r>
      <w:r w:rsidR="00527D1C" w:rsidRPr="003701A1">
        <w:rPr>
          <w:sz w:val="28"/>
          <w:szCs w:val="28"/>
        </w:rPr>
        <w:t xml:space="preserve"> 85</w:t>
      </w:r>
      <w:r w:rsidR="009D2624" w:rsidRPr="003701A1">
        <w:rPr>
          <w:sz w:val="28"/>
          <w:szCs w:val="28"/>
        </w:rPr>
        <w:t>,</w:t>
      </w:r>
      <w:r w:rsidR="00A34F7D">
        <w:rPr>
          <w:sz w:val="28"/>
          <w:szCs w:val="28"/>
        </w:rPr>
        <w:t>5</w:t>
      </w:r>
      <w:r w:rsidR="009D2624" w:rsidRPr="003701A1">
        <w:rPr>
          <w:sz w:val="28"/>
          <w:szCs w:val="28"/>
        </w:rPr>
        <w:t xml:space="preserve"> %, </w:t>
      </w:r>
      <w:r w:rsidR="00A34F7D">
        <w:rPr>
          <w:sz w:val="28"/>
          <w:szCs w:val="28"/>
        </w:rPr>
        <w:t>и не выполня</w:t>
      </w:r>
      <w:r w:rsidR="004947B5">
        <w:rPr>
          <w:sz w:val="28"/>
          <w:szCs w:val="28"/>
        </w:rPr>
        <w:t>ли</w:t>
      </w:r>
      <w:r w:rsidR="00A34F7D">
        <w:rPr>
          <w:sz w:val="28"/>
          <w:szCs w:val="28"/>
        </w:rPr>
        <w:t xml:space="preserve"> самостоятельно</w:t>
      </w:r>
      <w:r w:rsidR="009D2624" w:rsidRPr="003701A1">
        <w:rPr>
          <w:sz w:val="28"/>
          <w:szCs w:val="28"/>
        </w:rPr>
        <w:t xml:space="preserve"> </w:t>
      </w:r>
      <w:r w:rsidR="00A34F7D">
        <w:rPr>
          <w:sz w:val="28"/>
          <w:szCs w:val="28"/>
        </w:rPr>
        <w:t>14</w:t>
      </w:r>
      <w:r w:rsidR="009D2624" w:rsidRPr="003701A1">
        <w:rPr>
          <w:sz w:val="28"/>
          <w:szCs w:val="28"/>
        </w:rPr>
        <w:t>,</w:t>
      </w:r>
      <w:r w:rsidR="00A34F7D">
        <w:rPr>
          <w:sz w:val="28"/>
          <w:szCs w:val="28"/>
        </w:rPr>
        <w:t>50</w:t>
      </w:r>
      <w:r w:rsidR="009D2624" w:rsidRPr="003701A1">
        <w:rPr>
          <w:sz w:val="28"/>
          <w:szCs w:val="28"/>
        </w:rPr>
        <w:t xml:space="preserve"> %</w:t>
      </w:r>
      <w:r w:rsidR="00A34F7D">
        <w:rPr>
          <w:sz w:val="28"/>
          <w:szCs w:val="28"/>
        </w:rPr>
        <w:t xml:space="preserve"> </w:t>
      </w:r>
      <w:r w:rsidR="00951DA0">
        <w:rPr>
          <w:sz w:val="28"/>
          <w:szCs w:val="28"/>
        </w:rPr>
        <w:t>(рисунок 4</w:t>
      </w:r>
      <w:r w:rsidR="00A67A75">
        <w:rPr>
          <w:sz w:val="28"/>
          <w:szCs w:val="28"/>
        </w:rPr>
        <w:t>6</w:t>
      </w:r>
      <w:r w:rsidR="00951DA0">
        <w:rPr>
          <w:sz w:val="28"/>
          <w:szCs w:val="28"/>
        </w:rPr>
        <w:t>)</w:t>
      </w:r>
      <w:r w:rsidR="009D2624" w:rsidRPr="003701A1">
        <w:rPr>
          <w:sz w:val="28"/>
          <w:szCs w:val="28"/>
        </w:rPr>
        <w:t xml:space="preserve">. </w:t>
      </w:r>
    </w:p>
    <w:p w14:paraId="0EE768B8" w14:textId="3A80C610" w:rsidR="00126AF6" w:rsidRPr="003701A1" w:rsidRDefault="003F3198">
      <w:pPr>
        <w:spacing w:after="160" w:line="259" w:lineRule="auto"/>
        <w:jc w:val="both"/>
        <w:rPr>
          <w:sz w:val="28"/>
          <w:szCs w:val="28"/>
        </w:rPr>
      </w:pPr>
      <w:r>
        <w:rPr>
          <w:noProof/>
        </w:rPr>
        <w:drawing>
          <wp:anchor distT="0" distB="0" distL="114300" distR="114300" simplePos="0" relativeHeight="251725312" behindDoc="0" locked="0" layoutInCell="1" allowOverlap="1" wp14:anchorId="57A5D8F9" wp14:editId="0729D36B">
            <wp:simplePos x="0" y="0"/>
            <wp:positionH relativeFrom="column">
              <wp:posOffset>358140</wp:posOffset>
            </wp:positionH>
            <wp:positionV relativeFrom="paragraph">
              <wp:posOffset>107315</wp:posOffset>
            </wp:positionV>
            <wp:extent cx="5762625" cy="3333750"/>
            <wp:effectExtent l="0" t="0" r="9525" b="0"/>
            <wp:wrapSquare wrapText="bothSides"/>
            <wp:docPr id="5" name="Диаграмма 5"/>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14:sizeRelH relativeFrom="margin">
              <wp14:pctWidth>0</wp14:pctWidth>
            </wp14:sizeRelH>
            <wp14:sizeRelV relativeFrom="margin">
              <wp14:pctHeight>0</wp14:pctHeight>
            </wp14:sizeRelV>
          </wp:anchor>
        </w:drawing>
      </w:r>
    </w:p>
    <w:p w14:paraId="01D1B56C" w14:textId="26BCD1CF" w:rsidR="00F52137" w:rsidRPr="00F52137" w:rsidRDefault="00F52137" w:rsidP="003F3198">
      <w:pPr>
        <w:jc w:val="center"/>
        <w:rPr>
          <w:sz w:val="28"/>
          <w:szCs w:val="28"/>
        </w:rPr>
      </w:pPr>
    </w:p>
    <w:p w14:paraId="7C8297BF" w14:textId="77777777" w:rsidR="003F3198" w:rsidRDefault="003F3198" w:rsidP="003F3198">
      <w:pPr>
        <w:jc w:val="center"/>
        <w:rPr>
          <w:sz w:val="28"/>
          <w:szCs w:val="28"/>
        </w:rPr>
      </w:pPr>
    </w:p>
    <w:p w14:paraId="7D9D50A1" w14:textId="77777777" w:rsidR="003F3198" w:rsidRDefault="003F3198" w:rsidP="003F3198">
      <w:pPr>
        <w:jc w:val="center"/>
        <w:rPr>
          <w:sz w:val="28"/>
          <w:szCs w:val="28"/>
        </w:rPr>
      </w:pPr>
    </w:p>
    <w:p w14:paraId="6D3FFBE8" w14:textId="77777777" w:rsidR="003F3198" w:rsidRDefault="003F3198" w:rsidP="003F3198">
      <w:pPr>
        <w:jc w:val="center"/>
        <w:rPr>
          <w:sz w:val="28"/>
          <w:szCs w:val="28"/>
        </w:rPr>
      </w:pPr>
    </w:p>
    <w:p w14:paraId="59E35BF7" w14:textId="77777777" w:rsidR="003F3198" w:rsidRDefault="003F3198" w:rsidP="003F3198">
      <w:pPr>
        <w:jc w:val="center"/>
        <w:rPr>
          <w:sz w:val="28"/>
          <w:szCs w:val="28"/>
        </w:rPr>
      </w:pPr>
    </w:p>
    <w:p w14:paraId="36188AB4" w14:textId="77777777" w:rsidR="003F3198" w:rsidRDefault="003F3198" w:rsidP="003F3198">
      <w:pPr>
        <w:jc w:val="center"/>
        <w:rPr>
          <w:sz w:val="28"/>
          <w:szCs w:val="28"/>
        </w:rPr>
      </w:pPr>
    </w:p>
    <w:p w14:paraId="6D0EB7BD" w14:textId="77777777" w:rsidR="003F3198" w:rsidRDefault="003F3198" w:rsidP="003F3198">
      <w:pPr>
        <w:jc w:val="center"/>
        <w:rPr>
          <w:sz w:val="28"/>
          <w:szCs w:val="28"/>
        </w:rPr>
      </w:pPr>
    </w:p>
    <w:p w14:paraId="1F7046C7" w14:textId="77777777" w:rsidR="003F3198" w:rsidRDefault="003F3198" w:rsidP="003F3198">
      <w:pPr>
        <w:jc w:val="center"/>
        <w:rPr>
          <w:sz w:val="28"/>
          <w:szCs w:val="28"/>
        </w:rPr>
      </w:pPr>
    </w:p>
    <w:p w14:paraId="1B3A442C" w14:textId="77777777" w:rsidR="003F3198" w:rsidRDefault="003F3198" w:rsidP="003F3198">
      <w:pPr>
        <w:jc w:val="center"/>
        <w:rPr>
          <w:sz w:val="28"/>
          <w:szCs w:val="28"/>
        </w:rPr>
      </w:pPr>
    </w:p>
    <w:p w14:paraId="738E917D" w14:textId="77777777" w:rsidR="003F3198" w:rsidRDefault="003F3198" w:rsidP="003F3198">
      <w:pPr>
        <w:jc w:val="center"/>
        <w:rPr>
          <w:sz w:val="28"/>
          <w:szCs w:val="28"/>
        </w:rPr>
      </w:pPr>
    </w:p>
    <w:p w14:paraId="530EA760" w14:textId="77777777" w:rsidR="003F3198" w:rsidRDefault="003F3198" w:rsidP="003F3198">
      <w:pPr>
        <w:jc w:val="center"/>
        <w:rPr>
          <w:sz w:val="28"/>
          <w:szCs w:val="28"/>
        </w:rPr>
      </w:pPr>
    </w:p>
    <w:p w14:paraId="205F420B" w14:textId="77777777" w:rsidR="003F3198" w:rsidRDefault="003F3198" w:rsidP="003F3198">
      <w:pPr>
        <w:jc w:val="center"/>
        <w:rPr>
          <w:sz w:val="28"/>
          <w:szCs w:val="28"/>
        </w:rPr>
      </w:pPr>
    </w:p>
    <w:p w14:paraId="0D88D533" w14:textId="77777777" w:rsidR="003F3198" w:rsidRDefault="003F3198" w:rsidP="003F3198">
      <w:pPr>
        <w:jc w:val="center"/>
        <w:rPr>
          <w:sz w:val="28"/>
          <w:szCs w:val="28"/>
        </w:rPr>
      </w:pPr>
    </w:p>
    <w:p w14:paraId="09EE98FC" w14:textId="77777777" w:rsidR="003F3198" w:rsidRDefault="003F3198" w:rsidP="003F3198">
      <w:pPr>
        <w:jc w:val="center"/>
        <w:rPr>
          <w:sz w:val="28"/>
          <w:szCs w:val="28"/>
        </w:rPr>
      </w:pPr>
    </w:p>
    <w:p w14:paraId="2C814F23" w14:textId="77777777" w:rsidR="003F3198" w:rsidRDefault="003F3198" w:rsidP="003F3198">
      <w:pPr>
        <w:jc w:val="center"/>
        <w:rPr>
          <w:sz w:val="28"/>
          <w:szCs w:val="28"/>
        </w:rPr>
      </w:pPr>
    </w:p>
    <w:p w14:paraId="793602BB" w14:textId="77777777" w:rsidR="003F3198" w:rsidRDefault="003F3198" w:rsidP="003F3198">
      <w:pPr>
        <w:jc w:val="center"/>
        <w:rPr>
          <w:sz w:val="28"/>
          <w:szCs w:val="28"/>
        </w:rPr>
      </w:pPr>
    </w:p>
    <w:p w14:paraId="26030284" w14:textId="77C5C57B" w:rsidR="00CF0BE3" w:rsidRDefault="00951DA0" w:rsidP="003F3198">
      <w:pPr>
        <w:jc w:val="center"/>
        <w:rPr>
          <w:sz w:val="28"/>
          <w:szCs w:val="28"/>
        </w:rPr>
      </w:pPr>
      <w:r w:rsidRPr="00951DA0">
        <w:rPr>
          <w:sz w:val="28"/>
          <w:szCs w:val="28"/>
        </w:rPr>
        <w:t>Рисунок 4</w:t>
      </w:r>
      <w:r w:rsidR="00A67A75">
        <w:rPr>
          <w:sz w:val="28"/>
          <w:szCs w:val="28"/>
        </w:rPr>
        <w:t>6</w:t>
      </w:r>
      <w:r w:rsidRPr="00951DA0">
        <w:rPr>
          <w:sz w:val="28"/>
          <w:szCs w:val="28"/>
        </w:rPr>
        <w:t xml:space="preserve"> </w:t>
      </w:r>
      <w:r w:rsidR="003F3198" w:rsidRPr="003701A1">
        <w:rPr>
          <w:sz w:val="28"/>
          <w:szCs w:val="28"/>
        </w:rPr>
        <w:t>–</w:t>
      </w:r>
      <w:r w:rsidR="00A67A75" w:rsidRPr="00951DA0">
        <w:rPr>
          <w:sz w:val="28"/>
          <w:szCs w:val="28"/>
        </w:rPr>
        <w:t xml:space="preserve"> Причастность</w:t>
      </w:r>
      <w:r w:rsidR="009D2624" w:rsidRPr="00951DA0">
        <w:rPr>
          <w:sz w:val="28"/>
          <w:szCs w:val="28"/>
        </w:rPr>
        <w:t xml:space="preserve"> </w:t>
      </w:r>
      <w:r w:rsidR="000C2176" w:rsidRPr="00951DA0">
        <w:rPr>
          <w:sz w:val="28"/>
          <w:szCs w:val="28"/>
        </w:rPr>
        <w:t xml:space="preserve">респондентов </w:t>
      </w:r>
      <w:r w:rsidR="009D2624" w:rsidRPr="00951DA0">
        <w:rPr>
          <w:sz w:val="28"/>
          <w:szCs w:val="28"/>
        </w:rPr>
        <w:t>к вы</w:t>
      </w:r>
      <w:r w:rsidRPr="00951DA0">
        <w:rPr>
          <w:sz w:val="28"/>
          <w:szCs w:val="28"/>
        </w:rPr>
        <w:t>полнению донорских программ ВРТ</w:t>
      </w:r>
    </w:p>
    <w:p w14:paraId="7D96F10C" w14:textId="77777777" w:rsidR="003F3198" w:rsidRDefault="003F3198" w:rsidP="003F3198">
      <w:pPr>
        <w:jc w:val="center"/>
        <w:rPr>
          <w:sz w:val="28"/>
          <w:szCs w:val="28"/>
        </w:rPr>
      </w:pPr>
    </w:p>
    <w:p w14:paraId="46B0323F" w14:textId="6A585D64" w:rsidR="0047716B" w:rsidRPr="00951DA0" w:rsidRDefault="0047716B" w:rsidP="0047716B">
      <w:pPr>
        <w:ind w:firstLine="709"/>
        <w:jc w:val="both"/>
        <w:rPr>
          <w:sz w:val="28"/>
          <w:szCs w:val="28"/>
        </w:rPr>
      </w:pPr>
      <w:r w:rsidRPr="003701A1">
        <w:rPr>
          <w:sz w:val="28"/>
          <w:szCs w:val="28"/>
        </w:rPr>
        <w:t>Из всех врачей, включенных в исследование, только 1</w:t>
      </w:r>
      <w:r>
        <w:rPr>
          <w:sz w:val="28"/>
          <w:szCs w:val="28"/>
        </w:rPr>
        <w:t>4</w:t>
      </w:r>
      <w:r w:rsidRPr="003701A1">
        <w:rPr>
          <w:sz w:val="28"/>
          <w:szCs w:val="28"/>
        </w:rPr>
        <w:t>,</w:t>
      </w:r>
      <w:r>
        <w:rPr>
          <w:sz w:val="28"/>
          <w:szCs w:val="28"/>
        </w:rPr>
        <w:t>5</w:t>
      </w:r>
      <w:r w:rsidRPr="003701A1">
        <w:rPr>
          <w:sz w:val="28"/>
          <w:szCs w:val="28"/>
        </w:rPr>
        <w:t xml:space="preserve"> % опрошенных не принимали непосредственного участия в программах ВРТ. Респонденты, которые не были непосредственными участниками программ ВРТ, были работниками административного корпуса лечебных учреждений и были достаточно осведомлены о процессе проведения и преимуществах ВРТ. Работники административного корпуса имели высшее медицинское образование и могли адекватно ответить на представленную им анкету</w:t>
      </w:r>
      <w:r w:rsidR="004947B5">
        <w:rPr>
          <w:sz w:val="28"/>
          <w:szCs w:val="28"/>
        </w:rPr>
        <w:t>,</w:t>
      </w:r>
      <w:r w:rsidRPr="003701A1">
        <w:rPr>
          <w:sz w:val="28"/>
          <w:szCs w:val="28"/>
        </w:rPr>
        <w:t xml:space="preserve"> </w:t>
      </w:r>
      <w:r w:rsidR="004947B5">
        <w:rPr>
          <w:sz w:val="28"/>
          <w:szCs w:val="28"/>
        </w:rPr>
        <w:t>об</w:t>
      </w:r>
      <w:r w:rsidRPr="003701A1">
        <w:rPr>
          <w:sz w:val="28"/>
          <w:szCs w:val="28"/>
        </w:rPr>
        <w:t xml:space="preserve"> актуальност</w:t>
      </w:r>
      <w:r w:rsidR="004947B5">
        <w:rPr>
          <w:sz w:val="28"/>
          <w:szCs w:val="28"/>
        </w:rPr>
        <w:t>и</w:t>
      </w:r>
      <w:r w:rsidRPr="003701A1">
        <w:rPr>
          <w:sz w:val="28"/>
          <w:szCs w:val="28"/>
        </w:rPr>
        <w:t xml:space="preserve"> использования донорской спермы в программах ВРТ.  </w:t>
      </w:r>
    </w:p>
    <w:p w14:paraId="70847E8A" w14:textId="3378B23E" w:rsidR="0047716B" w:rsidRPr="003701A1" w:rsidRDefault="0047716B" w:rsidP="0047716B">
      <w:pPr>
        <w:ind w:firstLine="709"/>
        <w:jc w:val="both"/>
        <w:rPr>
          <w:sz w:val="28"/>
          <w:szCs w:val="28"/>
        </w:rPr>
      </w:pPr>
      <w:r w:rsidRPr="003701A1">
        <w:rPr>
          <w:sz w:val="28"/>
          <w:szCs w:val="28"/>
        </w:rPr>
        <w:t>В программах ВРТ</w:t>
      </w:r>
      <w:r w:rsidR="004947B5">
        <w:rPr>
          <w:sz w:val="28"/>
          <w:szCs w:val="28"/>
        </w:rPr>
        <w:t>,</w:t>
      </w:r>
      <w:r w:rsidRPr="003701A1">
        <w:rPr>
          <w:sz w:val="28"/>
          <w:szCs w:val="28"/>
        </w:rPr>
        <w:t xml:space="preserve"> медицинские работники, включенные в исследование, контролировали весь процесс, который включает в себя различные этапы. Медицинские работники оценивали историю болезни </w:t>
      </w:r>
      <w:r w:rsidR="004947B5">
        <w:rPr>
          <w:sz w:val="28"/>
          <w:szCs w:val="28"/>
        </w:rPr>
        <w:t>реципиента</w:t>
      </w:r>
      <w:r w:rsidRPr="003701A1">
        <w:rPr>
          <w:sz w:val="28"/>
          <w:szCs w:val="28"/>
        </w:rPr>
        <w:t xml:space="preserve"> или </w:t>
      </w:r>
      <w:r w:rsidR="004947B5">
        <w:rPr>
          <w:sz w:val="28"/>
          <w:szCs w:val="28"/>
        </w:rPr>
        <w:t xml:space="preserve">супружеской </w:t>
      </w:r>
      <w:r w:rsidRPr="003701A1">
        <w:rPr>
          <w:sz w:val="28"/>
          <w:szCs w:val="28"/>
        </w:rPr>
        <w:t>пары и проводили необходимые тесты, чтобы определить причину бесплодия.</w:t>
      </w:r>
    </w:p>
    <w:p w14:paraId="25F7644D" w14:textId="21F23D7F" w:rsidR="0047716B" w:rsidRPr="003701A1" w:rsidRDefault="0047716B" w:rsidP="0047716B">
      <w:pPr>
        <w:ind w:firstLine="709"/>
        <w:jc w:val="both"/>
        <w:rPr>
          <w:sz w:val="28"/>
          <w:szCs w:val="28"/>
        </w:rPr>
      </w:pPr>
      <w:r w:rsidRPr="003701A1">
        <w:rPr>
          <w:sz w:val="28"/>
          <w:szCs w:val="28"/>
        </w:rPr>
        <w:t xml:space="preserve">Если </w:t>
      </w:r>
      <w:r w:rsidR="004947B5">
        <w:rPr>
          <w:sz w:val="28"/>
          <w:szCs w:val="28"/>
        </w:rPr>
        <w:t xml:space="preserve">применение </w:t>
      </w:r>
      <w:r w:rsidRPr="003701A1">
        <w:rPr>
          <w:sz w:val="28"/>
          <w:szCs w:val="28"/>
        </w:rPr>
        <w:t>донорск</w:t>
      </w:r>
      <w:r w:rsidR="004947B5">
        <w:rPr>
          <w:sz w:val="28"/>
          <w:szCs w:val="28"/>
        </w:rPr>
        <w:t>ой</w:t>
      </w:r>
      <w:r w:rsidRPr="003701A1">
        <w:rPr>
          <w:sz w:val="28"/>
          <w:szCs w:val="28"/>
        </w:rPr>
        <w:t xml:space="preserve"> сперм</w:t>
      </w:r>
      <w:r w:rsidR="004947B5">
        <w:rPr>
          <w:sz w:val="28"/>
          <w:szCs w:val="28"/>
        </w:rPr>
        <w:t>ы,</w:t>
      </w:r>
      <w:r w:rsidRPr="003701A1">
        <w:rPr>
          <w:sz w:val="28"/>
          <w:szCs w:val="28"/>
        </w:rPr>
        <w:t xml:space="preserve"> считается необходимой,</w:t>
      </w:r>
      <w:r w:rsidR="00E3241B">
        <w:rPr>
          <w:sz w:val="28"/>
          <w:szCs w:val="28"/>
          <w:lang w:val="kk-KZ"/>
        </w:rPr>
        <w:t xml:space="preserve"> </w:t>
      </w:r>
      <w:r w:rsidR="004947B5">
        <w:rPr>
          <w:sz w:val="28"/>
          <w:szCs w:val="28"/>
        </w:rPr>
        <w:t>то</w:t>
      </w:r>
      <w:r w:rsidRPr="003701A1">
        <w:rPr>
          <w:sz w:val="28"/>
          <w:szCs w:val="28"/>
        </w:rPr>
        <w:t xml:space="preserve"> медицинский работник по</w:t>
      </w:r>
      <w:r>
        <w:rPr>
          <w:sz w:val="28"/>
          <w:szCs w:val="28"/>
        </w:rPr>
        <w:t>могает</w:t>
      </w:r>
      <w:r w:rsidRPr="003701A1">
        <w:rPr>
          <w:sz w:val="28"/>
          <w:szCs w:val="28"/>
        </w:rPr>
        <w:t xml:space="preserve"> </w:t>
      </w:r>
      <w:r>
        <w:rPr>
          <w:sz w:val="28"/>
          <w:szCs w:val="28"/>
        </w:rPr>
        <w:t xml:space="preserve">супружеской </w:t>
      </w:r>
      <w:r w:rsidRPr="003701A1">
        <w:rPr>
          <w:sz w:val="28"/>
          <w:szCs w:val="28"/>
        </w:rPr>
        <w:t xml:space="preserve">паре выбрать подходящего донора спермы.  </w:t>
      </w:r>
    </w:p>
    <w:p w14:paraId="1ECFB4AB" w14:textId="719B74C4" w:rsidR="0047716B" w:rsidRPr="003701A1" w:rsidRDefault="0047716B" w:rsidP="0047716B">
      <w:pPr>
        <w:ind w:firstLine="709"/>
        <w:jc w:val="both"/>
        <w:rPr>
          <w:sz w:val="28"/>
          <w:szCs w:val="28"/>
        </w:rPr>
      </w:pPr>
      <w:r w:rsidRPr="003701A1">
        <w:rPr>
          <w:sz w:val="28"/>
          <w:szCs w:val="28"/>
        </w:rPr>
        <w:t xml:space="preserve">Медицинские работники контролируют процесс </w:t>
      </w:r>
      <w:r>
        <w:rPr>
          <w:sz w:val="28"/>
          <w:szCs w:val="28"/>
        </w:rPr>
        <w:t xml:space="preserve">программ с </w:t>
      </w:r>
      <w:r w:rsidR="004947B5">
        <w:rPr>
          <w:sz w:val="28"/>
          <w:szCs w:val="28"/>
        </w:rPr>
        <w:t xml:space="preserve">применением </w:t>
      </w:r>
      <w:r w:rsidRPr="003701A1">
        <w:rPr>
          <w:sz w:val="28"/>
          <w:szCs w:val="28"/>
        </w:rPr>
        <w:t>донорской спермой</w:t>
      </w:r>
      <w:r>
        <w:rPr>
          <w:sz w:val="28"/>
          <w:szCs w:val="28"/>
        </w:rPr>
        <w:t>, который</w:t>
      </w:r>
      <w:r w:rsidRPr="003701A1">
        <w:rPr>
          <w:sz w:val="28"/>
          <w:szCs w:val="28"/>
        </w:rPr>
        <w:t xml:space="preserve"> включа</w:t>
      </w:r>
      <w:r w:rsidR="004947B5">
        <w:rPr>
          <w:sz w:val="28"/>
          <w:szCs w:val="28"/>
        </w:rPr>
        <w:t>ет</w:t>
      </w:r>
      <w:r w:rsidRPr="003701A1">
        <w:rPr>
          <w:sz w:val="28"/>
          <w:szCs w:val="28"/>
        </w:rPr>
        <w:t xml:space="preserve"> такие процедуры, как внутриматочная инсеминация (ВМИ) или экстракорпоральное оплодотворение (ЭКО).</w:t>
      </w:r>
    </w:p>
    <w:p w14:paraId="2152BDAB" w14:textId="652DE2AA" w:rsidR="0047716B" w:rsidRPr="003701A1" w:rsidRDefault="0047716B" w:rsidP="0047716B">
      <w:pPr>
        <w:ind w:firstLine="709"/>
        <w:jc w:val="both"/>
        <w:rPr>
          <w:sz w:val="28"/>
          <w:szCs w:val="28"/>
        </w:rPr>
      </w:pPr>
      <w:r>
        <w:rPr>
          <w:sz w:val="28"/>
          <w:szCs w:val="28"/>
        </w:rPr>
        <w:t>Н</w:t>
      </w:r>
      <w:r w:rsidRPr="003701A1">
        <w:rPr>
          <w:sz w:val="28"/>
          <w:szCs w:val="28"/>
        </w:rPr>
        <w:t xml:space="preserve">а протяжении всего цикла лечения медицинский работник следит за </w:t>
      </w:r>
      <w:r w:rsidR="004947B5">
        <w:rPr>
          <w:sz w:val="28"/>
          <w:szCs w:val="28"/>
        </w:rPr>
        <w:t>динамикой фолликулярного роста и реакцией организма реципиентки</w:t>
      </w:r>
      <w:r w:rsidRPr="003701A1">
        <w:rPr>
          <w:sz w:val="28"/>
          <w:szCs w:val="28"/>
        </w:rPr>
        <w:t xml:space="preserve"> на </w:t>
      </w:r>
      <w:r>
        <w:rPr>
          <w:sz w:val="28"/>
          <w:szCs w:val="28"/>
        </w:rPr>
        <w:t xml:space="preserve">проводимое </w:t>
      </w:r>
      <w:r w:rsidRPr="003701A1">
        <w:rPr>
          <w:sz w:val="28"/>
          <w:szCs w:val="28"/>
        </w:rPr>
        <w:t>лечение, отслежива</w:t>
      </w:r>
      <w:r>
        <w:rPr>
          <w:sz w:val="28"/>
          <w:szCs w:val="28"/>
        </w:rPr>
        <w:t>ет</w:t>
      </w:r>
      <w:r w:rsidRPr="003701A1">
        <w:rPr>
          <w:sz w:val="28"/>
          <w:szCs w:val="28"/>
        </w:rPr>
        <w:t xml:space="preserve"> уровень гормонов. В случае </w:t>
      </w:r>
      <w:r>
        <w:rPr>
          <w:sz w:val="28"/>
          <w:szCs w:val="28"/>
        </w:rPr>
        <w:t xml:space="preserve">проведения программы </w:t>
      </w:r>
      <w:r w:rsidRPr="003701A1">
        <w:rPr>
          <w:sz w:val="28"/>
          <w:szCs w:val="28"/>
        </w:rPr>
        <w:t>ЭКО медицинский работник осуществит перенос эмбрионов, как только разовьются жизнеспособные эмбрионы</w:t>
      </w:r>
      <w:r>
        <w:rPr>
          <w:sz w:val="28"/>
          <w:szCs w:val="28"/>
        </w:rPr>
        <w:t xml:space="preserve"> или рекомендует проведение ПГД, с последующей криконсервацией эмбрионов</w:t>
      </w:r>
      <w:r w:rsidRPr="003701A1">
        <w:rPr>
          <w:sz w:val="28"/>
          <w:szCs w:val="28"/>
        </w:rPr>
        <w:t>. После процедуры медицинский работник предоставит рекомендации по пос</w:t>
      </w:r>
      <w:r>
        <w:rPr>
          <w:sz w:val="28"/>
          <w:szCs w:val="28"/>
        </w:rPr>
        <w:t>ттранферному</w:t>
      </w:r>
      <w:r w:rsidRPr="003701A1">
        <w:rPr>
          <w:sz w:val="28"/>
          <w:szCs w:val="28"/>
        </w:rPr>
        <w:t xml:space="preserve"> уходу и предложит все необходимые последующие в</w:t>
      </w:r>
      <w:r w:rsidR="00FF2920">
        <w:rPr>
          <w:sz w:val="28"/>
          <w:szCs w:val="28"/>
        </w:rPr>
        <w:t>изиты</w:t>
      </w:r>
      <w:r w:rsidRPr="003701A1">
        <w:rPr>
          <w:sz w:val="28"/>
          <w:szCs w:val="28"/>
        </w:rPr>
        <w:t>.</w:t>
      </w:r>
    </w:p>
    <w:p w14:paraId="7E430FC6" w14:textId="77777777" w:rsidR="0047716B" w:rsidRDefault="0047716B" w:rsidP="0047716B">
      <w:pPr>
        <w:ind w:firstLine="709"/>
        <w:jc w:val="both"/>
        <w:rPr>
          <w:sz w:val="28"/>
          <w:szCs w:val="28"/>
        </w:rPr>
      </w:pPr>
      <w:r w:rsidRPr="003701A1">
        <w:rPr>
          <w:sz w:val="28"/>
          <w:szCs w:val="28"/>
        </w:rPr>
        <w:t xml:space="preserve">Медицинские работники и клиники репродуктивной медицины придерживаются строгих этических и юридических правил при проведении программ ВРТ с использованием донорской спермы. Анонимность доноров, согласие пациента и соответствующая медицинская практика являются ключевыми факторами в таких программах. </w:t>
      </w:r>
    </w:p>
    <w:p w14:paraId="6DC12A25" w14:textId="77777777" w:rsidR="0047716B" w:rsidRPr="001377DE" w:rsidRDefault="0047716B" w:rsidP="0047716B">
      <w:pPr>
        <w:ind w:firstLine="709"/>
        <w:jc w:val="both"/>
        <w:rPr>
          <w:sz w:val="28"/>
          <w:szCs w:val="28"/>
        </w:rPr>
      </w:pPr>
      <w:r w:rsidRPr="003701A1">
        <w:rPr>
          <w:sz w:val="28"/>
          <w:szCs w:val="28"/>
        </w:rPr>
        <w:t>Важным и актуальным является проведения периодических опросов медицинских работников, участвующих в програмах ВРТ для оценки их работы и улучшения профессиональных навыков в дальнейшем.</w:t>
      </w:r>
    </w:p>
    <w:p w14:paraId="267ABA2A" w14:textId="51471469" w:rsidR="0047716B" w:rsidRDefault="0047716B" w:rsidP="0047716B">
      <w:pPr>
        <w:ind w:firstLine="709"/>
        <w:jc w:val="both"/>
        <w:rPr>
          <w:sz w:val="28"/>
          <w:szCs w:val="28"/>
        </w:rPr>
      </w:pPr>
      <w:r w:rsidRPr="003701A1">
        <w:rPr>
          <w:sz w:val="28"/>
          <w:szCs w:val="28"/>
        </w:rPr>
        <w:t>Большинство опрошенных</w:t>
      </w:r>
      <w:r w:rsidR="00FF2920">
        <w:rPr>
          <w:sz w:val="28"/>
          <w:szCs w:val="28"/>
        </w:rPr>
        <w:t>,</w:t>
      </w:r>
      <w:r w:rsidRPr="003701A1">
        <w:rPr>
          <w:sz w:val="28"/>
          <w:szCs w:val="28"/>
        </w:rPr>
        <w:t xml:space="preserve"> положительно относилось к использованию донорской спермы </w:t>
      </w:r>
      <w:r>
        <w:rPr>
          <w:sz w:val="28"/>
          <w:szCs w:val="28"/>
        </w:rPr>
        <w:t>в программах ВРТ (рисунок 44). Так</w:t>
      </w:r>
      <w:r w:rsidR="00FF2920">
        <w:rPr>
          <w:sz w:val="28"/>
          <w:szCs w:val="28"/>
        </w:rPr>
        <w:t>,</w:t>
      </w:r>
      <w:r>
        <w:rPr>
          <w:sz w:val="28"/>
          <w:szCs w:val="28"/>
        </w:rPr>
        <w:t xml:space="preserve"> 61 (88,40</w:t>
      </w:r>
      <w:r w:rsidRPr="003701A1">
        <w:rPr>
          <w:sz w:val="28"/>
          <w:szCs w:val="28"/>
        </w:rPr>
        <w:t xml:space="preserve">%) респондент положительно относились к применению донорской спермы в программах ВРТ (из них 15 (88,24 %) мужчины и 46 (88,46 %) женщины). Отрицательно 1 (1,92 %) только респонденты женского пола. Сомневались 7 (10,14 %) из них 2 (11,76 %) и 5 (9,62 %) мужчины и </w:t>
      </w:r>
      <w:r>
        <w:rPr>
          <w:sz w:val="28"/>
          <w:szCs w:val="28"/>
        </w:rPr>
        <w:t>женщины соответственно (таблица</w:t>
      </w:r>
      <w:r w:rsidRPr="003701A1">
        <w:rPr>
          <w:sz w:val="28"/>
          <w:szCs w:val="28"/>
        </w:rPr>
        <w:t xml:space="preserve"> </w:t>
      </w:r>
      <w:r>
        <w:rPr>
          <w:sz w:val="28"/>
          <w:szCs w:val="28"/>
          <w:lang w:val="uk-UA"/>
        </w:rPr>
        <w:t>31, рисунок 47</w:t>
      </w:r>
      <w:r w:rsidRPr="003701A1">
        <w:rPr>
          <w:sz w:val="28"/>
          <w:szCs w:val="28"/>
        </w:rPr>
        <w:t>).</w:t>
      </w:r>
    </w:p>
    <w:p w14:paraId="4C20037A" w14:textId="77777777" w:rsidR="003F3198" w:rsidRDefault="003F3198" w:rsidP="003F3198">
      <w:pPr>
        <w:jc w:val="both"/>
        <w:rPr>
          <w:sz w:val="28"/>
          <w:szCs w:val="28"/>
        </w:rPr>
      </w:pPr>
    </w:p>
    <w:p w14:paraId="16F8A4E6" w14:textId="77777777" w:rsidR="003F3198" w:rsidRDefault="003F3198" w:rsidP="003F3198">
      <w:pPr>
        <w:jc w:val="both"/>
        <w:rPr>
          <w:sz w:val="28"/>
          <w:szCs w:val="28"/>
        </w:rPr>
      </w:pPr>
    </w:p>
    <w:p w14:paraId="72B13E22" w14:textId="77777777" w:rsidR="003F3198" w:rsidRDefault="003F3198" w:rsidP="003F3198">
      <w:pPr>
        <w:jc w:val="both"/>
        <w:rPr>
          <w:sz w:val="28"/>
          <w:szCs w:val="28"/>
        </w:rPr>
      </w:pPr>
    </w:p>
    <w:p w14:paraId="57BDEA0C" w14:textId="13D0CB9D" w:rsidR="00CF0BE3" w:rsidRDefault="00951DA0" w:rsidP="003F3198">
      <w:pPr>
        <w:jc w:val="both"/>
        <w:rPr>
          <w:sz w:val="28"/>
          <w:szCs w:val="28"/>
        </w:rPr>
      </w:pPr>
      <w:r w:rsidRPr="00527D1C">
        <w:rPr>
          <w:sz w:val="28"/>
          <w:szCs w:val="28"/>
        </w:rPr>
        <w:t xml:space="preserve">Таблица </w:t>
      </w:r>
      <w:r w:rsidR="00A67A75" w:rsidRPr="00527D1C">
        <w:rPr>
          <w:sz w:val="28"/>
          <w:szCs w:val="28"/>
        </w:rPr>
        <w:t>31</w:t>
      </w:r>
      <w:r w:rsidR="003F3198">
        <w:rPr>
          <w:sz w:val="28"/>
          <w:szCs w:val="28"/>
        </w:rPr>
        <w:t xml:space="preserve"> </w:t>
      </w:r>
      <w:r w:rsidR="003F3198" w:rsidRPr="003701A1">
        <w:rPr>
          <w:sz w:val="28"/>
          <w:szCs w:val="28"/>
        </w:rPr>
        <w:t>–</w:t>
      </w:r>
      <w:r w:rsidRPr="00527D1C">
        <w:rPr>
          <w:sz w:val="28"/>
          <w:szCs w:val="28"/>
        </w:rPr>
        <w:t xml:space="preserve"> </w:t>
      </w:r>
      <w:r w:rsidR="009D2624" w:rsidRPr="00527D1C">
        <w:rPr>
          <w:sz w:val="28"/>
          <w:szCs w:val="28"/>
        </w:rPr>
        <w:t>Отношение врачей к программам ВРТ, с применением донорской спермы</w:t>
      </w:r>
    </w:p>
    <w:p w14:paraId="38772F30" w14:textId="77777777" w:rsidR="003F3198" w:rsidRPr="00527D1C" w:rsidRDefault="003F3198" w:rsidP="003F3198">
      <w:pPr>
        <w:jc w:val="both"/>
        <w:rPr>
          <w:sz w:val="28"/>
          <w:szCs w:val="28"/>
        </w:rPr>
      </w:pPr>
    </w:p>
    <w:tbl>
      <w:tblPr>
        <w:tblStyle w:val="affffffff4"/>
        <w:tblW w:w="9639"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86"/>
        <w:gridCol w:w="678"/>
        <w:gridCol w:w="858"/>
        <w:gridCol w:w="865"/>
        <w:gridCol w:w="865"/>
        <w:gridCol w:w="678"/>
        <w:gridCol w:w="940"/>
        <w:gridCol w:w="865"/>
        <w:gridCol w:w="865"/>
        <w:gridCol w:w="1039"/>
      </w:tblGrid>
      <w:tr w:rsidR="00CF0BE3" w:rsidRPr="003701A1" w14:paraId="274A16F5" w14:textId="77777777" w:rsidTr="008E2155">
        <w:trPr>
          <w:trHeight w:val="272"/>
          <w:jc w:val="center"/>
        </w:trPr>
        <w:tc>
          <w:tcPr>
            <w:tcW w:w="1986" w:type="dxa"/>
            <w:vMerge w:val="restart"/>
            <w:tcBorders>
              <w:top w:val="single" w:sz="4" w:space="0" w:color="000000"/>
              <w:left w:val="single" w:sz="4" w:space="0" w:color="000000"/>
              <w:right w:val="single" w:sz="4" w:space="0" w:color="000000"/>
            </w:tcBorders>
          </w:tcPr>
          <w:p w14:paraId="2BC8B1F1" w14:textId="77777777" w:rsidR="00CF0BE3" w:rsidRPr="003701A1" w:rsidRDefault="009D2624">
            <w:pPr>
              <w:rPr>
                <w:sz w:val="28"/>
                <w:szCs w:val="28"/>
              </w:rPr>
            </w:pPr>
            <w:r w:rsidRPr="003701A1">
              <w:rPr>
                <w:sz w:val="28"/>
                <w:szCs w:val="28"/>
              </w:rPr>
              <w:t>Показатели</w:t>
            </w:r>
          </w:p>
        </w:tc>
        <w:tc>
          <w:tcPr>
            <w:tcW w:w="6614" w:type="dxa"/>
            <w:gridSpan w:val="8"/>
            <w:tcBorders>
              <w:top w:val="single" w:sz="4" w:space="0" w:color="000000"/>
              <w:left w:val="single" w:sz="4" w:space="0" w:color="000000"/>
              <w:bottom w:val="single" w:sz="4" w:space="0" w:color="000000"/>
              <w:right w:val="single" w:sz="4" w:space="0" w:color="000000"/>
            </w:tcBorders>
            <w:vAlign w:val="center"/>
          </w:tcPr>
          <w:p w14:paraId="4D5F2D63" w14:textId="77777777" w:rsidR="00CF0BE3" w:rsidRPr="003701A1" w:rsidRDefault="009D2624">
            <w:pPr>
              <w:jc w:val="center"/>
              <w:rPr>
                <w:sz w:val="28"/>
                <w:szCs w:val="28"/>
              </w:rPr>
            </w:pPr>
            <w:r w:rsidRPr="003701A1">
              <w:rPr>
                <w:sz w:val="28"/>
                <w:szCs w:val="28"/>
              </w:rPr>
              <w:t>Медицинские работники РК (n=69)</w:t>
            </w:r>
          </w:p>
        </w:tc>
        <w:tc>
          <w:tcPr>
            <w:tcW w:w="1039" w:type="dxa"/>
            <w:vMerge w:val="restart"/>
            <w:tcBorders>
              <w:top w:val="single" w:sz="4" w:space="0" w:color="000000"/>
              <w:left w:val="single" w:sz="4" w:space="0" w:color="000000"/>
              <w:right w:val="single" w:sz="4" w:space="0" w:color="000000"/>
            </w:tcBorders>
            <w:vAlign w:val="center"/>
          </w:tcPr>
          <w:p w14:paraId="575D09B4" w14:textId="77777777" w:rsidR="00CF0BE3" w:rsidRPr="003701A1" w:rsidRDefault="009D2624">
            <w:pPr>
              <w:jc w:val="center"/>
              <w:rPr>
                <w:sz w:val="28"/>
                <w:szCs w:val="28"/>
              </w:rPr>
            </w:pPr>
            <w:r w:rsidRPr="003701A1">
              <w:rPr>
                <w:sz w:val="28"/>
                <w:szCs w:val="28"/>
              </w:rPr>
              <w:t>p</w:t>
            </w:r>
          </w:p>
        </w:tc>
      </w:tr>
      <w:tr w:rsidR="00CF0BE3" w:rsidRPr="003701A1" w14:paraId="08665BDB" w14:textId="77777777" w:rsidTr="008E2155">
        <w:trPr>
          <w:trHeight w:val="272"/>
          <w:jc w:val="center"/>
        </w:trPr>
        <w:tc>
          <w:tcPr>
            <w:tcW w:w="1986" w:type="dxa"/>
            <w:vMerge/>
            <w:tcBorders>
              <w:top w:val="single" w:sz="4" w:space="0" w:color="000000"/>
              <w:left w:val="single" w:sz="4" w:space="0" w:color="000000"/>
              <w:right w:val="single" w:sz="4" w:space="0" w:color="000000"/>
            </w:tcBorders>
          </w:tcPr>
          <w:p w14:paraId="605F834D" w14:textId="77777777" w:rsidR="00CF0BE3" w:rsidRPr="003701A1" w:rsidRDefault="00CF0BE3">
            <w:pPr>
              <w:widowControl w:val="0"/>
              <w:pBdr>
                <w:top w:val="nil"/>
                <w:left w:val="nil"/>
                <w:bottom w:val="nil"/>
                <w:right w:val="nil"/>
                <w:between w:val="nil"/>
              </w:pBdr>
              <w:rPr>
                <w:sz w:val="28"/>
                <w:szCs w:val="28"/>
              </w:rPr>
            </w:pPr>
          </w:p>
        </w:tc>
        <w:tc>
          <w:tcPr>
            <w:tcW w:w="3266" w:type="dxa"/>
            <w:gridSpan w:val="4"/>
            <w:tcBorders>
              <w:top w:val="single" w:sz="4" w:space="0" w:color="000000"/>
              <w:left w:val="single" w:sz="4" w:space="0" w:color="000000"/>
              <w:bottom w:val="single" w:sz="4" w:space="0" w:color="000000"/>
              <w:right w:val="single" w:sz="4" w:space="0" w:color="000000"/>
            </w:tcBorders>
            <w:vAlign w:val="center"/>
          </w:tcPr>
          <w:p w14:paraId="4B3D1A0E" w14:textId="77777777" w:rsidR="00CF0BE3" w:rsidRPr="003701A1" w:rsidRDefault="009D2624">
            <w:pPr>
              <w:jc w:val="center"/>
              <w:rPr>
                <w:sz w:val="28"/>
                <w:szCs w:val="28"/>
              </w:rPr>
            </w:pPr>
            <w:r w:rsidRPr="003701A1">
              <w:rPr>
                <w:sz w:val="28"/>
                <w:szCs w:val="28"/>
              </w:rPr>
              <w:t>Мужчины</w:t>
            </w:r>
          </w:p>
          <w:p w14:paraId="021D794F" w14:textId="77777777" w:rsidR="00CF0BE3" w:rsidRPr="003701A1" w:rsidRDefault="009D2624">
            <w:pPr>
              <w:jc w:val="center"/>
              <w:rPr>
                <w:sz w:val="28"/>
                <w:szCs w:val="28"/>
              </w:rPr>
            </w:pPr>
            <w:r w:rsidRPr="003701A1">
              <w:rPr>
                <w:sz w:val="28"/>
                <w:szCs w:val="28"/>
              </w:rPr>
              <w:t>(n=17)</w:t>
            </w:r>
          </w:p>
        </w:tc>
        <w:tc>
          <w:tcPr>
            <w:tcW w:w="3348" w:type="dxa"/>
            <w:gridSpan w:val="4"/>
            <w:tcBorders>
              <w:top w:val="single" w:sz="4" w:space="0" w:color="000000"/>
              <w:left w:val="single" w:sz="4" w:space="0" w:color="000000"/>
              <w:bottom w:val="single" w:sz="4" w:space="0" w:color="000000"/>
              <w:right w:val="single" w:sz="4" w:space="0" w:color="000000"/>
            </w:tcBorders>
            <w:vAlign w:val="center"/>
          </w:tcPr>
          <w:p w14:paraId="3FC38698" w14:textId="77777777" w:rsidR="00CF0BE3" w:rsidRPr="003701A1" w:rsidRDefault="009D2624">
            <w:pPr>
              <w:jc w:val="center"/>
              <w:rPr>
                <w:sz w:val="28"/>
                <w:szCs w:val="28"/>
              </w:rPr>
            </w:pPr>
            <w:r w:rsidRPr="003701A1">
              <w:rPr>
                <w:sz w:val="28"/>
                <w:szCs w:val="28"/>
              </w:rPr>
              <w:t>Женщины</w:t>
            </w:r>
          </w:p>
          <w:p w14:paraId="4B0F4638" w14:textId="77777777" w:rsidR="00CF0BE3" w:rsidRPr="003701A1" w:rsidRDefault="009D2624">
            <w:pPr>
              <w:jc w:val="center"/>
              <w:rPr>
                <w:sz w:val="28"/>
                <w:szCs w:val="28"/>
              </w:rPr>
            </w:pPr>
            <w:r w:rsidRPr="003701A1">
              <w:rPr>
                <w:sz w:val="28"/>
                <w:szCs w:val="28"/>
              </w:rPr>
              <w:t>(n=52)</w:t>
            </w:r>
          </w:p>
        </w:tc>
        <w:tc>
          <w:tcPr>
            <w:tcW w:w="1039" w:type="dxa"/>
            <w:vMerge/>
            <w:tcBorders>
              <w:top w:val="single" w:sz="4" w:space="0" w:color="000000"/>
              <w:left w:val="single" w:sz="4" w:space="0" w:color="000000"/>
              <w:right w:val="single" w:sz="4" w:space="0" w:color="000000"/>
            </w:tcBorders>
            <w:vAlign w:val="center"/>
          </w:tcPr>
          <w:p w14:paraId="2405AA63"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55435E2A" w14:textId="77777777" w:rsidTr="008E2155">
        <w:trPr>
          <w:trHeight w:val="258"/>
          <w:jc w:val="center"/>
        </w:trPr>
        <w:tc>
          <w:tcPr>
            <w:tcW w:w="1986" w:type="dxa"/>
            <w:vMerge/>
            <w:tcBorders>
              <w:top w:val="single" w:sz="4" w:space="0" w:color="000000"/>
              <w:left w:val="single" w:sz="4" w:space="0" w:color="000000"/>
              <w:right w:val="single" w:sz="4" w:space="0" w:color="000000"/>
            </w:tcBorders>
          </w:tcPr>
          <w:p w14:paraId="59DE8366" w14:textId="77777777" w:rsidR="00CF0BE3" w:rsidRPr="003701A1" w:rsidRDefault="00CF0BE3">
            <w:pPr>
              <w:widowControl w:val="0"/>
              <w:pBdr>
                <w:top w:val="nil"/>
                <w:left w:val="nil"/>
                <w:bottom w:val="nil"/>
                <w:right w:val="nil"/>
                <w:between w:val="nil"/>
              </w:pBdr>
              <w:rPr>
                <w:sz w:val="28"/>
                <w:szCs w:val="28"/>
              </w:rPr>
            </w:pPr>
          </w:p>
        </w:tc>
        <w:tc>
          <w:tcPr>
            <w:tcW w:w="678" w:type="dxa"/>
            <w:tcBorders>
              <w:top w:val="single" w:sz="4" w:space="0" w:color="000000"/>
              <w:left w:val="single" w:sz="4" w:space="0" w:color="000000"/>
              <w:bottom w:val="single" w:sz="4" w:space="0" w:color="000000"/>
              <w:right w:val="single" w:sz="4" w:space="0" w:color="000000"/>
            </w:tcBorders>
            <w:vAlign w:val="center"/>
          </w:tcPr>
          <w:p w14:paraId="4863CBA7" w14:textId="210D06A0" w:rsidR="00CF0BE3" w:rsidRPr="003701A1" w:rsidRDefault="009D2624">
            <w:pPr>
              <w:jc w:val="center"/>
              <w:rPr>
                <w:sz w:val="28"/>
                <w:szCs w:val="28"/>
              </w:rPr>
            </w:pPr>
            <w:r w:rsidRPr="003701A1">
              <w:rPr>
                <w:sz w:val="28"/>
                <w:szCs w:val="28"/>
              </w:rPr>
              <w:t>абс</w:t>
            </w:r>
          </w:p>
        </w:tc>
        <w:tc>
          <w:tcPr>
            <w:tcW w:w="858" w:type="dxa"/>
            <w:tcBorders>
              <w:top w:val="single" w:sz="4" w:space="0" w:color="000000"/>
              <w:left w:val="single" w:sz="4" w:space="0" w:color="000000"/>
              <w:bottom w:val="single" w:sz="4" w:space="0" w:color="000000"/>
              <w:right w:val="single" w:sz="4" w:space="0" w:color="000000"/>
            </w:tcBorders>
            <w:vAlign w:val="center"/>
          </w:tcPr>
          <w:p w14:paraId="37889937" w14:textId="77777777" w:rsidR="00CF0BE3" w:rsidRPr="003701A1" w:rsidRDefault="009D2624">
            <w:pPr>
              <w:jc w:val="center"/>
              <w:rPr>
                <w:sz w:val="28"/>
                <w:szCs w:val="28"/>
              </w:rPr>
            </w:pPr>
            <w:r w:rsidRPr="003701A1">
              <w:rPr>
                <w:sz w:val="28"/>
                <w:szCs w:val="28"/>
              </w:rPr>
              <w:t>%</w:t>
            </w:r>
          </w:p>
        </w:tc>
        <w:tc>
          <w:tcPr>
            <w:tcW w:w="865" w:type="dxa"/>
            <w:tcBorders>
              <w:top w:val="single" w:sz="4" w:space="0" w:color="000000"/>
              <w:left w:val="single" w:sz="4" w:space="0" w:color="000000"/>
              <w:bottom w:val="single" w:sz="4" w:space="0" w:color="000000"/>
              <w:right w:val="single" w:sz="4" w:space="0" w:color="000000"/>
            </w:tcBorders>
            <w:vAlign w:val="center"/>
          </w:tcPr>
          <w:p w14:paraId="0E6A9AC4" w14:textId="77777777" w:rsidR="00CF0BE3" w:rsidRPr="003701A1" w:rsidRDefault="009D2624">
            <w:pPr>
              <w:jc w:val="center"/>
              <w:rPr>
                <w:sz w:val="28"/>
                <w:szCs w:val="28"/>
              </w:rPr>
            </w:pPr>
            <w:r w:rsidRPr="003701A1">
              <w:rPr>
                <w:sz w:val="28"/>
                <w:szCs w:val="28"/>
              </w:rPr>
              <w:t>Exact 95% LCL</w:t>
            </w:r>
          </w:p>
        </w:tc>
        <w:tc>
          <w:tcPr>
            <w:tcW w:w="865" w:type="dxa"/>
            <w:tcBorders>
              <w:top w:val="single" w:sz="4" w:space="0" w:color="000000"/>
              <w:left w:val="single" w:sz="4" w:space="0" w:color="000000"/>
              <w:bottom w:val="single" w:sz="4" w:space="0" w:color="000000"/>
              <w:right w:val="single" w:sz="4" w:space="0" w:color="000000"/>
            </w:tcBorders>
            <w:vAlign w:val="center"/>
          </w:tcPr>
          <w:p w14:paraId="2AC00521" w14:textId="77777777" w:rsidR="00CF0BE3" w:rsidRPr="003701A1" w:rsidRDefault="009D2624">
            <w:pPr>
              <w:jc w:val="center"/>
              <w:rPr>
                <w:sz w:val="28"/>
                <w:szCs w:val="28"/>
              </w:rPr>
            </w:pPr>
            <w:r w:rsidRPr="003701A1">
              <w:rPr>
                <w:sz w:val="28"/>
                <w:szCs w:val="28"/>
              </w:rPr>
              <w:t>Exact 95% UCL</w:t>
            </w:r>
          </w:p>
        </w:tc>
        <w:tc>
          <w:tcPr>
            <w:tcW w:w="678" w:type="dxa"/>
            <w:tcBorders>
              <w:top w:val="single" w:sz="4" w:space="0" w:color="000000"/>
              <w:left w:val="single" w:sz="4" w:space="0" w:color="000000"/>
              <w:bottom w:val="single" w:sz="4" w:space="0" w:color="000000"/>
              <w:right w:val="single" w:sz="4" w:space="0" w:color="000000"/>
            </w:tcBorders>
            <w:vAlign w:val="center"/>
          </w:tcPr>
          <w:p w14:paraId="2391981C" w14:textId="77777777" w:rsidR="00CF0BE3" w:rsidRPr="003701A1" w:rsidRDefault="009D2624">
            <w:pPr>
              <w:jc w:val="center"/>
              <w:rPr>
                <w:sz w:val="28"/>
                <w:szCs w:val="28"/>
              </w:rPr>
            </w:pPr>
            <w:r w:rsidRPr="003701A1">
              <w:rPr>
                <w:sz w:val="28"/>
                <w:szCs w:val="28"/>
              </w:rPr>
              <w:t>абс.</w:t>
            </w:r>
          </w:p>
        </w:tc>
        <w:tc>
          <w:tcPr>
            <w:tcW w:w="940" w:type="dxa"/>
            <w:tcBorders>
              <w:top w:val="single" w:sz="4" w:space="0" w:color="000000"/>
              <w:left w:val="single" w:sz="4" w:space="0" w:color="000000"/>
              <w:bottom w:val="single" w:sz="4" w:space="0" w:color="000000"/>
              <w:right w:val="single" w:sz="4" w:space="0" w:color="000000"/>
            </w:tcBorders>
            <w:vAlign w:val="center"/>
          </w:tcPr>
          <w:p w14:paraId="23852AD6" w14:textId="77777777" w:rsidR="00CF0BE3" w:rsidRPr="003701A1" w:rsidRDefault="009D2624">
            <w:pPr>
              <w:jc w:val="center"/>
              <w:rPr>
                <w:sz w:val="28"/>
                <w:szCs w:val="28"/>
              </w:rPr>
            </w:pPr>
            <w:r w:rsidRPr="003701A1">
              <w:rPr>
                <w:sz w:val="28"/>
                <w:szCs w:val="28"/>
              </w:rPr>
              <w:t>%</w:t>
            </w:r>
          </w:p>
        </w:tc>
        <w:tc>
          <w:tcPr>
            <w:tcW w:w="865" w:type="dxa"/>
            <w:tcBorders>
              <w:top w:val="single" w:sz="4" w:space="0" w:color="000000"/>
              <w:left w:val="single" w:sz="4" w:space="0" w:color="000000"/>
              <w:bottom w:val="single" w:sz="4" w:space="0" w:color="000000"/>
              <w:right w:val="single" w:sz="4" w:space="0" w:color="000000"/>
            </w:tcBorders>
            <w:vAlign w:val="center"/>
          </w:tcPr>
          <w:p w14:paraId="46C92437" w14:textId="77777777" w:rsidR="00CF0BE3" w:rsidRPr="003701A1" w:rsidRDefault="009D2624">
            <w:pPr>
              <w:jc w:val="center"/>
              <w:rPr>
                <w:sz w:val="28"/>
                <w:szCs w:val="28"/>
              </w:rPr>
            </w:pPr>
            <w:r w:rsidRPr="003701A1">
              <w:rPr>
                <w:sz w:val="28"/>
                <w:szCs w:val="28"/>
              </w:rPr>
              <w:t>Exact 95% LCL</w:t>
            </w:r>
          </w:p>
        </w:tc>
        <w:tc>
          <w:tcPr>
            <w:tcW w:w="865" w:type="dxa"/>
            <w:tcBorders>
              <w:top w:val="single" w:sz="4" w:space="0" w:color="000000"/>
              <w:left w:val="single" w:sz="4" w:space="0" w:color="000000"/>
              <w:bottom w:val="single" w:sz="4" w:space="0" w:color="000000"/>
              <w:right w:val="single" w:sz="4" w:space="0" w:color="000000"/>
            </w:tcBorders>
            <w:vAlign w:val="center"/>
          </w:tcPr>
          <w:p w14:paraId="2D7F2EF8" w14:textId="77777777" w:rsidR="00CF0BE3" w:rsidRPr="003701A1" w:rsidRDefault="009D2624">
            <w:pPr>
              <w:jc w:val="center"/>
              <w:rPr>
                <w:sz w:val="28"/>
                <w:szCs w:val="28"/>
              </w:rPr>
            </w:pPr>
            <w:r w:rsidRPr="003701A1">
              <w:rPr>
                <w:sz w:val="28"/>
                <w:szCs w:val="28"/>
              </w:rPr>
              <w:t>Exact 95% UCL</w:t>
            </w:r>
          </w:p>
        </w:tc>
        <w:tc>
          <w:tcPr>
            <w:tcW w:w="1039" w:type="dxa"/>
            <w:vMerge/>
            <w:tcBorders>
              <w:top w:val="single" w:sz="4" w:space="0" w:color="000000"/>
              <w:left w:val="single" w:sz="4" w:space="0" w:color="000000"/>
              <w:right w:val="single" w:sz="4" w:space="0" w:color="000000"/>
            </w:tcBorders>
            <w:vAlign w:val="center"/>
          </w:tcPr>
          <w:p w14:paraId="0339A389"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37676B5D" w14:textId="77777777" w:rsidTr="008E2155">
        <w:trPr>
          <w:jc w:val="center"/>
        </w:trPr>
        <w:tc>
          <w:tcPr>
            <w:tcW w:w="1986" w:type="dxa"/>
            <w:tcBorders>
              <w:top w:val="single" w:sz="4" w:space="0" w:color="000000"/>
              <w:left w:val="single" w:sz="4" w:space="0" w:color="000000"/>
              <w:bottom w:val="single" w:sz="4" w:space="0" w:color="000000"/>
              <w:right w:val="single" w:sz="4" w:space="0" w:color="000000"/>
            </w:tcBorders>
          </w:tcPr>
          <w:p w14:paraId="14804F39" w14:textId="77777777" w:rsidR="00CF0BE3" w:rsidRPr="003701A1" w:rsidRDefault="009D2624">
            <w:pPr>
              <w:rPr>
                <w:sz w:val="28"/>
                <w:szCs w:val="28"/>
              </w:rPr>
            </w:pPr>
            <w:r w:rsidRPr="003701A1">
              <w:rPr>
                <w:sz w:val="28"/>
                <w:szCs w:val="28"/>
              </w:rPr>
              <w:t xml:space="preserve">Положительно </w:t>
            </w:r>
          </w:p>
        </w:tc>
        <w:tc>
          <w:tcPr>
            <w:tcW w:w="678" w:type="dxa"/>
            <w:tcBorders>
              <w:top w:val="single" w:sz="4" w:space="0" w:color="000000"/>
              <w:left w:val="single" w:sz="4" w:space="0" w:color="000000"/>
              <w:bottom w:val="single" w:sz="4" w:space="0" w:color="000000"/>
              <w:right w:val="single" w:sz="4" w:space="0" w:color="000000"/>
            </w:tcBorders>
            <w:vAlign w:val="center"/>
          </w:tcPr>
          <w:p w14:paraId="196BFFA6" w14:textId="77777777" w:rsidR="00CF0BE3" w:rsidRPr="003701A1" w:rsidRDefault="009D2624">
            <w:pPr>
              <w:jc w:val="center"/>
              <w:rPr>
                <w:sz w:val="28"/>
                <w:szCs w:val="28"/>
              </w:rPr>
            </w:pPr>
            <w:r w:rsidRPr="003701A1">
              <w:rPr>
                <w:sz w:val="28"/>
                <w:szCs w:val="28"/>
              </w:rPr>
              <w:t>15</w:t>
            </w:r>
          </w:p>
        </w:tc>
        <w:tc>
          <w:tcPr>
            <w:tcW w:w="858" w:type="dxa"/>
            <w:tcBorders>
              <w:top w:val="single" w:sz="4" w:space="0" w:color="000000"/>
              <w:left w:val="single" w:sz="4" w:space="0" w:color="000000"/>
              <w:bottom w:val="single" w:sz="4" w:space="0" w:color="000000"/>
              <w:right w:val="single" w:sz="4" w:space="0" w:color="000000"/>
            </w:tcBorders>
            <w:vAlign w:val="center"/>
          </w:tcPr>
          <w:p w14:paraId="5F3B30C9" w14:textId="77777777" w:rsidR="00CF0BE3" w:rsidRPr="003701A1" w:rsidRDefault="009D2624">
            <w:pPr>
              <w:jc w:val="center"/>
              <w:rPr>
                <w:sz w:val="28"/>
                <w:szCs w:val="28"/>
              </w:rPr>
            </w:pPr>
            <w:r w:rsidRPr="003701A1">
              <w:rPr>
                <w:sz w:val="28"/>
                <w:szCs w:val="28"/>
              </w:rPr>
              <w:t>88,24</w:t>
            </w:r>
          </w:p>
        </w:tc>
        <w:tc>
          <w:tcPr>
            <w:tcW w:w="865" w:type="dxa"/>
            <w:tcBorders>
              <w:top w:val="single" w:sz="4" w:space="0" w:color="000000"/>
              <w:left w:val="single" w:sz="4" w:space="0" w:color="000000"/>
              <w:bottom w:val="single" w:sz="4" w:space="0" w:color="000000"/>
              <w:right w:val="single" w:sz="4" w:space="0" w:color="000000"/>
            </w:tcBorders>
            <w:vAlign w:val="center"/>
          </w:tcPr>
          <w:p w14:paraId="7CCB72AC" w14:textId="77777777" w:rsidR="00CF0BE3" w:rsidRPr="003701A1" w:rsidRDefault="009D2624">
            <w:pPr>
              <w:jc w:val="center"/>
              <w:rPr>
                <w:sz w:val="28"/>
                <w:szCs w:val="28"/>
              </w:rPr>
            </w:pPr>
            <w:r w:rsidRPr="003701A1">
              <w:rPr>
                <w:sz w:val="28"/>
                <w:szCs w:val="28"/>
              </w:rPr>
              <w:t>63,56</w:t>
            </w:r>
          </w:p>
        </w:tc>
        <w:tc>
          <w:tcPr>
            <w:tcW w:w="865" w:type="dxa"/>
            <w:tcBorders>
              <w:top w:val="single" w:sz="4" w:space="0" w:color="000000"/>
              <w:left w:val="single" w:sz="4" w:space="0" w:color="000000"/>
              <w:bottom w:val="single" w:sz="4" w:space="0" w:color="000000"/>
              <w:right w:val="single" w:sz="4" w:space="0" w:color="000000"/>
            </w:tcBorders>
            <w:vAlign w:val="center"/>
          </w:tcPr>
          <w:p w14:paraId="23FB20A7" w14:textId="77777777" w:rsidR="00CF0BE3" w:rsidRPr="003701A1" w:rsidRDefault="009D2624">
            <w:pPr>
              <w:jc w:val="center"/>
              <w:rPr>
                <w:sz w:val="28"/>
                <w:szCs w:val="28"/>
              </w:rPr>
            </w:pPr>
            <w:r w:rsidRPr="003701A1">
              <w:rPr>
                <w:sz w:val="28"/>
                <w:szCs w:val="28"/>
              </w:rPr>
              <w:t>98,54</w:t>
            </w:r>
          </w:p>
        </w:tc>
        <w:tc>
          <w:tcPr>
            <w:tcW w:w="678" w:type="dxa"/>
            <w:tcBorders>
              <w:top w:val="single" w:sz="4" w:space="0" w:color="000000"/>
              <w:left w:val="single" w:sz="4" w:space="0" w:color="000000"/>
              <w:bottom w:val="single" w:sz="4" w:space="0" w:color="000000"/>
              <w:right w:val="single" w:sz="4" w:space="0" w:color="000000"/>
            </w:tcBorders>
            <w:vAlign w:val="center"/>
          </w:tcPr>
          <w:p w14:paraId="74207D5B" w14:textId="77777777" w:rsidR="00CF0BE3" w:rsidRPr="003701A1" w:rsidRDefault="009D2624">
            <w:pPr>
              <w:jc w:val="center"/>
              <w:rPr>
                <w:sz w:val="28"/>
                <w:szCs w:val="28"/>
              </w:rPr>
            </w:pPr>
            <w:r w:rsidRPr="003701A1">
              <w:rPr>
                <w:sz w:val="28"/>
                <w:szCs w:val="28"/>
              </w:rPr>
              <w:t>46</w:t>
            </w:r>
          </w:p>
        </w:tc>
        <w:tc>
          <w:tcPr>
            <w:tcW w:w="940" w:type="dxa"/>
            <w:tcBorders>
              <w:top w:val="single" w:sz="4" w:space="0" w:color="000000"/>
              <w:left w:val="single" w:sz="4" w:space="0" w:color="000000"/>
              <w:bottom w:val="single" w:sz="4" w:space="0" w:color="000000"/>
              <w:right w:val="single" w:sz="4" w:space="0" w:color="000000"/>
            </w:tcBorders>
            <w:vAlign w:val="center"/>
          </w:tcPr>
          <w:p w14:paraId="1D761255" w14:textId="77777777" w:rsidR="00CF0BE3" w:rsidRPr="003701A1" w:rsidRDefault="009D2624">
            <w:pPr>
              <w:jc w:val="center"/>
              <w:rPr>
                <w:sz w:val="28"/>
                <w:szCs w:val="28"/>
              </w:rPr>
            </w:pPr>
            <w:r w:rsidRPr="003701A1">
              <w:rPr>
                <w:sz w:val="28"/>
                <w:szCs w:val="28"/>
              </w:rPr>
              <w:t>88,46</w:t>
            </w:r>
          </w:p>
        </w:tc>
        <w:tc>
          <w:tcPr>
            <w:tcW w:w="865" w:type="dxa"/>
            <w:tcBorders>
              <w:top w:val="single" w:sz="4" w:space="0" w:color="000000"/>
              <w:left w:val="single" w:sz="4" w:space="0" w:color="000000"/>
              <w:bottom w:val="single" w:sz="4" w:space="0" w:color="000000"/>
              <w:right w:val="single" w:sz="4" w:space="0" w:color="000000"/>
            </w:tcBorders>
            <w:vAlign w:val="center"/>
          </w:tcPr>
          <w:p w14:paraId="55AA0D89" w14:textId="77777777" w:rsidR="00CF0BE3" w:rsidRPr="003701A1" w:rsidRDefault="009D2624">
            <w:pPr>
              <w:jc w:val="center"/>
              <w:rPr>
                <w:sz w:val="28"/>
                <w:szCs w:val="28"/>
              </w:rPr>
            </w:pPr>
            <w:r w:rsidRPr="003701A1">
              <w:rPr>
                <w:sz w:val="28"/>
                <w:szCs w:val="28"/>
              </w:rPr>
              <w:t>76,56</w:t>
            </w:r>
          </w:p>
        </w:tc>
        <w:tc>
          <w:tcPr>
            <w:tcW w:w="865" w:type="dxa"/>
            <w:tcBorders>
              <w:top w:val="single" w:sz="4" w:space="0" w:color="000000"/>
              <w:left w:val="single" w:sz="4" w:space="0" w:color="000000"/>
              <w:bottom w:val="single" w:sz="4" w:space="0" w:color="000000"/>
              <w:right w:val="single" w:sz="4" w:space="0" w:color="000000"/>
            </w:tcBorders>
            <w:vAlign w:val="center"/>
          </w:tcPr>
          <w:p w14:paraId="77D6259F" w14:textId="77777777" w:rsidR="00CF0BE3" w:rsidRPr="003701A1" w:rsidRDefault="009D2624">
            <w:pPr>
              <w:jc w:val="center"/>
              <w:rPr>
                <w:sz w:val="28"/>
                <w:szCs w:val="28"/>
              </w:rPr>
            </w:pPr>
            <w:r w:rsidRPr="003701A1">
              <w:rPr>
                <w:sz w:val="28"/>
                <w:szCs w:val="28"/>
              </w:rPr>
              <w:t>95,65</w:t>
            </w:r>
          </w:p>
        </w:tc>
        <w:tc>
          <w:tcPr>
            <w:tcW w:w="1039" w:type="dxa"/>
            <w:tcBorders>
              <w:top w:val="single" w:sz="4" w:space="0" w:color="000000"/>
              <w:left w:val="single" w:sz="4" w:space="0" w:color="000000"/>
              <w:bottom w:val="single" w:sz="4" w:space="0" w:color="000000"/>
              <w:right w:val="single" w:sz="4" w:space="0" w:color="000000"/>
            </w:tcBorders>
            <w:vAlign w:val="center"/>
          </w:tcPr>
          <w:p w14:paraId="6D6E3155" w14:textId="77777777" w:rsidR="00CF0BE3" w:rsidRPr="003701A1" w:rsidRDefault="009D2624">
            <w:pPr>
              <w:jc w:val="center"/>
              <w:rPr>
                <w:sz w:val="28"/>
                <w:szCs w:val="28"/>
              </w:rPr>
            </w:pPr>
            <w:r w:rsidRPr="003701A1">
              <w:rPr>
                <w:sz w:val="28"/>
                <w:szCs w:val="28"/>
              </w:rPr>
              <w:t>0,980</w:t>
            </w:r>
          </w:p>
        </w:tc>
      </w:tr>
      <w:tr w:rsidR="00CF0BE3" w:rsidRPr="003701A1" w14:paraId="05058430" w14:textId="77777777" w:rsidTr="008E2155">
        <w:trPr>
          <w:jc w:val="center"/>
        </w:trPr>
        <w:tc>
          <w:tcPr>
            <w:tcW w:w="1986" w:type="dxa"/>
            <w:tcBorders>
              <w:top w:val="single" w:sz="4" w:space="0" w:color="000000"/>
              <w:left w:val="single" w:sz="4" w:space="0" w:color="000000"/>
              <w:bottom w:val="single" w:sz="4" w:space="0" w:color="000000"/>
              <w:right w:val="single" w:sz="4" w:space="0" w:color="000000"/>
            </w:tcBorders>
          </w:tcPr>
          <w:p w14:paraId="158E8E67" w14:textId="77777777" w:rsidR="00CF0BE3" w:rsidRPr="003701A1" w:rsidRDefault="009D2624">
            <w:pPr>
              <w:rPr>
                <w:sz w:val="28"/>
                <w:szCs w:val="28"/>
              </w:rPr>
            </w:pPr>
            <w:r w:rsidRPr="003701A1">
              <w:rPr>
                <w:sz w:val="28"/>
                <w:szCs w:val="28"/>
              </w:rPr>
              <w:t xml:space="preserve">Отрицательно </w:t>
            </w:r>
          </w:p>
        </w:tc>
        <w:tc>
          <w:tcPr>
            <w:tcW w:w="678" w:type="dxa"/>
            <w:tcBorders>
              <w:top w:val="single" w:sz="4" w:space="0" w:color="000000"/>
              <w:left w:val="single" w:sz="4" w:space="0" w:color="000000"/>
              <w:bottom w:val="single" w:sz="4" w:space="0" w:color="000000"/>
              <w:right w:val="single" w:sz="4" w:space="0" w:color="000000"/>
            </w:tcBorders>
            <w:vAlign w:val="center"/>
          </w:tcPr>
          <w:p w14:paraId="18F9C110" w14:textId="77777777" w:rsidR="00CF0BE3" w:rsidRPr="003701A1" w:rsidRDefault="00CF0BE3">
            <w:pPr>
              <w:jc w:val="center"/>
              <w:rPr>
                <w:sz w:val="28"/>
                <w:szCs w:val="28"/>
              </w:rPr>
            </w:pPr>
          </w:p>
        </w:tc>
        <w:tc>
          <w:tcPr>
            <w:tcW w:w="858" w:type="dxa"/>
            <w:tcBorders>
              <w:top w:val="single" w:sz="4" w:space="0" w:color="000000"/>
              <w:left w:val="single" w:sz="4" w:space="0" w:color="000000"/>
              <w:bottom w:val="single" w:sz="4" w:space="0" w:color="000000"/>
              <w:right w:val="single" w:sz="4" w:space="0" w:color="000000"/>
            </w:tcBorders>
            <w:vAlign w:val="center"/>
          </w:tcPr>
          <w:p w14:paraId="40704CC4" w14:textId="77777777" w:rsidR="00CF0BE3" w:rsidRPr="003701A1" w:rsidRDefault="00CF0BE3">
            <w:pPr>
              <w:jc w:val="center"/>
              <w:rPr>
                <w:sz w:val="28"/>
                <w:szCs w:val="28"/>
              </w:rPr>
            </w:pPr>
          </w:p>
        </w:tc>
        <w:tc>
          <w:tcPr>
            <w:tcW w:w="865" w:type="dxa"/>
            <w:tcBorders>
              <w:top w:val="single" w:sz="4" w:space="0" w:color="000000"/>
              <w:left w:val="single" w:sz="4" w:space="0" w:color="000000"/>
              <w:bottom w:val="single" w:sz="4" w:space="0" w:color="000000"/>
              <w:right w:val="single" w:sz="4" w:space="0" w:color="000000"/>
            </w:tcBorders>
            <w:vAlign w:val="center"/>
          </w:tcPr>
          <w:p w14:paraId="2F3DDFC2" w14:textId="77777777" w:rsidR="00CF0BE3" w:rsidRPr="003701A1" w:rsidRDefault="00CF0BE3">
            <w:pPr>
              <w:jc w:val="center"/>
              <w:rPr>
                <w:sz w:val="28"/>
                <w:szCs w:val="28"/>
              </w:rPr>
            </w:pPr>
          </w:p>
        </w:tc>
        <w:tc>
          <w:tcPr>
            <w:tcW w:w="865" w:type="dxa"/>
            <w:tcBorders>
              <w:top w:val="single" w:sz="4" w:space="0" w:color="000000"/>
              <w:left w:val="single" w:sz="4" w:space="0" w:color="000000"/>
              <w:bottom w:val="single" w:sz="4" w:space="0" w:color="000000"/>
              <w:right w:val="single" w:sz="4" w:space="0" w:color="000000"/>
            </w:tcBorders>
            <w:vAlign w:val="center"/>
          </w:tcPr>
          <w:p w14:paraId="73BDE62C" w14:textId="77777777" w:rsidR="00CF0BE3" w:rsidRPr="003701A1" w:rsidRDefault="00CF0BE3">
            <w:pPr>
              <w:jc w:val="center"/>
              <w:rPr>
                <w:sz w:val="28"/>
                <w:szCs w:val="28"/>
              </w:rPr>
            </w:pPr>
          </w:p>
        </w:tc>
        <w:tc>
          <w:tcPr>
            <w:tcW w:w="678" w:type="dxa"/>
            <w:tcBorders>
              <w:top w:val="single" w:sz="4" w:space="0" w:color="000000"/>
              <w:left w:val="single" w:sz="4" w:space="0" w:color="000000"/>
              <w:bottom w:val="single" w:sz="4" w:space="0" w:color="000000"/>
              <w:right w:val="single" w:sz="4" w:space="0" w:color="000000"/>
            </w:tcBorders>
            <w:vAlign w:val="center"/>
          </w:tcPr>
          <w:p w14:paraId="573417E0" w14:textId="77777777" w:rsidR="00CF0BE3" w:rsidRPr="003701A1" w:rsidRDefault="009D2624">
            <w:pPr>
              <w:jc w:val="center"/>
              <w:rPr>
                <w:sz w:val="28"/>
                <w:szCs w:val="28"/>
              </w:rPr>
            </w:pPr>
            <w:r w:rsidRPr="003701A1">
              <w:rPr>
                <w:sz w:val="28"/>
                <w:szCs w:val="28"/>
              </w:rPr>
              <w:t>1</w:t>
            </w:r>
          </w:p>
        </w:tc>
        <w:tc>
          <w:tcPr>
            <w:tcW w:w="940" w:type="dxa"/>
            <w:tcBorders>
              <w:top w:val="single" w:sz="4" w:space="0" w:color="000000"/>
              <w:left w:val="single" w:sz="4" w:space="0" w:color="000000"/>
              <w:bottom w:val="single" w:sz="4" w:space="0" w:color="000000"/>
              <w:right w:val="single" w:sz="4" w:space="0" w:color="000000"/>
            </w:tcBorders>
            <w:vAlign w:val="center"/>
          </w:tcPr>
          <w:p w14:paraId="0484C9D1" w14:textId="77777777" w:rsidR="00CF0BE3" w:rsidRPr="003701A1" w:rsidRDefault="009D2624">
            <w:pPr>
              <w:jc w:val="center"/>
              <w:rPr>
                <w:sz w:val="28"/>
                <w:szCs w:val="28"/>
              </w:rPr>
            </w:pPr>
            <w:r w:rsidRPr="003701A1">
              <w:rPr>
                <w:sz w:val="28"/>
                <w:szCs w:val="28"/>
              </w:rPr>
              <w:t>1,92%</w:t>
            </w:r>
          </w:p>
        </w:tc>
        <w:tc>
          <w:tcPr>
            <w:tcW w:w="865" w:type="dxa"/>
            <w:tcBorders>
              <w:top w:val="single" w:sz="4" w:space="0" w:color="000000"/>
              <w:left w:val="single" w:sz="4" w:space="0" w:color="000000"/>
              <w:bottom w:val="single" w:sz="4" w:space="0" w:color="000000"/>
              <w:right w:val="single" w:sz="4" w:space="0" w:color="000000"/>
            </w:tcBorders>
            <w:vAlign w:val="center"/>
          </w:tcPr>
          <w:p w14:paraId="753EF771" w14:textId="77777777" w:rsidR="00CF0BE3" w:rsidRPr="003701A1" w:rsidRDefault="009D2624">
            <w:pPr>
              <w:jc w:val="center"/>
              <w:rPr>
                <w:sz w:val="28"/>
                <w:szCs w:val="28"/>
              </w:rPr>
            </w:pPr>
            <w:r w:rsidRPr="003701A1">
              <w:rPr>
                <w:sz w:val="28"/>
                <w:szCs w:val="28"/>
              </w:rPr>
              <w:t>0,05</w:t>
            </w:r>
          </w:p>
        </w:tc>
        <w:tc>
          <w:tcPr>
            <w:tcW w:w="865" w:type="dxa"/>
            <w:tcBorders>
              <w:top w:val="single" w:sz="4" w:space="0" w:color="000000"/>
              <w:left w:val="single" w:sz="4" w:space="0" w:color="000000"/>
              <w:bottom w:val="single" w:sz="4" w:space="0" w:color="000000"/>
              <w:right w:val="single" w:sz="4" w:space="0" w:color="000000"/>
            </w:tcBorders>
            <w:vAlign w:val="center"/>
          </w:tcPr>
          <w:p w14:paraId="0BA7A3D0" w14:textId="77777777" w:rsidR="00CF0BE3" w:rsidRPr="003701A1" w:rsidRDefault="009D2624">
            <w:pPr>
              <w:jc w:val="center"/>
              <w:rPr>
                <w:sz w:val="28"/>
                <w:szCs w:val="28"/>
              </w:rPr>
            </w:pPr>
            <w:r w:rsidRPr="003701A1">
              <w:rPr>
                <w:sz w:val="28"/>
                <w:szCs w:val="28"/>
              </w:rPr>
              <w:t>10,26</w:t>
            </w:r>
          </w:p>
        </w:tc>
        <w:tc>
          <w:tcPr>
            <w:tcW w:w="1039" w:type="dxa"/>
            <w:tcBorders>
              <w:top w:val="single" w:sz="4" w:space="0" w:color="000000"/>
              <w:left w:val="single" w:sz="4" w:space="0" w:color="000000"/>
              <w:bottom w:val="single" w:sz="4" w:space="0" w:color="000000"/>
              <w:right w:val="single" w:sz="4" w:space="0" w:color="000000"/>
            </w:tcBorders>
            <w:vAlign w:val="center"/>
          </w:tcPr>
          <w:p w14:paraId="39441C7C" w14:textId="77777777" w:rsidR="00CF0BE3" w:rsidRPr="003701A1" w:rsidRDefault="009D2624">
            <w:pPr>
              <w:jc w:val="center"/>
              <w:rPr>
                <w:sz w:val="28"/>
                <w:szCs w:val="28"/>
              </w:rPr>
            </w:pPr>
            <w:r w:rsidRPr="003701A1">
              <w:rPr>
                <w:sz w:val="28"/>
                <w:szCs w:val="28"/>
              </w:rPr>
              <w:t>0,084</w:t>
            </w:r>
          </w:p>
        </w:tc>
      </w:tr>
      <w:tr w:rsidR="00CF0BE3" w:rsidRPr="003701A1" w14:paraId="03B1E008" w14:textId="77777777" w:rsidTr="008E2155">
        <w:trPr>
          <w:jc w:val="center"/>
        </w:trPr>
        <w:tc>
          <w:tcPr>
            <w:tcW w:w="1986" w:type="dxa"/>
            <w:tcBorders>
              <w:top w:val="single" w:sz="4" w:space="0" w:color="000000"/>
              <w:left w:val="single" w:sz="4" w:space="0" w:color="000000"/>
              <w:bottom w:val="single" w:sz="4" w:space="0" w:color="000000"/>
              <w:right w:val="single" w:sz="4" w:space="0" w:color="000000"/>
            </w:tcBorders>
          </w:tcPr>
          <w:p w14:paraId="3FACCF53" w14:textId="77777777" w:rsidR="00CF0BE3" w:rsidRPr="003701A1" w:rsidRDefault="009D2624">
            <w:pPr>
              <w:rPr>
                <w:sz w:val="28"/>
                <w:szCs w:val="28"/>
              </w:rPr>
            </w:pPr>
            <w:r w:rsidRPr="003701A1">
              <w:rPr>
                <w:sz w:val="28"/>
                <w:szCs w:val="28"/>
              </w:rPr>
              <w:t>Сомневаюсь в правильности проведения таких программ</w:t>
            </w:r>
          </w:p>
        </w:tc>
        <w:tc>
          <w:tcPr>
            <w:tcW w:w="678" w:type="dxa"/>
            <w:tcBorders>
              <w:top w:val="single" w:sz="4" w:space="0" w:color="000000"/>
              <w:left w:val="single" w:sz="4" w:space="0" w:color="000000"/>
              <w:bottom w:val="single" w:sz="4" w:space="0" w:color="000000"/>
              <w:right w:val="single" w:sz="4" w:space="0" w:color="000000"/>
            </w:tcBorders>
            <w:vAlign w:val="center"/>
          </w:tcPr>
          <w:p w14:paraId="639A6B3B" w14:textId="77777777" w:rsidR="00CF0BE3" w:rsidRPr="003701A1" w:rsidRDefault="009D2624">
            <w:pPr>
              <w:jc w:val="center"/>
              <w:rPr>
                <w:sz w:val="28"/>
                <w:szCs w:val="28"/>
              </w:rPr>
            </w:pPr>
            <w:r w:rsidRPr="003701A1">
              <w:rPr>
                <w:sz w:val="28"/>
                <w:szCs w:val="28"/>
              </w:rPr>
              <w:t>2</w:t>
            </w:r>
          </w:p>
        </w:tc>
        <w:tc>
          <w:tcPr>
            <w:tcW w:w="858" w:type="dxa"/>
            <w:tcBorders>
              <w:top w:val="single" w:sz="4" w:space="0" w:color="000000"/>
              <w:left w:val="single" w:sz="4" w:space="0" w:color="000000"/>
              <w:bottom w:val="single" w:sz="4" w:space="0" w:color="000000"/>
              <w:right w:val="single" w:sz="4" w:space="0" w:color="000000"/>
            </w:tcBorders>
            <w:vAlign w:val="center"/>
          </w:tcPr>
          <w:p w14:paraId="3610AC99" w14:textId="77777777" w:rsidR="00CF0BE3" w:rsidRPr="003701A1" w:rsidRDefault="009D2624">
            <w:pPr>
              <w:jc w:val="center"/>
              <w:rPr>
                <w:sz w:val="28"/>
                <w:szCs w:val="28"/>
              </w:rPr>
            </w:pPr>
            <w:r w:rsidRPr="003701A1">
              <w:rPr>
                <w:sz w:val="28"/>
                <w:szCs w:val="28"/>
              </w:rPr>
              <w:t>11,76</w:t>
            </w:r>
          </w:p>
        </w:tc>
        <w:tc>
          <w:tcPr>
            <w:tcW w:w="865" w:type="dxa"/>
            <w:tcBorders>
              <w:top w:val="single" w:sz="4" w:space="0" w:color="000000"/>
              <w:left w:val="single" w:sz="4" w:space="0" w:color="000000"/>
              <w:bottom w:val="single" w:sz="4" w:space="0" w:color="000000"/>
              <w:right w:val="single" w:sz="4" w:space="0" w:color="000000"/>
            </w:tcBorders>
            <w:vAlign w:val="center"/>
          </w:tcPr>
          <w:p w14:paraId="38BA2E38" w14:textId="77777777" w:rsidR="00CF0BE3" w:rsidRPr="003701A1" w:rsidRDefault="009D2624">
            <w:pPr>
              <w:jc w:val="center"/>
              <w:rPr>
                <w:sz w:val="28"/>
                <w:szCs w:val="28"/>
              </w:rPr>
            </w:pPr>
            <w:r w:rsidRPr="003701A1">
              <w:rPr>
                <w:sz w:val="28"/>
                <w:szCs w:val="28"/>
              </w:rPr>
              <w:t>1,46</w:t>
            </w:r>
          </w:p>
        </w:tc>
        <w:tc>
          <w:tcPr>
            <w:tcW w:w="865" w:type="dxa"/>
            <w:tcBorders>
              <w:top w:val="single" w:sz="4" w:space="0" w:color="000000"/>
              <w:left w:val="single" w:sz="4" w:space="0" w:color="000000"/>
              <w:bottom w:val="single" w:sz="4" w:space="0" w:color="000000"/>
              <w:right w:val="single" w:sz="4" w:space="0" w:color="000000"/>
            </w:tcBorders>
            <w:vAlign w:val="center"/>
          </w:tcPr>
          <w:p w14:paraId="598BDC81" w14:textId="77777777" w:rsidR="00CF0BE3" w:rsidRPr="003701A1" w:rsidRDefault="009D2624">
            <w:pPr>
              <w:jc w:val="center"/>
              <w:rPr>
                <w:sz w:val="28"/>
                <w:szCs w:val="28"/>
              </w:rPr>
            </w:pPr>
            <w:r w:rsidRPr="003701A1">
              <w:rPr>
                <w:sz w:val="28"/>
                <w:szCs w:val="28"/>
              </w:rPr>
              <w:t>36,44</w:t>
            </w:r>
          </w:p>
        </w:tc>
        <w:tc>
          <w:tcPr>
            <w:tcW w:w="678" w:type="dxa"/>
            <w:tcBorders>
              <w:top w:val="single" w:sz="4" w:space="0" w:color="000000"/>
              <w:left w:val="single" w:sz="4" w:space="0" w:color="000000"/>
              <w:bottom w:val="single" w:sz="4" w:space="0" w:color="000000"/>
              <w:right w:val="single" w:sz="4" w:space="0" w:color="000000"/>
            </w:tcBorders>
            <w:vAlign w:val="center"/>
          </w:tcPr>
          <w:p w14:paraId="6597299C" w14:textId="77777777" w:rsidR="00CF0BE3" w:rsidRPr="003701A1" w:rsidRDefault="009D2624">
            <w:pPr>
              <w:jc w:val="center"/>
              <w:rPr>
                <w:sz w:val="28"/>
                <w:szCs w:val="28"/>
              </w:rPr>
            </w:pPr>
            <w:r w:rsidRPr="003701A1">
              <w:rPr>
                <w:sz w:val="28"/>
                <w:szCs w:val="28"/>
              </w:rPr>
              <w:t>5</w:t>
            </w:r>
          </w:p>
        </w:tc>
        <w:tc>
          <w:tcPr>
            <w:tcW w:w="940" w:type="dxa"/>
            <w:tcBorders>
              <w:top w:val="single" w:sz="4" w:space="0" w:color="000000"/>
              <w:left w:val="single" w:sz="4" w:space="0" w:color="000000"/>
              <w:bottom w:val="single" w:sz="4" w:space="0" w:color="000000"/>
              <w:right w:val="single" w:sz="4" w:space="0" w:color="000000"/>
            </w:tcBorders>
            <w:vAlign w:val="center"/>
          </w:tcPr>
          <w:p w14:paraId="73244353" w14:textId="77777777" w:rsidR="00CF0BE3" w:rsidRPr="003701A1" w:rsidRDefault="009D2624">
            <w:pPr>
              <w:jc w:val="center"/>
              <w:rPr>
                <w:sz w:val="28"/>
                <w:szCs w:val="28"/>
              </w:rPr>
            </w:pPr>
            <w:r w:rsidRPr="003701A1">
              <w:rPr>
                <w:sz w:val="28"/>
                <w:szCs w:val="28"/>
              </w:rPr>
              <w:t>9,62</w:t>
            </w:r>
          </w:p>
        </w:tc>
        <w:tc>
          <w:tcPr>
            <w:tcW w:w="865" w:type="dxa"/>
            <w:tcBorders>
              <w:top w:val="single" w:sz="4" w:space="0" w:color="000000"/>
              <w:left w:val="single" w:sz="4" w:space="0" w:color="000000"/>
              <w:bottom w:val="single" w:sz="4" w:space="0" w:color="000000"/>
              <w:right w:val="single" w:sz="4" w:space="0" w:color="000000"/>
            </w:tcBorders>
            <w:vAlign w:val="center"/>
          </w:tcPr>
          <w:p w14:paraId="5137B871" w14:textId="77777777" w:rsidR="00CF0BE3" w:rsidRPr="003701A1" w:rsidRDefault="009D2624">
            <w:pPr>
              <w:jc w:val="center"/>
              <w:rPr>
                <w:sz w:val="28"/>
                <w:szCs w:val="28"/>
              </w:rPr>
            </w:pPr>
            <w:r w:rsidRPr="003701A1">
              <w:rPr>
                <w:sz w:val="28"/>
                <w:szCs w:val="28"/>
              </w:rPr>
              <w:t>3,20</w:t>
            </w:r>
          </w:p>
        </w:tc>
        <w:tc>
          <w:tcPr>
            <w:tcW w:w="865" w:type="dxa"/>
            <w:tcBorders>
              <w:top w:val="single" w:sz="4" w:space="0" w:color="000000"/>
              <w:left w:val="single" w:sz="4" w:space="0" w:color="000000"/>
              <w:bottom w:val="single" w:sz="4" w:space="0" w:color="000000"/>
              <w:right w:val="single" w:sz="4" w:space="0" w:color="000000"/>
            </w:tcBorders>
            <w:vAlign w:val="center"/>
          </w:tcPr>
          <w:p w14:paraId="61ABB977" w14:textId="77777777" w:rsidR="00CF0BE3" w:rsidRPr="003701A1" w:rsidRDefault="009D2624">
            <w:pPr>
              <w:jc w:val="center"/>
              <w:rPr>
                <w:sz w:val="28"/>
                <w:szCs w:val="28"/>
              </w:rPr>
            </w:pPr>
            <w:r w:rsidRPr="003701A1">
              <w:rPr>
                <w:sz w:val="28"/>
                <w:szCs w:val="28"/>
              </w:rPr>
              <w:t>21,03</w:t>
            </w:r>
          </w:p>
        </w:tc>
        <w:tc>
          <w:tcPr>
            <w:tcW w:w="1039" w:type="dxa"/>
            <w:tcBorders>
              <w:top w:val="single" w:sz="4" w:space="0" w:color="000000"/>
              <w:left w:val="single" w:sz="4" w:space="0" w:color="000000"/>
              <w:bottom w:val="single" w:sz="4" w:space="0" w:color="000000"/>
              <w:right w:val="single" w:sz="4" w:space="0" w:color="000000"/>
            </w:tcBorders>
            <w:vAlign w:val="center"/>
          </w:tcPr>
          <w:p w14:paraId="13F6F216" w14:textId="77777777" w:rsidR="00CF0BE3" w:rsidRPr="003701A1" w:rsidRDefault="009D2624">
            <w:pPr>
              <w:jc w:val="center"/>
              <w:rPr>
                <w:sz w:val="28"/>
                <w:szCs w:val="28"/>
              </w:rPr>
            </w:pPr>
            <w:r w:rsidRPr="003701A1">
              <w:rPr>
                <w:sz w:val="28"/>
                <w:szCs w:val="28"/>
              </w:rPr>
              <w:t>0,185</w:t>
            </w:r>
          </w:p>
        </w:tc>
      </w:tr>
    </w:tbl>
    <w:p w14:paraId="44C0E1AE" w14:textId="77777777" w:rsidR="000F1EE0" w:rsidRPr="00EB39DD" w:rsidRDefault="000F1EE0">
      <w:pPr>
        <w:ind w:firstLine="568"/>
        <w:jc w:val="both"/>
        <w:rPr>
          <w:sz w:val="28"/>
          <w:szCs w:val="28"/>
        </w:rPr>
      </w:pPr>
    </w:p>
    <w:p w14:paraId="7FEF0B3E" w14:textId="77777777" w:rsidR="003F3198" w:rsidRDefault="00EB39DD" w:rsidP="003F3198">
      <w:pPr>
        <w:rPr>
          <w:sz w:val="28"/>
          <w:szCs w:val="28"/>
        </w:rPr>
      </w:pPr>
      <w:r>
        <w:rPr>
          <w:noProof/>
          <w:sz w:val="28"/>
          <w:szCs w:val="28"/>
        </w:rPr>
        <w:drawing>
          <wp:inline distT="0" distB="0" distL="0" distR="0" wp14:anchorId="03BD593E" wp14:editId="003CB943">
            <wp:extent cx="6124575" cy="3686175"/>
            <wp:effectExtent l="0" t="0" r="9525" b="9525"/>
            <wp:docPr id="67" name="Диаграмма 67"/>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62124D14" w14:textId="77777777" w:rsidR="003F3198" w:rsidRDefault="003F3198" w:rsidP="003F3198">
      <w:pPr>
        <w:jc w:val="center"/>
        <w:rPr>
          <w:sz w:val="28"/>
          <w:szCs w:val="28"/>
        </w:rPr>
      </w:pPr>
    </w:p>
    <w:p w14:paraId="5A7C6170" w14:textId="17A133FD" w:rsidR="000F1EE0" w:rsidRPr="00EB39DD" w:rsidRDefault="000F1EE0" w:rsidP="003F3198">
      <w:pPr>
        <w:jc w:val="center"/>
        <w:rPr>
          <w:sz w:val="28"/>
          <w:szCs w:val="28"/>
        </w:rPr>
      </w:pPr>
      <w:r w:rsidRPr="00EB39DD">
        <w:rPr>
          <w:sz w:val="28"/>
          <w:szCs w:val="28"/>
        </w:rPr>
        <w:t>Ри</w:t>
      </w:r>
      <w:r w:rsidR="00EB39DD" w:rsidRPr="00EB39DD">
        <w:rPr>
          <w:sz w:val="28"/>
          <w:szCs w:val="28"/>
        </w:rPr>
        <w:t xml:space="preserve">сунок </w:t>
      </w:r>
      <w:r w:rsidR="00A67A75">
        <w:rPr>
          <w:sz w:val="28"/>
          <w:szCs w:val="28"/>
        </w:rPr>
        <w:t>47</w:t>
      </w:r>
      <w:r w:rsidR="00EB39DD" w:rsidRPr="00EB39DD">
        <w:rPr>
          <w:sz w:val="28"/>
          <w:szCs w:val="28"/>
        </w:rPr>
        <w:t xml:space="preserve"> </w:t>
      </w:r>
      <w:r w:rsidR="00E3241B" w:rsidRPr="003701A1">
        <w:rPr>
          <w:sz w:val="28"/>
          <w:szCs w:val="28"/>
        </w:rPr>
        <w:t>–</w:t>
      </w:r>
      <w:r w:rsidRPr="00EB39DD">
        <w:rPr>
          <w:sz w:val="28"/>
          <w:szCs w:val="28"/>
        </w:rPr>
        <w:t xml:space="preserve"> Отношение респондентов к донорским программам ВРТ.</w:t>
      </w:r>
    </w:p>
    <w:p w14:paraId="57F21D45" w14:textId="77777777" w:rsidR="000F1EE0" w:rsidRPr="003701A1" w:rsidRDefault="000F1EE0" w:rsidP="003F3198">
      <w:pPr>
        <w:jc w:val="both"/>
        <w:rPr>
          <w:sz w:val="28"/>
          <w:szCs w:val="28"/>
        </w:rPr>
      </w:pPr>
    </w:p>
    <w:p w14:paraId="04548CE3" w14:textId="6F654F36" w:rsidR="0047716B" w:rsidRPr="003701A1" w:rsidRDefault="00FF2920" w:rsidP="0047716B">
      <w:pPr>
        <w:ind w:firstLine="709"/>
        <w:jc w:val="both"/>
        <w:rPr>
          <w:sz w:val="28"/>
          <w:szCs w:val="28"/>
        </w:rPr>
      </w:pPr>
      <w:r>
        <w:rPr>
          <w:sz w:val="28"/>
          <w:szCs w:val="28"/>
        </w:rPr>
        <w:t>Донорство</w:t>
      </w:r>
      <w:r w:rsidR="0047716B" w:rsidRPr="003701A1">
        <w:rPr>
          <w:sz w:val="28"/>
          <w:szCs w:val="28"/>
        </w:rPr>
        <w:t xml:space="preserve"> половых клеток (сперматозоидов и яйцеклеток) мотивировано различными факторами, и эти мотивы могут различаться в зависимости от того, является ли донорство альтруистическим или компенсационным. Существует множество мотивов донации. Альтруизм является важной мотивацией для многих доноров половых гамет. Они могут захотеть помочь отдельным лицам или парам, которые борются с бесплодием и не могут зачать естественным путем. Пожертвовав свою сперму или яйцеклетки, они могут дать другим возможность стать родителями и создать семью.</w:t>
      </w:r>
    </w:p>
    <w:p w14:paraId="3AAD80E9" w14:textId="1C9CCA5F" w:rsidR="0047716B" w:rsidRPr="003701A1" w:rsidRDefault="0047716B" w:rsidP="0047716B">
      <w:pPr>
        <w:ind w:firstLine="709"/>
        <w:jc w:val="both"/>
        <w:rPr>
          <w:sz w:val="28"/>
          <w:szCs w:val="28"/>
        </w:rPr>
      </w:pPr>
      <w:r w:rsidRPr="003701A1">
        <w:rPr>
          <w:sz w:val="28"/>
          <w:szCs w:val="28"/>
        </w:rPr>
        <w:t>Некоторые доноры могут иметь непосредственную связь с проблемами бесплодия, или знают кого-то из близких, у кого были проблемы с зачатием. Их сочувствие и понимание эмоциональных потерь бесплодия</w:t>
      </w:r>
      <w:r w:rsidR="00FF2920">
        <w:rPr>
          <w:sz w:val="28"/>
          <w:szCs w:val="28"/>
        </w:rPr>
        <w:t>,</w:t>
      </w:r>
      <w:r w:rsidRPr="003701A1">
        <w:rPr>
          <w:sz w:val="28"/>
          <w:szCs w:val="28"/>
        </w:rPr>
        <w:t xml:space="preserve"> может вдохновить их на пожертвования и оказать положительное влияние на чью-то жизнь.</w:t>
      </w:r>
    </w:p>
    <w:p w14:paraId="2D373713" w14:textId="77777777" w:rsidR="0047716B" w:rsidRPr="003701A1" w:rsidRDefault="0047716B" w:rsidP="0047716B">
      <w:pPr>
        <w:ind w:firstLine="709"/>
        <w:jc w:val="both"/>
        <w:rPr>
          <w:sz w:val="28"/>
          <w:szCs w:val="28"/>
        </w:rPr>
      </w:pPr>
      <w:r w:rsidRPr="003701A1">
        <w:rPr>
          <w:sz w:val="28"/>
          <w:szCs w:val="28"/>
        </w:rPr>
        <w:t xml:space="preserve">В </w:t>
      </w:r>
      <w:r>
        <w:rPr>
          <w:sz w:val="28"/>
          <w:szCs w:val="28"/>
        </w:rPr>
        <w:t>большинстве</w:t>
      </w:r>
      <w:r w:rsidRPr="003701A1">
        <w:rPr>
          <w:sz w:val="28"/>
          <w:szCs w:val="28"/>
        </w:rPr>
        <w:t xml:space="preserve"> случаях доноры могут быть мотивированы финансовой компенсацией. Хотя это и не основная мотивация для всех доноров, компенсация может помочь покрыть их расходы или послужить стимулом для пожертвований. Важно отметить, что правила и законы, касающиеся компенсации за донорство половых клеток, различаются в зависимости от страны и региона.</w:t>
      </w:r>
    </w:p>
    <w:p w14:paraId="3A4891DE" w14:textId="1EE87040" w:rsidR="0047716B" w:rsidRPr="003701A1" w:rsidRDefault="0047716B" w:rsidP="0047716B">
      <w:pPr>
        <w:ind w:firstLine="709"/>
        <w:jc w:val="both"/>
        <w:rPr>
          <w:sz w:val="28"/>
          <w:szCs w:val="28"/>
        </w:rPr>
      </w:pPr>
      <w:r w:rsidRPr="003701A1">
        <w:rPr>
          <w:sz w:val="28"/>
          <w:szCs w:val="28"/>
        </w:rPr>
        <w:t xml:space="preserve">Некоторые люди, у которых есть собственные дети, могут решить пожертвовать свои половые клетки, чтобы помочь другим получить такую же возможность стать родителями. Они могут чувствовать себя </w:t>
      </w:r>
      <w:r w:rsidR="00FF2920">
        <w:rPr>
          <w:sz w:val="28"/>
          <w:szCs w:val="28"/>
        </w:rPr>
        <w:t>удовлетворенными</w:t>
      </w:r>
      <w:r w:rsidRPr="003701A1">
        <w:rPr>
          <w:sz w:val="28"/>
          <w:szCs w:val="28"/>
        </w:rPr>
        <w:t xml:space="preserve"> количеством членов своей семьи</w:t>
      </w:r>
      <w:r w:rsidR="00FF2920">
        <w:rPr>
          <w:sz w:val="28"/>
          <w:szCs w:val="28"/>
        </w:rPr>
        <w:t>,</w:t>
      </w:r>
      <w:r w:rsidRPr="003701A1">
        <w:rPr>
          <w:sz w:val="28"/>
          <w:szCs w:val="28"/>
        </w:rPr>
        <w:t xml:space="preserve"> и </w:t>
      </w:r>
      <w:r w:rsidR="00FF2920">
        <w:rPr>
          <w:sz w:val="28"/>
          <w:szCs w:val="28"/>
        </w:rPr>
        <w:t>за</w:t>
      </w:r>
      <w:r w:rsidRPr="003701A1">
        <w:rPr>
          <w:sz w:val="28"/>
          <w:szCs w:val="28"/>
        </w:rPr>
        <w:t>хотеть помочь другим в достижении желаемого в своей семье.</w:t>
      </w:r>
    </w:p>
    <w:p w14:paraId="0D10D3CF" w14:textId="77777777" w:rsidR="0047716B" w:rsidRPr="003701A1" w:rsidRDefault="0047716B" w:rsidP="0047716B">
      <w:pPr>
        <w:ind w:firstLine="709"/>
        <w:jc w:val="both"/>
        <w:rPr>
          <w:sz w:val="28"/>
          <w:szCs w:val="28"/>
        </w:rPr>
      </w:pPr>
      <w:r w:rsidRPr="003701A1">
        <w:rPr>
          <w:sz w:val="28"/>
          <w:szCs w:val="28"/>
        </w:rPr>
        <w:t xml:space="preserve">Также, некоторые доноры могут быть мотивированы желанием внести свой вклад в медицинские исследования и достижения в области репродуктивной медицины. Пожертвовав половые клетки, они могут помочь в научных исследованиях и разработке новых методов лечения бесплодия. </w:t>
      </w:r>
    </w:p>
    <w:p w14:paraId="599A5DBA" w14:textId="5626F6FA" w:rsidR="0047716B" w:rsidRPr="003701A1" w:rsidRDefault="0047716B" w:rsidP="0047716B">
      <w:pPr>
        <w:ind w:firstLine="709"/>
        <w:jc w:val="both"/>
        <w:rPr>
          <w:sz w:val="28"/>
          <w:szCs w:val="28"/>
        </w:rPr>
      </w:pPr>
      <w:r w:rsidRPr="003701A1">
        <w:rPr>
          <w:sz w:val="28"/>
          <w:szCs w:val="28"/>
        </w:rPr>
        <w:t>Для некоторых доноров их этические или религиозные убеждения</w:t>
      </w:r>
      <w:r w:rsidR="00FF2920">
        <w:rPr>
          <w:sz w:val="28"/>
          <w:szCs w:val="28"/>
        </w:rPr>
        <w:t>,</w:t>
      </w:r>
      <w:r w:rsidRPr="003701A1">
        <w:rPr>
          <w:sz w:val="28"/>
          <w:szCs w:val="28"/>
        </w:rPr>
        <w:t xml:space="preserve"> играют важную роль в мотивации к донорству половых клеток. Они могут видеть в этом способ помочь другим, придерживаясь при этом своих личных ценностей и принципов.</w:t>
      </w:r>
    </w:p>
    <w:p w14:paraId="120A84E3" w14:textId="77777777" w:rsidR="0047716B" w:rsidRPr="003701A1" w:rsidRDefault="0047716B" w:rsidP="0047716B">
      <w:pPr>
        <w:ind w:firstLine="709"/>
        <w:jc w:val="both"/>
        <w:rPr>
          <w:sz w:val="28"/>
          <w:szCs w:val="28"/>
        </w:rPr>
      </w:pPr>
      <w:r w:rsidRPr="003701A1">
        <w:rPr>
          <w:sz w:val="28"/>
          <w:szCs w:val="28"/>
        </w:rPr>
        <w:t>Многие доноры могут быть мотивированы идеей оставить неизгладимое влияние или оставить «генетическое наследие» в мире. Они рассматривают свое пожертвование как способ помочь будущим поколениям и расширить свое влияние за пределы своей жизни.</w:t>
      </w:r>
    </w:p>
    <w:p w14:paraId="3898A38D" w14:textId="77777777" w:rsidR="0047716B" w:rsidRPr="003701A1" w:rsidRDefault="0047716B" w:rsidP="0047716B">
      <w:pPr>
        <w:ind w:firstLine="709"/>
        <w:jc w:val="both"/>
        <w:rPr>
          <w:sz w:val="28"/>
          <w:szCs w:val="28"/>
        </w:rPr>
      </w:pPr>
      <w:r w:rsidRPr="003701A1">
        <w:rPr>
          <w:sz w:val="28"/>
          <w:szCs w:val="28"/>
        </w:rPr>
        <w:t>Пожертвование донорских клеток может принести эмоциональное удовлетворение некоторым людям, зная, что они сыграли решающую роль в обеспечении счастья и радости в чьей-то жизни.</w:t>
      </w:r>
    </w:p>
    <w:p w14:paraId="52C71CB5" w14:textId="77777777" w:rsidR="0047716B" w:rsidRPr="003701A1" w:rsidRDefault="0047716B" w:rsidP="0047716B">
      <w:pPr>
        <w:ind w:firstLine="709"/>
        <w:jc w:val="both"/>
        <w:rPr>
          <w:sz w:val="28"/>
          <w:szCs w:val="28"/>
        </w:rPr>
      </w:pPr>
      <w:r w:rsidRPr="003701A1">
        <w:rPr>
          <w:sz w:val="28"/>
          <w:szCs w:val="28"/>
        </w:rPr>
        <w:t xml:space="preserve">Важно понимать, что мотивы донорства половых клеток могут быть сложными и многогранными. Независимо от того, руководствуются ли они альтруизмом, финансовой компенсацией, личным опытом или другими причинами, доноры половых клеток играют жизненно важную роль в оказании помощи отдельным лицам и парам на их пути к родительству. </w:t>
      </w:r>
    </w:p>
    <w:p w14:paraId="3BA52658" w14:textId="77777777" w:rsidR="0047716B" w:rsidRPr="003701A1" w:rsidRDefault="0047716B" w:rsidP="0047716B">
      <w:pPr>
        <w:ind w:firstLine="709"/>
        <w:jc w:val="both"/>
        <w:rPr>
          <w:sz w:val="28"/>
          <w:szCs w:val="28"/>
        </w:rPr>
      </w:pPr>
      <w:r w:rsidRPr="003701A1">
        <w:rPr>
          <w:sz w:val="28"/>
          <w:szCs w:val="28"/>
        </w:rPr>
        <w:t>Мнение опрошенных о причинах донорства, которое они наиболее часто встречали в своей медицинской практике</w:t>
      </w:r>
      <w:r w:rsidRPr="003701A1">
        <w:rPr>
          <w:sz w:val="28"/>
          <w:szCs w:val="28"/>
          <w:lang w:val="uk-UA"/>
        </w:rPr>
        <w:t>,</w:t>
      </w:r>
      <w:r w:rsidRPr="003701A1">
        <w:rPr>
          <w:sz w:val="28"/>
          <w:szCs w:val="28"/>
        </w:rPr>
        <w:t xml:space="preserve"> представлено в таблице </w:t>
      </w:r>
      <w:r>
        <w:rPr>
          <w:sz w:val="28"/>
          <w:szCs w:val="28"/>
        </w:rPr>
        <w:t>32</w:t>
      </w:r>
      <w:r w:rsidRPr="003701A1">
        <w:rPr>
          <w:sz w:val="28"/>
          <w:szCs w:val="28"/>
        </w:rPr>
        <w:t>.</w:t>
      </w:r>
    </w:p>
    <w:p w14:paraId="0254675A" w14:textId="77777777" w:rsidR="003F3198" w:rsidRDefault="003F3198" w:rsidP="003F3198">
      <w:pPr>
        <w:jc w:val="both"/>
        <w:rPr>
          <w:sz w:val="28"/>
          <w:szCs w:val="28"/>
        </w:rPr>
      </w:pPr>
    </w:p>
    <w:p w14:paraId="7F8D92E5" w14:textId="77777777" w:rsidR="003F3198" w:rsidRDefault="003F3198" w:rsidP="003F3198">
      <w:pPr>
        <w:jc w:val="both"/>
        <w:rPr>
          <w:sz w:val="28"/>
          <w:szCs w:val="28"/>
        </w:rPr>
      </w:pPr>
    </w:p>
    <w:p w14:paraId="740D54FF" w14:textId="2FFFC5CF" w:rsidR="00CF0BE3" w:rsidRDefault="003F3198" w:rsidP="003F3198">
      <w:pPr>
        <w:jc w:val="both"/>
        <w:rPr>
          <w:sz w:val="28"/>
          <w:szCs w:val="28"/>
        </w:rPr>
      </w:pPr>
      <w:r>
        <w:rPr>
          <w:sz w:val="28"/>
          <w:szCs w:val="28"/>
        </w:rPr>
        <w:t>Т</w:t>
      </w:r>
      <w:r w:rsidR="00971104" w:rsidRPr="00527D1C">
        <w:rPr>
          <w:sz w:val="28"/>
          <w:szCs w:val="28"/>
        </w:rPr>
        <w:t xml:space="preserve">аблица </w:t>
      </w:r>
      <w:r w:rsidR="00A67A75" w:rsidRPr="00527D1C">
        <w:rPr>
          <w:sz w:val="28"/>
          <w:szCs w:val="28"/>
        </w:rPr>
        <w:t>32</w:t>
      </w:r>
      <w:r>
        <w:rPr>
          <w:sz w:val="28"/>
          <w:szCs w:val="28"/>
        </w:rPr>
        <w:t xml:space="preserve"> </w:t>
      </w:r>
      <w:r w:rsidRPr="003701A1">
        <w:rPr>
          <w:sz w:val="28"/>
          <w:szCs w:val="28"/>
        </w:rPr>
        <w:t>–</w:t>
      </w:r>
      <w:r w:rsidR="00971104" w:rsidRPr="00527D1C">
        <w:rPr>
          <w:sz w:val="28"/>
          <w:szCs w:val="28"/>
        </w:rPr>
        <w:t xml:space="preserve"> </w:t>
      </w:r>
      <w:r w:rsidR="005919F5" w:rsidRPr="00527D1C">
        <w:rPr>
          <w:sz w:val="28"/>
          <w:szCs w:val="28"/>
        </w:rPr>
        <w:t>Основные причины, по которым</w:t>
      </w:r>
      <w:r w:rsidR="009D2624" w:rsidRPr="00527D1C">
        <w:rPr>
          <w:sz w:val="28"/>
          <w:szCs w:val="28"/>
        </w:rPr>
        <w:t xml:space="preserve"> донор спермы становится донором по мнению врачей РК</w:t>
      </w:r>
    </w:p>
    <w:p w14:paraId="198C1742" w14:textId="77777777" w:rsidR="003F3198" w:rsidRPr="00527D1C" w:rsidRDefault="003F3198" w:rsidP="003F3198">
      <w:pPr>
        <w:jc w:val="both"/>
        <w:rPr>
          <w:sz w:val="28"/>
          <w:szCs w:val="28"/>
        </w:rPr>
      </w:pPr>
    </w:p>
    <w:tbl>
      <w:tblPr>
        <w:tblStyle w:val="affffffff5"/>
        <w:tblW w:w="9760"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127"/>
        <w:gridCol w:w="567"/>
        <w:gridCol w:w="850"/>
        <w:gridCol w:w="851"/>
        <w:gridCol w:w="850"/>
        <w:gridCol w:w="709"/>
        <w:gridCol w:w="850"/>
        <w:gridCol w:w="851"/>
        <w:gridCol w:w="992"/>
        <w:gridCol w:w="1113"/>
      </w:tblGrid>
      <w:tr w:rsidR="00CF0BE3" w:rsidRPr="003701A1" w14:paraId="1E8F9B24" w14:textId="77777777" w:rsidTr="008E2155">
        <w:trPr>
          <w:trHeight w:val="272"/>
          <w:jc w:val="center"/>
        </w:trPr>
        <w:tc>
          <w:tcPr>
            <w:tcW w:w="2127" w:type="dxa"/>
            <w:vMerge w:val="restart"/>
            <w:tcBorders>
              <w:top w:val="single" w:sz="4" w:space="0" w:color="000000"/>
              <w:left w:val="single" w:sz="4" w:space="0" w:color="000000"/>
              <w:right w:val="single" w:sz="4" w:space="0" w:color="000000"/>
            </w:tcBorders>
          </w:tcPr>
          <w:p w14:paraId="3E82ABDB" w14:textId="77777777" w:rsidR="00CF0BE3" w:rsidRPr="003701A1" w:rsidRDefault="009D2624">
            <w:pPr>
              <w:rPr>
                <w:sz w:val="28"/>
                <w:szCs w:val="28"/>
              </w:rPr>
            </w:pPr>
            <w:r w:rsidRPr="003701A1">
              <w:rPr>
                <w:sz w:val="28"/>
                <w:szCs w:val="28"/>
              </w:rPr>
              <w:t>Показатели</w:t>
            </w:r>
          </w:p>
        </w:tc>
        <w:tc>
          <w:tcPr>
            <w:tcW w:w="6520" w:type="dxa"/>
            <w:gridSpan w:val="8"/>
            <w:tcBorders>
              <w:top w:val="single" w:sz="4" w:space="0" w:color="000000"/>
              <w:left w:val="single" w:sz="4" w:space="0" w:color="000000"/>
              <w:bottom w:val="single" w:sz="4" w:space="0" w:color="000000"/>
              <w:right w:val="single" w:sz="4" w:space="0" w:color="000000"/>
            </w:tcBorders>
            <w:vAlign w:val="center"/>
          </w:tcPr>
          <w:p w14:paraId="3607B5B8" w14:textId="77777777" w:rsidR="00CF0BE3" w:rsidRPr="003701A1" w:rsidRDefault="009D2624">
            <w:pPr>
              <w:jc w:val="center"/>
              <w:rPr>
                <w:sz w:val="28"/>
                <w:szCs w:val="28"/>
              </w:rPr>
            </w:pPr>
            <w:r w:rsidRPr="003701A1">
              <w:rPr>
                <w:sz w:val="28"/>
                <w:szCs w:val="28"/>
              </w:rPr>
              <w:t>Медицинские работники РК (n=69)</w:t>
            </w:r>
          </w:p>
        </w:tc>
        <w:tc>
          <w:tcPr>
            <w:tcW w:w="1113" w:type="dxa"/>
            <w:vMerge w:val="restart"/>
            <w:tcBorders>
              <w:top w:val="single" w:sz="4" w:space="0" w:color="000000"/>
              <w:left w:val="single" w:sz="4" w:space="0" w:color="000000"/>
              <w:right w:val="single" w:sz="4" w:space="0" w:color="000000"/>
            </w:tcBorders>
            <w:vAlign w:val="center"/>
          </w:tcPr>
          <w:p w14:paraId="60D3206B" w14:textId="77777777" w:rsidR="00CF0BE3" w:rsidRPr="003701A1" w:rsidRDefault="009D2624">
            <w:pPr>
              <w:jc w:val="center"/>
              <w:rPr>
                <w:sz w:val="28"/>
                <w:szCs w:val="28"/>
              </w:rPr>
            </w:pPr>
            <w:r w:rsidRPr="003701A1">
              <w:rPr>
                <w:sz w:val="28"/>
                <w:szCs w:val="28"/>
              </w:rPr>
              <w:t>p</w:t>
            </w:r>
          </w:p>
        </w:tc>
      </w:tr>
      <w:tr w:rsidR="00CF0BE3" w:rsidRPr="003701A1" w14:paraId="3C024545" w14:textId="77777777" w:rsidTr="008E2155">
        <w:trPr>
          <w:trHeight w:val="272"/>
          <w:jc w:val="center"/>
        </w:trPr>
        <w:tc>
          <w:tcPr>
            <w:tcW w:w="2127" w:type="dxa"/>
            <w:vMerge/>
            <w:tcBorders>
              <w:top w:val="single" w:sz="4" w:space="0" w:color="000000"/>
              <w:left w:val="single" w:sz="4" w:space="0" w:color="000000"/>
              <w:right w:val="single" w:sz="4" w:space="0" w:color="000000"/>
            </w:tcBorders>
          </w:tcPr>
          <w:p w14:paraId="063F67A2" w14:textId="77777777" w:rsidR="00CF0BE3" w:rsidRPr="003701A1" w:rsidRDefault="00CF0BE3">
            <w:pPr>
              <w:widowControl w:val="0"/>
              <w:pBdr>
                <w:top w:val="nil"/>
                <w:left w:val="nil"/>
                <w:bottom w:val="nil"/>
                <w:right w:val="nil"/>
                <w:between w:val="nil"/>
              </w:pBdr>
              <w:rPr>
                <w:sz w:val="28"/>
                <w:szCs w:val="28"/>
              </w:rPr>
            </w:pPr>
          </w:p>
        </w:tc>
        <w:tc>
          <w:tcPr>
            <w:tcW w:w="3118" w:type="dxa"/>
            <w:gridSpan w:val="4"/>
            <w:tcBorders>
              <w:top w:val="single" w:sz="4" w:space="0" w:color="000000"/>
              <w:left w:val="single" w:sz="4" w:space="0" w:color="000000"/>
              <w:bottom w:val="single" w:sz="4" w:space="0" w:color="000000"/>
              <w:right w:val="single" w:sz="4" w:space="0" w:color="000000"/>
            </w:tcBorders>
            <w:vAlign w:val="center"/>
          </w:tcPr>
          <w:p w14:paraId="49776421" w14:textId="77777777" w:rsidR="00CF0BE3" w:rsidRPr="003701A1" w:rsidRDefault="009D2624">
            <w:pPr>
              <w:jc w:val="center"/>
              <w:rPr>
                <w:sz w:val="28"/>
                <w:szCs w:val="28"/>
              </w:rPr>
            </w:pPr>
            <w:r w:rsidRPr="003701A1">
              <w:rPr>
                <w:sz w:val="28"/>
                <w:szCs w:val="28"/>
              </w:rPr>
              <w:t>Мужчины</w:t>
            </w:r>
          </w:p>
          <w:p w14:paraId="04491B43" w14:textId="77777777" w:rsidR="00CF0BE3" w:rsidRPr="003701A1" w:rsidRDefault="009D2624">
            <w:pPr>
              <w:jc w:val="center"/>
              <w:rPr>
                <w:sz w:val="28"/>
                <w:szCs w:val="28"/>
              </w:rPr>
            </w:pPr>
            <w:r w:rsidRPr="003701A1">
              <w:rPr>
                <w:sz w:val="28"/>
                <w:szCs w:val="28"/>
              </w:rPr>
              <w:t>(n=17)</w:t>
            </w:r>
          </w:p>
        </w:tc>
        <w:tc>
          <w:tcPr>
            <w:tcW w:w="3402" w:type="dxa"/>
            <w:gridSpan w:val="4"/>
            <w:tcBorders>
              <w:top w:val="single" w:sz="4" w:space="0" w:color="000000"/>
              <w:left w:val="single" w:sz="4" w:space="0" w:color="000000"/>
              <w:bottom w:val="single" w:sz="4" w:space="0" w:color="000000"/>
              <w:right w:val="single" w:sz="4" w:space="0" w:color="000000"/>
            </w:tcBorders>
            <w:vAlign w:val="center"/>
          </w:tcPr>
          <w:p w14:paraId="03A78195" w14:textId="77777777" w:rsidR="00CF0BE3" w:rsidRPr="003701A1" w:rsidRDefault="009D2624">
            <w:pPr>
              <w:jc w:val="center"/>
              <w:rPr>
                <w:sz w:val="28"/>
                <w:szCs w:val="28"/>
              </w:rPr>
            </w:pPr>
            <w:r w:rsidRPr="003701A1">
              <w:rPr>
                <w:sz w:val="28"/>
                <w:szCs w:val="28"/>
              </w:rPr>
              <w:t>Женщины</w:t>
            </w:r>
          </w:p>
          <w:p w14:paraId="4C22D2FF" w14:textId="77777777" w:rsidR="00CF0BE3" w:rsidRPr="003701A1" w:rsidRDefault="009D2624">
            <w:pPr>
              <w:jc w:val="center"/>
              <w:rPr>
                <w:sz w:val="28"/>
                <w:szCs w:val="28"/>
              </w:rPr>
            </w:pPr>
            <w:r w:rsidRPr="003701A1">
              <w:rPr>
                <w:sz w:val="28"/>
                <w:szCs w:val="28"/>
              </w:rPr>
              <w:t>(n=52)</w:t>
            </w:r>
          </w:p>
        </w:tc>
        <w:tc>
          <w:tcPr>
            <w:tcW w:w="1113" w:type="dxa"/>
            <w:vMerge/>
            <w:tcBorders>
              <w:top w:val="single" w:sz="4" w:space="0" w:color="000000"/>
              <w:left w:val="single" w:sz="4" w:space="0" w:color="000000"/>
              <w:right w:val="single" w:sz="4" w:space="0" w:color="000000"/>
            </w:tcBorders>
            <w:vAlign w:val="center"/>
          </w:tcPr>
          <w:p w14:paraId="6F055E5F"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7E7BD91F" w14:textId="77777777" w:rsidTr="008E2155">
        <w:trPr>
          <w:trHeight w:val="258"/>
          <w:jc w:val="center"/>
        </w:trPr>
        <w:tc>
          <w:tcPr>
            <w:tcW w:w="2127" w:type="dxa"/>
            <w:vMerge/>
            <w:tcBorders>
              <w:top w:val="single" w:sz="4" w:space="0" w:color="000000"/>
              <w:left w:val="single" w:sz="4" w:space="0" w:color="000000"/>
              <w:right w:val="single" w:sz="4" w:space="0" w:color="000000"/>
            </w:tcBorders>
          </w:tcPr>
          <w:p w14:paraId="3E282B21" w14:textId="77777777" w:rsidR="00CF0BE3" w:rsidRPr="003701A1" w:rsidRDefault="00CF0BE3">
            <w:pPr>
              <w:widowControl w:val="0"/>
              <w:pBdr>
                <w:top w:val="nil"/>
                <w:left w:val="nil"/>
                <w:bottom w:val="nil"/>
                <w:right w:val="nil"/>
                <w:between w:val="nil"/>
              </w:pBdr>
              <w:rPr>
                <w:sz w:val="28"/>
                <w:szCs w:val="28"/>
              </w:rPr>
            </w:pPr>
          </w:p>
        </w:tc>
        <w:tc>
          <w:tcPr>
            <w:tcW w:w="567" w:type="dxa"/>
            <w:tcBorders>
              <w:top w:val="single" w:sz="4" w:space="0" w:color="000000"/>
              <w:left w:val="single" w:sz="4" w:space="0" w:color="000000"/>
              <w:bottom w:val="single" w:sz="4" w:space="0" w:color="000000"/>
              <w:right w:val="single" w:sz="4" w:space="0" w:color="000000"/>
            </w:tcBorders>
            <w:vAlign w:val="center"/>
          </w:tcPr>
          <w:p w14:paraId="260B5A45" w14:textId="77777777" w:rsidR="00CF0BE3" w:rsidRPr="003701A1" w:rsidRDefault="009D2624">
            <w:pPr>
              <w:jc w:val="center"/>
              <w:rPr>
                <w:sz w:val="28"/>
                <w:szCs w:val="28"/>
              </w:rPr>
            </w:pPr>
            <w:r w:rsidRPr="003701A1">
              <w:rPr>
                <w:sz w:val="28"/>
                <w:szCs w:val="28"/>
              </w:rPr>
              <w:t>абс.</w:t>
            </w:r>
          </w:p>
        </w:tc>
        <w:tc>
          <w:tcPr>
            <w:tcW w:w="850" w:type="dxa"/>
            <w:tcBorders>
              <w:top w:val="single" w:sz="4" w:space="0" w:color="000000"/>
              <w:left w:val="single" w:sz="4" w:space="0" w:color="000000"/>
              <w:bottom w:val="single" w:sz="4" w:space="0" w:color="000000"/>
              <w:right w:val="single" w:sz="4" w:space="0" w:color="000000"/>
            </w:tcBorders>
            <w:vAlign w:val="center"/>
          </w:tcPr>
          <w:p w14:paraId="1C92D545" w14:textId="77777777" w:rsidR="00CF0BE3" w:rsidRPr="003701A1" w:rsidRDefault="009D2624">
            <w:pPr>
              <w:jc w:val="center"/>
              <w:rPr>
                <w:sz w:val="28"/>
                <w:szCs w:val="28"/>
              </w:rPr>
            </w:pPr>
            <w:r w:rsidRPr="003701A1">
              <w:rPr>
                <w:sz w:val="28"/>
                <w:szCs w:val="28"/>
              </w:rPr>
              <w:t>%</w:t>
            </w:r>
          </w:p>
        </w:tc>
        <w:tc>
          <w:tcPr>
            <w:tcW w:w="851" w:type="dxa"/>
            <w:tcBorders>
              <w:top w:val="single" w:sz="4" w:space="0" w:color="000000"/>
              <w:left w:val="single" w:sz="4" w:space="0" w:color="000000"/>
              <w:bottom w:val="single" w:sz="4" w:space="0" w:color="000000"/>
              <w:right w:val="single" w:sz="4" w:space="0" w:color="000000"/>
            </w:tcBorders>
            <w:vAlign w:val="center"/>
          </w:tcPr>
          <w:p w14:paraId="480C877D" w14:textId="77777777" w:rsidR="00CF0BE3" w:rsidRPr="003701A1" w:rsidRDefault="009D2624">
            <w:pPr>
              <w:jc w:val="center"/>
              <w:rPr>
                <w:sz w:val="28"/>
                <w:szCs w:val="28"/>
              </w:rPr>
            </w:pPr>
            <w:r w:rsidRPr="003701A1">
              <w:rPr>
                <w:sz w:val="28"/>
                <w:szCs w:val="28"/>
              </w:rPr>
              <w:t>Exact 95% LCL</w:t>
            </w:r>
          </w:p>
        </w:tc>
        <w:tc>
          <w:tcPr>
            <w:tcW w:w="850" w:type="dxa"/>
            <w:tcBorders>
              <w:top w:val="single" w:sz="4" w:space="0" w:color="000000"/>
              <w:left w:val="single" w:sz="4" w:space="0" w:color="000000"/>
              <w:bottom w:val="single" w:sz="4" w:space="0" w:color="000000"/>
              <w:right w:val="single" w:sz="4" w:space="0" w:color="000000"/>
            </w:tcBorders>
            <w:vAlign w:val="center"/>
          </w:tcPr>
          <w:p w14:paraId="23B6B4EE" w14:textId="77777777" w:rsidR="00CF0BE3" w:rsidRPr="003701A1" w:rsidRDefault="009D2624">
            <w:pPr>
              <w:jc w:val="center"/>
              <w:rPr>
                <w:sz w:val="28"/>
                <w:szCs w:val="28"/>
              </w:rPr>
            </w:pPr>
            <w:r w:rsidRPr="003701A1">
              <w:rPr>
                <w:sz w:val="28"/>
                <w:szCs w:val="28"/>
              </w:rPr>
              <w:t>Exact 95% UCL</w:t>
            </w:r>
          </w:p>
        </w:tc>
        <w:tc>
          <w:tcPr>
            <w:tcW w:w="709" w:type="dxa"/>
            <w:tcBorders>
              <w:top w:val="single" w:sz="4" w:space="0" w:color="000000"/>
              <w:left w:val="single" w:sz="4" w:space="0" w:color="000000"/>
              <w:bottom w:val="single" w:sz="4" w:space="0" w:color="000000"/>
              <w:right w:val="single" w:sz="4" w:space="0" w:color="000000"/>
            </w:tcBorders>
            <w:vAlign w:val="center"/>
          </w:tcPr>
          <w:p w14:paraId="3347E53B" w14:textId="77777777" w:rsidR="00CF0BE3" w:rsidRPr="003701A1" w:rsidRDefault="009D2624">
            <w:pPr>
              <w:jc w:val="center"/>
              <w:rPr>
                <w:sz w:val="28"/>
                <w:szCs w:val="28"/>
              </w:rPr>
            </w:pPr>
            <w:r w:rsidRPr="003701A1">
              <w:rPr>
                <w:sz w:val="28"/>
                <w:szCs w:val="28"/>
              </w:rPr>
              <w:t>абс.</w:t>
            </w:r>
          </w:p>
        </w:tc>
        <w:tc>
          <w:tcPr>
            <w:tcW w:w="850" w:type="dxa"/>
            <w:tcBorders>
              <w:top w:val="single" w:sz="4" w:space="0" w:color="000000"/>
              <w:left w:val="single" w:sz="4" w:space="0" w:color="000000"/>
              <w:bottom w:val="single" w:sz="4" w:space="0" w:color="000000"/>
              <w:right w:val="single" w:sz="4" w:space="0" w:color="000000"/>
            </w:tcBorders>
            <w:vAlign w:val="center"/>
          </w:tcPr>
          <w:p w14:paraId="6831C8F2" w14:textId="77777777" w:rsidR="00CF0BE3" w:rsidRPr="003701A1" w:rsidRDefault="009D2624">
            <w:pPr>
              <w:jc w:val="center"/>
              <w:rPr>
                <w:sz w:val="28"/>
                <w:szCs w:val="28"/>
              </w:rPr>
            </w:pPr>
            <w:r w:rsidRPr="003701A1">
              <w:rPr>
                <w:sz w:val="28"/>
                <w:szCs w:val="28"/>
              </w:rPr>
              <w:t>%</w:t>
            </w:r>
          </w:p>
        </w:tc>
        <w:tc>
          <w:tcPr>
            <w:tcW w:w="851" w:type="dxa"/>
            <w:tcBorders>
              <w:top w:val="single" w:sz="4" w:space="0" w:color="000000"/>
              <w:left w:val="single" w:sz="4" w:space="0" w:color="000000"/>
              <w:bottom w:val="single" w:sz="4" w:space="0" w:color="000000"/>
              <w:right w:val="single" w:sz="4" w:space="0" w:color="000000"/>
            </w:tcBorders>
            <w:vAlign w:val="center"/>
          </w:tcPr>
          <w:p w14:paraId="58F6D4D0" w14:textId="77777777" w:rsidR="00CF0BE3" w:rsidRPr="003701A1" w:rsidRDefault="009D2624">
            <w:pPr>
              <w:jc w:val="center"/>
              <w:rPr>
                <w:sz w:val="28"/>
                <w:szCs w:val="28"/>
              </w:rPr>
            </w:pPr>
            <w:r w:rsidRPr="003701A1">
              <w:rPr>
                <w:sz w:val="28"/>
                <w:szCs w:val="28"/>
              </w:rPr>
              <w:t>Exact 95% LCL</w:t>
            </w:r>
          </w:p>
        </w:tc>
        <w:tc>
          <w:tcPr>
            <w:tcW w:w="992" w:type="dxa"/>
            <w:tcBorders>
              <w:top w:val="single" w:sz="4" w:space="0" w:color="000000"/>
              <w:left w:val="single" w:sz="4" w:space="0" w:color="000000"/>
              <w:bottom w:val="single" w:sz="4" w:space="0" w:color="000000"/>
              <w:right w:val="single" w:sz="4" w:space="0" w:color="000000"/>
            </w:tcBorders>
            <w:vAlign w:val="center"/>
          </w:tcPr>
          <w:p w14:paraId="104F14CB" w14:textId="77777777" w:rsidR="00CF0BE3" w:rsidRPr="003701A1" w:rsidRDefault="009D2624">
            <w:pPr>
              <w:jc w:val="center"/>
              <w:rPr>
                <w:sz w:val="28"/>
                <w:szCs w:val="28"/>
              </w:rPr>
            </w:pPr>
            <w:r w:rsidRPr="003701A1">
              <w:rPr>
                <w:sz w:val="28"/>
                <w:szCs w:val="28"/>
              </w:rPr>
              <w:t>Exact 95% UCL</w:t>
            </w:r>
          </w:p>
        </w:tc>
        <w:tc>
          <w:tcPr>
            <w:tcW w:w="1113" w:type="dxa"/>
            <w:vMerge/>
            <w:tcBorders>
              <w:top w:val="single" w:sz="4" w:space="0" w:color="000000"/>
              <w:left w:val="single" w:sz="4" w:space="0" w:color="000000"/>
              <w:right w:val="single" w:sz="4" w:space="0" w:color="000000"/>
            </w:tcBorders>
            <w:vAlign w:val="center"/>
          </w:tcPr>
          <w:p w14:paraId="44DD726F"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7A0DB603" w14:textId="77777777" w:rsidTr="008E2155">
        <w:trPr>
          <w:jc w:val="center"/>
        </w:trPr>
        <w:tc>
          <w:tcPr>
            <w:tcW w:w="2127" w:type="dxa"/>
            <w:tcBorders>
              <w:top w:val="single" w:sz="4" w:space="0" w:color="000000"/>
              <w:left w:val="single" w:sz="4" w:space="0" w:color="000000"/>
              <w:bottom w:val="single" w:sz="4" w:space="0" w:color="000000"/>
              <w:right w:val="single" w:sz="4" w:space="0" w:color="000000"/>
            </w:tcBorders>
          </w:tcPr>
          <w:p w14:paraId="7045816E" w14:textId="77777777" w:rsidR="00CF0BE3" w:rsidRPr="003701A1" w:rsidRDefault="009D2624">
            <w:pPr>
              <w:rPr>
                <w:sz w:val="28"/>
                <w:szCs w:val="28"/>
              </w:rPr>
            </w:pPr>
            <w:r w:rsidRPr="003701A1">
              <w:rPr>
                <w:sz w:val="28"/>
                <w:szCs w:val="28"/>
              </w:rPr>
              <w:t xml:space="preserve">Финансовая мотивация </w:t>
            </w:r>
          </w:p>
        </w:tc>
        <w:tc>
          <w:tcPr>
            <w:tcW w:w="567" w:type="dxa"/>
            <w:tcBorders>
              <w:top w:val="single" w:sz="4" w:space="0" w:color="000000"/>
              <w:left w:val="single" w:sz="4" w:space="0" w:color="000000"/>
              <w:bottom w:val="single" w:sz="4" w:space="0" w:color="000000"/>
              <w:right w:val="single" w:sz="4" w:space="0" w:color="000000"/>
            </w:tcBorders>
            <w:vAlign w:val="center"/>
          </w:tcPr>
          <w:p w14:paraId="35834CE0" w14:textId="77777777" w:rsidR="00CF0BE3" w:rsidRPr="003701A1" w:rsidRDefault="009D2624">
            <w:pPr>
              <w:jc w:val="center"/>
              <w:rPr>
                <w:sz w:val="28"/>
                <w:szCs w:val="28"/>
              </w:rPr>
            </w:pPr>
            <w:r w:rsidRPr="003701A1">
              <w:rPr>
                <w:sz w:val="28"/>
                <w:szCs w:val="28"/>
              </w:rPr>
              <w:t>14</w:t>
            </w:r>
          </w:p>
        </w:tc>
        <w:tc>
          <w:tcPr>
            <w:tcW w:w="850" w:type="dxa"/>
            <w:tcBorders>
              <w:top w:val="single" w:sz="4" w:space="0" w:color="000000"/>
              <w:left w:val="single" w:sz="4" w:space="0" w:color="000000"/>
              <w:bottom w:val="single" w:sz="4" w:space="0" w:color="000000"/>
              <w:right w:val="single" w:sz="4" w:space="0" w:color="000000"/>
            </w:tcBorders>
            <w:vAlign w:val="center"/>
          </w:tcPr>
          <w:p w14:paraId="09290738" w14:textId="77777777" w:rsidR="00CF0BE3" w:rsidRPr="003701A1" w:rsidRDefault="009D2624">
            <w:pPr>
              <w:jc w:val="center"/>
              <w:rPr>
                <w:sz w:val="28"/>
                <w:szCs w:val="28"/>
              </w:rPr>
            </w:pPr>
            <w:r w:rsidRPr="003701A1">
              <w:rPr>
                <w:sz w:val="28"/>
                <w:szCs w:val="28"/>
              </w:rPr>
              <w:t>82,35</w:t>
            </w:r>
          </w:p>
        </w:tc>
        <w:tc>
          <w:tcPr>
            <w:tcW w:w="851" w:type="dxa"/>
            <w:tcBorders>
              <w:top w:val="single" w:sz="4" w:space="0" w:color="000000"/>
              <w:left w:val="single" w:sz="4" w:space="0" w:color="000000"/>
              <w:bottom w:val="single" w:sz="4" w:space="0" w:color="000000"/>
              <w:right w:val="single" w:sz="4" w:space="0" w:color="000000"/>
            </w:tcBorders>
            <w:vAlign w:val="center"/>
          </w:tcPr>
          <w:p w14:paraId="06069AA8" w14:textId="77777777" w:rsidR="00CF0BE3" w:rsidRPr="003701A1" w:rsidRDefault="009D2624">
            <w:pPr>
              <w:jc w:val="center"/>
              <w:rPr>
                <w:sz w:val="28"/>
                <w:szCs w:val="28"/>
              </w:rPr>
            </w:pPr>
            <w:r w:rsidRPr="003701A1">
              <w:rPr>
                <w:sz w:val="28"/>
                <w:szCs w:val="28"/>
              </w:rPr>
              <w:t>56,57</w:t>
            </w:r>
          </w:p>
        </w:tc>
        <w:tc>
          <w:tcPr>
            <w:tcW w:w="850" w:type="dxa"/>
            <w:tcBorders>
              <w:top w:val="single" w:sz="4" w:space="0" w:color="000000"/>
              <w:left w:val="single" w:sz="4" w:space="0" w:color="000000"/>
              <w:bottom w:val="single" w:sz="4" w:space="0" w:color="000000"/>
              <w:right w:val="single" w:sz="4" w:space="0" w:color="000000"/>
            </w:tcBorders>
            <w:vAlign w:val="center"/>
          </w:tcPr>
          <w:p w14:paraId="4667D20F" w14:textId="77777777" w:rsidR="00CF0BE3" w:rsidRPr="003701A1" w:rsidRDefault="009D2624">
            <w:pPr>
              <w:jc w:val="center"/>
              <w:rPr>
                <w:sz w:val="28"/>
                <w:szCs w:val="28"/>
              </w:rPr>
            </w:pPr>
            <w:r w:rsidRPr="003701A1">
              <w:rPr>
                <w:sz w:val="28"/>
                <w:szCs w:val="28"/>
              </w:rPr>
              <w:t>96,20</w:t>
            </w:r>
          </w:p>
        </w:tc>
        <w:tc>
          <w:tcPr>
            <w:tcW w:w="709" w:type="dxa"/>
            <w:tcBorders>
              <w:top w:val="single" w:sz="4" w:space="0" w:color="000000"/>
              <w:left w:val="single" w:sz="4" w:space="0" w:color="000000"/>
              <w:bottom w:val="single" w:sz="4" w:space="0" w:color="000000"/>
              <w:right w:val="single" w:sz="4" w:space="0" w:color="000000"/>
            </w:tcBorders>
            <w:vAlign w:val="center"/>
          </w:tcPr>
          <w:p w14:paraId="17F257AD" w14:textId="77777777" w:rsidR="00CF0BE3" w:rsidRPr="003701A1" w:rsidRDefault="009D2624">
            <w:pPr>
              <w:jc w:val="center"/>
              <w:rPr>
                <w:sz w:val="28"/>
                <w:szCs w:val="28"/>
              </w:rPr>
            </w:pPr>
            <w:r w:rsidRPr="003701A1">
              <w:rPr>
                <w:sz w:val="28"/>
                <w:szCs w:val="28"/>
              </w:rPr>
              <w:t>31</w:t>
            </w:r>
          </w:p>
        </w:tc>
        <w:tc>
          <w:tcPr>
            <w:tcW w:w="850" w:type="dxa"/>
            <w:tcBorders>
              <w:top w:val="single" w:sz="4" w:space="0" w:color="000000"/>
              <w:left w:val="single" w:sz="4" w:space="0" w:color="000000"/>
              <w:bottom w:val="single" w:sz="4" w:space="0" w:color="000000"/>
              <w:right w:val="single" w:sz="4" w:space="0" w:color="000000"/>
            </w:tcBorders>
            <w:vAlign w:val="center"/>
          </w:tcPr>
          <w:p w14:paraId="471A539A" w14:textId="77777777" w:rsidR="00CF0BE3" w:rsidRPr="003701A1" w:rsidRDefault="009D2624">
            <w:pPr>
              <w:jc w:val="center"/>
              <w:rPr>
                <w:sz w:val="28"/>
                <w:szCs w:val="28"/>
              </w:rPr>
            </w:pPr>
            <w:r w:rsidRPr="003701A1">
              <w:rPr>
                <w:sz w:val="28"/>
                <w:szCs w:val="28"/>
              </w:rPr>
              <w:t>59,62</w:t>
            </w:r>
          </w:p>
        </w:tc>
        <w:tc>
          <w:tcPr>
            <w:tcW w:w="851" w:type="dxa"/>
            <w:tcBorders>
              <w:top w:val="single" w:sz="4" w:space="0" w:color="000000"/>
              <w:left w:val="single" w:sz="4" w:space="0" w:color="000000"/>
              <w:bottom w:val="single" w:sz="4" w:space="0" w:color="000000"/>
              <w:right w:val="single" w:sz="4" w:space="0" w:color="000000"/>
            </w:tcBorders>
            <w:vAlign w:val="center"/>
          </w:tcPr>
          <w:p w14:paraId="580606EC" w14:textId="77777777" w:rsidR="00CF0BE3" w:rsidRPr="003701A1" w:rsidRDefault="009D2624">
            <w:pPr>
              <w:jc w:val="center"/>
              <w:rPr>
                <w:sz w:val="28"/>
                <w:szCs w:val="28"/>
              </w:rPr>
            </w:pPr>
            <w:r w:rsidRPr="003701A1">
              <w:rPr>
                <w:sz w:val="28"/>
                <w:szCs w:val="28"/>
              </w:rPr>
              <w:t>45,10</w:t>
            </w:r>
          </w:p>
        </w:tc>
        <w:tc>
          <w:tcPr>
            <w:tcW w:w="992" w:type="dxa"/>
            <w:tcBorders>
              <w:top w:val="single" w:sz="4" w:space="0" w:color="000000"/>
              <w:left w:val="single" w:sz="4" w:space="0" w:color="000000"/>
              <w:bottom w:val="single" w:sz="4" w:space="0" w:color="000000"/>
              <w:right w:val="single" w:sz="4" w:space="0" w:color="000000"/>
            </w:tcBorders>
            <w:vAlign w:val="center"/>
          </w:tcPr>
          <w:p w14:paraId="7A446C9D" w14:textId="77777777" w:rsidR="00CF0BE3" w:rsidRPr="003701A1" w:rsidRDefault="009D2624">
            <w:pPr>
              <w:jc w:val="center"/>
              <w:rPr>
                <w:sz w:val="28"/>
                <w:szCs w:val="28"/>
              </w:rPr>
            </w:pPr>
            <w:r w:rsidRPr="003701A1">
              <w:rPr>
                <w:sz w:val="28"/>
                <w:szCs w:val="28"/>
              </w:rPr>
              <w:t>72,99</w:t>
            </w:r>
          </w:p>
        </w:tc>
        <w:tc>
          <w:tcPr>
            <w:tcW w:w="1113" w:type="dxa"/>
            <w:tcBorders>
              <w:top w:val="single" w:sz="4" w:space="0" w:color="000000"/>
              <w:left w:val="single" w:sz="4" w:space="0" w:color="000000"/>
              <w:bottom w:val="single" w:sz="4" w:space="0" w:color="000000"/>
              <w:right w:val="single" w:sz="4" w:space="0" w:color="000000"/>
            </w:tcBorders>
            <w:vAlign w:val="center"/>
          </w:tcPr>
          <w:p w14:paraId="2E07BDEB" w14:textId="77777777" w:rsidR="00CF0BE3" w:rsidRPr="003701A1" w:rsidRDefault="009D2624">
            <w:pPr>
              <w:jc w:val="center"/>
              <w:rPr>
                <w:sz w:val="28"/>
                <w:szCs w:val="28"/>
              </w:rPr>
            </w:pPr>
            <w:r w:rsidRPr="003701A1">
              <w:rPr>
                <w:sz w:val="28"/>
                <w:szCs w:val="28"/>
              </w:rPr>
              <w:t>0,087</w:t>
            </w:r>
          </w:p>
        </w:tc>
      </w:tr>
      <w:tr w:rsidR="00CF0BE3" w:rsidRPr="003701A1" w14:paraId="59D0F402" w14:textId="77777777" w:rsidTr="008E2155">
        <w:trPr>
          <w:jc w:val="center"/>
        </w:trPr>
        <w:tc>
          <w:tcPr>
            <w:tcW w:w="2127" w:type="dxa"/>
            <w:tcBorders>
              <w:top w:val="single" w:sz="4" w:space="0" w:color="000000"/>
              <w:left w:val="single" w:sz="4" w:space="0" w:color="000000"/>
              <w:bottom w:val="single" w:sz="4" w:space="0" w:color="000000"/>
              <w:right w:val="single" w:sz="4" w:space="0" w:color="000000"/>
            </w:tcBorders>
          </w:tcPr>
          <w:p w14:paraId="7B0C8287" w14:textId="77777777" w:rsidR="00CF0BE3" w:rsidRPr="003701A1" w:rsidRDefault="009D2624">
            <w:pPr>
              <w:rPr>
                <w:sz w:val="28"/>
                <w:szCs w:val="28"/>
              </w:rPr>
            </w:pPr>
            <w:r w:rsidRPr="003701A1">
              <w:rPr>
                <w:sz w:val="28"/>
                <w:szCs w:val="28"/>
              </w:rPr>
              <w:t xml:space="preserve">Помощь родственнику </w:t>
            </w:r>
          </w:p>
        </w:tc>
        <w:tc>
          <w:tcPr>
            <w:tcW w:w="567" w:type="dxa"/>
            <w:tcBorders>
              <w:top w:val="single" w:sz="4" w:space="0" w:color="000000"/>
              <w:left w:val="single" w:sz="4" w:space="0" w:color="000000"/>
              <w:bottom w:val="single" w:sz="4" w:space="0" w:color="000000"/>
              <w:right w:val="single" w:sz="4" w:space="0" w:color="000000"/>
            </w:tcBorders>
            <w:vAlign w:val="center"/>
          </w:tcPr>
          <w:p w14:paraId="29F8758C" w14:textId="77777777" w:rsidR="00CF0BE3" w:rsidRPr="003701A1" w:rsidRDefault="009D2624">
            <w:pPr>
              <w:jc w:val="center"/>
              <w:rPr>
                <w:sz w:val="28"/>
                <w:szCs w:val="28"/>
              </w:rPr>
            </w:pPr>
            <w:r w:rsidRPr="003701A1">
              <w:rPr>
                <w:sz w:val="28"/>
                <w:szCs w:val="28"/>
              </w:rPr>
              <w:t>2</w:t>
            </w:r>
          </w:p>
        </w:tc>
        <w:tc>
          <w:tcPr>
            <w:tcW w:w="850" w:type="dxa"/>
            <w:tcBorders>
              <w:top w:val="single" w:sz="4" w:space="0" w:color="000000"/>
              <w:left w:val="single" w:sz="4" w:space="0" w:color="000000"/>
              <w:bottom w:val="single" w:sz="4" w:space="0" w:color="000000"/>
              <w:right w:val="single" w:sz="4" w:space="0" w:color="000000"/>
            </w:tcBorders>
            <w:vAlign w:val="center"/>
          </w:tcPr>
          <w:p w14:paraId="3BC2431E" w14:textId="77777777" w:rsidR="00CF0BE3" w:rsidRPr="003701A1" w:rsidRDefault="009D2624">
            <w:pPr>
              <w:jc w:val="center"/>
              <w:rPr>
                <w:sz w:val="28"/>
                <w:szCs w:val="28"/>
              </w:rPr>
            </w:pPr>
            <w:r w:rsidRPr="003701A1">
              <w:rPr>
                <w:sz w:val="28"/>
                <w:szCs w:val="28"/>
              </w:rPr>
              <w:t>11,76</w:t>
            </w:r>
          </w:p>
        </w:tc>
        <w:tc>
          <w:tcPr>
            <w:tcW w:w="851" w:type="dxa"/>
            <w:tcBorders>
              <w:top w:val="single" w:sz="4" w:space="0" w:color="000000"/>
              <w:left w:val="single" w:sz="4" w:space="0" w:color="000000"/>
              <w:bottom w:val="single" w:sz="4" w:space="0" w:color="000000"/>
              <w:right w:val="single" w:sz="4" w:space="0" w:color="000000"/>
            </w:tcBorders>
            <w:vAlign w:val="center"/>
          </w:tcPr>
          <w:p w14:paraId="2695A5C6" w14:textId="77777777" w:rsidR="00CF0BE3" w:rsidRPr="003701A1" w:rsidRDefault="009D2624">
            <w:pPr>
              <w:jc w:val="center"/>
              <w:rPr>
                <w:sz w:val="28"/>
                <w:szCs w:val="28"/>
              </w:rPr>
            </w:pPr>
            <w:r w:rsidRPr="003701A1">
              <w:rPr>
                <w:sz w:val="28"/>
                <w:szCs w:val="28"/>
              </w:rPr>
              <w:t>1,46</w:t>
            </w:r>
          </w:p>
        </w:tc>
        <w:tc>
          <w:tcPr>
            <w:tcW w:w="850" w:type="dxa"/>
            <w:tcBorders>
              <w:top w:val="single" w:sz="4" w:space="0" w:color="000000"/>
              <w:left w:val="single" w:sz="4" w:space="0" w:color="000000"/>
              <w:bottom w:val="single" w:sz="4" w:space="0" w:color="000000"/>
              <w:right w:val="single" w:sz="4" w:space="0" w:color="000000"/>
            </w:tcBorders>
            <w:vAlign w:val="center"/>
          </w:tcPr>
          <w:p w14:paraId="56056888" w14:textId="77777777" w:rsidR="00CF0BE3" w:rsidRPr="003701A1" w:rsidRDefault="009D2624">
            <w:pPr>
              <w:jc w:val="center"/>
              <w:rPr>
                <w:sz w:val="28"/>
                <w:szCs w:val="28"/>
              </w:rPr>
            </w:pPr>
            <w:r w:rsidRPr="003701A1">
              <w:rPr>
                <w:sz w:val="28"/>
                <w:szCs w:val="28"/>
              </w:rPr>
              <w:t>36,44</w:t>
            </w:r>
          </w:p>
        </w:tc>
        <w:tc>
          <w:tcPr>
            <w:tcW w:w="709" w:type="dxa"/>
            <w:tcBorders>
              <w:top w:val="single" w:sz="4" w:space="0" w:color="000000"/>
              <w:left w:val="single" w:sz="4" w:space="0" w:color="000000"/>
              <w:bottom w:val="single" w:sz="4" w:space="0" w:color="000000"/>
              <w:right w:val="single" w:sz="4" w:space="0" w:color="000000"/>
            </w:tcBorders>
            <w:vAlign w:val="center"/>
          </w:tcPr>
          <w:p w14:paraId="28880DD0" w14:textId="77777777" w:rsidR="00CF0BE3" w:rsidRPr="003701A1" w:rsidRDefault="009D2624">
            <w:pPr>
              <w:jc w:val="center"/>
              <w:rPr>
                <w:sz w:val="28"/>
                <w:szCs w:val="28"/>
              </w:rPr>
            </w:pPr>
            <w:r w:rsidRPr="003701A1">
              <w:rPr>
                <w:sz w:val="28"/>
                <w:szCs w:val="28"/>
              </w:rPr>
              <w:t>11</w:t>
            </w:r>
          </w:p>
        </w:tc>
        <w:tc>
          <w:tcPr>
            <w:tcW w:w="850" w:type="dxa"/>
            <w:tcBorders>
              <w:top w:val="single" w:sz="4" w:space="0" w:color="000000"/>
              <w:left w:val="single" w:sz="4" w:space="0" w:color="000000"/>
              <w:bottom w:val="single" w:sz="4" w:space="0" w:color="000000"/>
              <w:right w:val="single" w:sz="4" w:space="0" w:color="000000"/>
            </w:tcBorders>
            <w:vAlign w:val="center"/>
          </w:tcPr>
          <w:p w14:paraId="0686A754" w14:textId="77777777" w:rsidR="00CF0BE3" w:rsidRPr="003701A1" w:rsidRDefault="009D2624">
            <w:pPr>
              <w:jc w:val="center"/>
              <w:rPr>
                <w:sz w:val="28"/>
                <w:szCs w:val="28"/>
              </w:rPr>
            </w:pPr>
            <w:r w:rsidRPr="003701A1">
              <w:rPr>
                <w:sz w:val="28"/>
                <w:szCs w:val="28"/>
              </w:rPr>
              <w:t>21,15</w:t>
            </w:r>
          </w:p>
        </w:tc>
        <w:tc>
          <w:tcPr>
            <w:tcW w:w="851" w:type="dxa"/>
            <w:tcBorders>
              <w:top w:val="single" w:sz="4" w:space="0" w:color="000000"/>
              <w:left w:val="single" w:sz="4" w:space="0" w:color="000000"/>
              <w:bottom w:val="single" w:sz="4" w:space="0" w:color="000000"/>
              <w:right w:val="single" w:sz="4" w:space="0" w:color="000000"/>
            </w:tcBorders>
            <w:vAlign w:val="center"/>
          </w:tcPr>
          <w:p w14:paraId="76CDEEEB" w14:textId="77777777" w:rsidR="00CF0BE3" w:rsidRPr="003701A1" w:rsidRDefault="009D2624">
            <w:pPr>
              <w:jc w:val="center"/>
              <w:rPr>
                <w:sz w:val="28"/>
                <w:szCs w:val="28"/>
              </w:rPr>
            </w:pPr>
            <w:r w:rsidRPr="003701A1">
              <w:rPr>
                <w:sz w:val="28"/>
                <w:szCs w:val="28"/>
              </w:rPr>
              <w:t>11,06</w:t>
            </w:r>
          </w:p>
        </w:tc>
        <w:tc>
          <w:tcPr>
            <w:tcW w:w="992" w:type="dxa"/>
            <w:tcBorders>
              <w:top w:val="single" w:sz="4" w:space="0" w:color="000000"/>
              <w:left w:val="single" w:sz="4" w:space="0" w:color="000000"/>
              <w:bottom w:val="single" w:sz="4" w:space="0" w:color="000000"/>
              <w:right w:val="single" w:sz="4" w:space="0" w:color="000000"/>
            </w:tcBorders>
            <w:vAlign w:val="center"/>
          </w:tcPr>
          <w:p w14:paraId="5553B06B" w14:textId="77777777" w:rsidR="00CF0BE3" w:rsidRPr="003701A1" w:rsidRDefault="009D2624">
            <w:pPr>
              <w:jc w:val="center"/>
              <w:rPr>
                <w:sz w:val="28"/>
                <w:szCs w:val="28"/>
              </w:rPr>
            </w:pPr>
            <w:r w:rsidRPr="003701A1">
              <w:rPr>
                <w:sz w:val="28"/>
                <w:szCs w:val="28"/>
              </w:rPr>
              <w:t>34,70</w:t>
            </w:r>
          </w:p>
        </w:tc>
        <w:tc>
          <w:tcPr>
            <w:tcW w:w="1113" w:type="dxa"/>
            <w:tcBorders>
              <w:top w:val="single" w:sz="4" w:space="0" w:color="000000"/>
              <w:left w:val="single" w:sz="4" w:space="0" w:color="000000"/>
              <w:bottom w:val="single" w:sz="4" w:space="0" w:color="000000"/>
              <w:right w:val="single" w:sz="4" w:space="0" w:color="000000"/>
            </w:tcBorders>
            <w:vAlign w:val="center"/>
          </w:tcPr>
          <w:p w14:paraId="06A3ED3D" w14:textId="77777777" w:rsidR="00CF0BE3" w:rsidRPr="003701A1" w:rsidRDefault="009D2624">
            <w:pPr>
              <w:jc w:val="center"/>
              <w:rPr>
                <w:sz w:val="28"/>
                <w:szCs w:val="28"/>
              </w:rPr>
            </w:pPr>
            <w:r w:rsidRPr="003701A1">
              <w:rPr>
                <w:sz w:val="28"/>
                <w:szCs w:val="28"/>
              </w:rPr>
              <w:t>0,390</w:t>
            </w:r>
          </w:p>
        </w:tc>
      </w:tr>
      <w:tr w:rsidR="00CF0BE3" w:rsidRPr="003701A1" w14:paraId="03C80F31" w14:textId="77777777" w:rsidTr="008E2155">
        <w:trPr>
          <w:jc w:val="center"/>
        </w:trPr>
        <w:tc>
          <w:tcPr>
            <w:tcW w:w="2127" w:type="dxa"/>
            <w:tcBorders>
              <w:top w:val="single" w:sz="4" w:space="0" w:color="000000"/>
              <w:left w:val="single" w:sz="4" w:space="0" w:color="000000"/>
              <w:bottom w:val="single" w:sz="4" w:space="0" w:color="000000"/>
              <w:right w:val="single" w:sz="4" w:space="0" w:color="000000"/>
            </w:tcBorders>
          </w:tcPr>
          <w:p w14:paraId="402DC911" w14:textId="77777777" w:rsidR="00CF0BE3" w:rsidRPr="003701A1" w:rsidRDefault="009D2624">
            <w:pPr>
              <w:rPr>
                <w:sz w:val="28"/>
                <w:szCs w:val="28"/>
              </w:rPr>
            </w:pPr>
            <w:r w:rsidRPr="003701A1">
              <w:rPr>
                <w:sz w:val="28"/>
                <w:szCs w:val="28"/>
              </w:rPr>
              <w:t xml:space="preserve">Помощь другу/подруге </w:t>
            </w:r>
          </w:p>
        </w:tc>
        <w:tc>
          <w:tcPr>
            <w:tcW w:w="567" w:type="dxa"/>
            <w:tcBorders>
              <w:top w:val="single" w:sz="4" w:space="0" w:color="000000"/>
              <w:left w:val="single" w:sz="4" w:space="0" w:color="000000"/>
              <w:bottom w:val="single" w:sz="4" w:space="0" w:color="000000"/>
              <w:right w:val="single" w:sz="4" w:space="0" w:color="000000"/>
            </w:tcBorders>
          </w:tcPr>
          <w:p w14:paraId="378770EF" w14:textId="77777777" w:rsidR="00CF0BE3" w:rsidRPr="003701A1" w:rsidRDefault="00CF0BE3">
            <w:pPr>
              <w:jc w:val="center"/>
              <w:rPr>
                <w:sz w:val="28"/>
                <w:szCs w:val="28"/>
              </w:rPr>
            </w:pPr>
          </w:p>
        </w:tc>
        <w:tc>
          <w:tcPr>
            <w:tcW w:w="850" w:type="dxa"/>
            <w:tcBorders>
              <w:top w:val="single" w:sz="4" w:space="0" w:color="000000"/>
              <w:left w:val="single" w:sz="4" w:space="0" w:color="000000"/>
              <w:bottom w:val="single" w:sz="4" w:space="0" w:color="000000"/>
              <w:right w:val="single" w:sz="4" w:space="0" w:color="000000"/>
            </w:tcBorders>
          </w:tcPr>
          <w:p w14:paraId="62045FE8" w14:textId="77777777" w:rsidR="00CF0BE3" w:rsidRPr="003701A1" w:rsidRDefault="00CF0BE3">
            <w:pPr>
              <w:jc w:val="center"/>
              <w:rPr>
                <w:sz w:val="28"/>
                <w:szCs w:val="28"/>
              </w:rPr>
            </w:pPr>
          </w:p>
        </w:tc>
        <w:tc>
          <w:tcPr>
            <w:tcW w:w="851" w:type="dxa"/>
            <w:tcBorders>
              <w:top w:val="single" w:sz="4" w:space="0" w:color="000000"/>
              <w:left w:val="single" w:sz="4" w:space="0" w:color="000000"/>
              <w:bottom w:val="single" w:sz="4" w:space="0" w:color="000000"/>
              <w:right w:val="single" w:sz="4" w:space="0" w:color="000000"/>
            </w:tcBorders>
          </w:tcPr>
          <w:p w14:paraId="5CE03460" w14:textId="77777777" w:rsidR="00CF0BE3" w:rsidRPr="003701A1" w:rsidRDefault="00CF0BE3">
            <w:pPr>
              <w:jc w:val="center"/>
              <w:rPr>
                <w:sz w:val="28"/>
                <w:szCs w:val="28"/>
              </w:rPr>
            </w:pPr>
          </w:p>
        </w:tc>
        <w:tc>
          <w:tcPr>
            <w:tcW w:w="850" w:type="dxa"/>
            <w:tcBorders>
              <w:top w:val="single" w:sz="4" w:space="0" w:color="000000"/>
              <w:left w:val="single" w:sz="4" w:space="0" w:color="000000"/>
              <w:bottom w:val="single" w:sz="4" w:space="0" w:color="000000"/>
              <w:right w:val="single" w:sz="4" w:space="0" w:color="000000"/>
            </w:tcBorders>
          </w:tcPr>
          <w:p w14:paraId="204632B3" w14:textId="77777777" w:rsidR="00CF0BE3" w:rsidRPr="003701A1" w:rsidRDefault="00CF0BE3">
            <w:pPr>
              <w:jc w:val="center"/>
              <w:rPr>
                <w:sz w:val="28"/>
                <w:szCs w:val="28"/>
              </w:rPr>
            </w:pPr>
          </w:p>
        </w:tc>
        <w:tc>
          <w:tcPr>
            <w:tcW w:w="709" w:type="dxa"/>
            <w:tcBorders>
              <w:top w:val="single" w:sz="4" w:space="0" w:color="000000"/>
              <w:left w:val="single" w:sz="4" w:space="0" w:color="000000"/>
              <w:bottom w:val="single" w:sz="4" w:space="0" w:color="000000"/>
              <w:right w:val="single" w:sz="4" w:space="0" w:color="000000"/>
            </w:tcBorders>
          </w:tcPr>
          <w:p w14:paraId="4013BF1D" w14:textId="77777777" w:rsidR="00CF0BE3" w:rsidRPr="003701A1" w:rsidRDefault="009D2624">
            <w:pPr>
              <w:jc w:val="center"/>
              <w:rPr>
                <w:sz w:val="28"/>
                <w:szCs w:val="28"/>
              </w:rPr>
            </w:pPr>
            <w:r w:rsidRPr="003701A1">
              <w:rPr>
                <w:sz w:val="28"/>
                <w:szCs w:val="28"/>
              </w:rPr>
              <w:t>2</w:t>
            </w:r>
          </w:p>
        </w:tc>
        <w:tc>
          <w:tcPr>
            <w:tcW w:w="850" w:type="dxa"/>
            <w:tcBorders>
              <w:top w:val="single" w:sz="4" w:space="0" w:color="000000"/>
              <w:left w:val="single" w:sz="4" w:space="0" w:color="000000"/>
              <w:bottom w:val="single" w:sz="4" w:space="0" w:color="000000"/>
              <w:right w:val="single" w:sz="4" w:space="0" w:color="000000"/>
            </w:tcBorders>
          </w:tcPr>
          <w:p w14:paraId="50979D51" w14:textId="77777777" w:rsidR="00CF0BE3" w:rsidRPr="003701A1" w:rsidRDefault="009D2624">
            <w:pPr>
              <w:jc w:val="center"/>
              <w:rPr>
                <w:sz w:val="28"/>
                <w:szCs w:val="28"/>
              </w:rPr>
            </w:pPr>
            <w:r w:rsidRPr="003701A1">
              <w:rPr>
                <w:sz w:val="28"/>
                <w:szCs w:val="28"/>
              </w:rPr>
              <w:t>3,85</w:t>
            </w:r>
          </w:p>
        </w:tc>
        <w:tc>
          <w:tcPr>
            <w:tcW w:w="851" w:type="dxa"/>
            <w:tcBorders>
              <w:top w:val="single" w:sz="4" w:space="0" w:color="000000"/>
              <w:left w:val="single" w:sz="4" w:space="0" w:color="000000"/>
              <w:bottom w:val="single" w:sz="4" w:space="0" w:color="000000"/>
              <w:right w:val="single" w:sz="4" w:space="0" w:color="000000"/>
            </w:tcBorders>
          </w:tcPr>
          <w:p w14:paraId="637B07D6" w14:textId="77777777" w:rsidR="00CF0BE3" w:rsidRPr="003701A1" w:rsidRDefault="009D2624">
            <w:pPr>
              <w:jc w:val="center"/>
              <w:rPr>
                <w:sz w:val="28"/>
                <w:szCs w:val="28"/>
              </w:rPr>
            </w:pPr>
            <w:r w:rsidRPr="003701A1">
              <w:rPr>
                <w:sz w:val="28"/>
                <w:szCs w:val="28"/>
              </w:rPr>
              <w:t>0,47</w:t>
            </w:r>
          </w:p>
        </w:tc>
        <w:tc>
          <w:tcPr>
            <w:tcW w:w="992" w:type="dxa"/>
            <w:tcBorders>
              <w:top w:val="single" w:sz="4" w:space="0" w:color="000000"/>
              <w:left w:val="single" w:sz="4" w:space="0" w:color="000000"/>
              <w:bottom w:val="single" w:sz="4" w:space="0" w:color="000000"/>
              <w:right w:val="single" w:sz="4" w:space="0" w:color="000000"/>
            </w:tcBorders>
          </w:tcPr>
          <w:p w14:paraId="01E88DAA" w14:textId="77777777" w:rsidR="00CF0BE3" w:rsidRPr="003701A1" w:rsidRDefault="009D2624">
            <w:pPr>
              <w:jc w:val="center"/>
              <w:rPr>
                <w:sz w:val="28"/>
                <w:szCs w:val="28"/>
              </w:rPr>
            </w:pPr>
            <w:r w:rsidRPr="003701A1">
              <w:rPr>
                <w:sz w:val="28"/>
                <w:szCs w:val="28"/>
              </w:rPr>
              <w:t>13,21</w:t>
            </w:r>
          </w:p>
        </w:tc>
        <w:tc>
          <w:tcPr>
            <w:tcW w:w="1113" w:type="dxa"/>
            <w:tcBorders>
              <w:top w:val="single" w:sz="4" w:space="0" w:color="000000"/>
              <w:left w:val="single" w:sz="4" w:space="0" w:color="000000"/>
              <w:bottom w:val="single" w:sz="4" w:space="0" w:color="000000"/>
              <w:right w:val="single" w:sz="4" w:space="0" w:color="000000"/>
            </w:tcBorders>
          </w:tcPr>
          <w:p w14:paraId="518F5BF8" w14:textId="77777777" w:rsidR="00CF0BE3" w:rsidRPr="003701A1" w:rsidRDefault="009D2624">
            <w:pPr>
              <w:jc w:val="center"/>
              <w:rPr>
                <w:sz w:val="28"/>
                <w:szCs w:val="28"/>
              </w:rPr>
            </w:pPr>
            <w:r w:rsidRPr="003701A1">
              <w:rPr>
                <w:sz w:val="28"/>
                <w:szCs w:val="28"/>
              </w:rPr>
              <w:t>0,415</w:t>
            </w:r>
          </w:p>
        </w:tc>
      </w:tr>
      <w:tr w:rsidR="00CF0BE3" w:rsidRPr="003701A1" w14:paraId="2719B7EB" w14:textId="77777777" w:rsidTr="008E2155">
        <w:trPr>
          <w:jc w:val="center"/>
        </w:trPr>
        <w:tc>
          <w:tcPr>
            <w:tcW w:w="2127" w:type="dxa"/>
            <w:tcBorders>
              <w:top w:val="single" w:sz="4" w:space="0" w:color="000000"/>
              <w:left w:val="single" w:sz="4" w:space="0" w:color="000000"/>
              <w:bottom w:val="single" w:sz="4" w:space="0" w:color="000000"/>
              <w:right w:val="single" w:sz="4" w:space="0" w:color="000000"/>
            </w:tcBorders>
          </w:tcPr>
          <w:p w14:paraId="2CFB89F8" w14:textId="3E2F9271" w:rsidR="00CF0BE3" w:rsidRPr="003701A1" w:rsidRDefault="000C2176">
            <w:pPr>
              <w:rPr>
                <w:sz w:val="28"/>
                <w:szCs w:val="28"/>
              </w:rPr>
            </w:pPr>
            <w:r w:rsidRPr="003701A1">
              <w:rPr>
                <w:sz w:val="28"/>
                <w:szCs w:val="28"/>
              </w:rPr>
              <w:t>Альтруистические</w:t>
            </w:r>
            <w:r w:rsidR="009D2624" w:rsidRPr="003701A1">
              <w:rPr>
                <w:sz w:val="28"/>
                <w:szCs w:val="28"/>
              </w:rPr>
              <w:t xml:space="preserve"> мотивы (желание просто помочь) </w:t>
            </w:r>
          </w:p>
        </w:tc>
        <w:tc>
          <w:tcPr>
            <w:tcW w:w="567" w:type="dxa"/>
            <w:tcBorders>
              <w:top w:val="single" w:sz="4" w:space="0" w:color="000000"/>
              <w:left w:val="single" w:sz="4" w:space="0" w:color="000000"/>
              <w:bottom w:val="single" w:sz="4" w:space="0" w:color="000000"/>
              <w:right w:val="single" w:sz="4" w:space="0" w:color="000000"/>
            </w:tcBorders>
          </w:tcPr>
          <w:p w14:paraId="48E8A74A" w14:textId="77777777" w:rsidR="00CF0BE3" w:rsidRPr="003701A1" w:rsidRDefault="009D2624">
            <w:pPr>
              <w:jc w:val="center"/>
              <w:rPr>
                <w:sz w:val="28"/>
                <w:szCs w:val="28"/>
              </w:rPr>
            </w:pPr>
            <w:r w:rsidRPr="003701A1">
              <w:rPr>
                <w:sz w:val="28"/>
                <w:szCs w:val="28"/>
              </w:rPr>
              <w:t>1</w:t>
            </w:r>
          </w:p>
        </w:tc>
        <w:tc>
          <w:tcPr>
            <w:tcW w:w="850" w:type="dxa"/>
            <w:tcBorders>
              <w:top w:val="single" w:sz="4" w:space="0" w:color="000000"/>
              <w:left w:val="single" w:sz="4" w:space="0" w:color="000000"/>
              <w:bottom w:val="single" w:sz="4" w:space="0" w:color="000000"/>
              <w:right w:val="single" w:sz="4" w:space="0" w:color="000000"/>
            </w:tcBorders>
          </w:tcPr>
          <w:p w14:paraId="2066A491" w14:textId="77777777" w:rsidR="00CF0BE3" w:rsidRPr="003701A1" w:rsidRDefault="009D2624">
            <w:pPr>
              <w:jc w:val="center"/>
              <w:rPr>
                <w:sz w:val="28"/>
                <w:szCs w:val="28"/>
              </w:rPr>
            </w:pPr>
            <w:r w:rsidRPr="003701A1">
              <w:rPr>
                <w:sz w:val="28"/>
                <w:szCs w:val="28"/>
              </w:rPr>
              <w:t>5,88</w:t>
            </w:r>
          </w:p>
        </w:tc>
        <w:tc>
          <w:tcPr>
            <w:tcW w:w="851" w:type="dxa"/>
            <w:tcBorders>
              <w:top w:val="single" w:sz="4" w:space="0" w:color="000000"/>
              <w:left w:val="single" w:sz="4" w:space="0" w:color="000000"/>
              <w:bottom w:val="single" w:sz="4" w:space="0" w:color="000000"/>
              <w:right w:val="single" w:sz="4" w:space="0" w:color="000000"/>
            </w:tcBorders>
          </w:tcPr>
          <w:p w14:paraId="1CC40A9F" w14:textId="77777777" w:rsidR="00CF0BE3" w:rsidRPr="003701A1" w:rsidRDefault="009D2624">
            <w:pPr>
              <w:jc w:val="center"/>
              <w:rPr>
                <w:sz w:val="28"/>
                <w:szCs w:val="28"/>
              </w:rPr>
            </w:pPr>
            <w:r w:rsidRPr="003701A1">
              <w:rPr>
                <w:sz w:val="28"/>
                <w:szCs w:val="28"/>
              </w:rPr>
              <w:t>0,15</w:t>
            </w:r>
          </w:p>
        </w:tc>
        <w:tc>
          <w:tcPr>
            <w:tcW w:w="850" w:type="dxa"/>
            <w:tcBorders>
              <w:top w:val="single" w:sz="4" w:space="0" w:color="000000"/>
              <w:left w:val="single" w:sz="4" w:space="0" w:color="000000"/>
              <w:bottom w:val="single" w:sz="4" w:space="0" w:color="000000"/>
              <w:right w:val="single" w:sz="4" w:space="0" w:color="000000"/>
            </w:tcBorders>
          </w:tcPr>
          <w:p w14:paraId="27D8353A" w14:textId="77777777" w:rsidR="00CF0BE3" w:rsidRPr="003701A1" w:rsidRDefault="009D2624">
            <w:pPr>
              <w:jc w:val="center"/>
              <w:rPr>
                <w:sz w:val="28"/>
                <w:szCs w:val="28"/>
              </w:rPr>
            </w:pPr>
            <w:r w:rsidRPr="003701A1">
              <w:rPr>
                <w:sz w:val="28"/>
                <w:szCs w:val="28"/>
              </w:rPr>
              <w:t>28,69</w:t>
            </w:r>
          </w:p>
        </w:tc>
        <w:tc>
          <w:tcPr>
            <w:tcW w:w="709" w:type="dxa"/>
            <w:tcBorders>
              <w:top w:val="single" w:sz="4" w:space="0" w:color="000000"/>
              <w:left w:val="single" w:sz="4" w:space="0" w:color="000000"/>
              <w:bottom w:val="single" w:sz="4" w:space="0" w:color="000000"/>
              <w:right w:val="single" w:sz="4" w:space="0" w:color="000000"/>
            </w:tcBorders>
          </w:tcPr>
          <w:p w14:paraId="2C7EC624" w14:textId="77777777" w:rsidR="00CF0BE3" w:rsidRPr="003701A1" w:rsidRDefault="009D2624">
            <w:pPr>
              <w:jc w:val="center"/>
              <w:rPr>
                <w:sz w:val="28"/>
                <w:szCs w:val="28"/>
              </w:rPr>
            </w:pPr>
            <w:r w:rsidRPr="003701A1">
              <w:rPr>
                <w:sz w:val="28"/>
                <w:szCs w:val="28"/>
              </w:rPr>
              <w:t>8</w:t>
            </w:r>
          </w:p>
        </w:tc>
        <w:tc>
          <w:tcPr>
            <w:tcW w:w="850" w:type="dxa"/>
            <w:tcBorders>
              <w:top w:val="single" w:sz="4" w:space="0" w:color="000000"/>
              <w:left w:val="single" w:sz="4" w:space="0" w:color="000000"/>
              <w:bottom w:val="single" w:sz="4" w:space="0" w:color="000000"/>
              <w:right w:val="single" w:sz="4" w:space="0" w:color="000000"/>
            </w:tcBorders>
          </w:tcPr>
          <w:p w14:paraId="16842547" w14:textId="77777777" w:rsidR="00CF0BE3" w:rsidRPr="003701A1" w:rsidRDefault="009D2624">
            <w:pPr>
              <w:jc w:val="center"/>
              <w:rPr>
                <w:sz w:val="28"/>
                <w:szCs w:val="28"/>
              </w:rPr>
            </w:pPr>
            <w:r w:rsidRPr="003701A1">
              <w:rPr>
                <w:sz w:val="28"/>
                <w:szCs w:val="28"/>
              </w:rPr>
              <w:t>15,38</w:t>
            </w:r>
          </w:p>
        </w:tc>
        <w:tc>
          <w:tcPr>
            <w:tcW w:w="851" w:type="dxa"/>
            <w:tcBorders>
              <w:top w:val="single" w:sz="4" w:space="0" w:color="000000"/>
              <w:left w:val="single" w:sz="4" w:space="0" w:color="000000"/>
              <w:bottom w:val="single" w:sz="4" w:space="0" w:color="000000"/>
              <w:right w:val="single" w:sz="4" w:space="0" w:color="000000"/>
            </w:tcBorders>
          </w:tcPr>
          <w:p w14:paraId="6696D23B" w14:textId="77777777" w:rsidR="00CF0BE3" w:rsidRPr="003701A1" w:rsidRDefault="009D2624">
            <w:pPr>
              <w:jc w:val="center"/>
              <w:rPr>
                <w:sz w:val="28"/>
                <w:szCs w:val="28"/>
              </w:rPr>
            </w:pPr>
            <w:r w:rsidRPr="003701A1">
              <w:rPr>
                <w:sz w:val="28"/>
                <w:szCs w:val="28"/>
              </w:rPr>
              <w:t>6,88</w:t>
            </w:r>
          </w:p>
        </w:tc>
        <w:tc>
          <w:tcPr>
            <w:tcW w:w="992" w:type="dxa"/>
            <w:tcBorders>
              <w:top w:val="single" w:sz="4" w:space="0" w:color="000000"/>
              <w:left w:val="single" w:sz="4" w:space="0" w:color="000000"/>
              <w:bottom w:val="single" w:sz="4" w:space="0" w:color="000000"/>
              <w:right w:val="single" w:sz="4" w:space="0" w:color="000000"/>
            </w:tcBorders>
          </w:tcPr>
          <w:p w14:paraId="430C1F8A" w14:textId="77777777" w:rsidR="00CF0BE3" w:rsidRPr="003701A1" w:rsidRDefault="009D2624">
            <w:pPr>
              <w:jc w:val="center"/>
              <w:rPr>
                <w:sz w:val="28"/>
                <w:szCs w:val="28"/>
              </w:rPr>
            </w:pPr>
            <w:r w:rsidRPr="003701A1">
              <w:rPr>
                <w:sz w:val="28"/>
                <w:szCs w:val="28"/>
              </w:rPr>
              <w:t>28,08</w:t>
            </w:r>
          </w:p>
        </w:tc>
        <w:tc>
          <w:tcPr>
            <w:tcW w:w="1113" w:type="dxa"/>
            <w:tcBorders>
              <w:top w:val="single" w:sz="4" w:space="0" w:color="000000"/>
              <w:left w:val="single" w:sz="4" w:space="0" w:color="000000"/>
              <w:bottom w:val="single" w:sz="4" w:space="0" w:color="000000"/>
              <w:right w:val="single" w:sz="4" w:space="0" w:color="000000"/>
            </w:tcBorders>
          </w:tcPr>
          <w:p w14:paraId="4322BF82" w14:textId="77777777" w:rsidR="00CF0BE3" w:rsidRPr="003701A1" w:rsidRDefault="009D2624">
            <w:pPr>
              <w:jc w:val="center"/>
              <w:rPr>
                <w:sz w:val="28"/>
                <w:szCs w:val="28"/>
              </w:rPr>
            </w:pPr>
            <w:r w:rsidRPr="003701A1">
              <w:rPr>
                <w:sz w:val="28"/>
                <w:szCs w:val="28"/>
              </w:rPr>
              <w:t>0,313</w:t>
            </w:r>
          </w:p>
        </w:tc>
      </w:tr>
    </w:tbl>
    <w:p w14:paraId="20B1761C" w14:textId="77777777" w:rsidR="00CF0BE3" w:rsidRPr="003701A1" w:rsidRDefault="00CF0BE3">
      <w:pPr>
        <w:ind w:firstLine="567"/>
        <w:jc w:val="both"/>
        <w:rPr>
          <w:sz w:val="28"/>
          <w:szCs w:val="28"/>
        </w:rPr>
      </w:pPr>
    </w:p>
    <w:p w14:paraId="2CE8EE83" w14:textId="3EDDD377" w:rsidR="0047716B" w:rsidRPr="003701A1" w:rsidRDefault="0047716B" w:rsidP="0047716B">
      <w:pPr>
        <w:ind w:firstLine="709"/>
        <w:jc w:val="both"/>
        <w:rPr>
          <w:sz w:val="28"/>
          <w:szCs w:val="28"/>
        </w:rPr>
      </w:pPr>
      <w:r w:rsidRPr="003701A1">
        <w:rPr>
          <w:sz w:val="28"/>
          <w:szCs w:val="28"/>
        </w:rPr>
        <w:t xml:space="preserve">По мнению респондентов мужского пола, основной причиной донорства спермы явилось финансовая мотивация 14 (82,35 %). Финансовая мотивация может способствовать множественной донации ДС от одного человека. Создание банков спермы, ведения учета доноров спермы между клиниками позволит избежать получения большого количества образцов спермы от одного донора. Респонденты женского пола так считали в 31 (59,62 %). </w:t>
      </w:r>
      <w:r w:rsidR="00FF2920">
        <w:rPr>
          <w:sz w:val="28"/>
          <w:szCs w:val="28"/>
        </w:rPr>
        <w:t>И</w:t>
      </w:r>
      <w:r w:rsidR="00E3241B">
        <w:rPr>
          <w:sz w:val="28"/>
          <w:szCs w:val="28"/>
          <w:lang w:val="kk-KZ"/>
        </w:rPr>
        <w:t xml:space="preserve"> </w:t>
      </w:r>
      <w:r w:rsidR="00FF2920">
        <w:rPr>
          <w:sz w:val="28"/>
          <w:szCs w:val="28"/>
        </w:rPr>
        <w:t>мужчины и женщины считали-п</w:t>
      </w:r>
      <w:r w:rsidRPr="003701A1">
        <w:rPr>
          <w:sz w:val="28"/>
          <w:szCs w:val="28"/>
        </w:rPr>
        <w:t>омощь родственнику рассматривали в 13 (18,84 %), альтруизм 9 (13,04 %), помощь другу или подруге – 2 (2,8 %), при этом так считали только респонденты женского пола. Половые амбиции у респондентов обоих полов не рассматривались в качестве мотивов донации спермы.</w:t>
      </w:r>
    </w:p>
    <w:p w14:paraId="144C2011" w14:textId="4BFF0038" w:rsidR="0047716B" w:rsidRPr="003701A1" w:rsidRDefault="0047716B" w:rsidP="0047716B">
      <w:pPr>
        <w:ind w:firstLine="709"/>
        <w:jc w:val="both"/>
        <w:rPr>
          <w:sz w:val="28"/>
          <w:szCs w:val="28"/>
        </w:rPr>
      </w:pPr>
      <w:r w:rsidRPr="003701A1">
        <w:rPr>
          <w:sz w:val="28"/>
          <w:szCs w:val="28"/>
        </w:rPr>
        <w:t>Выбор донора спермы включает в себя несколько этапов. Реципиент определяет свои приоритеты и наиболее важные качества: физические данные, история болезни, образование и этническая принадлежность. Рекомендации по выбору донора предоставляет консультант</w:t>
      </w:r>
      <w:r>
        <w:rPr>
          <w:sz w:val="28"/>
          <w:szCs w:val="28"/>
        </w:rPr>
        <w:t xml:space="preserve"> или врач репродуктолог</w:t>
      </w:r>
      <w:r w:rsidRPr="003701A1">
        <w:rPr>
          <w:sz w:val="28"/>
          <w:szCs w:val="28"/>
        </w:rPr>
        <w:t xml:space="preserve"> в клинике репродуктивной медицины. Наиболее полную консультацию можно получить от специалиста, который несет ответственность за применение ДС в программах ВРТ в клинике. </w:t>
      </w:r>
    </w:p>
    <w:p w14:paraId="4776F2D5" w14:textId="77777777" w:rsidR="0047716B" w:rsidRPr="003701A1" w:rsidRDefault="0047716B" w:rsidP="0047716B">
      <w:pPr>
        <w:ind w:firstLine="709"/>
        <w:jc w:val="both"/>
        <w:rPr>
          <w:sz w:val="28"/>
          <w:szCs w:val="28"/>
        </w:rPr>
      </w:pPr>
      <w:r w:rsidRPr="003701A1">
        <w:rPr>
          <w:sz w:val="28"/>
          <w:szCs w:val="28"/>
        </w:rPr>
        <w:t>Как показал настоящий опрос</w:t>
      </w:r>
      <w:r w:rsidRPr="003701A1">
        <w:rPr>
          <w:sz w:val="28"/>
          <w:szCs w:val="28"/>
          <w:lang w:val="uk-UA"/>
        </w:rPr>
        <w:t>,</w:t>
      </w:r>
      <w:r w:rsidRPr="003701A1">
        <w:rPr>
          <w:sz w:val="28"/>
          <w:szCs w:val="28"/>
        </w:rPr>
        <w:t xml:space="preserve"> не все специалисты поддерживают использование ДС и создание регистров. Достоверную информацию о доноре можно получить в клинике с наличием банка донорской спермы. Многие банки спермы предоставляют подробные анкеты доноров, включая информацию о физических характеристиках, истории болезни, образовании, хобби и многом другом. Изучение истории болезни донора, позволяет убедиться в отсутствии серьезных наследственных заболеваний, которые могут передаваться потомкам.</w:t>
      </w:r>
    </w:p>
    <w:p w14:paraId="394EBA3C" w14:textId="77777777" w:rsidR="0047716B" w:rsidRPr="003701A1" w:rsidRDefault="0047716B" w:rsidP="0047716B">
      <w:pPr>
        <w:ind w:firstLine="709"/>
        <w:jc w:val="both"/>
        <w:rPr>
          <w:sz w:val="28"/>
          <w:szCs w:val="28"/>
        </w:rPr>
      </w:pPr>
      <w:r w:rsidRPr="003701A1">
        <w:rPr>
          <w:sz w:val="28"/>
          <w:szCs w:val="28"/>
        </w:rPr>
        <w:t>При выборе донора необходимо изучить юридические аспекты использования ДС в регионе, включая родительские права и обязанности. Реципиент может решить, нужен ли анонимный донор или тот, кто открыт для потенциального контакта с ребенком в будущем. Стоимость использования донорской спермы, включая гонорары донора, медицинские процедуры и юридические расходы.</w:t>
      </w:r>
    </w:p>
    <w:p w14:paraId="1C4B5602" w14:textId="77777777" w:rsidR="0047716B" w:rsidRPr="003701A1" w:rsidRDefault="0047716B" w:rsidP="0047716B">
      <w:pPr>
        <w:ind w:firstLine="709"/>
        <w:jc w:val="both"/>
        <w:rPr>
          <w:sz w:val="28"/>
          <w:szCs w:val="28"/>
        </w:rPr>
      </w:pPr>
      <w:r w:rsidRPr="003701A1">
        <w:rPr>
          <w:sz w:val="28"/>
          <w:szCs w:val="28"/>
        </w:rPr>
        <w:t>При выборе донора спермы часто необходима психологическая консультация, которая помогает разобраться в эмоциональных аспектах процесса принятия решений. Выбор донора спермы – это глубоко личное решение, и важно уделить время тому, чтобы сделать осознанный выбор, который подойдет будущей семье.</w:t>
      </w:r>
    </w:p>
    <w:p w14:paraId="112F45C6" w14:textId="77777777" w:rsidR="0047716B" w:rsidRPr="003701A1" w:rsidRDefault="0047716B" w:rsidP="0047716B">
      <w:pPr>
        <w:ind w:firstLine="709"/>
        <w:jc w:val="both"/>
        <w:rPr>
          <w:sz w:val="28"/>
          <w:szCs w:val="28"/>
        </w:rPr>
      </w:pPr>
      <w:r w:rsidRPr="003701A1">
        <w:rPr>
          <w:sz w:val="28"/>
          <w:szCs w:val="28"/>
        </w:rPr>
        <w:t>Наиболее полная, унифицирован</w:t>
      </w:r>
      <w:r>
        <w:rPr>
          <w:sz w:val="28"/>
          <w:szCs w:val="28"/>
        </w:rPr>
        <w:t>ная</w:t>
      </w:r>
      <w:r w:rsidRPr="003701A1">
        <w:rPr>
          <w:sz w:val="28"/>
          <w:szCs w:val="28"/>
        </w:rPr>
        <w:t xml:space="preserve"> и доступная информация о доноре может храниться только в банке спермы и</w:t>
      </w:r>
      <w:r>
        <w:rPr>
          <w:sz w:val="28"/>
          <w:szCs w:val="28"/>
        </w:rPr>
        <w:t>ли</w:t>
      </w:r>
      <w:r w:rsidRPr="003701A1">
        <w:rPr>
          <w:sz w:val="28"/>
          <w:szCs w:val="28"/>
        </w:rPr>
        <w:t xml:space="preserve"> едином регистре ДС. Наличие единого регистра поможет реципиенту при помощи специалиста ВРТ правильно подобрать донора, который бы соответствовал всем требованиям. </w:t>
      </w:r>
    </w:p>
    <w:p w14:paraId="5D947580" w14:textId="77777777" w:rsidR="0047716B" w:rsidRPr="003701A1" w:rsidRDefault="0047716B" w:rsidP="0047716B">
      <w:pPr>
        <w:ind w:firstLine="709"/>
        <w:jc w:val="both"/>
        <w:rPr>
          <w:sz w:val="28"/>
          <w:szCs w:val="28"/>
        </w:rPr>
      </w:pPr>
      <w:r w:rsidRPr="003701A1">
        <w:rPr>
          <w:sz w:val="28"/>
          <w:szCs w:val="28"/>
        </w:rPr>
        <w:t xml:space="preserve">При выборе донора спермы реципиенты часто учитывают такие факторы, как физические характеристики донора, история здоровья, образование, личные интересы, а иногда даже его личностные качества. Важно отметить, что предпочтения могут сильно различаться между отдельными людьми или парами (таблица </w:t>
      </w:r>
      <w:r>
        <w:rPr>
          <w:sz w:val="28"/>
          <w:szCs w:val="28"/>
        </w:rPr>
        <w:t>33</w:t>
      </w:r>
      <w:r w:rsidRPr="003701A1">
        <w:rPr>
          <w:sz w:val="28"/>
          <w:szCs w:val="28"/>
        </w:rPr>
        <w:t xml:space="preserve">). </w:t>
      </w:r>
    </w:p>
    <w:p w14:paraId="53B2C026" w14:textId="77777777" w:rsidR="00CF0BE3" w:rsidRPr="003701A1" w:rsidRDefault="00CF0BE3">
      <w:pPr>
        <w:ind w:firstLine="567"/>
        <w:jc w:val="right"/>
        <w:rPr>
          <w:sz w:val="28"/>
          <w:szCs w:val="28"/>
        </w:rPr>
      </w:pPr>
    </w:p>
    <w:p w14:paraId="4C81947B" w14:textId="62A7DDD1" w:rsidR="007A1133" w:rsidRPr="00527D1C" w:rsidRDefault="00971104" w:rsidP="00527D1C">
      <w:pPr>
        <w:jc w:val="both"/>
        <w:rPr>
          <w:sz w:val="28"/>
          <w:szCs w:val="28"/>
        </w:rPr>
      </w:pPr>
      <w:r w:rsidRPr="00527D1C">
        <w:rPr>
          <w:sz w:val="28"/>
          <w:szCs w:val="28"/>
        </w:rPr>
        <w:t xml:space="preserve">Таблица </w:t>
      </w:r>
      <w:r w:rsidR="00A67A75" w:rsidRPr="00527D1C">
        <w:rPr>
          <w:sz w:val="28"/>
          <w:szCs w:val="28"/>
        </w:rPr>
        <w:t>33</w:t>
      </w:r>
      <w:r w:rsidR="003F3198">
        <w:rPr>
          <w:sz w:val="28"/>
          <w:szCs w:val="28"/>
        </w:rPr>
        <w:t xml:space="preserve"> </w:t>
      </w:r>
      <w:r w:rsidR="003F3198" w:rsidRPr="003701A1">
        <w:rPr>
          <w:sz w:val="28"/>
          <w:szCs w:val="28"/>
        </w:rPr>
        <w:t>–</w:t>
      </w:r>
      <w:r w:rsidRPr="00527D1C">
        <w:rPr>
          <w:sz w:val="28"/>
          <w:szCs w:val="28"/>
        </w:rPr>
        <w:t xml:space="preserve"> </w:t>
      </w:r>
      <w:r w:rsidR="009D2624" w:rsidRPr="00527D1C">
        <w:rPr>
          <w:sz w:val="28"/>
          <w:szCs w:val="28"/>
        </w:rPr>
        <w:t>Приоритетные интересы реципиентов при выборе донора спермы</w:t>
      </w:r>
    </w:p>
    <w:p w14:paraId="2218398B" w14:textId="15F0A89F" w:rsidR="00CF0BE3" w:rsidRPr="003701A1" w:rsidRDefault="009D2624" w:rsidP="007A1133">
      <w:pPr>
        <w:ind w:firstLine="567"/>
        <w:jc w:val="center"/>
        <w:rPr>
          <w:b/>
          <w:sz w:val="28"/>
          <w:szCs w:val="28"/>
        </w:rPr>
      </w:pPr>
      <w:r w:rsidRPr="003701A1">
        <w:rPr>
          <w:b/>
          <w:sz w:val="28"/>
          <w:szCs w:val="28"/>
        </w:rPr>
        <w:t xml:space="preserve"> </w:t>
      </w:r>
    </w:p>
    <w:tbl>
      <w:tblPr>
        <w:tblStyle w:val="affffffff6"/>
        <w:tblW w:w="9757"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792"/>
        <w:gridCol w:w="712"/>
        <w:gridCol w:w="887"/>
        <w:gridCol w:w="900"/>
        <w:gridCol w:w="896"/>
        <w:gridCol w:w="692"/>
        <w:gridCol w:w="884"/>
        <w:gridCol w:w="883"/>
        <w:gridCol w:w="882"/>
        <w:gridCol w:w="1229"/>
      </w:tblGrid>
      <w:tr w:rsidR="00CF0BE3" w:rsidRPr="003701A1" w14:paraId="5869A868" w14:textId="77777777">
        <w:trPr>
          <w:trHeight w:val="272"/>
          <w:jc w:val="center"/>
        </w:trPr>
        <w:tc>
          <w:tcPr>
            <w:tcW w:w="1792" w:type="dxa"/>
            <w:vMerge w:val="restart"/>
            <w:tcBorders>
              <w:top w:val="single" w:sz="4" w:space="0" w:color="000000"/>
              <w:left w:val="single" w:sz="4" w:space="0" w:color="000000"/>
              <w:right w:val="single" w:sz="4" w:space="0" w:color="000000"/>
            </w:tcBorders>
          </w:tcPr>
          <w:p w14:paraId="16645BFF" w14:textId="77777777" w:rsidR="00CF0BE3" w:rsidRPr="003701A1" w:rsidRDefault="009D2624">
            <w:pPr>
              <w:rPr>
                <w:sz w:val="28"/>
                <w:szCs w:val="28"/>
              </w:rPr>
            </w:pPr>
            <w:r w:rsidRPr="003701A1">
              <w:rPr>
                <w:sz w:val="28"/>
                <w:szCs w:val="28"/>
              </w:rPr>
              <w:t>Показатели</w:t>
            </w:r>
          </w:p>
        </w:tc>
        <w:tc>
          <w:tcPr>
            <w:tcW w:w="6736" w:type="dxa"/>
            <w:gridSpan w:val="8"/>
            <w:tcBorders>
              <w:top w:val="single" w:sz="4" w:space="0" w:color="000000"/>
              <w:left w:val="single" w:sz="4" w:space="0" w:color="000000"/>
              <w:bottom w:val="single" w:sz="4" w:space="0" w:color="000000"/>
              <w:right w:val="single" w:sz="4" w:space="0" w:color="000000"/>
            </w:tcBorders>
            <w:vAlign w:val="center"/>
          </w:tcPr>
          <w:p w14:paraId="2329F897" w14:textId="77777777" w:rsidR="00CF0BE3" w:rsidRPr="003701A1" w:rsidRDefault="009D2624">
            <w:pPr>
              <w:jc w:val="center"/>
              <w:rPr>
                <w:sz w:val="28"/>
                <w:szCs w:val="28"/>
              </w:rPr>
            </w:pPr>
            <w:r w:rsidRPr="003701A1">
              <w:rPr>
                <w:sz w:val="28"/>
                <w:szCs w:val="28"/>
              </w:rPr>
              <w:t>Медицинские работники РК (n=69)</w:t>
            </w:r>
          </w:p>
        </w:tc>
        <w:tc>
          <w:tcPr>
            <w:tcW w:w="1229" w:type="dxa"/>
            <w:vMerge w:val="restart"/>
            <w:tcBorders>
              <w:top w:val="single" w:sz="4" w:space="0" w:color="000000"/>
              <w:left w:val="single" w:sz="4" w:space="0" w:color="000000"/>
              <w:right w:val="single" w:sz="4" w:space="0" w:color="000000"/>
            </w:tcBorders>
            <w:vAlign w:val="center"/>
          </w:tcPr>
          <w:p w14:paraId="1C32801D" w14:textId="77777777" w:rsidR="00CF0BE3" w:rsidRPr="003701A1" w:rsidRDefault="009D2624">
            <w:pPr>
              <w:jc w:val="center"/>
              <w:rPr>
                <w:sz w:val="28"/>
                <w:szCs w:val="28"/>
              </w:rPr>
            </w:pPr>
            <w:r w:rsidRPr="003701A1">
              <w:rPr>
                <w:sz w:val="28"/>
                <w:szCs w:val="28"/>
              </w:rPr>
              <w:t>p</w:t>
            </w:r>
          </w:p>
        </w:tc>
      </w:tr>
      <w:tr w:rsidR="00CF0BE3" w:rsidRPr="003701A1" w14:paraId="5656B545" w14:textId="77777777">
        <w:trPr>
          <w:trHeight w:val="272"/>
          <w:jc w:val="center"/>
        </w:trPr>
        <w:tc>
          <w:tcPr>
            <w:tcW w:w="1792" w:type="dxa"/>
            <w:vMerge/>
            <w:tcBorders>
              <w:top w:val="single" w:sz="4" w:space="0" w:color="000000"/>
              <w:left w:val="single" w:sz="4" w:space="0" w:color="000000"/>
              <w:right w:val="single" w:sz="4" w:space="0" w:color="000000"/>
            </w:tcBorders>
          </w:tcPr>
          <w:p w14:paraId="686E8FBF" w14:textId="77777777" w:rsidR="00CF0BE3" w:rsidRPr="003701A1" w:rsidRDefault="00CF0BE3">
            <w:pPr>
              <w:widowControl w:val="0"/>
              <w:pBdr>
                <w:top w:val="nil"/>
                <w:left w:val="nil"/>
                <w:bottom w:val="nil"/>
                <w:right w:val="nil"/>
                <w:between w:val="nil"/>
              </w:pBdr>
              <w:rPr>
                <w:sz w:val="28"/>
                <w:szCs w:val="28"/>
              </w:rPr>
            </w:pPr>
          </w:p>
        </w:tc>
        <w:tc>
          <w:tcPr>
            <w:tcW w:w="3395" w:type="dxa"/>
            <w:gridSpan w:val="4"/>
            <w:tcBorders>
              <w:top w:val="single" w:sz="4" w:space="0" w:color="000000"/>
              <w:left w:val="single" w:sz="4" w:space="0" w:color="000000"/>
              <w:bottom w:val="single" w:sz="4" w:space="0" w:color="000000"/>
              <w:right w:val="single" w:sz="4" w:space="0" w:color="000000"/>
            </w:tcBorders>
            <w:vAlign w:val="center"/>
          </w:tcPr>
          <w:p w14:paraId="748D76CA" w14:textId="77777777" w:rsidR="00CF0BE3" w:rsidRPr="003701A1" w:rsidRDefault="009D2624">
            <w:pPr>
              <w:jc w:val="center"/>
              <w:rPr>
                <w:sz w:val="28"/>
                <w:szCs w:val="28"/>
              </w:rPr>
            </w:pPr>
            <w:r w:rsidRPr="003701A1">
              <w:rPr>
                <w:sz w:val="28"/>
                <w:szCs w:val="28"/>
              </w:rPr>
              <w:t>мужчины</w:t>
            </w:r>
          </w:p>
        </w:tc>
        <w:tc>
          <w:tcPr>
            <w:tcW w:w="3341" w:type="dxa"/>
            <w:gridSpan w:val="4"/>
            <w:tcBorders>
              <w:top w:val="single" w:sz="4" w:space="0" w:color="000000"/>
              <w:left w:val="single" w:sz="4" w:space="0" w:color="000000"/>
              <w:bottom w:val="single" w:sz="4" w:space="0" w:color="000000"/>
              <w:right w:val="single" w:sz="4" w:space="0" w:color="000000"/>
            </w:tcBorders>
            <w:vAlign w:val="center"/>
          </w:tcPr>
          <w:p w14:paraId="72130C81" w14:textId="77777777" w:rsidR="00CF0BE3" w:rsidRPr="003701A1" w:rsidRDefault="009D2624">
            <w:pPr>
              <w:jc w:val="center"/>
              <w:rPr>
                <w:sz w:val="28"/>
                <w:szCs w:val="28"/>
              </w:rPr>
            </w:pPr>
            <w:r w:rsidRPr="003701A1">
              <w:rPr>
                <w:sz w:val="28"/>
                <w:szCs w:val="28"/>
              </w:rPr>
              <w:t>женщины</w:t>
            </w:r>
          </w:p>
        </w:tc>
        <w:tc>
          <w:tcPr>
            <w:tcW w:w="1229" w:type="dxa"/>
            <w:vMerge/>
            <w:tcBorders>
              <w:top w:val="single" w:sz="4" w:space="0" w:color="000000"/>
              <w:left w:val="single" w:sz="4" w:space="0" w:color="000000"/>
              <w:right w:val="single" w:sz="4" w:space="0" w:color="000000"/>
            </w:tcBorders>
            <w:vAlign w:val="center"/>
          </w:tcPr>
          <w:p w14:paraId="5FD3AB12"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2FB4A940" w14:textId="77777777">
        <w:trPr>
          <w:trHeight w:val="258"/>
          <w:jc w:val="center"/>
        </w:trPr>
        <w:tc>
          <w:tcPr>
            <w:tcW w:w="1792" w:type="dxa"/>
            <w:vMerge/>
            <w:tcBorders>
              <w:top w:val="single" w:sz="4" w:space="0" w:color="000000"/>
              <w:left w:val="single" w:sz="4" w:space="0" w:color="000000"/>
              <w:right w:val="single" w:sz="4" w:space="0" w:color="000000"/>
            </w:tcBorders>
          </w:tcPr>
          <w:p w14:paraId="5774E8D7" w14:textId="77777777" w:rsidR="00CF0BE3" w:rsidRPr="003701A1" w:rsidRDefault="00CF0BE3">
            <w:pPr>
              <w:widowControl w:val="0"/>
              <w:pBdr>
                <w:top w:val="nil"/>
                <w:left w:val="nil"/>
                <w:bottom w:val="nil"/>
                <w:right w:val="nil"/>
                <w:between w:val="nil"/>
              </w:pBdr>
              <w:rPr>
                <w:sz w:val="28"/>
                <w:szCs w:val="28"/>
              </w:rPr>
            </w:pPr>
          </w:p>
        </w:tc>
        <w:tc>
          <w:tcPr>
            <w:tcW w:w="712" w:type="dxa"/>
            <w:tcBorders>
              <w:top w:val="single" w:sz="4" w:space="0" w:color="000000"/>
              <w:left w:val="single" w:sz="4" w:space="0" w:color="000000"/>
              <w:bottom w:val="single" w:sz="4" w:space="0" w:color="000000"/>
              <w:right w:val="single" w:sz="4" w:space="0" w:color="000000"/>
            </w:tcBorders>
            <w:vAlign w:val="center"/>
          </w:tcPr>
          <w:p w14:paraId="3B15529A" w14:textId="77777777" w:rsidR="00CF0BE3" w:rsidRPr="003701A1" w:rsidRDefault="009D2624">
            <w:pPr>
              <w:jc w:val="center"/>
              <w:rPr>
                <w:sz w:val="28"/>
                <w:szCs w:val="28"/>
              </w:rPr>
            </w:pPr>
            <w:r w:rsidRPr="003701A1">
              <w:rPr>
                <w:sz w:val="28"/>
                <w:szCs w:val="28"/>
              </w:rPr>
              <w:t>абс.</w:t>
            </w:r>
          </w:p>
        </w:tc>
        <w:tc>
          <w:tcPr>
            <w:tcW w:w="887" w:type="dxa"/>
            <w:tcBorders>
              <w:top w:val="single" w:sz="4" w:space="0" w:color="000000"/>
              <w:left w:val="single" w:sz="4" w:space="0" w:color="000000"/>
              <w:bottom w:val="single" w:sz="4" w:space="0" w:color="000000"/>
              <w:right w:val="single" w:sz="4" w:space="0" w:color="000000"/>
            </w:tcBorders>
            <w:vAlign w:val="center"/>
          </w:tcPr>
          <w:p w14:paraId="3C0EB743" w14:textId="77777777" w:rsidR="00CF0BE3" w:rsidRPr="003701A1" w:rsidRDefault="009D2624">
            <w:pPr>
              <w:jc w:val="center"/>
              <w:rPr>
                <w:sz w:val="28"/>
                <w:szCs w:val="28"/>
              </w:rPr>
            </w:pPr>
            <w:r w:rsidRPr="003701A1">
              <w:rPr>
                <w:sz w:val="28"/>
                <w:szCs w:val="28"/>
              </w:rPr>
              <w:t>%</w:t>
            </w:r>
          </w:p>
        </w:tc>
        <w:tc>
          <w:tcPr>
            <w:tcW w:w="900" w:type="dxa"/>
            <w:tcBorders>
              <w:top w:val="single" w:sz="4" w:space="0" w:color="000000"/>
              <w:left w:val="single" w:sz="4" w:space="0" w:color="000000"/>
              <w:bottom w:val="single" w:sz="4" w:space="0" w:color="000000"/>
              <w:right w:val="single" w:sz="4" w:space="0" w:color="000000"/>
            </w:tcBorders>
            <w:vAlign w:val="center"/>
          </w:tcPr>
          <w:p w14:paraId="1B994C99" w14:textId="77777777" w:rsidR="00CF0BE3" w:rsidRPr="003701A1" w:rsidRDefault="009D2624">
            <w:pPr>
              <w:jc w:val="center"/>
              <w:rPr>
                <w:sz w:val="28"/>
                <w:szCs w:val="28"/>
              </w:rPr>
            </w:pPr>
            <w:r w:rsidRPr="003701A1">
              <w:rPr>
                <w:sz w:val="28"/>
                <w:szCs w:val="28"/>
              </w:rPr>
              <w:t>Exact 95% LCL</w:t>
            </w:r>
          </w:p>
        </w:tc>
        <w:tc>
          <w:tcPr>
            <w:tcW w:w="896" w:type="dxa"/>
            <w:tcBorders>
              <w:top w:val="single" w:sz="4" w:space="0" w:color="000000"/>
              <w:left w:val="single" w:sz="4" w:space="0" w:color="000000"/>
              <w:bottom w:val="single" w:sz="4" w:space="0" w:color="000000"/>
              <w:right w:val="single" w:sz="4" w:space="0" w:color="000000"/>
            </w:tcBorders>
            <w:vAlign w:val="center"/>
          </w:tcPr>
          <w:p w14:paraId="631C5974" w14:textId="77777777" w:rsidR="00CF0BE3" w:rsidRPr="003701A1" w:rsidRDefault="009D2624">
            <w:pPr>
              <w:jc w:val="center"/>
              <w:rPr>
                <w:sz w:val="28"/>
                <w:szCs w:val="28"/>
              </w:rPr>
            </w:pPr>
            <w:r w:rsidRPr="003701A1">
              <w:rPr>
                <w:sz w:val="28"/>
                <w:szCs w:val="28"/>
              </w:rPr>
              <w:t>Exact 95% UCL</w:t>
            </w:r>
          </w:p>
        </w:tc>
        <w:tc>
          <w:tcPr>
            <w:tcW w:w="692" w:type="dxa"/>
            <w:tcBorders>
              <w:top w:val="single" w:sz="4" w:space="0" w:color="000000"/>
              <w:left w:val="single" w:sz="4" w:space="0" w:color="000000"/>
              <w:bottom w:val="single" w:sz="4" w:space="0" w:color="000000"/>
              <w:right w:val="single" w:sz="4" w:space="0" w:color="000000"/>
            </w:tcBorders>
            <w:vAlign w:val="center"/>
          </w:tcPr>
          <w:p w14:paraId="51A0A91B" w14:textId="77777777" w:rsidR="00CF0BE3" w:rsidRPr="003701A1" w:rsidRDefault="009D2624">
            <w:pPr>
              <w:jc w:val="center"/>
              <w:rPr>
                <w:sz w:val="28"/>
                <w:szCs w:val="28"/>
              </w:rPr>
            </w:pPr>
            <w:r w:rsidRPr="003701A1">
              <w:rPr>
                <w:sz w:val="28"/>
                <w:szCs w:val="28"/>
              </w:rPr>
              <w:t>абс.</w:t>
            </w:r>
          </w:p>
        </w:tc>
        <w:tc>
          <w:tcPr>
            <w:tcW w:w="884" w:type="dxa"/>
            <w:tcBorders>
              <w:top w:val="single" w:sz="4" w:space="0" w:color="000000"/>
              <w:left w:val="single" w:sz="4" w:space="0" w:color="000000"/>
              <w:bottom w:val="single" w:sz="4" w:space="0" w:color="000000"/>
              <w:right w:val="single" w:sz="4" w:space="0" w:color="000000"/>
            </w:tcBorders>
            <w:vAlign w:val="center"/>
          </w:tcPr>
          <w:p w14:paraId="1B845537" w14:textId="77777777" w:rsidR="00CF0BE3" w:rsidRPr="003701A1" w:rsidRDefault="009D2624">
            <w:pPr>
              <w:jc w:val="center"/>
              <w:rPr>
                <w:sz w:val="28"/>
                <w:szCs w:val="28"/>
              </w:rPr>
            </w:pPr>
            <w:r w:rsidRPr="003701A1">
              <w:rPr>
                <w:sz w:val="28"/>
                <w:szCs w:val="28"/>
              </w:rPr>
              <w:t>%</w:t>
            </w:r>
          </w:p>
        </w:tc>
        <w:tc>
          <w:tcPr>
            <w:tcW w:w="883" w:type="dxa"/>
            <w:tcBorders>
              <w:top w:val="single" w:sz="4" w:space="0" w:color="000000"/>
              <w:left w:val="single" w:sz="4" w:space="0" w:color="000000"/>
              <w:bottom w:val="single" w:sz="4" w:space="0" w:color="000000"/>
              <w:right w:val="single" w:sz="4" w:space="0" w:color="000000"/>
            </w:tcBorders>
            <w:vAlign w:val="center"/>
          </w:tcPr>
          <w:p w14:paraId="3EC5E1BE" w14:textId="77777777" w:rsidR="00CF0BE3" w:rsidRPr="003701A1" w:rsidRDefault="009D2624">
            <w:pPr>
              <w:jc w:val="center"/>
              <w:rPr>
                <w:sz w:val="28"/>
                <w:szCs w:val="28"/>
              </w:rPr>
            </w:pPr>
            <w:r w:rsidRPr="003701A1">
              <w:rPr>
                <w:sz w:val="28"/>
                <w:szCs w:val="28"/>
              </w:rPr>
              <w:t>Exact 95% LCL</w:t>
            </w:r>
          </w:p>
        </w:tc>
        <w:tc>
          <w:tcPr>
            <w:tcW w:w="882" w:type="dxa"/>
            <w:tcBorders>
              <w:top w:val="single" w:sz="4" w:space="0" w:color="000000"/>
              <w:left w:val="single" w:sz="4" w:space="0" w:color="000000"/>
              <w:bottom w:val="single" w:sz="4" w:space="0" w:color="000000"/>
              <w:right w:val="single" w:sz="4" w:space="0" w:color="000000"/>
            </w:tcBorders>
            <w:vAlign w:val="center"/>
          </w:tcPr>
          <w:p w14:paraId="487209CB" w14:textId="77777777" w:rsidR="00CF0BE3" w:rsidRPr="003701A1" w:rsidRDefault="009D2624">
            <w:pPr>
              <w:jc w:val="center"/>
              <w:rPr>
                <w:sz w:val="28"/>
                <w:szCs w:val="28"/>
              </w:rPr>
            </w:pPr>
            <w:r w:rsidRPr="003701A1">
              <w:rPr>
                <w:sz w:val="28"/>
                <w:szCs w:val="28"/>
              </w:rPr>
              <w:t>Exact 95% UCL</w:t>
            </w:r>
          </w:p>
        </w:tc>
        <w:tc>
          <w:tcPr>
            <w:tcW w:w="1229" w:type="dxa"/>
            <w:vMerge/>
            <w:tcBorders>
              <w:top w:val="single" w:sz="4" w:space="0" w:color="000000"/>
              <w:left w:val="single" w:sz="4" w:space="0" w:color="000000"/>
              <w:right w:val="single" w:sz="4" w:space="0" w:color="000000"/>
            </w:tcBorders>
            <w:vAlign w:val="center"/>
          </w:tcPr>
          <w:p w14:paraId="59EE8D6E"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084F3EFB" w14:textId="77777777">
        <w:trPr>
          <w:jc w:val="center"/>
        </w:trPr>
        <w:tc>
          <w:tcPr>
            <w:tcW w:w="1792" w:type="dxa"/>
            <w:tcBorders>
              <w:top w:val="single" w:sz="4" w:space="0" w:color="000000"/>
              <w:left w:val="single" w:sz="4" w:space="0" w:color="000000"/>
              <w:bottom w:val="single" w:sz="4" w:space="0" w:color="000000"/>
              <w:right w:val="single" w:sz="4" w:space="0" w:color="000000"/>
            </w:tcBorders>
          </w:tcPr>
          <w:p w14:paraId="40CDD27E" w14:textId="77777777" w:rsidR="00CF0BE3" w:rsidRPr="003701A1" w:rsidRDefault="009D2624">
            <w:pPr>
              <w:rPr>
                <w:sz w:val="28"/>
                <w:szCs w:val="28"/>
              </w:rPr>
            </w:pPr>
            <w:r w:rsidRPr="003701A1">
              <w:rPr>
                <w:sz w:val="28"/>
                <w:szCs w:val="28"/>
              </w:rPr>
              <w:t xml:space="preserve">Здоровье, в том числе генетическое </w:t>
            </w:r>
          </w:p>
        </w:tc>
        <w:tc>
          <w:tcPr>
            <w:tcW w:w="712" w:type="dxa"/>
            <w:tcBorders>
              <w:top w:val="single" w:sz="4" w:space="0" w:color="000000"/>
              <w:left w:val="single" w:sz="4" w:space="0" w:color="000000"/>
              <w:bottom w:val="single" w:sz="4" w:space="0" w:color="000000"/>
              <w:right w:val="single" w:sz="4" w:space="0" w:color="000000"/>
            </w:tcBorders>
            <w:vAlign w:val="center"/>
          </w:tcPr>
          <w:p w14:paraId="3311083C" w14:textId="77777777" w:rsidR="00CF0BE3" w:rsidRPr="003701A1" w:rsidRDefault="009D2624">
            <w:pPr>
              <w:jc w:val="center"/>
              <w:rPr>
                <w:sz w:val="28"/>
                <w:szCs w:val="28"/>
              </w:rPr>
            </w:pPr>
            <w:r w:rsidRPr="003701A1">
              <w:rPr>
                <w:sz w:val="28"/>
                <w:szCs w:val="28"/>
              </w:rPr>
              <w:t>15</w:t>
            </w:r>
          </w:p>
        </w:tc>
        <w:tc>
          <w:tcPr>
            <w:tcW w:w="887" w:type="dxa"/>
            <w:tcBorders>
              <w:top w:val="single" w:sz="4" w:space="0" w:color="000000"/>
              <w:left w:val="single" w:sz="4" w:space="0" w:color="000000"/>
              <w:bottom w:val="single" w:sz="4" w:space="0" w:color="000000"/>
              <w:right w:val="single" w:sz="4" w:space="0" w:color="000000"/>
            </w:tcBorders>
            <w:vAlign w:val="center"/>
          </w:tcPr>
          <w:p w14:paraId="2F75C52F" w14:textId="77777777" w:rsidR="00CF0BE3" w:rsidRPr="003701A1" w:rsidRDefault="009D2624">
            <w:pPr>
              <w:jc w:val="center"/>
              <w:rPr>
                <w:sz w:val="28"/>
                <w:szCs w:val="28"/>
              </w:rPr>
            </w:pPr>
            <w:r w:rsidRPr="003701A1">
              <w:rPr>
                <w:sz w:val="28"/>
                <w:szCs w:val="28"/>
              </w:rPr>
              <w:t>25,42</w:t>
            </w:r>
          </w:p>
        </w:tc>
        <w:tc>
          <w:tcPr>
            <w:tcW w:w="900" w:type="dxa"/>
            <w:tcBorders>
              <w:top w:val="single" w:sz="4" w:space="0" w:color="000000"/>
              <w:left w:val="single" w:sz="4" w:space="0" w:color="000000"/>
              <w:bottom w:val="single" w:sz="4" w:space="0" w:color="000000"/>
              <w:right w:val="single" w:sz="4" w:space="0" w:color="000000"/>
            </w:tcBorders>
            <w:vAlign w:val="center"/>
          </w:tcPr>
          <w:p w14:paraId="541A5851" w14:textId="77777777" w:rsidR="00CF0BE3" w:rsidRPr="003701A1" w:rsidRDefault="009D2624">
            <w:pPr>
              <w:jc w:val="center"/>
              <w:rPr>
                <w:sz w:val="28"/>
                <w:szCs w:val="28"/>
              </w:rPr>
            </w:pPr>
            <w:r w:rsidRPr="003701A1">
              <w:rPr>
                <w:sz w:val="28"/>
                <w:szCs w:val="28"/>
              </w:rPr>
              <w:t>14,98</w:t>
            </w:r>
          </w:p>
        </w:tc>
        <w:tc>
          <w:tcPr>
            <w:tcW w:w="896" w:type="dxa"/>
            <w:tcBorders>
              <w:top w:val="single" w:sz="4" w:space="0" w:color="000000"/>
              <w:left w:val="single" w:sz="4" w:space="0" w:color="000000"/>
              <w:bottom w:val="single" w:sz="4" w:space="0" w:color="000000"/>
              <w:right w:val="single" w:sz="4" w:space="0" w:color="000000"/>
            </w:tcBorders>
            <w:vAlign w:val="center"/>
          </w:tcPr>
          <w:p w14:paraId="11BAF6C4" w14:textId="77777777" w:rsidR="00CF0BE3" w:rsidRPr="003701A1" w:rsidRDefault="009D2624">
            <w:pPr>
              <w:jc w:val="center"/>
              <w:rPr>
                <w:sz w:val="28"/>
                <w:szCs w:val="28"/>
              </w:rPr>
            </w:pPr>
            <w:r w:rsidRPr="003701A1">
              <w:rPr>
                <w:sz w:val="28"/>
                <w:szCs w:val="28"/>
              </w:rPr>
              <w:t>38,44</w:t>
            </w:r>
          </w:p>
        </w:tc>
        <w:tc>
          <w:tcPr>
            <w:tcW w:w="692" w:type="dxa"/>
            <w:tcBorders>
              <w:top w:val="single" w:sz="4" w:space="0" w:color="000000"/>
              <w:left w:val="single" w:sz="4" w:space="0" w:color="000000"/>
              <w:bottom w:val="single" w:sz="4" w:space="0" w:color="000000"/>
              <w:right w:val="single" w:sz="4" w:space="0" w:color="000000"/>
            </w:tcBorders>
            <w:vAlign w:val="center"/>
          </w:tcPr>
          <w:p w14:paraId="4C9980CA" w14:textId="77777777" w:rsidR="00CF0BE3" w:rsidRPr="003701A1" w:rsidRDefault="009D2624">
            <w:pPr>
              <w:jc w:val="center"/>
              <w:rPr>
                <w:sz w:val="28"/>
                <w:szCs w:val="28"/>
              </w:rPr>
            </w:pPr>
            <w:r w:rsidRPr="003701A1">
              <w:rPr>
                <w:sz w:val="28"/>
                <w:szCs w:val="28"/>
              </w:rPr>
              <w:t>41</w:t>
            </w:r>
          </w:p>
        </w:tc>
        <w:tc>
          <w:tcPr>
            <w:tcW w:w="884" w:type="dxa"/>
            <w:tcBorders>
              <w:top w:val="single" w:sz="4" w:space="0" w:color="000000"/>
              <w:left w:val="single" w:sz="4" w:space="0" w:color="000000"/>
              <w:bottom w:val="single" w:sz="4" w:space="0" w:color="000000"/>
              <w:right w:val="single" w:sz="4" w:space="0" w:color="000000"/>
            </w:tcBorders>
            <w:vAlign w:val="center"/>
          </w:tcPr>
          <w:p w14:paraId="37EE9914" w14:textId="77777777" w:rsidR="00CF0BE3" w:rsidRPr="003701A1" w:rsidRDefault="009D2624">
            <w:pPr>
              <w:jc w:val="center"/>
              <w:rPr>
                <w:sz w:val="28"/>
                <w:szCs w:val="28"/>
              </w:rPr>
            </w:pPr>
            <w:r w:rsidRPr="003701A1">
              <w:rPr>
                <w:sz w:val="28"/>
                <w:szCs w:val="28"/>
              </w:rPr>
              <w:t>25</w:t>
            </w:r>
          </w:p>
        </w:tc>
        <w:tc>
          <w:tcPr>
            <w:tcW w:w="883" w:type="dxa"/>
            <w:tcBorders>
              <w:top w:val="single" w:sz="4" w:space="0" w:color="000000"/>
              <w:left w:val="single" w:sz="4" w:space="0" w:color="000000"/>
              <w:bottom w:val="single" w:sz="4" w:space="0" w:color="000000"/>
              <w:right w:val="single" w:sz="4" w:space="0" w:color="000000"/>
            </w:tcBorders>
            <w:vAlign w:val="center"/>
          </w:tcPr>
          <w:p w14:paraId="577369FC" w14:textId="77777777" w:rsidR="00CF0BE3" w:rsidRPr="003701A1" w:rsidRDefault="009D2624">
            <w:pPr>
              <w:jc w:val="center"/>
              <w:rPr>
                <w:sz w:val="28"/>
                <w:szCs w:val="28"/>
              </w:rPr>
            </w:pPr>
            <w:r w:rsidRPr="003701A1">
              <w:rPr>
                <w:sz w:val="28"/>
                <w:szCs w:val="28"/>
              </w:rPr>
              <w:t>18,46</w:t>
            </w:r>
          </w:p>
        </w:tc>
        <w:tc>
          <w:tcPr>
            <w:tcW w:w="882" w:type="dxa"/>
            <w:tcBorders>
              <w:top w:val="single" w:sz="4" w:space="0" w:color="000000"/>
              <w:left w:val="single" w:sz="4" w:space="0" w:color="000000"/>
              <w:bottom w:val="single" w:sz="4" w:space="0" w:color="000000"/>
              <w:right w:val="single" w:sz="4" w:space="0" w:color="000000"/>
            </w:tcBorders>
            <w:vAlign w:val="center"/>
          </w:tcPr>
          <w:p w14:paraId="01B5BA99" w14:textId="77777777" w:rsidR="00CF0BE3" w:rsidRPr="003701A1" w:rsidRDefault="009D2624">
            <w:pPr>
              <w:jc w:val="center"/>
              <w:rPr>
                <w:sz w:val="28"/>
                <w:szCs w:val="28"/>
              </w:rPr>
            </w:pPr>
            <w:r w:rsidRPr="003701A1">
              <w:rPr>
                <w:sz w:val="28"/>
                <w:szCs w:val="28"/>
              </w:rPr>
              <w:t>32,16</w:t>
            </w:r>
          </w:p>
        </w:tc>
        <w:tc>
          <w:tcPr>
            <w:tcW w:w="1229" w:type="dxa"/>
            <w:tcBorders>
              <w:top w:val="single" w:sz="4" w:space="0" w:color="000000"/>
              <w:left w:val="single" w:sz="4" w:space="0" w:color="000000"/>
              <w:bottom w:val="single" w:sz="4" w:space="0" w:color="000000"/>
              <w:right w:val="single" w:sz="4" w:space="0" w:color="000000"/>
            </w:tcBorders>
            <w:vAlign w:val="center"/>
          </w:tcPr>
          <w:p w14:paraId="33C42F16" w14:textId="77777777" w:rsidR="00CF0BE3" w:rsidRPr="003701A1" w:rsidRDefault="009D2624">
            <w:pPr>
              <w:jc w:val="center"/>
              <w:rPr>
                <w:sz w:val="28"/>
                <w:szCs w:val="28"/>
              </w:rPr>
            </w:pPr>
            <w:r w:rsidRPr="003701A1">
              <w:rPr>
                <w:sz w:val="28"/>
                <w:szCs w:val="28"/>
              </w:rPr>
              <w:t>0,390</w:t>
            </w:r>
          </w:p>
        </w:tc>
      </w:tr>
      <w:tr w:rsidR="00CF0BE3" w:rsidRPr="003701A1" w14:paraId="443ED230" w14:textId="77777777">
        <w:trPr>
          <w:jc w:val="center"/>
        </w:trPr>
        <w:tc>
          <w:tcPr>
            <w:tcW w:w="1792" w:type="dxa"/>
            <w:tcBorders>
              <w:top w:val="single" w:sz="4" w:space="0" w:color="000000"/>
              <w:left w:val="single" w:sz="4" w:space="0" w:color="000000"/>
              <w:bottom w:val="single" w:sz="4" w:space="0" w:color="000000"/>
              <w:right w:val="single" w:sz="4" w:space="0" w:color="000000"/>
            </w:tcBorders>
          </w:tcPr>
          <w:p w14:paraId="632FE172" w14:textId="77777777" w:rsidR="00CF0BE3" w:rsidRPr="003701A1" w:rsidRDefault="009D2624">
            <w:pPr>
              <w:rPr>
                <w:sz w:val="28"/>
                <w:szCs w:val="28"/>
              </w:rPr>
            </w:pPr>
            <w:r w:rsidRPr="003701A1">
              <w:rPr>
                <w:sz w:val="28"/>
                <w:szCs w:val="28"/>
              </w:rPr>
              <w:t xml:space="preserve">Внешние признаки (фенотип) </w:t>
            </w:r>
          </w:p>
        </w:tc>
        <w:tc>
          <w:tcPr>
            <w:tcW w:w="712" w:type="dxa"/>
            <w:tcBorders>
              <w:top w:val="single" w:sz="4" w:space="0" w:color="000000"/>
              <w:left w:val="single" w:sz="4" w:space="0" w:color="000000"/>
              <w:bottom w:val="single" w:sz="4" w:space="0" w:color="000000"/>
              <w:right w:val="single" w:sz="4" w:space="0" w:color="000000"/>
            </w:tcBorders>
            <w:vAlign w:val="center"/>
          </w:tcPr>
          <w:p w14:paraId="3EE8D072" w14:textId="77777777" w:rsidR="00CF0BE3" w:rsidRPr="003701A1" w:rsidRDefault="009D2624">
            <w:pPr>
              <w:jc w:val="center"/>
              <w:rPr>
                <w:sz w:val="28"/>
                <w:szCs w:val="28"/>
              </w:rPr>
            </w:pPr>
            <w:r w:rsidRPr="003701A1">
              <w:rPr>
                <w:sz w:val="28"/>
                <w:szCs w:val="28"/>
              </w:rPr>
              <w:t>16</w:t>
            </w:r>
          </w:p>
        </w:tc>
        <w:tc>
          <w:tcPr>
            <w:tcW w:w="887" w:type="dxa"/>
            <w:tcBorders>
              <w:top w:val="single" w:sz="4" w:space="0" w:color="000000"/>
              <w:left w:val="single" w:sz="4" w:space="0" w:color="000000"/>
              <w:bottom w:val="single" w:sz="4" w:space="0" w:color="000000"/>
              <w:right w:val="single" w:sz="4" w:space="0" w:color="000000"/>
            </w:tcBorders>
            <w:vAlign w:val="center"/>
          </w:tcPr>
          <w:p w14:paraId="04916CD3" w14:textId="77777777" w:rsidR="00CF0BE3" w:rsidRPr="003701A1" w:rsidRDefault="009D2624">
            <w:pPr>
              <w:jc w:val="center"/>
              <w:rPr>
                <w:sz w:val="28"/>
                <w:szCs w:val="28"/>
              </w:rPr>
            </w:pPr>
            <w:r w:rsidRPr="003701A1">
              <w:rPr>
                <w:sz w:val="28"/>
                <w:szCs w:val="28"/>
              </w:rPr>
              <w:t>27,12</w:t>
            </w:r>
          </w:p>
        </w:tc>
        <w:tc>
          <w:tcPr>
            <w:tcW w:w="900" w:type="dxa"/>
            <w:tcBorders>
              <w:top w:val="single" w:sz="4" w:space="0" w:color="000000"/>
              <w:left w:val="single" w:sz="4" w:space="0" w:color="000000"/>
              <w:bottom w:val="single" w:sz="4" w:space="0" w:color="000000"/>
              <w:right w:val="single" w:sz="4" w:space="0" w:color="000000"/>
            </w:tcBorders>
            <w:vAlign w:val="center"/>
          </w:tcPr>
          <w:p w14:paraId="5A089219" w14:textId="77777777" w:rsidR="00CF0BE3" w:rsidRPr="003701A1" w:rsidRDefault="009D2624">
            <w:pPr>
              <w:jc w:val="center"/>
              <w:rPr>
                <w:sz w:val="28"/>
                <w:szCs w:val="28"/>
              </w:rPr>
            </w:pPr>
            <w:r w:rsidRPr="003701A1">
              <w:rPr>
                <w:sz w:val="28"/>
                <w:szCs w:val="28"/>
              </w:rPr>
              <w:t>16,36</w:t>
            </w:r>
          </w:p>
        </w:tc>
        <w:tc>
          <w:tcPr>
            <w:tcW w:w="896" w:type="dxa"/>
            <w:tcBorders>
              <w:top w:val="single" w:sz="4" w:space="0" w:color="000000"/>
              <w:left w:val="single" w:sz="4" w:space="0" w:color="000000"/>
              <w:bottom w:val="single" w:sz="4" w:space="0" w:color="000000"/>
              <w:right w:val="single" w:sz="4" w:space="0" w:color="000000"/>
            </w:tcBorders>
            <w:vAlign w:val="center"/>
          </w:tcPr>
          <w:p w14:paraId="15D9B2CF" w14:textId="77777777" w:rsidR="00CF0BE3" w:rsidRPr="003701A1" w:rsidRDefault="009D2624">
            <w:pPr>
              <w:jc w:val="center"/>
              <w:rPr>
                <w:sz w:val="28"/>
                <w:szCs w:val="28"/>
              </w:rPr>
            </w:pPr>
            <w:r w:rsidRPr="003701A1">
              <w:rPr>
                <w:sz w:val="28"/>
                <w:szCs w:val="28"/>
              </w:rPr>
              <w:t>40,27</w:t>
            </w:r>
          </w:p>
        </w:tc>
        <w:tc>
          <w:tcPr>
            <w:tcW w:w="692" w:type="dxa"/>
            <w:tcBorders>
              <w:top w:val="single" w:sz="4" w:space="0" w:color="000000"/>
              <w:left w:val="single" w:sz="4" w:space="0" w:color="000000"/>
              <w:bottom w:val="single" w:sz="4" w:space="0" w:color="000000"/>
              <w:right w:val="single" w:sz="4" w:space="0" w:color="000000"/>
            </w:tcBorders>
            <w:vAlign w:val="center"/>
          </w:tcPr>
          <w:p w14:paraId="5BAD6DFD" w14:textId="77777777" w:rsidR="00CF0BE3" w:rsidRPr="003701A1" w:rsidRDefault="009D2624">
            <w:pPr>
              <w:jc w:val="center"/>
              <w:rPr>
                <w:sz w:val="28"/>
                <w:szCs w:val="28"/>
              </w:rPr>
            </w:pPr>
            <w:r w:rsidRPr="003701A1">
              <w:rPr>
                <w:sz w:val="28"/>
                <w:szCs w:val="28"/>
              </w:rPr>
              <w:t>45</w:t>
            </w:r>
          </w:p>
        </w:tc>
        <w:tc>
          <w:tcPr>
            <w:tcW w:w="884" w:type="dxa"/>
            <w:tcBorders>
              <w:top w:val="single" w:sz="4" w:space="0" w:color="000000"/>
              <w:left w:val="single" w:sz="4" w:space="0" w:color="000000"/>
              <w:bottom w:val="single" w:sz="4" w:space="0" w:color="000000"/>
              <w:right w:val="single" w:sz="4" w:space="0" w:color="000000"/>
            </w:tcBorders>
            <w:vAlign w:val="center"/>
          </w:tcPr>
          <w:p w14:paraId="276164FE" w14:textId="77777777" w:rsidR="00CF0BE3" w:rsidRPr="003701A1" w:rsidRDefault="009D2624">
            <w:pPr>
              <w:jc w:val="center"/>
              <w:rPr>
                <w:sz w:val="28"/>
                <w:szCs w:val="28"/>
              </w:rPr>
            </w:pPr>
            <w:r w:rsidRPr="003701A1">
              <w:rPr>
                <w:sz w:val="28"/>
                <w:szCs w:val="28"/>
              </w:rPr>
              <w:t>27,44</w:t>
            </w:r>
          </w:p>
        </w:tc>
        <w:tc>
          <w:tcPr>
            <w:tcW w:w="883" w:type="dxa"/>
            <w:tcBorders>
              <w:top w:val="single" w:sz="4" w:space="0" w:color="000000"/>
              <w:left w:val="single" w:sz="4" w:space="0" w:color="000000"/>
              <w:bottom w:val="single" w:sz="4" w:space="0" w:color="000000"/>
              <w:right w:val="single" w:sz="4" w:space="0" w:color="000000"/>
            </w:tcBorders>
            <w:vAlign w:val="center"/>
          </w:tcPr>
          <w:p w14:paraId="5E6C3532" w14:textId="77777777" w:rsidR="00CF0BE3" w:rsidRPr="003701A1" w:rsidRDefault="009D2624">
            <w:pPr>
              <w:jc w:val="center"/>
              <w:rPr>
                <w:sz w:val="28"/>
                <w:szCs w:val="28"/>
              </w:rPr>
            </w:pPr>
            <w:r w:rsidRPr="003701A1">
              <w:rPr>
                <w:sz w:val="28"/>
                <w:szCs w:val="28"/>
              </w:rPr>
              <w:t>20,64</w:t>
            </w:r>
          </w:p>
        </w:tc>
        <w:tc>
          <w:tcPr>
            <w:tcW w:w="882" w:type="dxa"/>
            <w:tcBorders>
              <w:top w:val="single" w:sz="4" w:space="0" w:color="000000"/>
              <w:left w:val="single" w:sz="4" w:space="0" w:color="000000"/>
              <w:bottom w:val="single" w:sz="4" w:space="0" w:color="000000"/>
              <w:right w:val="single" w:sz="4" w:space="0" w:color="000000"/>
            </w:tcBorders>
            <w:vAlign w:val="center"/>
          </w:tcPr>
          <w:p w14:paraId="78419F98" w14:textId="77777777" w:rsidR="00CF0BE3" w:rsidRPr="003701A1" w:rsidRDefault="009D2624">
            <w:pPr>
              <w:jc w:val="center"/>
              <w:rPr>
                <w:sz w:val="28"/>
                <w:szCs w:val="28"/>
              </w:rPr>
            </w:pPr>
            <w:r w:rsidRPr="003701A1">
              <w:rPr>
                <w:sz w:val="28"/>
                <w:szCs w:val="28"/>
              </w:rPr>
              <w:t>34,74</w:t>
            </w:r>
          </w:p>
        </w:tc>
        <w:tc>
          <w:tcPr>
            <w:tcW w:w="1229" w:type="dxa"/>
            <w:tcBorders>
              <w:top w:val="single" w:sz="4" w:space="0" w:color="000000"/>
              <w:left w:val="single" w:sz="4" w:space="0" w:color="000000"/>
              <w:bottom w:val="single" w:sz="4" w:space="0" w:color="000000"/>
              <w:right w:val="single" w:sz="4" w:space="0" w:color="000000"/>
            </w:tcBorders>
            <w:vAlign w:val="center"/>
          </w:tcPr>
          <w:p w14:paraId="089481A8" w14:textId="77777777" w:rsidR="00CF0BE3" w:rsidRPr="003701A1" w:rsidRDefault="009D2624">
            <w:pPr>
              <w:jc w:val="center"/>
              <w:rPr>
                <w:sz w:val="28"/>
                <w:szCs w:val="28"/>
              </w:rPr>
            </w:pPr>
            <w:r w:rsidRPr="003701A1">
              <w:rPr>
                <w:sz w:val="28"/>
                <w:szCs w:val="28"/>
              </w:rPr>
              <w:t>0,397</w:t>
            </w:r>
          </w:p>
        </w:tc>
      </w:tr>
      <w:tr w:rsidR="00CF0BE3" w:rsidRPr="003701A1" w14:paraId="4EAA4013" w14:textId="77777777">
        <w:trPr>
          <w:jc w:val="center"/>
        </w:trPr>
        <w:tc>
          <w:tcPr>
            <w:tcW w:w="1792" w:type="dxa"/>
            <w:tcBorders>
              <w:top w:val="single" w:sz="4" w:space="0" w:color="000000"/>
              <w:left w:val="single" w:sz="4" w:space="0" w:color="000000"/>
              <w:bottom w:val="single" w:sz="4" w:space="0" w:color="000000"/>
              <w:right w:val="single" w:sz="4" w:space="0" w:color="000000"/>
            </w:tcBorders>
          </w:tcPr>
          <w:p w14:paraId="39125235" w14:textId="77777777" w:rsidR="00CF0BE3" w:rsidRPr="003701A1" w:rsidRDefault="009D2624">
            <w:pPr>
              <w:rPr>
                <w:sz w:val="28"/>
                <w:szCs w:val="28"/>
              </w:rPr>
            </w:pPr>
            <w:r w:rsidRPr="003701A1">
              <w:rPr>
                <w:sz w:val="28"/>
                <w:szCs w:val="28"/>
              </w:rPr>
              <w:t>Образование</w:t>
            </w:r>
          </w:p>
        </w:tc>
        <w:tc>
          <w:tcPr>
            <w:tcW w:w="712" w:type="dxa"/>
            <w:tcBorders>
              <w:top w:val="single" w:sz="4" w:space="0" w:color="000000"/>
              <w:left w:val="single" w:sz="4" w:space="0" w:color="000000"/>
              <w:bottom w:val="single" w:sz="4" w:space="0" w:color="000000"/>
              <w:right w:val="single" w:sz="4" w:space="0" w:color="000000"/>
            </w:tcBorders>
            <w:vAlign w:val="center"/>
          </w:tcPr>
          <w:p w14:paraId="0EE87BC5" w14:textId="77777777" w:rsidR="00CF0BE3" w:rsidRPr="003701A1" w:rsidRDefault="009D2624">
            <w:pPr>
              <w:jc w:val="center"/>
              <w:rPr>
                <w:sz w:val="28"/>
                <w:szCs w:val="28"/>
              </w:rPr>
            </w:pPr>
            <w:r w:rsidRPr="003701A1">
              <w:rPr>
                <w:sz w:val="28"/>
                <w:szCs w:val="28"/>
              </w:rPr>
              <w:t>11</w:t>
            </w:r>
          </w:p>
        </w:tc>
        <w:tc>
          <w:tcPr>
            <w:tcW w:w="887" w:type="dxa"/>
            <w:tcBorders>
              <w:top w:val="single" w:sz="4" w:space="0" w:color="000000"/>
              <w:left w:val="single" w:sz="4" w:space="0" w:color="000000"/>
              <w:bottom w:val="single" w:sz="4" w:space="0" w:color="000000"/>
              <w:right w:val="single" w:sz="4" w:space="0" w:color="000000"/>
            </w:tcBorders>
            <w:vAlign w:val="center"/>
          </w:tcPr>
          <w:p w14:paraId="07E0F71B" w14:textId="77777777" w:rsidR="00CF0BE3" w:rsidRPr="003701A1" w:rsidRDefault="009D2624">
            <w:pPr>
              <w:jc w:val="center"/>
              <w:rPr>
                <w:sz w:val="28"/>
                <w:szCs w:val="28"/>
              </w:rPr>
            </w:pPr>
            <w:r w:rsidRPr="003701A1">
              <w:rPr>
                <w:sz w:val="28"/>
                <w:szCs w:val="28"/>
              </w:rPr>
              <w:t>18,64</w:t>
            </w:r>
          </w:p>
        </w:tc>
        <w:tc>
          <w:tcPr>
            <w:tcW w:w="900" w:type="dxa"/>
            <w:tcBorders>
              <w:top w:val="single" w:sz="4" w:space="0" w:color="000000"/>
              <w:left w:val="single" w:sz="4" w:space="0" w:color="000000"/>
              <w:bottom w:val="single" w:sz="4" w:space="0" w:color="000000"/>
              <w:right w:val="single" w:sz="4" w:space="0" w:color="000000"/>
            </w:tcBorders>
            <w:vAlign w:val="center"/>
          </w:tcPr>
          <w:p w14:paraId="5C7485AC" w14:textId="77777777" w:rsidR="00CF0BE3" w:rsidRPr="003701A1" w:rsidRDefault="009D2624">
            <w:pPr>
              <w:jc w:val="center"/>
              <w:rPr>
                <w:sz w:val="28"/>
                <w:szCs w:val="28"/>
              </w:rPr>
            </w:pPr>
            <w:r w:rsidRPr="003701A1">
              <w:rPr>
                <w:sz w:val="28"/>
                <w:szCs w:val="28"/>
              </w:rPr>
              <w:t>9,69</w:t>
            </w:r>
          </w:p>
        </w:tc>
        <w:tc>
          <w:tcPr>
            <w:tcW w:w="896" w:type="dxa"/>
            <w:tcBorders>
              <w:top w:val="single" w:sz="4" w:space="0" w:color="000000"/>
              <w:left w:val="single" w:sz="4" w:space="0" w:color="000000"/>
              <w:bottom w:val="single" w:sz="4" w:space="0" w:color="000000"/>
              <w:right w:val="single" w:sz="4" w:space="0" w:color="000000"/>
            </w:tcBorders>
            <w:vAlign w:val="center"/>
          </w:tcPr>
          <w:p w14:paraId="7D390088" w14:textId="77777777" w:rsidR="00CF0BE3" w:rsidRPr="003701A1" w:rsidRDefault="009D2624">
            <w:pPr>
              <w:jc w:val="center"/>
              <w:rPr>
                <w:sz w:val="28"/>
                <w:szCs w:val="28"/>
              </w:rPr>
            </w:pPr>
            <w:r w:rsidRPr="003701A1">
              <w:rPr>
                <w:sz w:val="28"/>
                <w:szCs w:val="28"/>
              </w:rPr>
              <w:t>30,91</w:t>
            </w:r>
          </w:p>
        </w:tc>
        <w:tc>
          <w:tcPr>
            <w:tcW w:w="692" w:type="dxa"/>
            <w:tcBorders>
              <w:top w:val="single" w:sz="4" w:space="0" w:color="000000"/>
              <w:left w:val="single" w:sz="4" w:space="0" w:color="000000"/>
              <w:bottom w:val="single" w:sz="4" w:space="0" w:color="000000"/>
              <w:right w:val="single" w:sz="4" w:space="0" w:color="000000"/>
            </w:tcBorders>
            <w:vAlign w:val="center"/>
          </w:tcPr>
          <w:p w14:paraId="0ED65493" w14:textId="77777777" w:rsidR="00CF0BE3" w:rsidRPr="003701A1" w:rsidRDefault="009D2624">
            <w:pPr>
              <w:jc w:val="center"/>
              <w:rPr>
                <w:sz w:val="28"/>
                <w:szCs w:val="28"/>
              </w:rPr>
            </w:pPr>
            <w:r w:rsidRPr="003701A1">
              <w:rPr>
                <w:sz w:val="28"/>
                <w:szCs w:val="28"/>
              </w:rPr>
              <w:t>29</w:t>
            </w:r>
          </w:p>
        </w:tc>
        <w:tc>
          <w:tcPr>
            <w:tcW w:w="884" w:type="dxa"/>
            <w:tcBorders>
              <w:top w:val="single" w:sz="4" w:space="0" w:color="000000"/>
              <w:left w:val="single" w:sz="4" w:space="0" w:color="000000"/>
              <w:bottom w:val="single" w:sz="4" w:space="0" w:color="000000"/>
              <w:right w:val="single" w:sz="4" w:space="0" w:color="000000"/>
            </w:tcBorders>
            <w:vAlign w:val="center"/>
          </w:tcPr>
          <w:p w14:paraId="4F7745EC" w14:textId="77777777" w:rsidR="00CF0BE3" w:rsidRPr="003701A1" w:rsidRDefault="009D2624">
            <w:pPr>
              <w:jc w:val="center"/>
              <w:rPr>
                <w:sz w:val="28"/>
                <w:szCs w:val="28"/>
              </w:rPr>
            </w:pPr>
            <w:r w:rsidRPr="003701A1">
              <w:rPr>
                <w:sz w:val="28"/>
                <w:szCs w:val="28"/>
              </w:rPr>
              <w:t>17,68</w:t>
            </w:r>
          </w:p>
        </w:tc>
        <w:tc>
          <w:tcPr>
            <w:tcW w:w="883" w:type="dxa"/>
            <w:tcBorders>
              <w:top w:val="single" w:sz="4" w:space="0" w:color="000000"/>
              <w:left w:val="single" w:sz="4" w:space="0" w:color="000000"/>
              <w:bottom w:val="single" w:sz="4" w:space="0" w:color="000000"/>
              <w:right w:val="single" w:sz="4" w:space="0" w:color="000000"/>
            </w:tcBorders>
            <w:vAlign w:val="center"/>
          </w:tcPr>
          <w:p w14:paraId="2DC24341" w14:textId="77777777" w:rsidR="00CF0BE3" w:rsidRPr="003701A1" w:rsidRDefault="009D2624">
            <w:pPr>
              <w:jc w:val="center"/>
              <w:rPr>
                <w:sz w:val="28"/>
                <w:szCs w:val="28"/>
              </w:rPr>
            </w:pPr>
            <w:r w:rsidRPr="003701A1">
              <w:rPr>
                <w:sz w:val="28"/>
                <w:szCs w:val="28"/>
              </w:rPr>
              <w:t>12,10</w:t>
            </w:r>
          </w:p>
        </w:tc>
        <w:tc>
          <w:tcPr>
            <w:tcW w:w="882" w:type="dxa"/>
            <w:tcBorders>
              <w:top w:val="single" w:sz="4" w:space="0" w:color="000000"/>
              <w:left w:val="single" w:sz="4" w:space="0" w:color="000000"/>
              <w:bottom w:val="single" w:sz="4" w:space="0" w:color="000000"/>
              <w:right w:val="single" w:sz="4" w:space="0" w:color="000000"/>
            </w:tcBorders>
            <w:vAlign w:val="center"/>
          </w:tcPr>
          <w:p w14:paraId="109AEA42" w14:textId="77777777" w:rsidR="00CF0BE3" w:rsidRPr="003701A1" w:rsidRDefault="009D2624">
            <w:pPr>
              <w:jc w:val="center"/>
              <w:rPr>
                <w:sz w:val="28"/>
                <w:szCs w:val="28"/>
              </w:rPr>
            </w:pPr>
            <w:r w:rsidRPr="003701A1">
              <w:rPr>
                <w:sz w:val="28"/>
                <w:szCs w:val="28"/>
              </w:rPr>
              <w:t>24,26</w:t>
            </w:r>
          </w:p>
        </w:tc>
        <w:tc>
          <w:tcPr>
            <w:tcW w:w="1229" w:type="dxa"/>
            <w:tcBorders>
              <w:top w:val="single" w:sz="4" w:space="0" w:color="000000"/>
              <w:left w:val="single" w:sz="4" w:space="0" w:color="000000"/>
              <w:bottom w:val="single" w:sz="4" w:space="0" w:color="000000"/>
              <w:right w:val="single" w:sz="4" w:space="0" w:color="000000"/>
            </w:tcBorders>
            <w:vAlign w:val="center"/>
          </w:tcPr>
          <w:p w14:paraId="2219B10F" w14:textId="77777777" w:rsidR="00CF0BE3" w:rsidRPr="003701A1" w:rsidRDefault="009D2624">
            <w:pPr>
              <w:jc w:val="center"/>
              <w:rPr>
                <w:sz w:val="28"/>
                <w:szCs w:val="28"/>
              </w:rPr>
            </w:pPr>
            <w:r w:rsidRPr="003701A1">
              <w:rPr>
                <w:sz w:val="28"/>
                <w:szCs w:val="28"/>
              </w:rPr>
              <w:t>0,517</w:t>
            </w:r>
          </w:p>
        </w:tc>
      </w:tr>
      <w:tr w:rsidR="00CF0BE3" w:rsidRPr="003701A1" w14:paraId="5ACD4CB3" w14:textId="77777777">
        <w:trPr>
          <w:jc w:val="center"/>
        </w:trPr>
        <w:tc>
          <w:tcPr>
            <w:tcW w:w="1792" w:type="dxa"/>
            <w:tcBorders>
              <w:top w:val="single" w:sz="4" w:space="0" w:color="000000"/>
              <w:left w:val="single" w:sz="4" w:space="0" w:color="000000"/>
              <w:bottom w:val="single" w:sz="4" w:space="0" w:color="000000"/>
              <w:right w:val="single" w:sz="4" w:space="0" w:color="000000"/>
            </w:tcBorders>
          </w:tcPr>
          <w:p w14:paraId="7468F882" w14:textId="77777777" w:rsidR="00CF0BE3" w:rsidRPr="003701A1" w:rsidRDefault="009D2624">
            <w:pPr>
              <w:rPr>
                <w:sz w:val="28"/>
                <w:szCs w:val="28"/>
              </w:rPr>
            </w:pPr>
            <w:r w:rsidRPr="003701A1">
              <w:rPr>
                <w:sz w:val="28"/>
                <w:szCs w:val="28"/>
              </w:rPr>
              <w:t xml:space="preserve">Был ли ранее этот донор донором, сколько раз </w:t>
            </w:r>
          </w:p>
        </w:tc>
        <w:tc>
          <w:tcPr>
            <w:tcW w:w="712" w:type="dxa"/>
            <w:tcBorders>
              <w:top w:val="single" w:sz="4" w:space="0" w:color="000000"/>
              <w:left w:val="single" w:sz="4" w:space="0" w:color="000000"/>
              <w:bottom w:val="single" w:sz="4" w:space="0" w:color="000000"/>
              <w:right w:val="single" w:sz="4" w:space="0" w:color="000000"/>
            </w:tcBorders>
            <w:vAlign w:val="center"/>
          </w:tcPr>
          <w:p w14:paraId="7A128ABC" w14:textId="77777777" w:rsidR="00CF0BE3" w:rsidRPr="003701A1" w:rsidRDefault="009D2624">
            <w:pPr>
              <w:jc w:val="center"/>
              <w:rPr>
                <w:sz w:val="28"/>
                <w:szCs w:val="28"/>
              </w:rPr>
            </w:pPr>
            <w:r w:rsidRPr="003701A1">
              <w:rPr>
                <w:sz w:val="28"/>
                <w:szCs w:val="28"/>
              </w:rPr>
              <w:t>5</w:t>
            </w:r>
          </w:p>
        </w:tc>
        <w:tc>
          <w:tcPr>
            <w:tcW w:w="887" w:type="dxa"/>
            <w:tcBorders>
              <w:top w:val="single" w:sz="4" w:space="0" w:color="000000"/>
              <w:left w:val="single" w:sz="4" w:space="0" w:color="000000"/>
              <w:bottom w:val="single" w:sz="4" w:space="0" w:color="000000"/>
              <w:right w:val="single" w:sz="4" w:space="0" w:color="000000"/>
            </w:tcBorders>
            <w:vAlign w:val="center"/>
          </w:tcPr>
          <w:p w14:paraId="346143B6" w14:textId="77777777" w:rsidR="00CF0BE3" w:rsidRPr="003701A1" w:rsidRDefault="009D2624">
            <w:pPr>
              <w:jc w:val="center"/>
              <w:rPr>
                <w:sz w:val="28"/>
                <w:szCs w:val="28"/>
              </w:rPr>
            </w:pPr>
            <w:r w:rsidRPr="003701A1">
              <w:rPr>
                <w:sz w:val="28"/>
                <w:szCs w:val="28"/>
              </w:rPr>
              <w:t>8,47</w:t>
            </w:r>
          </w:p>
        </w:tc>
        <w:tc>
          <w:tcPr>
            <w:tcW w:w="900" w:type="dxa"/>
            <w:tcBorders>
              <w:top w:val="single" w:sz="4" w:space="0" w:color="000000"/>
              <w:left w:val="single" w:sz="4" w:space="0" w:color="000000"/>
              <w:bottom w:val="single" w:sz="4" w:space="0" w:color="000000"/>
              <w:right w:val="single" w:sz="4" w:space="0" w:color="000000"/>
            </w:tcBorders>
            <w:vAlign w:val="center"/>
          </w:tcPr>
          <w:p w14:paraId="126F68DF" w14:textId="77777777" w:rsidR="00CF0BE3" w:rsidRPr="003701A1" w:rsidRDefault="009D2624">
            <w:pPr>
              <w:jc w:val="center"/>
              <w:rPr>
                <w:sz w:val="28"/>
                <w:szCs w:val="28"/>
              </w:rPr>
            </w:pPr>
            <w:r w:rsidRPr="003701A1">
              <w:rPr>
                <w:sz w:val="28"/>
                <w:szCs w:val="28"/>
              </w:rPr>
              <w:t>2,81</w:t>
            </w:r>
          </w:p>
        </w:tc>
        <w:tc>
          <w:tcPr>
            <w:tcW w:w="896" w:type="dxa"/>
            <w:tcBorders>
              <w:top w:val="single" w:sz="4" w:space="0" w:color="000000"/>
              <w:left w:val="single" w:sz="4" w:space="0" w:color="000000"/>
              <w:bottom w:val="single" w:sz="4" w:space="0" w:color="000000"/>
              <w:right w:val="single" w:sz="4" w:space="0" w:color="000000"/>
            </w:tcBorders>
            <w:vAlign w:val="center"/>
          </w:tcPr>
          <w:p w14:paraId="5716FEFD" w14:textId="77777777" w:rsidR="00CF0BE3" w:rsidRPr="003701A1" w:rsidRDefault="009D2624">
            <w:pPr>
              <w:jc w:val="center"/>
              <w:rPr>
                <w:sz w:val="28"/>
                <w:szCs w:val="28"/>
              </w:rPr>
            </w:pPr>
            <w:r w:rsidRPr="003701A1">
              <w:rPr>
                <w:sz w:val="28"/>
                <w:szCs w:val="28"/>
              </w:rPr>
              <w:t>18,68</w:t>
            </w:r>
          </w:p>
        </w:tc>
        <w:tc>
          <w:tcPr>
            <w:tcW w:w="692" w:type="dxa"/>
            <w:tcBorders>
              <w:top w:val="single" w:sz="4" w:space="0" w:color="000000"/>
              <w:left w:val="single" w:sz="4" w:space="0" w:color="000000"/>
              <w:bottom w:val="single" w:sz="4" w:space="0" w:color="000000"/>
              <w:right w:val="single" w:sz="4" w:space="0" w:color="000000"/>
            </w:tcBorders>
            <w:vAlign w:val="center"/>
          </w:tcPr>
          <w:p w14:paraId="284110CB" w14:textId="77777777" w:rsidR="00CF0BE3" w:rsidRPr="003701A1" w:rsidRDefault="009D2624">
            <w:pPr>
              <w:jc w:val="center"/>
              <w:rPr>
                <w:sz w:val="28"/>
                <w:szCs w:val="28"/>
              </w:rPr>
            </w:pPr>
            <w:r w:rsidRPr="003701A1">
              <w:rPr>
                <w:sz w:val="28"/>
                <w:szCs w:val="28"/>
              </w:rPr>
              <w:t>16</w:t>
            </w:r>
          </w:p>
        </w:tc>
        <w:tc>
          <w:tcPr>
            <w:tcW w:w="884" w:type="dxa"/>
            <w:tcBorders>
              <w:top w:val="single" w:sz="4" w:space="0" w:color="000000"/>
              <w:left w:val="single" w:sz="4" w:space="0" w:color="000000"/>
              <w:bottom w:val="single" w:sz="4" w:space="0" w:color="000000"/>
              <w:right w:val="single" w:sz="4" w:space="0" w:color="000000"/>
            </w:tcBorders>
            <w:vAlign w:val="center"/>
          </w:tcPr>
          <w:p w14:paraId="632E1043" w14:textId="77777777" w:rsidR="00CF0BE3" w:rsidRPr="003701A1" w:rsidRDefault="009D2624">
            <w:pPr>
              <w:jc w:val="center"/>
              <w:rPr>
                <w:sz w:val="28"/>
                <w:szCs w:val="28"/>
              </w:rPr>
            </w:pPr>
            <w:r w:rsidRPr="003701A1">
              <w:rPr>
                <w:sz w:val="28"/>
                <w:szCs w:val="28"/>
              </w:rPr>
              <w:t>9,76</w:t>
            </w:r>
          </w:p>
        </w:tc>
        <w:tc>
          <w:tcPr>
            <w:tcW w:w="883" w:type="dxa"/>
            <w:tcBorders>
              <w:top w:val="single" w:sz="4" w:space="0" w:color="000000"/>
              <w:left w:val="single" w:sz="4" w:space="0" w:color="000000"/>
              <w:bottom w:val="single" w:sz="4" w:space="0" w:color="000000"/>
              <w:right w:val="single" w:sz="4" w:space="0" w:color="000000"/>
            </w:tcBorders>
            <w:vAlign w:val="center"/>
          </w:tcPr>
          <w:p w14:paraId="7932D658" w14:textId="77777777" w:rsidR="00CF0BE3" w:rsidRPr="003701A1" w:rsidRDefault="009D2624">
            <w:pPr>
              <w:jc w:val="center"/>
              <w:rPr>
                <w:sz w:val="28"/>
                <w:szCs w:val="28"/>
              </w:rPr>
            </w:pPr>
            <w:r w:rsidRPr="003701A1">
              <w:rPr>
                <w:sz w:val="28"/>
                <w:szCs w:val="28"/>
              </w:rPr>
              <w:t>5,64</w:t>
            </w:r>
          </w:p>
        </w:tc>
        <w:tc>
          <w:tcPr>
            <w:tcW w:w="882" w:type="dxa"/>
            <w:tcBorders>
              <w:top w:val="single" w:sz="4" w:space="0" w:color="000000"/>
              <w:left w:val="single" w:sz="4" w:space="0" w:color="000000"/>
              <w:bottom w:val="single" w:sz="4" w:space="0" w:color="000000"/>
              <w:right w:val="single" w:sz="4" w:space="0" w:color="000000"/>
            </w:tcBorders>
            <w:vAlign w:val="center"/>
          </w:tcPr>
          <w:p w14:paraId="2E55DF69" w14:textId="77777777" w:rsidR="00CF0BE3" w:rsidRPr="003701A1" w:rsidRDefault="009D2624">
            <w:pPr>
              <w:jc w:val="center"/>
              <w:rPr>
                <w:sz w:val="28"/>
                <w:szCs w:val="28"/>
              </w:rPr>
            </w:pPr>
            <w:r w:rsidRPr="003701A1">
              <w:rPr>
                <w:sz w:val="28"/>
                <w:szCs w:val="28"/>
              </w:rPr>
              <w:t>15,27</w:t>
            </w:r>
          </w:p>
        </w:tc>
        <w:tc>
          <w:tcPr>
            <w:tcW w:w="1229" w:type="dxa"/>
            <w:tcBorders>
              <w:top w:val="single" w:sz="4" w:space="0" w:color="000000"/>
              <w:left w:val="single" w:sz="4" w:space="0" w:color="000000"/>
              <w:bottom w:val="single" w:sz="4" w:space="0" w:color="000000"/>
              <w:right w:val="single" w:sz="4" w:space="0" w:color="000000"/>
            </w:tcBorders>
            <w:vAlign w:val="center"/>
          </w:tcPr>
          <w:p w14:paraId="2F689949" w14:textId="77777777" w:rsidR="00CF0BE3" w:rsidRPr="003701A1" w:rsidRDefault="009D2624">
            <w:pPr>
              <w:jc w:val="center"/>
              <w:rPr>
                <w:sz w:val="28"/>
                <w:szCs w:val="28"/>
              </w:rPr>
            </w:pPr>
            <w:r w:rsidRPr="003701A1">
              <w:rPr>
                <w:sz w:val="28"/>
                <w:szCs w:val="28"/>
              </w:rPr>
              <w:t>0,916</w:t>
            </w:r>
          </w:p>
        </w:tc>
      </w:tr>
    </w:tbl>
    <w:p w14:paraId="0993AEA0" w14:textId="77777777" w:rsidR="00CF0BE3" w:rsidRDefault="00CF0BE3" w:rsidP="003F3198">
      <w:pPr>
        <w:jc w:val="both"/>
        <w:rPr>
          <w:sz w:val="28"/>
          <w:szCs w:val="28"/>
        </w:rPr>
      </w:pPr>
    </w:p>
    <w:p w14:paraId="13B9325E" w14:textId="05D1569F" w:rsidR="003F3198" w:rsidRDefault="003F3198" w:rsidP="003F3198">
      <w:pPr>
        <w:jc w:val="both"/>
        <w:rPr>
          <w:sz w:val="28"/>
          <w:szCs w:val="28"/>
        </w:rPr>
      </w:pPr>
      <w:r>
        <w:rPr>
          <w:sz w:val="28"/>
          <w:szCs w:val="28"/>
        </w:rPr>
        <w:t>Продолжение таблицы 33</w:t>
      </w:r>
    </w:p>
    <w:p w14:paraId="2D18618F" w14:textId="77777777" w:rsidR="003F3198" w:rsidRDefault="003F3198" w:rsidP="003F3198">
      <w:pPr>
        <w:jc w:val="both"/>
        <w:rPr>
          <w:sz w:val="28"/>
          <w:szCs w:val="28"/>
        </w:rPr>
      </w:pPr>
    </w:p>
    <w:tbl>
      <w:tblPr>
        <w:tblW w:w="975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792"/>
        <w:gridCol w:w="712"/>
        <w:gridCol w:w="887"/>
        <w:gridCol w:w="900"/>
        <w:gridCol w:w="896"/>
        <w:gridCol w:w="692"/>
        <w:gridCol w:w="884"/>
        <w:gridCol w:w="883"/>
        <w:gridCol w:w="882"/>
        <w:gridCol w:w="1229"/>
      </w:tblGrid>
      <w:tr w:rsidR="003F3198" w:rsidRPr="003701A1" w14:paraId="48B3725B" w14:textId="77777777" w:rsidTr="00FF19AD">
        <w:trPr>
          <w:jc w:val="center"/>
        </w:trPr>
        <w:tc>
          <w:tcPr>
            <w:tcW w:w="1792" w:type="dxa"/>
            <w:tcBorders>
              <w:top w:val="single" w:sz="4" w:space="0" w:color="000000"/>
              <w:left w:val="single" w:sz="4" w:space="0" w:color="000000"/>
              <w:bottom w:val="single" w:sz="4" w:space="0" w:color="000000"/>
              <w:right w:val="single" w:sz="4" w:space="0" w:color="000000"/>
            </w:tcBorders>
          </w:tcPr>
          <w:p w14:paraId="452279A5" w14:textId="77777777" w:rsidR="003F3198" w:rsidRPr="003701A1" w:rsidRDefault="003F3198" w:rsidP="00FF19AD">
            <w:pPr>
              <w:rPr>
                <w:sz w:val="28"/>
                <w:szCs w:val="28"/>
              </w:rPr>
            </w:pPr>
            <w:r w:rsidRPr="003701A1">
              <w:rPr>
                <w:sz w:val="28"/>
                <w:szCs w:val="28"/>
              </w:rPr>
              <w:t>Род, жуз (в РК)</w:t>
            </w:r>
          </w:p>
        </w:tc>
        <w:tc>
          <w:tcPr>
            <w:tcW w:w="712" w:type="dxa"/>
            <w:tcBorders>
              <w:top w:val="single" w:sz="4" w:space="0" w:color="000000"/>
              <w:left w:val="single" w:sz="4" w:space="0" w:color="000000"/>
              <w:bottom w:val="single" w:sz="4" w:space="0" w:color="000000"/>
              <w:right w:val="single" w:sz="4" w:space="0" w:color="000000"/>
            </w:tcBorders>
            <w:vAlign w:val="center"/>
          </w:tcPr>
          <w:p w14:paraId="56A180B0" w14:textId="77777777" w:rsidR="003F3198" w:rsidRPr="003701A1" w:rsidRDefault="003F3198" w:rsidP="00FF19AD">
            <w:pPr>
              <w:jc w:val="center"/>
              <w:rPr>
                <w:sz w:val="28"/>
                <w:szCs w:val="28"/>
              </w:rPr>
            </w:pPr>
            <w:r w:rsidRPr="003701A1">
              <w:rPr>
                <w:sz w:val="28"/>
                <w:szCs w:val="28"/>
              </w:rPr>
              <w:t>12</w:t>
            </w:r>
          </w:p>
        </w:tc>
        <w:tc>
          <w:tcPr>
            <w:tcW w:w="887" w:type="dxa"/>
            <w:tcBorders>
              <w:top w:val="single" w:sz="4" w:space="0" w:color="000000"/>
              <w:left w:val="single" w:sz="4" w:space="0" w:color="000000"/>
              <w:bottom w:val="single" w:sz="4" w:space="0" w:color="000000"/>
              <w:right w:val="single" w:sz="4" w:space="0" w:color="000000"/>
            </w:tcBorders>
            <w:vAlign w:val="center"/>
          </w:tcPr>
          <w:p w14:paraId="0CD2C04C" w14:textId="77777777" w:rsidR="003F3198" w:rsidRPr="003701A1" w:rsidRDefault="003F3198" w:rsidP="00FF19AD">
            <w:pPr>
              <w:jc w:val="center"/>
              <w:rPr>
                <w:sz w:val="28"/>
                <w:szCs w:val="28"/>
              </w:rPr>
            </w:pPr>
            <w:r w:rsidRPr="003701A1">
              <w:rPr>
                <w:sz w:val="28"/>
                <w:szCs w:val="28"/>
              </w:rPr>
              <w:t>20,34</w:t>
            </w:r>
          </w:p>
        </w:tc>
        <w:tc>
          <w:tcPr>
            <w:tcW w:w="900" w:type="dxa"/>
            <w:tcBorders>
              <w:top w:val="single" w:sz="4" w:space="0" w:color="000000"/>
              <w:left w:val="single" w:sz="4" w:space="0" w:color="000000"/>
              <w:bottom w:val="single" w:sz="4" w:space="0" w:color="000000"/>
              <w:right w:val="single" w:sz="4" w:space="0" w:color="000000"/>
            </w:tcBorders>
            <w:vAlign w:val="center"/>
          </w:tcPr>
          <w:p w14:paraId="0C27EDB8" w14:textId="77777777" w:rsidR="003F3198" w:rsidRPr="003701A1" w:rsidRDefault="003F3198" w:rsidP="00FF19AD">
            <w:pPr>
              <w:jc w:val="center"/>
              <w:rPr>
                <w:sz w:val="28"/>
                <w:szCs w:val="28"/>
              </w:rPr>
            </w:pPr>
            <w:r w:rsidRPr="003701A1">
              <w:rPr>
                <w:sz w:val="28"/>
                <w:szCs w:val="28"/>
              </w:rPr>
              <w:t>10,98</w:t>
            </w:r>
          </w:p>
        </w:tc>
        <w:tc>
          <w:tcPr>
            <w:tcW w:w="896" w:type="dxa"/>
            <w:tcBorders>
              <w:top w:val="single" w:sz="4" w:space="0" w:color="000000"/>
              <w:left w:val="single" w:sz="4" w:space="0" w:color="000000"/>
              <w:bottom w:val="single" w:sz="4" w:space="0" w:color="000000"/>
              <w:right w:val="single" w:sz="4" w:space="0" w:color="000000"/>
            </w:tcBorders>
            <w:vAlign w:val="center"/>
          </w:tcPr>
          <w:p w14:paraId="72D7519B" w14:textId="77777777" w:rsidR="003F3198" w:rsidRPr="003701A1" w:rsidRDefault="003F3198" w:rsidP="00FF19AD">
            <w:pPr>
              <w:jc w:val="center"/>
              <w:rPr>
                <w:sz w:val="28"/>
                <w:szCs w:val="28"/>
              </w:rPr>
            </w:pPr>
            <w:r w:rsidRPr="003701A1">
              <w:rPr>
                <w:sz w:val="28"/>
                <w:szCs w:val="28"/>
              </w:rPr>
              <w:t>32,83</w:t>
            </w:r>
          </w:p>
        </w:tc>
        <w:tc>
          <w:tcPr>
            <w:tcW w:w="692" w:type="dxa"/>
            <w:tcBorders>
              <w:top w:val="single" w:sz="4" w:space="0" w:color="000000"/>
              <w:left w:val="single" w:sz="4" w:space="0" w:color="000000"/>
              <w:bottom w:val="single" w:sz="4" w:space="0" w:color="000000"/>
              <w:right w:val="single" w:sz="4" w:space="0" w:color="000000"/>
            </w:tcBorders>
            <w:vAlign w:val="center"/>
          </w:tcPr>
          <w:p w14:paraId="49629621" w14:textId="77777777" w:rsidR="003F3198" w:rsidRPr="003701A1" w:rsidRDefault="003F3198" w:rsidP="00FF19AD">
            <w:pPr>
              <w:jc w:val="center"/>
              <w:rPr>
                <w:sz w:val="28"/>
                <w:szCs w:val="28"/>
              </w:rPr>
            </w:pPr>
            <w:r w:rsidRPr="003701A1">
              <w:rPr>
                <w:sz w:val="28"/>
                <w:szCs w:val="28"/>
              </w:rPr>
              <w:t>33</w:t>
            </w:r>
          </w:p>
        </w:tc>
        <w:tc>
          <w:tcPr>
            <w:tcW w:w="884" w:type="dxa"/>
            <w:tcBorders>
              <w:top w:val="single" w:sz="4" w:space="0" w:color="000000"/>
              <w:left w:val="single" w:sz="4" w:space="0" w:color="000000"/>
              <w:bottom w:val="single" w:sz="4" w:space="0" w:color="000000"/>
              <w:right w:val="single" w:sz="4" w:space="0" w:color="000000"/>
            </w:tcBorders>
            <w:vAlign w:val="center"/>
          </w:tcPr>
          <w:p w14:paraId="66263C57" w14:textId="77777777" w:rsidR="003F3198" w:rsidRPr="003701A1" w:rsidRDefault="003F3198" w:rsidP="00FF19AD">
            <w:pPr>
              <w:jc w:val="center"/>
              <w:rPr>
                <w:sz w:val="28"/>
                <w:szCs w:val="28"/>
              </w:rPr>
            </w:pPr>
            <w:r w:rsidRPr="003701A1">
              <w:rPr>
                <w:sz w:val="28"/>
                <w:szCs w:val="28"/>
              </w:rPr>
              <w:t>20,12</w:t>
            </w:r>
          </w:p>
        </w:tc>
        <w:tc>
          <w:tcPr>
            <w:tcW w:w="883" w:type="dxa"/>
            <w:tcBorders>
              <w:top w:val="single" w:sz="4" w:space="0" w:color="000000"/>
              <w:left w:val="single" w:sz="4" w:space="0" w:color="000000"/>
              <w:bottom w:val="single" w:sz="4" w:space="0" w:color="000000"/>
              <w:right w:val="single" w:sz="4" w:space="0" w:color="000000"/>
            </w:tcBorders>
            <w:vAlign w:val="center"/>
          </w:tcPr>
          <w:p w14:paraId="63E5B2F7" w14:textId="77777777" w:rsidR="003F3198" w:rsidRPr="003701A1" w:rsidRDefault="003F3198" w:rsidP="00FF19AD">
            <w:pPr>
              <w:jc w:val="center"/>
              <w:rPr>
                <w:sz w:val="28"/>
                <w:szCs w:val="28"/>
              </w:rPr>
            </w:pPr>
            <w:r w:rsidRPr="003701A1">
              <w:rPr>
                <w:sz w:val="28"/>
                <w:szCs w:val="28"/>
              </w:rPr>
              <w:t>14,19</w:t>
            </w:r>
          </w:p>
        </w:tc>
        <w:tc>
          <w:tcPr>
            <w:tcW w:w="882" w:type="dxa"/>
            <w:tcBorders>
              <w:top w:val="single" w:sz="4" w:space="0" w:color="000000"/>
              <w:left w:val="single" w:sz="4" w:space="0" w:color="000000"/>
              <w:bottom w:val="single" w:sz="4" w:space="0" w:color="000000"/>
              <w:right w:val="single" w:sz="4" w:space="0" w:color="000000"/>
            </w:tcBorders>
            <w:vAlign w:val="center"/>
          </w:tcPr>
          <w:p w14:paraId="7E0F9401" w14:textId="77777777" w:rsidR="003F3198" w:rsidRPr="003701A1" w:rsidRDefault="003F3198" w:rsidP="00FF19AD">
            <w:pPr>
              <w:jc w:val="center"/>
              <w:rPr>
                <w:sz w:val="28"/>
                <w:szCs w:val="28"/>
              </w:rPr>
            </w:pPr>
            <w:r w:rsidRPr="003701A1">
              <w:rPr>
                <w:sz w:val="28"/>
                <w:szCs w:val="28"/>
              </w:rPr>
              <w:t>26,92</w:t>
            </w:r>
          </w:p>
        </w:tc>
        <w:tc>
          <w:tcPr>
            <w:tcW w:w="1229" w:type="dxa"/>
            <w:tcBorders>
              <w:top w:val="single" w:sz="4" w:space="0" w:color="000000"/>
              <w:left w:val="single" w:sz="4" w:space="0" w:color="000000"/>
              <w:bottom w:val="single" w:sz="4" w:space="0" w:color="000000"/>
              <w:right w:val="single" w:sz="4" w:space="0" w:color="000000"/>
            </w:tcBorders>
            <w:vAlign w:val="center"/>
          </w:tcPr>
          <w:p w14:paraId="36ADE83E" w14:textId="77777777" w:rsidR="003F3198" w:rsidRPr="003701A1" w:rsidRDefault="003F3198" w:rsidP="00FF19AD">
            <w:pPr>
              <w:jc w:val="center"/>
              <w:rPr>
                <w:sz w:val="28"/>
                <w:szCs w:val="28"/>
              </w:rPr>
            </w:pPr>
            <w:r w:rsidRPr="003701A1">
              <w:rPr>
                <w:sz w:val="28"/>
                <w:szCs w:val="28"/>
              </w:rPr>
              <w:t>0,592</w:t>
            </w:r>
          </w:p>
        </w:tc>
      </w:tr>
      <w:tr w:rsidR="003F3198" w:rsidRPr="003701A1" w14:paraId="130B26B1" w14:textId="77777777" w:rsidTr="00FF19AD">
        <w:trPr>
          <w:jc w:val="center"/>
        </w:trPr>
        <w:tc>
          <w:tcPr>
            <w:tcW w:w="1792" w:type="dxa"/>
            <w:tcBorders>
              <w:top w:val="single" w:sz="4" w:space="0" w:color="000000"/>
              <w:left w:val="single" w:sz="4" w:space="0" w:color="000000"/>
              <w:bottom w:val="single" w:sz="4" w:space="0" w:color="000000"/>
              <w:right w:val="single" w:sz="4" w:space="0" w:color="000000"/>
            </w:tcBorders>
          </w:tcPr>
          <w:p w14:paraId="2736F31D" w14:textId="77777777" w:rsidR="003F3198" w:rsidRPr="003701A1" w:rsidRDefault="003F3198" w:rsidP="00FF19AD">
            <w:pPr>
              <w:rPr>
                <w:sz w:val="28"/>
                <w:szCs w:val="28"/>
              </w:rPr>
            </w:pPr>
            <w:r w:rsidRPr="003701A1">
              <w:rPr>
                <w:sz w:val="28"/>
                <w:szCs w:val="28"/>
              </w:rPr>
              <w:t>Всего ответов</w:t>
            </w:r>
          </w:p>
        </w:tc>
        <w:tc>
          <w:tcPr>
            <w:tcW w:w="712" w:type="dxa"/>
            <w:tcBorders>
              <w:top w:val="single" w:sz="4" w:space="0" w:color="000000"/>
              <w:left w:val="single" w:sz="4" w:space="0" w:color="000000"/>
              <w:bottom w:val="single" w:sz="4" w:space="0" w:color="000000"/>
              <w:right w:val="single" w:sz="4" w:space="0" w:color="000000"/>
            </w:tcBorders>
            <w:vAlign w:val="center"/>
          </w:tcPr>
          <w:p w14:paraId="02196227" w14:textId="77777777" w:rsidR="003F3198" w:rsidRPr="003701A1" w:rsidRDefault="003F3198" w:rsidP="00FF19AD">
            <w:pPr>
              <w:jc w:val="center"/>
              <w:rPr>
                <w:sz w:val="28"/>
                <w:szCs w:val="28"/>
              </w:rPr>
            </w:pPr>
            <w:r w:rsidRPr="003701A1">
              <w:rPr>
                <w:sz w:val="28"/>
                <w:szCs w:val="28"/>
              </w:rPr>
              <w:t>59</w:t>
            </w:r>
          </w:p>
        </w:tc>
        <w:tc>
          <w:tcPr>
            <w:tcW w:w="887" w:type="dxa"/>
            <w:tcBorders>
              <w:top w:val="single" w:sz="4" w:space="0" w:color="000000"/>
              <w:left w:val="single" w:sz="4" w:space="0" w:color="000000"/>
              <w:bottom w:val="single" w:sz="4" w:space="0" w:color="000000"/>
              <w:right w:val="single" w:sz="4" w:space="0" w:color="000000"/>
            </w:tcBorders>
            <w:vAlign w:val="center"/>
          </w:tcPr>
          <w:p w14:paraId="22D711A4" w14:textId="77777777" w:rsidR="003F3198" w:rsidRPr="003701A1" w:rsidRDefault="003F3198" w:rsidP="00FF19AD">
            <w:pPr>
              <w:jc w:val="center"/>
              <w:rPr>
                <w:sz w:val="28"/>
                <w:szCs w:val="28"/>
              </w:rPr>
            </w:pPr>
          </w:p>
        </w:tc>
        <w:tc>
          <w:tcPr>
            <w:tcW w:w="900" w:type="dxa"/>
            <w:tcBorders>
              <w:top w:val="single" w:sz="4" w:space="0" w:color="000000"/>
              <w:left w:val="single" w:sz="4" w:space="0" w:color="000000"/>
              <w:bottom w:val="single" w:sz="4" w:space="0" w:color="000000"/>
              <w:right w:val="single" w:sz="4" w:space="0" w:color="000000"/>
            </w:tcBorders>
            <w:vAlign w:val="center"/>
          </w:tcPr>
          <w:p w14:paraId="2FCC7F26" w14:textId="77777777" w:rsidR="003F3198" w:rsidRPr="003701A1" w:rsidRDefault="003F3198" w:rsidP="00FF19AD">
            <w:pPr>
              <w:jc w:val="center"/>
              <w:rPr>
                <w:sz w:val="28"/>
                <w:szCs w:val="28"/>
              </w:rPr>
            </w:pPr>
          </w:p>
        </w:tc>
        <w:tc>
          <w:tcPr>
            <w:tcW w:w="896" w:type="dxa"/>
            <w:tcBorders>
              <w:top w:val="single" w:sz="4" w:space="0" w:color="000000"/>
              <w:left w:val="single" w:sz="4" w:space="0" w:color="000000"/>
              <w:bottom w:val="single" w:sz="4" w:space="0" w:color="000000"/>
              <w:right w:val="single" w:sz="4" w:space="0" w:color="000000"/>
            </w:tcBorders>
            <w:vAlign w:val="center"/>
          </w:tcPr>
          <w:p w14:paraId="5336929F" w14:textId="77777777" w:rsidR="003F3198" w:rsidRPr="003701A1" w:rsidRDefault="003F3198" w:rsidP="00FF19AD">
            <w:pPr>
              <w:jc w:val="center"/>
              <w:rPr>
                <w:sz w:val="28"/>
                <w:szCs w:val="28"/>
              </w:rPr>
            </w:pPr>
          </w:p>
        </w:tc>
        <w:tc>
          <w:tcPr>
            <w:tcW w:w="692" w:type="dxa"/>
            <w:tcBorders>
              <w:top w:val="single" w:sz="4" w:space="0" w:color="000000"/>
              <w:left w:val="single" w:sz="4" w:space="0" w:color="000000"/>
              <w:bottom w:val="single" w:sz="4" w:space="0" w:color="000000"/>
              <w:right w:val="single" w:sz="4" w:space="0" w:color="000000"/>
            </w:tcBorders>
            <w:vAlign w:val="center"/>
          </w:tcPr>
          <w:p w14:paraId="6FA3B1FB" w14:textId="77777777" w:rsidR="003F3198" w:rsidRPr="003701A1" w:rsidRDefault="003F3198" w:rsidP="00FF19AD">
            <w:pPr>
              <w:jc w:val="center"/>
              <w:rPr>
                <w:sz w:val="28"/>
                <w:szCs w:val="28"/>
              </w:rPr>
            </w:pPr>
            <w:r w:rsidRPr="003701A1">
              <w:rPr>
                <w:sz w:val="28"/>
                <w:szCs w:val="28"/>
              </w:rPr>
              <w:t>164</w:t>
            </w:r>
          </w:p>
        </w:tc>
        <w:tc>
          <w:tcPr>
            <w:tcW w:w="884" w:type="dxa"/>
            <w:tcBorders>
              <w:top w:val="single" w:sz="4" w:space="0" w:color="000000"/>
              <w:left w:val="single" w:sz="4" w:space="0" w:color="000000"/>
              <w:bottom w:val="single" w:sz="4" w:space="0" w:color="000000"/>
              <w:right w:val="single" w:sz="4" w:space="0" w:color="000000"/>
            </w:tcBorders>
            <w:vAlign w:val="center"/>
          </w:tcPr>
          <w:p w14:paraId="75EFCA50" w14:textId="77777777" w:rsidR="003F3198" w:rsidRPr="003701A1" w:rsidRDefault="003F3198" w:rsidP="00FF19AD">
            <w:pPr>
              <w:jc w:val="center"/>
              <w:rPr>
                <w:sz w:val="28"/>
                <w:szCs w:val="28"/>
              </w:rPr>
            </w:pPr>
          </w:p>
        </w:tc>
        <w:tc>
          <w:tcPr>
            <w:tcW w:w="883" w:type="dxa"/>
            <w:tcBorders>
              <w:top w:val="single" w:sz="4" w:space="0" w:color="000000"/>
              <w:left w:val="single" w:sz="4" w:space="0" w:color="000000"/>
              <w:bottom w:val="single" w:sz="4" w:space="0" w:color="000000"/>
              <w:right w:val="single" w:sz="4" w:space="0" w:color="000000"/>
            </w:tcBorders>
            <w:vAlign w:val="center"/>
          </w:tcPr>
          <w:p w14:paraId="0B316111" w14:textId="77777777" w:rsidR="003F3198" w:rsidRPr="003701A1" w:rsidRDefault="003F3198" w:rsidP="00FF19AD">
            <w:pPr>
              <w:jc w:val="center"/>
              <w:rPr>
                <w:sz w:val="28"/>
                <w:szCs w:val="28"/>
              </w:rPr>
            </w:pPr>
          </w:p>
        </w:tc>
        <w:tc>
          <w:tcPr>
            <w:tcW w:w="882" w:type="dxa"/>
            <w:tcBorders>
              <w:top w:val="single" w:sz="4" w:space="0" w:color="000000"/>
              <w:left w:val="single" w:sz="4" w:space="0" w:color="000000"/>
              <w:bottom w:val="single" w:sz="4" w:space="0" w:color="000000"/>
              <w:right w:val="single" w:sz="4" w:space="0" w:color="000000"/>
            </w:tcBorders>
            <w:vAlign w:val="center"/>
          </w:tcPr>
          <w:p w14:paraId="0065825A" w14:textId="77777777" w:rsidR="003F3198" w:rsidRPr="003701A1" w:rsidRDefault="003F3198" w:rsidP="00FF19AD">
            <w:pPr>
              <w:jc w:val="center"/>
              <w:rPr>
                <w:sz w:val="28"/>
                <w:szCs w:val="28"/>
              </w:rPr>
            </w:pPr>
          </w:p>
        </w:tc>
        <w:tc>
          <w:tcPr>
            <w:tcW w:w="1229" w:type="dxa"/>
            <w:tcBorders>
              <w:top w:val="single" w:sz="4" w:space="0" w:color="000000"/>
              <w:left w:val="single" w:sz="4" w:space="0" w:color="000000"/>
              <w:bottom w:val="single" w:sz="4" w:space="0" w:color="000000"/>
              <w:right w:val="single" w:sz="4" w:space="0" w:color="000000"/>
            </w:tcBorders>
            <w:vAlign w:val="center"/>
          </w:tcPr>
          <w:p w14:paraId="51465A83" w14:textId="77777777" w:rsidR="003F3198" w:rsidRPr="003701A1" w:rsidRDefault="003F3198" w:rsidP="00FF19AD">
            <w:pPr>
              <w:jc w:val="center"/>
              <w:rPr>
                <w:sz w:val="28"/>
                <w:szCs w:val="28"/>
              </w:rPr>
            </w:pPr>
          </w:p>
        </w:tc>
      </w:tr>
    </w:tbl>
    <w:p w14:paraId="52DEB715" w14:textId="77777777" w:rsidR="003F3198" w:rsidRPr="003701A1" w:rsidRDefault="003F3198" w:rsidP="003F3198">
      <w:pPr>
        <w:jc w:val="both"/>
        <w:rPr>
          <w:sz w:val="28"/>
          <w:szCs w:val="28"/>
        </w:rPr>
      </w:pPr>
    </w:p>
    <w:p w14:paraId="51FFF332" w14:textId="77777777" w:rsidR="0047716B" w:rsidRDefault="0047716B" w:rsidP="0047716B">
      <w:pPr>
        <w:ind w:firstLine="709"/>
        <w:jc w:val="both"/>
        <w:rPr>
          <w:sz w:val="28"/>
          <w:szCs w:val="28"/>
        </w:rPr>
      </w:pPr>
      <w:r w:rsidRPr="003701A1">
        <w:rPr>
          <w:sz w:val="28"/>
          <w:szCs w:val="28"/>
        </w:rPr>
        <w:t>На вопрос чем интересуются реципиенты при выборе донора спермы – 56 (81,16 %) считали, что здоровьем 15 (25,42 %) – мужчин и 41 (25 %) – женщины.  88,40 % респондентов ответили, что внешность была основным фактором выбора донора (причем ответы анкетируемых мужского и женского пола не отличались – 27,12 % и 27,44 % – соответственно). Образованием доноров реципиенты интересовались по мнению 40 (57,97 %) врачей. Род и жуз по мнению респондентов интересовал реципиентов в 65,21% случаев. Сколько раз донор был донором – 21 (30,43 %) ответы респондентов обоих полов.</w:t>
      </w:r>
    </w:p>
    <w:p w14:paraId="0B4F9331" w14:textId="23F259D2" w:rsidR="0047716B" w:rsidRPr="003701A1" w:rsidRDefault="0047716B" w:rsidP="0047716B">
      <w:pPr>
        <w:ind w:firstLine="709"/>
        <w:jc w:val="both"/>
        <w:rPr>
          <w:sz w:val="28"/>
          <w:szCs w:val="28"/>
        </w:rPr>
      </w:pPr>
      <w:r w:rsidRPr="003701A1">
        <w:rPr>
          <w:sz w:val="28"/>
          <w:szCs w:val="28"/>
        </w:rPr>
        <w:t>По мнению врачей, участвующих в ВРТ количество донаций половых гамет, является крайне важным показателем, так как использование спермы одного донора может привести к родственным бракам в будущем. Кратность донаций спермы одним донором и количество рожденных детей от одного донора, должна быть строго ограниченной. Отсутствие интереса реципиента к анамнезу конкретного донора</w:t>
      </w:r>
      <w:r w:rsidR="005178F2">
        <w:rPr>
          <w:sz w:val="28"/>
          <w:szCs w:val="28"/>
        </w:rPr>
        <w:t>,</w:t>
      </w:r>
      <w:r w:rsidRPr="003701A1">
        <w:rPr>
          <w:sz w:val="28"/>
          <w:szCs w:val="28"/>
        </w:rPr>
        <w:t xml:space="preserve"> может говорить о низкой осведомленности реципиента о процессах репродуктивных технологий, низком образовательном уровне реципиентов, недостаточном взаимодействии врача ВРТ и реципиента. Проблему большой кратности донаций спермы одного мужчины поможет решить создание регистра половых гамет. </w:t>
      </w:r>
    </w:p>
    <w:p w14:paraId="06CE6C70" w14:textId="77777777" w:rsidR="0047716B" w:rsidRPr="003701A1" w:rsidRDefault="0047716B" w:rsidP="0047716B">
      <w:pPr>
        <w:ind w:firstLine="709"/>
        <w:jc w:val="both"/>
        <w:rPr>
          <w:sz w:val="28"/>
          <w:szCs w:val="28"/>
        </w:rPr>
      </w:pPr>
      <w:r w:rsidRPr="003701A1">
        <w:rPr>
          <w:sz w:val="28"/>
          <w:szCs w:val="28"/>
        </w:rPr>
        <w:t xml:space="preserve">Вопрос о том, должен ли супруг знать, что используется донорская сперма, зависит от индивидуальных обстоятельств, личных ценностей и этических соображений. </w:t>
      </w:r>
    </w:p>
    <w:p w14:paraId="3822A98E" w14:textId="058F3D71" w:rsidR="0047716B" w:rsidRDefault="0047716B" w:rsidP="0047716B">
      <w:pPr>
        <w:ind w:firstLine="709"/>
        <w:jc w:val="both"/>
        <w:rPr>
          <w:sz w:val="28"/>
          <w:szCs w:val="28"/>
        </w:rPr>
      </w:pPr>
      <w:r w:rsidRPr="003701A1">
        <w:rPr>
          <w:sz w:val="28"/>
          <w:szCs w:val="28"/>
        </w:rPr>
        <w:t>Существует несколько точек зрения, которые следует учитывать. Многие эксперты и специалисты по этике выступают за открытое общение и честность в отношениях. Использование донорской спермы может иметь серьезные эмоциональные и психологические последствия для обоих партнеров. Поддержание прозрачности и совместное обсуждение решения могут способствовать доверию и пониманию в отношениях. Каждый человек имеет право делать выбор в отношении своего тела и репродуктивных решений. Если один из партнеров рассматривает возможность использования донорской спермы и твердо убежден в этом, следует уважать его автономию. Однако открытый диалог по-прежнему важен для обеспечения понимания и поддержки решения обоими партнерами. Использование донорской спермы потенциально может повлиять на динамику отношений, особенно если один из партнеров изначально не знал об этом решении. Сокрытие такого важного решения может привести к чувству предательства или обиды в будущем. Честность с самого начала может помочь разрешить потенциальные конфликты в дальнейшем. Некоторые эксперты считают, что важные репродуктивные решения должны приниматься обоими партнерами совместно. Использование донорской спермы является важным решением, которое может повлиять на жизнь об</w:t>
      </w:r>
      <w:r w:rsidR="005178F2">
        <w:rPr>
          <w:sz w:val="28"/>
          <w:szCs w:val="28"/>
          <w:lang w:val="uk-UA"/>
        </w:rPr>
        <w:t>о</w:t>
      </w:r>
      <w:r w:rsidRPr="003701A1">
        <w:rPr>
          <w:sz w:val="28"/>
          <w:szCs w:val="28"/>
        </w:rPr>
        <w:t>их людей, и поэтому оба должны участвовать в процессе принятия решений.</w:t>
      </w:r>
    </w:p>
    <w:p w14:paraId="24CF6E26" w14:textId="77777777" w:rsidR="0047716B" w:rsidRDefault="0047716B" w:rsidP="0047716B">
      <w:pPr>
        <w:ind w:firstLine="709"/>
        <w:jc w:val="both"/>
        <w:rPr>
          <w:sz w:val="28"/>
          <w:szCs w:val="28"/>
        </w:rPr>
      </w:pPr>
      <w:r>
        <w:rPr>
          <w:sz w:val="28"/>
          <w:szCs w:val="28"/>
        </w:rPr>
        <w:t>По результатам, полученным при проведении данного опроса, мы обнаружили следующие данные. На вопрос о том,</w:t>
      </w:r>
      <w:r w:rsidRPr="00780F00">
        <w:rPr>
          <w:sz w:val="28"/>
          <w:szCs w:val="28"/>
        </w:rPr>
        <w:t xml:space="preserve"> </w:t>
      </w:r>
      <w:r>
        <w:rPr>
          <w:sz w:val="28"/>
          <w:szCs w:val="28"/>
        </w:rPr>
        <w:t>д</w:t>
      </w:r>
      <w:r w:rsidRPr="003701A1">
        <w:rPr>
          <w:sz w:val="28"/>
          <w:szCs w:val="28"/>
        </w:rPr>
        <w:t>олжен ли супруг или супруга знать о том, что применялась донорская сперма – практически большая часть опрошенных медицинских работников считали, что н</w:t>
      </w:r>
      <w:r>
        <w:rPr>
          <w:sz w:val="28"/>
          <w:szCs w:val="28"/>
        </w:rPr>
        <w:t>еобходимо ставить в известность</w:t>
      </w:r>
      <w:r w:rsidRPr="003701A1">
        <w:rPr>
          <w:sz w:val="28"/>
          <w:szCs w:val="28"/>
        </w:rPr>
        <w:t xml:space="preserve"> </w:t>
      </w:r>
      <w:r>
        <w:rPr>
          <w:sz w:val="28"/>
          <w:szCs w:val="28"/>
        </w:rPr>
        <w:t xml:space="preserve">в </w:t>
      </w:r>
      <w:r w:rsidRPr="003701A1">
        <w:rPr>
          <w:sz w:val="28"/>
          <w:szCs w:val="28"/>
        </w:rPr>
        <w:t>64 (92,75 %). 1 (1,92 %) респондент женского пола ответил, что надо сохранять анонимность и 4 (7,69</w:t>
      </w:r>
      <w:r>
        <w:rPr>
          <w:sz w:val="28"/>
          <w:szCs w:val="28"/>
        </w:rPr>
        <w:t xml:space="preserve"> %) сомневались в этом (таблица 34</w:t>
      </w:r>
      <w:r w:rsidRPr="003701A1">
        <w:rPr>
          <w:sz w:val="28"/>
          <w:szCs w:val="28"/>
        </w:rPr>
        <w:t>).</w:t>
      </w:r>
    </w:p>
    <w:p w14:paraId="3CEE7F52" w14:textId="24974368" w:rsidR="00A67A75" w:rsidRDefault="00A67A75" w:rsidP="00780F00">
      <w:pPr>
        <w:ind w:firstLine="567"/>
        <w:jc w:val="both"/>
        <w:rPr>
          <w:sz w:val="28"/>
          <w:szCs w:val="28"/>
        </w:rPr>
      </w:pPr>
    </w:p>
    <w:p w14:paraId="2CD51D06" w14:textId="18F96D7C" w:rsidR="00126AF6" w:rsidRPr="00527D1C" w:rsidRDefault="00971104" w:rsidP="00527D1C">
      <w:pPr>
        <w:jc w:val="both"/>
        <w:rPr>
          <w:sz w:val="28"/>
          <w:szCs w:val="28"/>
        </w:rPr>
      </w:pPr>
      <w:r w:rsidRPr="00527D1C">
        <w:rPr>
          <w:sz w:val="28"/>
          <w:szCs w:val="28"/>
        </w:rPr>
        <w:t xml:space="preserve">Таблица </w:t>
      </w:r>
      <w:r w:rsidR="00A67A75" w:rsidRPr="00527D1C">
        <w:rPr>
          <w:sz w:val="28"/>
          <w:szCs w:val="28"/>
        </w:rPr>
        <w:t>34</w:t>
      </w:r>
      <w:r w:rsidR="003F3198">
        <w:rPr>
          <w:sz w:val="28"/>
          <w:szCs w:val="28"/>
        </w:rPr>
        <w:t xml:space="preserve"> </w:t>
      </w:r>
      <w:r w:rsidR="003F3198" w:rsidRPr="003701A1">
        <w:rPr>
          <w:sz w:val="28"/>
          <w:szCs w:val="28"/>
        </w:rPr>
        <w:t>–</w:t>
      </w:r>
      <w:r w:rsidR="003F3198">
        <w:rPr>
          <w:sz w:val="28"/>
          <w:szCs w:val="28"/>
        </w:rPr>
        <w:t xml:space="preserve"> </w:t>
      </w:r>
      <w:r w:rsidR="00A67A75" w:rsidRPr="00527D1C">
        <w:rPr>
          <w:sz w:val="28"/>
          <w:szCs w:val="28"/>
        </w:rPr>
        <w:t>Мнение</w:t>
      </w:r>
      <w:r w:rsidR="000C2176" w:rsidRPr="00527D1C">
        <w:rPr>
          <w:sz w:val="28"/>
          <w:szCs w:val="28"/>
        </w:rPr>
        <w:t xml:space="preserve"> медицинских работников о необходимости информирования </w:t>
      </w:r>
      <w:r w:rsidR="009D2624" w:rsidRPr="00527D1C">
        <w:rPr>
          <w:sz w:val="28"/>
          <w:szCs w:val="28"/>
        </w:rPr>
        <w:t>супруг</w:t>
      </w:r>
      <w:r w:rsidR="000C2176" w:rsidRPr="00527D1C">
        <w:rPr>
          <w:sz w:val="28"/>
          <w:szCs w:val="28"/>
        </w:rPr>
        <w:t>а</w:t>
      </w:r>
      <w:r w:rsidR="009D2624" w:rsidRPr="00527D1C">
        <w:rPr>
          <w:sz w:val="28"/>
          <w:szCs w:val="28"/>
        </w:rPr>
        <w:t>/</w:t>
      </w:r>
      <w:r w:rsidR="000C2176" w:rsidRPr="00527D1C">
        <w:rPr>
          <w:sz w:val="28"/>
          <w:szCs w:val="28"/>
        </w:rPr>
        <w:t>супруги о</w:t>
      </w:r>
      <w:r w:rsidR="009D2624" w:rsidRPr="00527D1C">
        <w:rPr>
          <w:sz w:val="28"/>
          <w:szCs w:val="28"/>
        </w:rPr>
        <w:t xml:space="preserve"> </w:t>
      </w:r>
      <w:r w:rsidR="000C2176" w:rsidRPr="00527D1C">
        <w:rPr>
          <w:sz w:val="28"/>
          <w:szCs w:val="28"/>
        </w:rPr>
        <w:t xml:space="preserve">использовании донорской </w:t>
      </w:r>
      <w:r w:rsidR="009D2624" w:rsidRPr="00527D1C">
        <w:rPr>
          <w:sz w:val="28"/>
          <w:szCs w:val="28"/>
        </w:rPr>
        <w:t>сперм</w:t>
      </w:r>
      <w:r w:rsidRPr="00527D1C">
        <w:rPr>
          <w:sz w:val="28"/>
          <w:szCs w:val="28"/>
        </w:rPr>
        <w:t>ы</w:t>
      </w:r>
    </w:p>
    <w:p w14:paraId="32CA83A3" w14:textId="77777777" w:rsidR="00971104" w:rsidRPr="00971104" w:rsidRDefault="00971104" w:rsidP="00971104">
      <w:pPr>
        <w:rPr>
          <w:sz w:val="28"/>
          <w:szCs w:val="28"/>
        </w:rPr>
      </w:pPr>
    </w:p>
    <w:tbl>
      <w:tblPr>
        <w:tblStyle w:val="affffffff7"/>
        <w:tblW w:w="9596"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86"/>
        <w:gridCol w:w="678"/>
        <w:gridCol w:w="1009"/>
        <w:gridCol w:w="879"/>
        <w:gridCol w:w="1009"/>
        <w:gridCol w:w="678"/>
        <w:gridCol w:w="874"/>
        <w:gridCol w:w="879"/>
        <w:gridCol w:w="879"/>
        <w:gridCol w:w="1025"/>
      </w:tblGrid>
      <w:tr w:rsidR="00CF0BE3" w:rsidRPr="003701A1" w14:paraId="73299665" w14:textId="77777777" w:rsidTr="00126AF6">
        <w:trPr>
          <w:trHeight w:val="272"/>
          <w:jc w:val="center"/>
        </w:trPr>
        <w:tc>
          <w:tcPr>
            <w:tcW w:w="1686" w:type="dxa"/>
            <w:vMerge w:val="restart"/>
            <w:tcBorders>
              <w:top w:val="single" w:sz="4" w:space="0" w:color="000000"/>
              <w:left w:val="single" w:sz="4" w:space="0" w:color="000000"/>
              <w:right w:val="single" w:sz="4" w:space="0" w:color="000000"/>
            </w:tcBorders>
          </w:tcPr>
          <w:p w14:paraId="05BF34E2" w14:textId="77777777" w:rsidR="00CF0BE3" w:rsidRPr="003701A1" w:rsidRDefault="009D2624">
            <w:pPr>
              <w:rPr>
                <w:sz w:val="28"/>
                <w:szCs w:val="28"/>
              </w:rPr>
            </w:pPr>
            <w:r w:rsidRPr="003701A1">
              <w:rPr>
                <w:sz w:val="28"/>
                <w:szCs w:val="28"/>
              </w:rPr>
              <w:t>Ответы</w:t>
            </w:r>
          </w:p>
        </w:tc>
        <w:tc>
          <w:tcPr>
            <w:tcW w:w="6885" w:type="dxa"/>
            <w:gridSpan w:val="8"/>
            <w:tcBorders>
              <w:top w:val="single" w:sz="4" w:space="0" w:color="000000"/>
              <w:left w:val="single" w:sz="4" w:space="0" w:color="000000"/>
              <w:bottom w:val="single" w:sz="4" w:space="0" w:color="000000"/>
              <w:right w:val="single" w:sz="4" w:space="0" w:color="000000"/>
            </w:tcBorders>
            <w:vAlign w:val="center"/>
          </w:tcPr>
          <w:p w14:paraId="135C8311" w14:textId="77777777" w:rsidR="00CF0BE3" w:rsidRPr="003701A1" w:rsidRDefault="009D2624">
            <w:pPr>
              <w:jc w:val="center"/>
              <w:rPr>
                <w:sz w:val="28"/>
                <w:szCs w:val="28"/>
              </w:rPr>
            </w:pPr>
            <w:r w:rsidRPr="003701A1">
              <w:rPr>
                <w:sz w:val="28"/>
                <w:szCs w:val="28"/>
              </w:rPr>
              <w:t>Медицинские работники РК (n=69)</w:t>
            </w:r>
          </w:p>
        </w:tc>
        <w:tc>
          <w:tcPr>
            <w:tcW w:w="1025" w:type="dxa"/>
            <w:vMerge w:val="restart"/>
            <w:tcBorders>
              <w:top w:val="single" w:sz="4" w:space="0" w:color="000000"/>
              <w:left w:val="single" w:sz="4" w:space="0" w:color="000000"/>
              <w:right w:val="single" w:sz="4" w:space="0" w:color="000000"/>
            </w:tcBorders>
            <w:vAlign w:val="center"/>
          </w:tcPr>
          <w:p w14:paraId="5F1CE928" w14:textId="77777777" w:rsidR="00CF0BE3" w:rsidRPr="003701A1" w:rsidRDefault="009D2624">
            <w:pPr>
              <w:jc w:val="center"/>
              <w:rPr>
                <w:sz w:val="28"/>
                <w:szCs w:val="28"/>
              </w:rPr>
            </w:pPr>
            <w:r w:rsidRPr="003701A1">
              <w:rPr>
                <w:sz w:val="28"/>
                <w:szCs w:val="28"/>
              </w:rPr>
              <w:t>p</w:t>
            </w:r>
          </w:p>
        </w:tc>
      </w:tr>
      <w:tr w:rsidR="00CF0BE3" w:rsidRPr="003701A1" w14:paraId="6EFB6383" w14:textId="77777777" w:rsidTr="00126AF6">
        <w:trPr>
          <w:trHeight w:val="272"/>
          <w:jc w:val="center"/>
        </w:trPr>
        <w:tc>
          <w:tcPr>
            <w:tcW w:w="1686" w:type="dxa"/>
            <w:vMerge/>
            <w:tcBorders>
              <w:top w:val="single" w:sz="4" w:space="0" w:color="000000"/>
              <w:left w:val="single" w:sz="4" w:space="0" w:color="000000"/>
              <w:right w:val="single" w:sz="4" w:space="0" w:color="000000"/>
            </w:tcBorders>
          </w:tcPr>
          <w:p w14:paraId="1D7B8BFE" w14:textId="77777777" w:rsidR="00CF0BE3" w:rsidRPr="003701A1" w:rsidRDefault="00CF0BE3">
            <w:pPr>
              <w:widowControl w:val="0"/>
              <w:pBdr>
                <w:top w:val="nil"/>
                <w:left w:val="nil"/>
                <w:bottom w:val="nil"/>
                <w:right w:val="nil"/>
                <w:between w:val="nil"/>
              </w:pBdr>
              <w:rPr>
                <w:sz w:val="28"/>
                <w:szCs w:val="28"/>
              </w:rPr>
            </w:pPr>
          </w:p>
        </w:tc>
        <w:tc>
          <w:tcPr>
            <w:tcW w:w="3575" w:type="dxa"/>
            <w:gridSpan w:val="4"/>
            <w:tcBorders>
              <w:top w:val="single" w:sz="4" w:space="0" w:color="000000"/>
              <w:left w:val="single" w:sz="4" w:space="0" w:color="000000"/>
              <w:bottom w:val="single" w:sz="4" w:space="0" w:color="000000"/>
              <w:right w:val="single" w:sz="4" w:space="0" w:color="000000"/>
            </w:tcBorders>
            <w:vAlign w:val="center"/>
          </w:tcPr>
          <w:p w14:paraId="27B646F2" w14:textId="77777777" w:rsidR="00CF0BE3" w:rsidRPr="003701A1" w:rsidRDefault="009D2624">
            <w:pPr>
              <w:jc w:val="center"/>
              <w:rPr>
                <w:sz w:val="28"/>
                <w:szCs w:val="28"/>
              </w:rPr>
            </w:pPr>
            <w:r w:rsidRPr="003701A1">
              <w:rPr>
                <w:sz w:val="28"/>
                <w:szCs w:val="28"/>
              </w:rPr>
              <w:t>Мужчины</w:t>
            </w:r>
          </w:p>
          <w:p w14:paraId="16CC8A2F" w14:textId="77777777" w:rsidR="00CF0BE3" w:rsidRPr="003701A1" w:rsidRDefault="009D2624">
            <w:pPr>
              <w:jc w:val="center"/>
              <w:rPr>
                <w:sz w:val="28"/>
                <w:szCs w:val="28"/>
              </w:rPr>
            </w:pPr>
            <w:r w:rsidRPr="003701A1">
              <w:rPr>
                <w:sz w:val="28"/>
                <w:szCs w:val="28"/>
              </w:rPr>
              <w:t>(n=17)</w:t>
            </w:r>
          </w:p>
        </w:tc>
        <w:tc>
          <w:tcPr>
            <w:tcW w:w="3310" w:type="dxa"/>
            <w:gridSpan w:val="4"/>
            <w:tcBorders>
              <w:top w:val="single" w:sz="4" w:space="0" w:color="000000"/>
              <w:left w:val="single" w:sz="4" w:space="0" w:color="000000"/>
              <w:bottom w:val="single" w:sz="4" w:space="0" w:color="000000"/>
              <w:right w:val="single" w:sz="4" w:space="0" w:color="000000"/>
            </w:tcBorders>
            <w:vAlign w:val="center"/>
          </w:tcPr>
          <w:p w14:paraId="3FDDDF80" w14:textId="77777777" w:rsidR="00CF0BE3" w:rsidRPr="003701A1" w:rsidRDefault="009D2624">
            <w:pPr>
              <w:jc w:val="center"/>
              <w:rPr>
                <w:sz w:val="28"/>
                <w:szCs w:val="28"/>
              </w:rPr>
            </w:pPr>
            <w:r w:rsidRPr="003701A1">
              <w:rPr>
                <w:sz w:val="28"/>
                <w:szCs w:val="28"/>
              </w:rPr>
              <w:t>Женщины</w:t>
            </w:r>
          </w:p>
          <w:p w14:paraId="3DD414B5" w14:textId="77777777" w:rsidR="00CF0BE3" w:rsidRPr="003701A1" w:rsidRDefault="009D2624">
            <w:pPr>
              <w:jc w:val="center"/>
              <w:rPr>
                <w:sz w:val="28"/>
                <w:szCs w:val="28"/>
              </w:rPr>
            </w:pPr>
            <w:r w:rsidRPr="003701A1">
              <w:rPr>
                <w:sz w:val="28"/>
                <w:szCs w:val="28"/>
              </w:rPr>
              <w:t>(n=52)</w:t>
            </w:r>
          </w:p>
        </w:tc>
        <w:tc>
          <w:tcPr>
            <w:tcW w:w="1025" w:type="dxa"/>
            <w:vMerge/>
            <w:tcBorders>
              <w:top w:val="single" w:sz="4" w:space="0" w:color="000000"/>
              <w:left w:val="single" w:sz="4" w:space="0" w:color="000000"/>
              <w:right w:val="single" w:sz="4" w:space="0" w:color="000000"/>
            </w:tcBorders>
            <w:vAlign w:val="center"/>
          </w:tcPr>
          <w:p w14:paraId="0C2B2A1D"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27239979" w14:textId="77777777" w:rsidTr="00126AF6">
        <w:trPr>
          <w:trHeight w:val="258"/>
          <w:jc w:val="center"/>
        </w:trPr>
        <w:tc>
          <w:tcPr>
            <w:tcW w:w="1686" w:type="dxa"/>
            <w:vMerge/>
            <w:tcBorders>
              <w:top w:val="single" w:sz="4" w:space="0" w:color="000000"/>
              <w:left w:val="single" w:sz="4" w:space="0" w:color="000000"/>
              <w:right w:val="single" w:sz="4" w:space="0" w:color="000000"/>
            </w:tcBorders>
          </w:tcPr>
          <w:p w14:paraId="3D2595A5" w14:textId="77777777" w:rsidR="00CF0BE3" w:rsidRPr="003701A1" w:rsidRDefault="00CF0BE3">
            <w:pPr>
              <w:widowControl w:val="0"/>
              <w:pBdr>
                <w:top w:val="nil"/>
                <w:left w:val="nil"/>
                <w:bottom w:val="nil"/>
                <w:right w:val="nil"/>
                <w:between w:val="nil"/>
              </w:pBdr>
              <w:rPr>
                <w:sz w:val="28"/>
                <w:szCs w:val="28"/>
              </w:rPr>
            </w:pPr>
          </w:p>
        </w:tc>
        <w:tc>
          <w:tcPr>
            <w:tcW w:w="678" w:type="dxa"/>
            <w:tcBorders>
              <w:top w:val="single" w:sz="4" w:space="0" w:color="000000"/>
              <w:left w:val="single" w:sz="4" w:space="0" w:color="000000"/>
              <w:bottom w:val="single" w:sz="4" w:space="0" w:color="000000"/>
              <w:right w:val="single" w:sz="4" w:space="0" w:color="000000"/>
            </w:tcBorders>
            <w:vAlign w:val="center"/>
          </w:tcPr>
          <w:p w14:paraId="65EABAEC" w14:textId="77777777" w:rsidR="00CF0BE3" w:rsidRPr="003701A1" w:rsidRDefault="009D2624">
            <w:pPr>
              <w:jc w:val="center"/>
              <w:rPr>
                <w:sz w:val="28"/>
                <w:szCs w:val="28"/>
              </w:rPr>
            </w:pPr>
            <w:r w:rsidRPr="003701A1">
              <w:rPr>
                <w:sz w:val="28"/>
                <w:szCs w:val="28"/>
              </w:rPr>
              <w:t>абс.</w:t>
            </w:r>
          </w:p>
        </w:tc>
        <w:tc>
          <w:tcPr>
            <w:tcW w:w="1009" w:type="dxa"/>
            <w:tcBorders>
              <w:top w:val="single" w:sz="4" w:space="0" w:color="000000"/>
              <w:left w:val="single" w:sz="4" w:space="0" w:color="000000"/>
              <w:bottom w:val="single" w:sz="4" w:space="0" w:color="000000"/>
              <w:right w:val="single" w:sz="4" w:space="0" w:color="000000"/>
            </w:tcBorders>
            <w:vAlign w:val="center"/>
          </w:tcPr>
          <w:p w14:paraId="7911E3B8" w14:textId="77777777" w:rsidR="00CF0BE3" w:rsidRPr="003701A1" w:rsidRDefault="009D2624">
            <w:pPr>
              <w:jc w:val="center"/>
              <w:rPr>
                <w:sz w:val="28"/>
                <w:szCs w:val="28"/>
              </w:rPr>
            </w:pPr>
            <w:r w:rsidRPr="003701A1">
              <w:rPr>
                <w:sz w:val="28"/>
                <w:szCs w:val="28"/>
              </w:rPr>
              <w:t>%</w:t>
            </w:r>
          </w:p>
        </w:tc>
        <w:tc>
          <w:tcPr>
            <w:tcW w:w="879" w:type="dxa"/>
            <w:tcBorders>
              <w:top w:val="single" w:sz="4" w:space="0" w:color="000000"/>
              <w:left w:val="single" w:sz="4" w:space="0" w:color="000000"/>
              <w:bottom w:val="single" w:sz="4" w:space="0" w:color="000000"/>
              <w:right w:val="single" w:sz="4" w:space="0" w:color="000000"/>
            </w:tcBorders>
            <w:vAlign w:val="center"/>
          </w:tcPr>
          <w:p w14:paraId="3E5A10F1" w14:textId="77777777" w:rsidR="00CF0BE3" w:rsidRPr="003701A1" w:rsidRDefault="009D2624">
            <w:pPr>
              <w:jc w:val="center"/>
              <w:rPr>
                <w:sz w:val="28"/>
                <w:szCs w:val="28"/>
              </w:rPr>
            </w:pPr>
            <w:r w:rsidRPr="003701A1">
              <w:rPr>
                <w:sz w:val="28"/>
                <w:szCs w:val="28"/>
              </w:rPr>
              <w:t>Exact 95% LCL</w:t>
            </w:r>
          </w:p>
        </w:tc>
        <w:tc>
          <w:tcPr>
            <w:tcW w:w="1009" w:type="dxa"/>
            <w:tcBorders>
              <w:top w:val="single" w:sz="4" w:space="0" w:color="000000"/>
              <w:left w:val="single" w:sz="4" w:space="0" w:color="000000"/>
              <w:bottom w:val="single" w:sz="4" w:space="0" w:color="000000"/>
              <w:right w:val="single" w:sz="4" w:space="0" w:color="000000"/>
            </w:tcBorders>
            <w:vAlign w:val="center"/>
          </w:tcPr>
          <w:p w14:paraId="2048B436" w14:textId="77777777" w:rsidR="00CF0BE3" w:rsidRPr="003701A1" w:rsidRDefault="009D2624">
            <w:pPr>
              <w:jc w:val="center"/>
              <w:rPr>
                <w:sz w:val="28"/>
                <w:szCs w:val="28"/>
              </w:rPr>
            </w:pPr>
            <w:r w:rsidRPr="003701A1">
              <w:rPr>
                <w:sz w:val="28"/>
                <w:szCs w:val="28"/>
              </w:rPr>
              <w:t>Exact 95% UCL</w:t>
            </w:r>
          </w:p>
        </w:tc>
        <w:tc>
          <w:tcPr>
            <w:tcW w:w="678" w:type="dxa"/>
            <w:tcBorders>
              <w:top w:val="single" w:sz="4" w:space="0" w:color="000000"/>
              <w:left w:val="single" w:sz="4" w:space="0" w:color="000000"/>
              <w:bottom w:val="single" w:sz="4" w:space="0" w:color="000000"/>
              <w:right w:val="single" w:sz="4" w:space="0" w:color="000000"/>
            </w:tcBorders>
            <w:vAlign w:val="center"/>
          </w:tcPr>
          <w:p w14:paraId="20363A1C" w14:textId="77777777" w:rsidR="00CF0BE3" w:rsidRPr="003701A1" w:rsidRDefault="009D2624">
            <w:pPr>
              <w:jc w:val="center"/>
              <w:rPr>
                <w:sz w:val="28"/>
                <w:szCs w:val="28"/>
              </w:rPr>
            </w:pPr>
            <w:r w:rsidRPr="003701A1">
              <w:rPr>
                <w:sz w:val="28"/>
                <w:szCs w:val="28"/>
              </w:rPr>
              <w:t>абс.</w:t>
            </w:r>
          </w:p>
        </w:tc>
        <w:tc>
          <w:tcPr>
            <w:tcW w:w="874" w:type="dxa"/>
            <w:tcBorders>
              <w:top w:val="single" w:sz="4" w:space="0" w:color="000000"/>
              <w:left w:val="single" w:sz="4" w:space="0" w:color="000000"/>
              <w:bottom w:val="single" w:sz="4" w:space="0" w:color="000000"/>
              <w:right w:val="single" w:sz="4" w:space="0" w:color="000000"/>
            </w:tcBorders>
            <w:vAlign w:val="center"/>
          </w:tcPr>
          <w:p w14:paraId="5B600A61" w14:textId="77777777" w:rsidR="00CF0BE3" w:rsidRPr="003701A1" w:rsidRDefault="009D2624">
            <w:pPr>
              <w:jc w:val="center"/>
              <w:rPr>
                <w:sz w:val="28"/>
                <w:szCs w:val="28"/>
              </w:rPr>
            </w:pPr>
            <w:r w:rsidRPr="003701A1">
              <w:rPr>
                <w:sz w:val="28"/>
                <w:szCs w:val="28"/>
              </w:rPr>
              <w:t>%</w:t>
            </w:r>
          </w:p>
        </w:tc>
        <w:tc>
          <w:tcPr>
            <w:tcW w:w="879" w:type="dxa"/>
            <w:tcBorders>
              <w:top w:val="single" w:sz="4" w:space="0" w:color="000000"/>
              <w:left w:val="single" w:sz="4" w:space="0" w:color="000000"/>
              <w:bottom w:val="single" w:sz="4" w:space="0" w:color="000000"/>
              <w:right w:val="single" w:sz="4" w:space="0" w:color="000000"/>
            </w:tcBorders>
            <w:vAlign w:val="center"/>
          </w:tcPr>
          <w:p w14:paraId="0E7B0CA6" w14:textId="77777777" w:rsidR="00CF0BE3" w:rsidRPr="003701A1" w:rsidRDefault="009D2624">
            <w:pPr>
              <w:jc w:val="center"/>
              <w:rPr>
                <w:sz w:val="28"/>
                <w:szCs w:val="28"/>
              </w:rPr>
            </w:pPr>
            <w:r w:rsidRPr="003701A1">
              <w:rPr>
                <w:sz w:val="28"/>
                <w:szCs w:val="28"/>
              </w:rPr>
              <w:t>Exact 95% LCL</w:t>
            </w:r>
          </w:p>
        </w:tc>
        <w:tc>
          <w:tcPr>
            <w:tcW w:w="879" w:type="dxa"/>
            <w:tcBorders>
              <w:top w:val="single" w:sz="4" w:space="0" w:color="000000"/>
              <w:left w:val="single" w:sz="4" w:space="0" w:color="000000"/>
              <w:bottom w:val="single" w:sz="4" w:space="0" w:color="000000"/>
              <w:right w:val="single" w:sz="4" w:space="0" w:color="000000"/>
            </w:tcBorders>
            <w:vAlign w:val="center"/>
          </w:tcPr>
          <w:p w14:paraId="21A0F4E1" w14:textId="77777777" w:rsidR="00CF0BE3" w:rsidRPr="003701A1" w:rsidRDefault="009D2624">
            <w:pPr>
              <w:jc w:val="center"/>
              <w:rPr>
                <w:sz w:val="28"/>
                <w:szCs w:val="28"/>
              </w:rPr>
            </w:pPr>
            <w:r w:rsidRPr="003701A1">
              <w:rPr>
                <w:sz w:val="28"/>
                <w:szCs w:val="28"/>
              </w:rPr>
              <w:t>Exact 95% UCL</w:t>
            </w:r>
          </w:p>
        </w:tc>
        <w:tc>
          <w:tcPr>
            <w:tcW w:w="1025" w:type="dxa"/>
            <w:vMerge/>
            <w:tcBorders>
              <w:top w:val="single" w:sz="4" w:space="0" w:color="000000"/>
              <w:left w:val="single" w:sz="4" w:space="0" w:color="000000"/>
              <w:right w:val="single" w:sz="4" w:space="0" w:color="000000"/>
            </w:tcBorders>
            <w:vAlign w:val="center"/>
          </w:tcPr>
          <w:p w14:paraId="36DF1489"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236D41E8" w14:textId="77777777" w:rsidTr="003F3198">
        <w:trPr>
          <w:trHeight w:val="501"/>
          <w:jc w:val="center"/>
        </w:trPr>
        <w:tc>
          <w:tcPr>
            <w:tcW w:w="1686" w:type="dxa"/>
            <w:tcBorders>
              <w:top w:val="single" w:sz="4" w:space="0" w:color="000000"/>
              <w:left w:val="single" w:sz="4" w:space="0" w:color="000000"/>
              <w:bottom w:val="single" w:sz="4" w:space="0" w:color="000000"/>
              <w:right w:val="single" w:sz="4" w:space="0" w:color="000000"/>
            </w:tcBorders>
          </w:tcPr>
          <w:p w14:paraId="1BC3784C" w14:textId="77777777" w:rsidR="00CF0BE3" w:rsidRPr="003701A1" w:rsidRDefault="009D2624">
            <w:pPr>
              <w:rPr>
                <w:sz w:val="28"/>
                <w:szCs w:val="28"/>
              </w:rPr>
            </w:pPr>
            <w:r w:rsidRPr="003701A1">
              <w:rPr>
                <w:sz w:val="28"/>
                <w:szCs w:val="28"/>
              </w:rPr>
              <w:t>да</w:t>
            </w:r>
          </w:p>
        </w:tc>
        <w:tc>
          <w:tcPr>
            <w:tcW w:w="678" w:type="dxa"/>
            <w:tcBorders>
              <w:top w:val="single" w:sz="4" w:space="0" w:color="000000"/>
              <w:left w:val="single" w:sz="4" w:space="0" w:color="000000"/>
              <w:bottom w:val="single" w:sz="4" w:space="0" w:color="000000"/>
              <w:right w:val="single" w:sz="4" w:space="0" w:color="000000"/>
            </w:tcBorders>
            <w:vAlign w:val="center"/>
          </w:tcPr>
          <w:p w14:paraId="34EABE12" w14:textId="77777777" w:rsidR="00CF0BE3" w:rsidRPr="003701A1" w:rsidRDefault="009D2624">
            <w:pPr>
              <w:jc w:val="center"/>
              <w:rPr>
                <w:sz w:val="28"/>
                <w:szCs w:val="28"/>
              </w:rPr>
            </w:pPr>
            <w:r w:rsidRPr="003701A1">
              <w:rPr>
                <w:sz w:val="28"/>
                <w:szCs w:val="28"/>
              </w:rPr>
              <w:t>17</w:t>
            </w:r>
          </w:p>
        </w:tc>
        <w:tc>
          <w:tcPr>
            <w:tcW w:w="1009" w:type="dxa"/>
            <w:tcBorders>
              <w:top w:val="single" w:sz="4" w:space="0" w:color="000000"/>
              <w:left w:val="single" w:sz="4" w:space="0" w:color="000000"/>
              <w:bottom w:val="single" w:sz="4" w:space="0" w:color="000000"/>
              <w:right w:val="single" w:sz="4" w:space="0" w:color="000000"/>
            </w:tcBorders>
            <w:vAlign w:val="center"/>
          </w:tcPr>
          <w:p w14:paraId="2C8A96CD" w14:textId="77777777" w:rsidR="00CF0BE3" w:rsidRPr="003701A1" w:rsidRDefault="009D2624">
            <w:pPr>
              <w:jc w:val="center"/>
              <w:rPr>
                <w:sz w:val="28"/>
                <w:szCs w:val="28"/>
              </w:rPr>
            </w:pPr>
            <w:r w:rsidRPr="003701A1">
              <w:rPr>
                <w:sz w:val="28"/>
                <w:szCs w:val="28"/>
              </w:rPr>
              <w:t>100,00</w:t>
            </w:r>
          </w:p>
        </w:tc>
        <w:tc>
          <w:tcPr>
            <w:tcW w:w="879" w:type="dxa"/>
            <w:tcBorders>
              <w:top w:val="single" w:sz="4" w:space="0" w:color="000000"/>
              <w:left w:val="single" w:sz="4" w:space="0" w:color="000000"/>
              <w:bottom w:val="single" w:sz="4" w:space="0" w:color="000000"/>
              <w:right w:val="single" w:sz="4" w:space="0" w:color="000000"/>
            </w:tcBorders>
            <w:vAlign w:val="center"/>
          </w:tcPr>
          <w:p w14:paraId="5BC7FD47" w14:textId="77777777" w:rsidR="00CF0BE3" w:rsidRPr="003701A1" w:rsidRDefault="009D2624">
            <w:pPr>
              <w:jc w:val="center"/>
              <w:rPr>
                <w:sz w:val="28"/>
                <w:szCs w:val="28"/>
              </w:rPr>
            </w:pPr>
            <w:r w:rsidRPr="003701A1">
              <w:rPr>
                <w:sz w:val="28"/>
                <w:szCs w:val="28"/>
              </w:rPr>
              <w:t>80,49</w:t>
            </w:r>
          </w:p>
        </w:tc>
        <w:tc>
          <w:tcPr>
            <w:tcW w:w="1009" w:type="dxa"/>
            <w:tcBorders>
              <w:top w:val="single" w:sz="4" w:space="0" w:color="000000"/>
              <w:left w:val="single" w:sz="4" w:space="0" w:color="000000"/>
              <w:bottom w:val="single" w:sz="4" w:space="0" w:color="000000"/>
              <w:right w:val="single" w:sz="4" w:space="0" w:color="000000"/>
            </w:tcBorders>
            <w:vAlign w:val="center"/>
          </w:tcPr>
          <w:p w14:paraId="224C7F96" w14:textId="77777777" w:rsidR="00CF0BE3" w:rsidRPr="003701A1" w:rsidRDefault="009D2624">
            <w:pPr>
              <w:jc w:val="center"/>
              <w:rPr>
                <w:sz w:val="28"/>
                <w:szCs w:val="28"/>
              </w:rPr>
            </w:pPr>
            <w:r w:rsidRPr="003701A1">
              <w:rPr>
                <w:sz w:val="28"/>
                <w:szCs w:val="28"/>
              </w:rPr>
              <w:t>100,00</w:t>
            </w:r>
          </w:p>
        </w:tc>
        <w:tc>
          <w:tcPr>
            <w:tcW w:w="678" w:type="dxa"/>
            <w:tcBorders>
              <w:top w:val="single" w:sz="4" w:space="0" w:color="000000"/>
              <w:left w:val="single" w:sz="4" w:space="0" w:color="000000"/>
              <w:bottom w:val="single" w:sz="4" w:space="0" w:color="000000"/>
              <w:right w:val="single" w:sz="4" w:space="0" w:color="000000"/>
            </w:tcBorders>
            <w:vAlign w:val="center"/>
          </w:tcPr>
          <w:p w14:paraId="6BC75B75" w14:textId="77777777" w:rsidR="00CF0BE3" w:rsidRPr="003701A1" w:rsidRDefault="009D2624">
            <w:pPr>
              <w:jc w:val="center"/>
              <w:rPr>
                <w:sz w:val="28"/>
                <w:szCs w:val="28"/>
              </w:rPr>
            </w:pPr>
            <w:r w:rsidRPr="003701A1">
              <w:rPr>
                <w:sz w:val="28"/>
                <w:szCs w:val="28"/>
              </w:rPr>
              <w:t>47</w:t>
            </w:r>
          </w:p>
        </w:tc>
        <w:tc>
          <w:tcPr>
            <w:tcW w:w="874" w:type="dxa"/>
            <w:tcBorders>
              <w:top w:val="single" w:sz="4" w:space="0" w:color="000000"/>
              <w:left w:val="single" w:sz="4" w:space="0" w:color="000000"/>
              <w:bottom w:val="single" w:sz="4" w:space="0" w:color="000000"/>
              <w:right w:val="single" w:sz="4" w:space="0" w:color="000000"/>
            </w:tcBorders>
            <w:vAlign w:val="center"/>
          </w:tcPr>
          <w:p w14:paraId="5A0C79A9" w14:textId="77777777" w:rsidR="00CF0BE3" w:rsidRPr="003701A1" w:rsidRDefault="009D2624">
            <w:pPr>
              <w:jc w:val="center"/>
              <w:rPr>
                <w:sz w:val="28"/>
                <w:szCs w:val="28"/>
              </w:rPr>
            </w:pPr>
            <w:r w:rsidRPr="003701A1">
              <w:rPr>
                <w:sz w:val="28"/>
                <w:szCs w:val="28"/>
              </w:rPr>
              <w:t>90,38</w:t>
            </w:r>
          </w:p>
        </w:tc>
        <w:tc>
          <w:tcPr>
            <w:tcW w:w="879" w:type="dxa"/>
            <w:tcBorders>
              <w:top w:val="single" w:sz="4" w:space="0" w:color="000000"/>
              <w:left w:val="single" w:sz="4" w:space="0" w:color="000000"/>
              <w:bottom w:val="single" w:sz="4" w:space="0" w:color="000000"/>
              <w:right w:val="single" w:sz="4" w:space="0" w:color="000000"/>
            </w:tcBorders>
            <w:vAlign w:val="center"/>
          </w:tcPr>
          <w:p w14:paraId="2BA42070" w14:textId="77777777" w:rsidR="00CF0BE3" w:rsidRPr="003701A1" w:rsidRDefault="009D2624">
            <w:pPr>
              <w:jc w:val="center"/>
              <w:rPr>
                <w:sz w:val="28"/>
                <w:szCs w:val="28"/>
              </w:rPr>
            </w:pPr>
            <w:r w:rsidRPr="003701A1">
              <w:rPr>
                <w:sz w:val="28"/>
                <w:szCs w:val="28"/>
              </w:rPr>
              <w:t>78,97</w:t>
            </w:r>
          </w:p>
        </w:tc>
        <w:tc>
          <w:tcPr>
            <w:tcW w:w="879" w:type="dxa"/>
            <w:tcBorders>
              <w:top w:val="single" w:sz="4" w:space="0" w:color="000000"/>
              <w:left w:val="single" w:sz="4" w:space="0" w:color="000000"/>
              <w:bottom w:val="single" w:sz="4" w:space="0" w:color="000000"/>
              <w:right w:val="single" w:sz="4" w:space="0" w:color="000000"/>
            </w:tcBorders>
            <w:vAlign w:val="center"/>
          </w:tcPr>
          <w:p w14:paraId="527D2C92" w14:textId="77777777" w:rsidR="00CF0BE3" w:rsidRPr="003701A1" w:rsidRDefault="009D2624">
            <w:pPr>
              <w:jc w:val="center"/>
              <w:rPr>
                <w:sz w:val="28"/>
                <w:szCs w:val="28"/>
              </w:rPr>
            </w:pPr>
            <w:r w:rsidRPr="003701A1">
              <w:rPr>
                <w:sz w:val="28"/>
                <w:szCs w:val="28"/>
              </w:rPr>
              <w:t>96,80</w:t>
            </w:r>
          </w:p>
        </w:tc>
        <w:tc>
          <w:tcPr>
            <w:tcW w:w="1025" w:type="dxa"/>
            <w:tcBorders>
              <w:top w:val="single" w:sz="4" w:space="0" w:color="000000"/>
              <w:left w:val="single" w:sz="4" w:space="0" w:color="000000"/>
              <w:bottom w:val="single" w:sz="4" w:space="0" w:color="000000"/>
              <w:right w:val="single" w:sz="4" w:space="0" w:color="000000"/>
            </w:tcBorders>
            <w:vAlign w:val="center"/>
          </w:tcPr>
          <w:p w14:paraId="2723CC9C" w14:textId="77777777" w:rsidR="00CF0BE3" w:rsidRPr="003701A1" w:rsidRDefault="009D2624">
            <w:pPr>
              <w:jc w:val="center"/>
              <w:rPr>
                <w:sz w:val="28"/>
                <w:szCs w:val="28"/>
              </w:rPr>
            </w:pPr>
            <w:r w:rsidRPr="003701A1">
              <w:rPr>
                <w:sz w:val="28"/>
                <w:szCs w:val="28"/>
              </w:rPr>
              <w:t>0,184</w:t>
            </w:r>
          </w:p>
        </w:tc>
      </w:tr>
      <w:tr w:rsidR="00CF0BE3" w:rsidRPr="003701A1" w14:paraId="7D5EC308" w14:textId="77777777" w:rsidTr="003F3198">
        <w:trPr>
          <w:trHeight w:val="409"/>
          <w:jc w:val="center"/>
        </w:trPr>
        <w:tc>
          <w:tcPr>
            <w:tcW w:w="1686" w:type="dxa"/>
            <w:tcBorders>
              <w:top w:val="single" w:sz="4" w:space="0" w:color="000000"/>
              <w:left w:val="single" w:sz="4" w:space="0" w:color="000000"/>
              <w:bottom w:val="single" w:sz="4" w:space="0" w:color="000000"/>
              <w:right w:val="single" w:sz="4" w:space="0" w:color="000000"/>
            </w:tcBorders>
          </w:tcPr>
          <w:p w14:paraId="318634D4" w14:textId="77777777" w:rsidR="00CF0BE3" w:rsidRPr="003701A1" w:rsidRDefault="009D2624">
            <w:pPr>
              <w:rPr>
                <w:sz w:val="28"/>
                <w:szCs w:val="28"/>
              </w:rPr>
            </w:pPr>
            <w:r w:rsidRPr="003701A1">
              <w:rPr>
                <w:sz w:val="28"/>
                <w:szCs w:val="28"/>
              </w:rPr>
              <w:t>нет</w:t>
            </w:r>
          </w:p>
        </w:tc>
        <w:tc>
          <w:tcPr>
            <w:tcW w:w="678" w:type="dxa"/>
            <w:tcBorders>
              <w:top w:val="single" w:sz="4" w:space="0" w:color="000000"/>
              <w:left w:val="single" w:sz="4" w:space="0" w:color="000000"/>
              <w:bottom w:val="single" w:sz="4" w:space="0" w:color="000000"/>
              <w:right w:val="single" w:sz="4" w:space="0" w:color="000000"/>
            </w:tcBorders>
            <w:vAlign w:val="center"/>
          </w:tcPr>
          <w:p w14:paraId="04A570CD" w14:textId="77777777" w:rsidR="00CF0BE3" w:rsidRPr="003701A1" w:rsidRDefault="00CF0BE3">
            <w:pPr>
              <w:jc w:val="center"/>
              <w:rPr>
                <w:sz w:val="28"/>
                <w:szCs w:val="28"/>
              </w:rPr>
            </w:pPr>
          </w:p>
        </w:tc>
        <w:tc>
          <w:tcPr>
            <w:tcW w:w="1009" w:type="dxa"/>
            <w:tcBorders>
              <w:top w:val="single" w:sz="4" w:space="0" w:color="000000"/>
              <w:left w:val="single" w:sz="4" w:space="0" w:color="000000"/>
              <w:bottom w:val="single" w:sz="4" w:space="0" w:color="000000"/>
              <w:right w:val="single" w:sz="4" w:space="0" w:color="000000"/>
            </w:tcBorders>
            <w:vAlign w:val="center"/>
          </w:tcPr>
          <w:p w14:paraId="59E51C66" w14:textId="77777777" w:rsidR="00CF0BE3" w:rsidRPr="003701A1" w:rsidRDefault="00CF0BE3">
            <w:pPr>
              <w:jc w:val="center"/>
              <w:rPr>
                <w:sz w:val="28"/>
                <w:szCs w:val="28"/>
              </w:rPr>
            </w:pPr>
          </w:p>
        </w:tc>
        <w:tc>
          <w:tcPr>
            <w:tcW w:w="879" w:type="dxa"/>
            <w:tcBorders>
              <w:top w:val="single" w:sz="4" w:space="0" w:color="000000"/>
              <w:left w:val="single" w:sz="4" w:space="0" w:color="000000"/>
              <w:bottom w:val="single" w:sz="4" w:space="0" w:color="000000"/>
              <w:right w:val="single" w:sz="4" w:space="0" w:color="000000"/>
            </w:tcBorders>
            <w:vAlign w:val="center"/>
          </w:tcPr>
          <w:p w14:paraId="457F4A2C" w14:textId="77777777" w:rsidR="00CF0BE3" w:rsidRPr="003701A1" w:rsidRDefault="00CF0BE3">
            <w:pPr>
              <w:jc w:val="center"/>
              <w:rPr>
                <w:sz w:val="28"/>
                <w:szCs w:val="28"/>
              </w:rPr>
            </w:pPr>
          </w:p>
        </w:tc>
        <w:tc>
          <w:tcPr>
            <w:tcW w:w="1009" w:type="dxa"/>
            <w:tcBorders>
              <w:top w:val="single" w:sz="4" w:space="0" w:color="000000"/>
              <w:left w:val="single" w:sz="4" w:space="0" w:color="000000"/>
              <w:bottom w:val="single" w:sz="4" w:space="0" w:color="000000"/>
              <w:right w:val="single" w:sz="4" w:space="0" w:color="000000"/>
            </w:tcBorders>
            <w:vAlign w:val="center"/>
          </w:tcPr>
          <w:p w14:paraId="3F4D6103" w14:textId="77777777" w:rsidR="00CF0BE3" w:rsidRPr="003701A1" w:rsidRDefault="00CF0BE3">
            <w:pPr>
              <w:jc w:val="center"/>
              <w:rPr>
                <w:sz w:val="28"/>
                <w:szCs w:val="28"/>
              </w:rPr>
            </w:pPr>
          </w:p>
        </w:tc>
        <w:tc>
          <w:tcPr>
            <w:tcW w:w="678" w:type="dxa"/>
            <w:tcBorders>
              <w:top w:val="single" w:sz="4" w:space="0" w:color="000000"/>
              <w:left w:val="single" w:sz="4" w:space="0" w:color="000000"/>
              <w:bottom w:val="single" w:sz="4" w:space="0" w:color="000000"/>
              <w:right w:val="single" w:sz="4" w:space="0" w:color="000000"/>
            </w:tcBorders>
            <w:vAlign w:val="center"/>
          </w:tcPr>
          <w:p w14:paraId="168F8091" w14:textId="77777777" w:rsidR="00CF0BE3" w:rsidRPr="003701A1" w:rsidRDefault="009D2624">
            <w:pPr>
              <w:jc w:val="center"/>
              <w:rPr>
                <w:sz w:val="28"/>
                <w:szCs w:val="28"/>
              </w:rPr>
            </w:pPr>
            <w:r w:rsidRPr="003701A1">
              <w:rPr>
                <w:sz w:val="28"/>
                <w:szCs w:val="28"/>
              </w:rPr>
              <w:t>1</w:t>
            </w:r>
          </w:p>
        </w:tc>
        <w:tc>
          <w:tcPr>
            <w:tcW w:w="874" w:type="dxa"/>
            <w:tcBorders>
              <w:top w:val="single" w:sz="4" w:space="0" w:color="000000"/>
              <w:left w:val="single" w:sz="4" w:space="0" w:color="000000"/>
              <w:bottom w:val="single" w:sz="4" w:space="0" w:color="000000"/>
              <w:right w:val="single" w:sz="4" w:space="0" w:color="000000"/>
            </w:tcBorders>
            <w:vAlign w:val="center"/>
          </w:tcPr>
          <w:p w14:paraId="1A43F14D" w14:textId="77777777" w:rsidR="00CF0BE3" w:rsidRPr="003701A1" w:rsidRDefault="009D2624">
            <w:pPr>
              <w:jc w:val="center"/>
              <w:rPr>
                <w:sz w:val="28"/>
                <w:szCs w:val="28"/>
              </w:rPr>
            </w:pPr>
            <w:r w:rsidRPr="003701A1">
              <w:rPr>
                <w:sz w:val="28"/>
                <w:szCs w:val="28"/>
              </w:rPr>
              <w:t>1,92</w:t>
            </w:r>
          </w:p>
        </w:tc>
        <w:tc>
          <w:tcPr>
            <w:tcW w:w="879" w:type="dxa"/>
            <w:tcBorders>
              <w:top w:val="single" w:sz="4" w:space="0" w:color="000000"/>
              <w:left w:val="single" w:sz="4" w:space="0" w:color="000000"/>
              <w:bottom w:val="single" w:sz="4" w:space="0" w:color="000000"/>
              <w:right w:val="single" w:sz="4" w:space="0" w:color="000000"/>
            </w:tcBorders>
            <w:vAlign w:val="center"/>
          </w:tcPr>
          <w:p w14:paraId="3B8CDA69" w14:textId="77777777" w:rsidR="00CF0BE3" w:rsidRPr="003701A1" w:rsidRDefault="009D2624">
            <w:pPr>
              <w:jc w:val="center"/>
              <w:rPr>
                <w:sz w:val="28"/>
                <w:szCs w:val="28"/>
              </w:rPr>
            </w:pPr>
            <w:r w:rsidRPr="003701A1">
              <w:rPr>
                <w:sz w:val="28"/>
                <w:szCs w:val="28"/>
              </w:rPr>
              <w:t>0,05</w:t>
            </w:r>
          </w:p>
        </w:tc>
        <w:tc>
          <w:tcPr>
            <w:tcW w:w="879" w:type="dxa"/>
            <w:tcBorders>
              <w:top w:val="single" w:sz="4" w:space="0" w:color="000000"/>
              <w:left w:val="single" w:sz="4" w:space="0" w:color="000000"/>
              <w:bottom w:val="single" w:sz="4" w:space="0" w:color="000000"/>
              <w:right w:val="single" w:sz="4" w:space="0" w:color="000000"/>
            </w:tcBorders>
            <w:vAlign w:val="center"/>
          </w:tcPr>
          <w:p w14:paraId="25A3B3E8" w14:textId="77777777" w:rsidR="00CF0BE3" w:rsidRPr="003701A1" w:rsidRDefault="009D2624">
            <w:pPr>
              <w:jc w:val="center"/>
              <w:rPr>
                <w:sz w:val="28"/>
                <w:szCs w:val="28"/>
              </w:rPr>
            </w:pPr>
            <w:r w:rsidRPr="003701A1">
              <w:rPr>
                <w:sz w:val="28"/>
                <w:szCs w:val="28"/>
              </w:rPr>
              <w:t>10,26</w:t>
            </w:r>
          </w:p>
        </w:tc>
        <w:tc>
          <w:tcPr>
            <w:tcW w:w="1025" w:type="dxa"/>
            <w:tcBorders>
              <w:top w:val="single" w:sz="4" w:space="0" w:color="000000"/>
              <w:left w:val="single" w:sz="4" w:space="0" w:color="000000"/>
              <w:bottom w:val="single" w:sz="4" w:space="0" w:color="000000"/>
              <w:right w:val="single" w:sz="4" w:space="0" w:color="000000"/>
            </w:tcBorders>
            <w:vAlign w:val="center"/>
          </w:tcPr>
          <w:p w14:paraId="143982E2" w14:textId="77777777" w:rsidR="00CF0BE3" w:rsidRPr="003701A1" w:rsidRDefault="009D2624">
            <w:pPr>
              <w:jc w:val="center"/>
              <w:rPr>
                <w:sz w:val="28"/>
                <w:szCs w:val="28"/>
              </w:rPr>
            </w:pPr>
            <w:r w:rsidRPr="003701A1">
              <w:rPr>
                <w:sz w:val="28"/>
                <w:szCs w:val="28"/>
              </w:rPr>
              <w:t>0,567</w:t>
            </w:r>
          </w:p>
        </w:tc>
      </w:tr>
      <w:tr w:rsidR="00CF0BE3" w:rsidRPr="003701A1" w14:paraId="6934094F" w14:textId="77777777" w:rsidTr="003F3198">
        <w:trPr>
          <w:trHeight w:val="415"/>
          <w:jc w:val="center"/>
        </w:trPr>
        <w:tc>
          <w:tcPr>
            <w:tcW w:w="1686" w:type="dxa"/>
            <w:tcBorders>
              <w:top w:val="single" w:sz="4" w:space="0" w:color="000000"/>
              <w:left w:val="single" w:sz="4" w:space="0" w:color="000000"/>
              <w:bottom w:val="single" w:sz="4" w:space="0" w:color="000000"/>
              <w:right w:val="single" w:sz="4" w:space="0" w:color="000000"/>
            </w:tcBorders>
          </w:tcPr>
          <w:p w14:paraId="376D0D2E" w14:textId="77777777" w:rsidR="00CF0BE3" w:rsidRPr="003701A1" w:rsidRDefault="009D2624">
            <w:pPr>
              <w:rPr>
                <w:sz w:val="28"/>
                <w:szCs w:val="28"/>
              </w:rPr>
            </w:pPr>
            <w:r w:rsidRPr="003701A1">
              <w:rPr>
                <w:sz w:val="28"/>
                <w:szCs w:val="28"/>
              </w:rPr>
              <w:t>сомневаюсь</w:t>
            </w:r>
          </w:p>
        </w:tc>
        <w:tc>
          <w:tcPr>
            <w:tcW w:w="678" w:type="dxa"/>
            <w:tcBorders>
              <w:top w:val="single" w:sz="4" w:space="0" w:color="000000"/>
              <w:left w:val="single" w:sz="4" w:space="0" w:color="000000"/>
              <w:bottom w:val="single" w:sz="4" w:space="0" w:color="000000"/>
              <w:right w:val="single" w:sz="4" w:space="0" w:color="000000"/>
            </w:tcBorders>
            <w:vAlign w:val="center"/>
          </w:tcPr>
          <w:p w14:paraId="6D9F808A" w14:textId="77777777" w:rsidR="00CF0BE3" w:rsidRPr="003701A1" w:rsidRDefault="00CF0BE3">
            <w:pPr>
              <w:jc w:val="center"/>
              <w:rPr>
                <w:sz w:val="28"/>
                <w:szCs w:val="28"/>
              </w:rPr>
            </w:pPr>
          </w:p>
        </w:tc>
        <w:tc>
          <w:tcPr>
            <w:tcW w:w="1009" w:type="dxa"/>
            <w:tcBorders>
              <w:top w:val="single" w:sz="4" w:space="0" w:color="000000"/>
              <w:left w:val="single" w:sz="4" w:space="0" w:color="000000"/>
              <w:bottom w:val="single" w:sz="4" w:space="0" w:color="000000"/>
              <w:right w:val="single" w:sz="4" w:space="0" w:color="000000"/>
            </w:tcBorders>
            <w:vAlign w:val="center"/>
          </w:tcPr>
          <w:p w14:paraId="1B131E61" w14:textId="77777777" w:rsidR="00CF0BE3" w:rsidRPr="003701A1" w:rsidRDefault="00CF0BE3">
            <w:pPr>
              <w:jc w:val="center"/>
              <w:rPr>
                <w:sz w:val="28"/>
                <w:szCs w:val="28"/>
              </w:rPr>
            </w:pPr>
          </w:p>
        </w:tc>
        <w:tc>
          <w:tcPr>
            <w:tcW w:w="879" w:type="dxa"/>
            <w:tcBorders>
              <w:top w:val="single" w:sz="4" w:space="0" w:color="000000"/>
              <w:left w:val="single" w:sz="4" w:space="0" w:color="000000"/>
              <w:bottom w:val="single" w:sz="4" w:space="0" w:color="000000"/>
              <w:right w:val="single" w:sz="4" w:space="0" w:color="000000"/>
            </w:tcBorders>
            <w:vAlign w:val="center"/>
          </w:tcPr>
          <w:p w14:paraId="4781269C" w14:textId="77777777" w:rsidR="00CF0BE3" w:rsidRPr="003701A1" w:rsidRDefault="00CF0BE3">
            <w:pPr>
              <w:jc w:val="center"/>
              <w:rPr>
                <w:sz w:val="28"/>
                <w:szCs w:val="28"/>
              </w:rPr>
            </w:pPr>
          </w:p>
        </w:tc>
        <w:tc>
          <w:tcPr>
            <w:tcW w:w="1009" w:type="dxa"/>
            <w:tcBorders>
              <w:top w:val="single" w:sz="4" w:space="0" w:color="000000"/>
              <w:left w:val="single" w:sz="4" w:space="0" w:color="000000"/>
              <w:bottom w:val="single" w:sz="4" w:space="0" w:color="000000"/>
              <w:right w:val="single" w:sz="4" w:space="0" w:color="000000"/>
            </w:tcBorders>
            <w:vAlign w:val="center"/>
          </w:tcPr>
          <w:p w14:paraId="40B3116D" w14:textId="77777777" w:rsidR="00CF0BE3" w:rsidRPr="003701A1" w:rsidRDefault="00CF0BE3">
            <w:pPr>
              <w:jc w:val="center"/>
              <w:rPr>
                <w:sz w:val="28"/>
                <w:szCs w:val="28"/>
              </w:rPr>
            </w:pPr>
          </w:p>
        </w:tc>
        <w:tc>
          <w:tcPr>
            <w:tcW w:w="678" w:type="dxa"/>
            <w:tcBorders>
              <w:top w:val="single" w:sz="4" w:space="0" w:color="000000"/>
              <w:left w:val="single" w:sz="4" w:space="0" w:color="000000"/>
              <w:bottom w:val="single" w:sz="4" w:space="0" w:color="000000"/>
              <w:right w:val="single" w:sz="4" w:space="0" w:color="000000"/>
            </w:tcBorders>
            <w:vAlign w:val="center"/>
          </w:tcPr>
          <w:p w14:paraId="30B06BE0" w14:textId="77777777" w:rsidR="00CF0BE3" w:rsidRPr="003701A1" w:rsidRDefault="009D2624">
            <w:pPr>
              <w:jc w:val="center"/>
              <w:rPr>
                <w:sz w:val="28"/>
                <w:szCs w:val="28"/>
              </w:rPr>
            </w:pPr>
            <w:r w:rsidRPr="003701A1">
              <w:rPr>
                <w:sz w:val="28"/>
                <w:szCs w:val="28"/>
              </w:rPr>
              <w:t>4</w:t>
            </w:r>
          </w:p>
        </w:tc>
        <w:tc>
          <w:tcPr>
            <w:tcW w:w="874" w:type="dxa"/>
            <w:tcBorders>
              <w:top w:val="single" w:sz="4" w:space="0" w:color="000000"/>
              <w:left w:val="single" w:sz="4" w:space="0" w:color="000000"/>
              <w:bottom w:val="single" w:sz="4" w:space="0" w:color="000000"/>
              <w:right w:val="single" w:sz="4" w:space="0" w:color="000000"/>
            </w:tcBorders>
            <w:vAlign w:val="center"/>
          </w:tcPr>
          <w:p w14:paraId="7B272BB7" w14:textId="77777777" w:rsidR="00CF0BE3" w:rsidRPr="003701A1" w:rsidRDefault="009D2624">
            <w:pPr>
              <w:jc w:val="center"/>
              <w:rPr>
                <w:sz w:val="28"/>
                <w:szCs w:val="28"/>
              </w:rPr>
            </w:pPr>
            <w:r w:rsidRPr="003701A1">
              <w:rPr>
                <w:sz w:val="28"/>
                <w:szCs w:val="28"/>
              </w:rPr>
              <w:t>7,69</w:t>
            </w:r>
          </w:p>
        </w:tc>
        <w:tc>
          <w:tcPr>
            <w:tcW w:w="879" w:type="dxa"/>
            <w:tcBorders>
              <w:top w:val="single" w:sz="4" w:space="0" w:color="000000"/>
              <w:left w:val="single" w:sz="4" w:space="0" w:color="000000"/>
              <w:bottom w:val="single" w:sz="4" w:space="0" w:color="000000"/>
              <w:right w:val="single" w:sz="4" w:space="0" w:color="000000"/>
            </w:tcBorders>
            <w:vAlign w:val="center"/>
          </w:tcPr>
          <w:p w14:paraId="28C5064A" w14:textId="77777777" w:rsidR="00CF0BE3" w:rsidRPr="003701A1" w:rsidRDefault="009D2624">
            <w:pPr>
              <w:jc w:val="center"/>
              <w:rPr>
                <w:sz w:val="28"/>
                <w:szCs w:val="28"/>
              </w:rPr>
            </w:pPr>
            <w:r w:rsidRPr="003701A1">
              <w:rPr>
                <w:sz w:val="28"/>
                <w:szCs w:val="28"/>
              </w:rPr>
              <w:t>2,14</w:t>
            </w:r>
          </w:p>
        </w:tc>
        <w:tc>
          <w:tcPr>
            <w:tcW w:w="879" w:type="dxa"/>
            <w:tcBorders>
              <w:top w:val="single" w:sz="4" w:space="0" w:color="000000"/>
              <w:left w:val="single" w:sz="4" w:space="0" w:color="000000"/>
              <w:bottom w:val="single" w:sz="4" w:space="0" w:color="000000"/>
              <w:right w:val="single" w:sz="4" w:space="0" w:color="000000"/>
            </w:tcBorders>
            <w:vAlign w:val="center"/>
          </w:tcPr>
          <w:p w14:paraId="298F13A2" w14:textId="77777777" w:rsidR="00CF0BE3" w:rsidRPr="003701A1" w:rsidRDefault="009D2624">
            <w:pPr>
              <w:jc w:val="center"/>
              <w:rPr>
                <w:sz w:val="28"/>
                <w:szCs w:val="28"/>
              </w:rPr>
            </w:pPr>
            <w:r w:rsidRPr="003701A1">
              <w:rPr>
                <w:sz w:val="28"/>
                <w:szCs w:val="28"/>
              </w:rPr>
              <w:t>18,54</w:t>
            </w:r>
          </w:p>
        </w:tc>
        <w:tc>
          <w:tcPr>
            <w:tcW w:w="1025" w:type="dxa"/>
            <w:tcBorders>
              <w:top w:val="single" w:sz="4" w:space="0" w:color="000000"/>
              <w:left w:val="single" w:sz="4" w:space="0" w:color="000000"/>
              <w:bottom w:val="single" w:sz="4" w:space="0" w:color="000000"/>
              <w:right w:val="single" w:sz="4" w:space="0" w:color="000000"/>
            </w:tcBorders>
            <w:vAlign w:val="center"/>
          </w:tcPr>
          <w:p w14:paraId="70F10404" w14:textId="77777777" w:rsidR="00CF0BE3" w:rsidRPr="003701A1" w:rsidRDefault="009D2624">
            <w:pPr>
              <w:jc w:val="center"/>
              <w:rPr>
                <w:sz w:val="28"/>
                <w:szCs w:val="28"/>
              </w:rPr>
            </w:pPr>
            <w:r w:rsidRPr="003701A1">
              <w:rPr>
                <w:sz w:val="28"/>
                <w:szCs w:val="28"/>
              </w:rPr>
              <w:t>0,242</w:t>
            </w:r>
          </w:p>
        </w:tc>
      </w:tr>
    </w:tbl>
    <w:p w14:paraId="0C55FF48" w14:textId="77777777" w:rsidR="00CF0BE3" w:rsidRPr="003701A1" w:rsidRDefault="00CF0BE3">
      <w:pPr>
        <w:ind w:firstLine="567"/>
        <w:jc w:val="both"/>
        <w:rPr>
          <w:sz w:val="28"/>
          <w:szCs w:val="28"/>
        </w:rPr>
      </w:pPr>
    </w:p>
    <w:p w14:paraId="57991D55" w14:textId="30835015" w:rsidR="0047716B" w:rsidRPr="003701A1" w:rsidRDefault="0047716B" w:rsidP="0047716B">
      <w:pPr>
        <w:tabs>
          <w:tab w:val="left" w:pos="1341"/>
        </w:tabs>
        <w:ind w:firstLine="709"/>
        <w:jc w:val="both"/>
        <w:rPr>
          <w:sz w:val="28"/>
          <w:szCs w:val="28"/>
        </w:rPr>
      </w:pPr>
      <w:r w:rsidRPr="003701A1">
        <w:rPr>
          <w:sz w:val="28"/>
          <w:szCs w:val="28"/>
        </w:rPr>
        <w:t>Отношение врачей к учету и ограничению использования донорск</w:t>
      </w:r>
      <w:r>
        <w:rPr>
          <w:sz w:val="28"/>
          <w:szCs w:val="28"/>
        </w:rPr>
        <w:t xml:space="preserve">ой </w:t>
      </w:r>
      <w:r w:rsidRPr="003701A1">
        <w:rPr>
          <w:sz w:val="28"/>
          <w:szCs w:val="28"/>
        </w:rPr>
        <w:t>спермы</w:t>
      </w:r>
      <w:r>
        <w:rPr>
          <w:sz w:val="28"/>
          <w:szCs w:val="28"/>
        </w:rPr>
        <w:t xml:space="preserve">, </w:t>
      </w:r>
      <w:r w:rsidRPr="003701A1">
        <w:rPr>
          <w:sz w:val="28"/>
          <w:szCs w:val="28"/>
        </w:rPr>
        <w:t xml:space="preserve">может варьироваться в зависимости от множества факторов, включая этические соображения, медицинские рекомендации, предпочтения пациентов и правовые нормы. </w:t>
      </w:r>
    </w:p>
    <w:p w14:paraId="280726C3" w14:textId="77777777" w:rsidR="0047716B" w:rsidRPr="003701A1" w:rsidRDefault="0047716B" w:rsidP="0047716B">
      <w:pPr>
        <w:tabs>
          <w:tab w:val="left" w:pos="1341"/>
        </w:tabs>
        <w:ind w:firstLine="709"/>
        <w:jc w:val="both"/>
        <w:rPr>
          <w:sz w:val="28"/>
          <w:szCs w:val="28"/>
        </w:rPr>
      </w:pPr>
      <w:r w:rsidRPr="003701A1">
        <w:rPr>
          <w:sz w:val="28"/>
          <w:szCs w:val="28"/>
        </w:rPr>
        <w:t xml:space="preserve">Вот некоторые потенциальные перспективы, которые могут быть у врачей: </w:t>
      </w:r>
    </w:p>
    <w:p w14:paraId="3566DB5C" w14:textId="6334CD53" w:rsidR="0047716B" w:rsidRPr="003701A1" w:rsidRDefault="0047716B" w:rsidP="0047716B">
      <w:pPr>
        <w:tabs>
          <w:tab w:val="left" w:pos="1341"/>
        </w:tabs>
        <w:ind w:firstLine="709"/>
        <w:jc w:val="both"/>
        <w:rPr>
          <w:sz w:val="28"/>
          <w:szCs w:val="28"/>
        </w:rPr>
      </w:pPr>
      <w:r w:rsidRPr="003701A1">
        <w:rPr>
          <w:b/>
          <w:sz w:val="28"/>
          <w:szCs w:val="28"/>
        </w:rPr>
        <w:t>Этические соображения.</w:t>
      </w:r>
      <w:r w:rsidRPr="003701A1">
        <w:rPr>
          <w:sz w:val="28"/>
          <w:szCs w:val="28"/>
        </w:rPr>
        <w:t xml:space="preserve"> Врачи часто рассматривают этические последствия использования ДС. Некоторые могут рассматривать использование донорск</w:t>
      </w:r>
      <w:r>
        <w:rPr>
          <w:sz w:val="28"/>
          <w:szCs w:val="28"/>
        </w:rPr>
        <w:t xml:space="preserve">ой </w:t>
      </w:r>
      <w:r w:rsidRPr="003701A1">
        <w:rPr>
          <w:sz w:val="28"/>
          <w:szCs w:val="28"/>
        </w:rPr>
        <w:t>спермы</w:t>
      </w:r>
      <w:r w:rsidR="005178F2">
        <w:rPr>
          <w:sz w:val="28"/>
          <w:szCs w:val="28"/>
        </w:rPr>
        <w:t>,</w:t>
      </w:r>
      <w:r w:rsidRPr="003701A1">
        <w:rPr>
          <w:sz w:val="28"/>
          <w:szCs w:val="28"/>
        </w:rPr>
        <w:t xml:space="preserve"> как способ помочь отдельным лицам и парам реализовать свое желание стать родителями, в то время как другие могут иметь этические опасения по поводу потенциального эмоционального и психологического воздействия на ребенка, а также проблемы, связанные с раскрытием информации и идентификацией.</w:t>
      </w:r>
    </w:p>
    <w:p w14:paraId="45FA2E11" w14:textId="3AAC9601" w:rsidR="0047716B" w:rsidRPr="003701A1" w:rsidRDefault="0047716B" w:rsidP="0047716B">
      <w:pPr>
        <w:tabs>
          <w:tab w:val="left" w:pos="1341"/>
        </w:tabs>
        <w:ind w:firstLine="709"/>
        <w:jc w:val="both"/>
        <w:rPr>
          <w:sz w:val="28"/>
          <w:szCs w:val="28"/>
        </w:rPr>
      </w:pPr>
      <w:r w:rsidRPr="003701A1">
        <w:rPr>
          <w:b/>
          <w:sz w:val="28"/>
          <w:szCs w:val="28"/>
        </w:rPr>
        <w:t>Медицинские рекомендации и безопасность.</w:t>
      </w:r>
      <w:r w:rsidRPr="003701A1">
        <w:rPr>
          <w:sz w:val="28"/>
          <w:szCs w:val="28"/>
        </w:rPr>
        <w:t xml:space="preserve"> Врачи уделяют первостепенное внимание безопасности и благополучию своих пациентов. Они могут выступать за руководящие принципы и правила, обеспечивающие здоровье как донора спермы, так и реципиента. Это может включать тщательный медицинский осмотр доноров для предотвращения передачи генетических заболеваний или инфекций.</w:t>
      </w:r>
    </w:p>
    <w:p w14:paraId="29C60D41" w14:textId="77777777" w:rsidR="0047716B" w:rsidRPr="003701A1" w:rsidRDefault="0047716B" w:rsidP="0047716B">
      <w:pPr>
        <w:tabs>
          <w:tab w:val="left" w:pos="1341"/>
        </w:tabs>
        <w:ind w:firstLine="709"/>
        <w:jc w:val="both"/>
        <w:rPr>
          <w:sz w:val="28"/>
          <w:szCs w:val="28"/>
        </w:rPr>
      </w:pPr>
      <w:r w:rsidRPr="003701A1">
        <w:rPr>
          <w:sz w:val="28"/>
          <w:szCs w:val="28"/>
        </w:rPr>
        <w:t>Пациенту важно чувствовать, что решение использовать ДС, самостоятельное и взвешенное</w:t>
      </w:r>
      <w:r>
        <w:rPr>
          <w:sz w:val="28"/>
          <w:szCs w:val="28"/>
        </w:rPr>
        <w:t xml:space="preserve">, </w:t>
      </w:r>
      <w:r w:rsidRPr="003701A1">
        <w:rPr>
          <w:sz w:val="28"/>
          <w:szCs w:val="28"/>
        </w:rPr>
        <w:t xml:space="preserve">и </w:t>
      </w:r>
      <w:r>
        <w:rPr>
          <w:sz w:val="28"/>
          <w:szCs w:val="28"/>
        </w:rPr>
        <w:t xml:space="preserve">это </w:t>
      </w:r>
      <w:r w:rsidRPr="003701A1">
        <w:rPr>
          <w:sz w:val="28"/>
          <w:szCs w:val="28"/>
        </w:rPr>
        <w:t>позвол</w:t>
      </w:r>
      <w:r>
        <w:rPr>
          <w:sz w:val="28"/>
          <w:szCs w:val="28"/>
        </w:rPr>
        <w:t>яет</w:t>
      </w:r>
      <w:r w:rsidRPr="003701A1">
        <w:rPr>
          <w:sz w:val="28"/>
          <w:szCs w:val="28"/>
        </w:rPr>
        <w:t xml:space="preserve"> пациен</w:t>
      </w:r>
      <w:r>
        <w:rPr>
          <w:sz w:val="28"/>
          <w:szCs w:val="28"/>
        </w:rPr>
        <w:t>там</w:t>
      </w:r>
      <w:r w:rsidRPr="003701A1">
        <w:rPr>
          <w:sz w:val="28"/>
          <w:szCs w:val="28"/>
        </w:rPr>
        <w:t xml:space="preserve"> принимать обоснованные решения, исходя из их ценностей и обстоятельств.</w:t>
      </w:r>
    </w:p>
    <w:p w14:paraId="2DF7509B" w14:textId="6F9A5AB9" w:rsidR="0047716B" w:rsidRPr="003701A1" w:rsidRDefault="0047716B" w:rsidP="0047716B">
      <w:pPr>
        <w:tabs>
          <w:tab w:val="left" w:pos="1341"/>
        </w:tabs>
        <w:ind w:firstLine="709"/>
        <w:jc w:val="both"/>
        <w:rPr>
          <w:sz w:val="28"/>
          <w:szCs w:val="28"/>
        </w:rPr>
      </w:pPr>
      <w:r w:rsidRPr="003701A1">
        <w:rPr>
          <w:sz w:val="28"/>
          <w:szCs w:val="28"/>
        </w:rPr>
        <w:t xml:space="preserve">В любом регионе Республики Казахстан </w:t>
      </w:r>
      <w:r w:rsidR="005178F2">
        <w:rPr>
          <w:sz w:val="28"/>
          <w:szCs w:val="28"/>
        </w:rPr>
        <w:t xml:space="preserve">программы </w:t>
      </w:r>
      <w:r w:rsidRPr="003701A1">
        <w:rPr>
          <w:sz w:val="28"/>
          <w:szCs w:val="28"/>
        </w:rPr>
        <w:t xml:space="preserve">ВРТ должны быть доступны. В зависимости от региона и системы здравоохранения могут быть разные уровни доступа к донорским половым гаметам. У врачей могут быть разные мнения о том, должны ли быть ограничения на использование донорских </w:t>
      </w:r>
      <w:r>
        <w:rPr>
          <w:sz w:val="28"/>
          <w:szCs w:val="28"/>
        </w:rPr>
        <w:t>половых гамет</w:t>
      </w:r>
      <w:r w:rsidRPr="003701A1">
        <w:rPr>
          <w:sz w:val="28"/>
          <w:szCs w:val="28"/>
        </w:rPr>
        <w:t xml:space="preserve"> в зависимости от таких факторов, как возраст, история болезни или количество предыдущих попыток зачатия. </w:t>
      </w:r>
    </w:p>
    <w:p w14:paraId="03DC038F" w14:textId="5F064B5A" w:rsidR="0047716B" w:rsidRPr="003701A1" w:rsidRDefault="0047716B" w:rsidP="0047716B">
      <w:pPr>
        <w:tabs>
          <w:tab w:val="left" w:pos="1341"/>
        </w:tabs>
        <w:ind w:firstLine="709"/>
        <w:jc w:val="both"/>
        <w:rPr>
          <w:sz w:val="28"/>
          <w:szCs w:val="28"/>
        </w:rPr>
      </w:pPr>
      <w:r w:rsidRPr="003701A1">
        <w:rPr>
          <w:sz w:val="28"/>
          <w:szCs w:val="28"/>
        </w:rPr>
        <w:t>Врачи в своей практике</w:t>
      </w:r>
      <w:r w:rsidR="005178F2">
        <w:rPr>
          <w:sz w:val="28"/>
          <w:szCs w:val="28"/>
        </w:rPr>
        <w:t>,</w:t>
      </w:r>
      <w:r w:rsidRPr="003701A1">
        <w:rPr>
          <w:sz w:val="28"/>
          <w:szCs w:val="28"/>
        </w:rPr>
        <w:t xml:space="preserve"> часто связаны правовыми и нормативными рамками. В некоторых юрисдикциях существуют ограничения </w:t>
      </w:r>
      <w:r w:rsidR="005178F2">
        <w:rPr>
          <w:sz w:val="28"/>
          <w:szCs w:val="28"/>
        </w:rPr>
        <w:t>в вопросе</w:t>
      </w:r>
      <w:r w:rsidRPr="003701A1">
        <w:rPr>
          <w:sz w:val="28"/>
          <w:szCs w:val="28"/>
        </w:rPr>
        <w:t>, кто может получить доступ к донорским гаметам</w:t>
      </w:r>
      <w:r w:rsidRPr="003701A1">
        <w:rPr>
          <w:sz w:val="28"/>
          <w:szCs w:val="28"/>
          <w:lang w:val="uk-UA"/>
        </w:rPr>
        <w:t xml:space="preserve"> </w:t>
      </w:r>
      <w:r w:rsidRPr="003701A1">
        <w:rPr>
          <w:sz w:val="28"/>
          <w:szCs w:val="28"/>
        </w:rPr>
        <w:t>(ДГ) и на каких условиях. Врачам, возможно, придется ориентироваться в этих правилах при обсуждении использования донорск</w:t>
      </w:r>
      <w:r>
        <w:rPr>
          <w:sz w:val="28"/>
          <w:szCs w:val="28"/>
        </w:rPr>
        <w:t>ого материала</w:t>
      </w:r>
      <w:r w:rsidRPr="003701A1">
        <w:rPr>
          <w:sz w:val="28"/>
          <w:szCs w:val="28"/>
        </w:rPr>
        <w:t xml:space="preserve"> с </w:t>
      </w:r>
      <w:r w:rsidR="005178F2">
        <w:rPr>
          <w:sz w:val="28"/>
          <w:szCs w:val="28"/>
        </w:rPr>
        <w:t>реципиентами</w:t>
      </w:r>
      <w:r w:rsidRPr="003701A1">
        <w:rPr>
          <w:sz w:val="28"/>
          <w:szCs w:val="28"/>
        </w:rPr>
        <w:t>.</w:t>
      </w:r>
    </w:p>
    <w:p w14:paraId="2A812FBC" w14:textId="77777777" w:rsidR="0047716B" w:rsidRPr="003701A1" w:rsidRDefault="0047716B" w:rsidP="0047716B">
      <w:pPr>
        <w:tabs>
          <w:tab w:val="left" w:pos="1341"/>
        </w:tabs>
        <w:ind w:firstLine="709"/>
        <w:jc w:val="both"/>
        <w:rPr>
          <w:sz w:val="28"/>
          <w:szCs w:val="28"/>
        </w:rPr>
      </w:pPr>
      <w:r w:rsidRPr="003701A1">
        <w:rPr>
          <w:b/>
          <w:sz w:val="28"/>
          <w:szCs w:val="28"/>
        </w:rPr>
        <w:t>Эмоциональные и психологические аспекты</w:t>
      </w:r>
      <w:r w:rsidRPr="003701A1">
        <w:rPr>
          <w:sz w:val="28"/>
          <w:szCs w:val="28"/>
        </w:rPr>
        <w:t>. Врачи могут учитывать эмоциональное и психологическое воздействие использования донорских</w:t>
      </w:r>
      <w:r w:rsidRPr="003701A1">
        <w:rPr>
          <w:sz w:val="28"/>
          <w:szCs w:val="28"/>
          <w:lang w:val="uk-UA"/>
        </w:rPr>
        <w:t xml:space="preserve"> гамет,</w:t>
      </w:r>
      <w:r w:rsidRPr="003701A1">
        <w:rPr>
          <w:sz w:val="28"/>
          <w:szCs w:val="28"/>
        </w:rPr>
        <w:t xml:space="preserve"> как на реципиента, так и на потенциального ребенка. Они могут рассмотреть возможность предоставления консультаций или поддержки пациентам для решения этих проблем.</w:t>
      </w:r>
    </w:p>
    <w:p w14:paraId="39110E46" w14:textId="77777777" w:rsidR="0047716B" w:rsidRPr="003701A1" w:rsidRDefault="0047716B" w:rsidP="0047716B">
      <w:pPr>
        <w:tabs>
          <w:tab w:val="left" w:pos="1341"/>
        </w:tabs>
        <w:ind w:firstLine="709"/>
        <w:jc w:val="both"/>
        <w:rPr>
          <w:sz w:val="28"/>
          <w:szCs w:val="28"/>
        </w:rPr>
      </w:pPr>
      <w:r w:rsidRPr="003701A1">
        <w:rPr>
          <w:b/>
          <w:sz w:val="28"/>
          <w:szCs w:val="28"/>
        </w:rPr>
        <w:t>Медицинская необходимость:</w:t>
      </w:r>
      <w:r w:rsidRPr="003701A1">
        <w:rPr>
          <w:sz w:val="28"/>
          <w:szCs w:val="28"/>
        </w:rPr>
        <w:t xml:space="preserve"> Врачи могут рассматривать использование ДГ как приемлемый вариант для пациентов, исчерпавших возможности других методов лечения бесплодия или имеющих заболевания, препятствующие использованию собственных половых клеток.</w:t>
      </w:r>
    </w:p>
    <w:p w14:paraId="5E5D5823" w14:textId="15C02CF6" w:rsidR="0047716B" w:rsidRPr="003701A1" w:rsidRDefault="0047716B" w:rsidP="0047716B">
      <w:pPr>
        <w:tabs>
          <w:tab w:val="left" w:pos="1341"/>
        </w:tabs>
        <w:ind w:firstLine="709"/>
        <w:jc w:val="both"/>
        <w:rPr>
          <w:sz w:val="28"/>
          <w:szCs w:val="28"/>
        </w:rPr>
      </w:pPr>
      <w:r w:rsidRPr="003701A1">
        <w:rPr>
          <w:b/>
          <w:sz w:val="28"/>
          <w:szCs w:val="28"/>
        </w:rPr>
        <w:t>Прозрачность и информированное согласие.</w:t>
      </w:r>
      <w:r w:rsidRPr="003701A1">
        <w:rPr>
          <w:sz w:val="28"/>
          <w:szCs w:val="28"/>
        </w:rPr>
        <w:t xml:space="preserve"> Врачи подчеркивают важность информированного согласия</w:t>
      </w:r>
      <w:r w:rsidR="005178F2">
        <w:rPr>
          <w:sz w:val="28"/>
          <w:szCs w:val="28"/>
        </w:rPr>
        <w:t xml:space="preserve"> и</w:t>
      </w:r>
      <w:r w:rsidR="00E3241B">
        <w:rPr>
          <w:sz w:val="28"/>
          <w:szCs w:val="28"/>
          <w:lang w:val="kk-KZ"/>
        </w:rPr>
        <w:t xml:space="preserve"> </w:t>
      </w:r>
      <w:r w:rsidRPr="003701A1">
        <w:rPr>
          <w:sz w:val="28"/>
          <w:szCs w:val="28"/>
        </w:rPr>
        <w:t>необходимость четкого информирования об использовании ДГ, включая потенциальные риски, преимущества и долгосрочные последствия.</w:t>
      </w:r>
    </w:p>
    <w:p w14:paraId="3E0B2635" w14:textId="53629EDD" w:rsidR="0047716B" w:rsidRPr="003701A1" w:rsidRDefault="0047716B" w:rsidP="0047716B">
      <w:pPr>
        <w:tabs>
          <w:tab w:val="left" w:pos="1341"/>
        </w:tabs>
        <w:ind w:firstLine="709"/>
        <w:jc w:val="both"/>
        <w:rPr>
          <w:sz w:val="28"/>
          <w:szCs w:val="28"/>
        </w:rPr>
      </w:pPr>
      <w:r w:rsidRPr="003701A1">
        <w:rPr>
          <w:b/>
          <w:sz w:val="28"/>
          <w:szCs w:val="28"/>
        </w:rPr>
        <w:t>Культурные и религиозные убеждения</w:t>
      </w:r>
      <w:r w:rsidRPr="003701A1">
        <w:rPr>
          <w:sz w:val="28"/>
          <w:szCs w:val="28"/>
        </w:rPr>
        <w:t>. Врачи могут столкнуться с пациентами</w:t>
      </w:r>
      <w:r w:rsidR="005178F2">
        <w:rPr>
          <w:sz w:val="28"/>
          <w:szCs w:val="28"/>
        </w:rPr>
        <w:t>,</w:t>
      </w:r>
      <w:r w:rsidRPr="003701A1">
        <w:rPr>
          <w:sz w:val="28"/>
          <w:szCs w:val="28"/>
        </w:rPr>
        <w:t xml:space="preserve"> с различными культурными и религиозными убеждениями, которые влияют на их взгляды на использование ДГ. Врачам, возможно, придется ориентироваться в этих убеждениях, предоставляя медицинские рекомендации.</w:t>
      </w:r>
    </w:p>
    <w:p w14:paraId="4CC5A3E2" w14:textId="77777777" w:rsidR="0047716B" w:rsidRDefault="0047716B" w:rsidP="0047716B">
      <w:pPr>
        <w:tabs>
          <w:tab w:val="left" w:pos="1341"/>
        </w:tabs>
        <w:ind w:firstLine="709"/>
        <w:jc w:val="both"/>
        <w:rPr>
          <w:sz w:val="28"/>
          <w:szCs w:val="28"/>
        </w:rPr>
      </w:pPr>
      <w:r w:rsidRPr="003701A1">
        <w:rPr>
          <w:sz w:val="28"/>
          <w:szCs w:val="28"/>
        </w:rPr>
        <w:t>Важно отметить, что отношение врачей может быть очень индивидуальным и формироваться их личными ценностями, профессиональным опытом и конкретным контекстом, в котором они практикуют. Пациенты, которым требуется лечение бесплодия с использованием донорских половых клеток, должны открыто и тщательно обсудить это со своими лечащими врачами, чтобы понять весь спектр точек зрения и соображений.</w:t>
      </w:r>
      <w:r>
        <w:rPr>
          <w:sz w:val="28"/>
          <w:szCs w:val="28"/>
        </w:rPr>
        <w:t xml:space="preserve"> </w:t>
      </w:r>
    </w:p>
    <w:p w14:paraId="552CECC4" w14:textId="2571D4FA" w:rsidR="0047716B" w:rsidRDefault="0047716B" w:rsidP="0047716B">
      <w:pPr>
        <w:tabs>
          <w:tab w:val="left" w:pos="1341"/>
        </w:tabs>
        <w:ind w:firstLine="709"/>
        <w:jc w:val="both"/>
        <w:rPr>
          <w:sz w:val="28"/>
          <w:szCs w:val="28"/>
        </w:rPr>
      </w:pPr>
      <w:r>
        <w:rPr>
          <w:sz w:val="28"/>
          <w:szCs w:val="28"/>
        </w:rPr>
        <w:t xml:space="preserve">Имеются ли собственные банки доноров спермы </w:t>
      </w:r>
      <w:r w:rsidR="005178F2">
        <w:rPr>
          <w:sz w:val="28"/>
          <w:szCs w:val="28"/>
        </w:rPr>
        <w:t xml:space="preserve">в </w:t>
      </w:r>
      <w:r>
        <w:rPr>
          <w:sz w:val="28"/>
          <w:szCs w:val="28"/>
        </w:rPr>
        <w:t>каждой отдельной клинике, чтобы иметь возможность использо</w:t>
      </w:r>
      <w:r w:rsidR="005178F2">
        <w:rPr>
          <w:sz w:val="28"/>
          <w:szCs w:val="28"/>
        </w:rPr>
        <w:t>ва</w:t>
      </w:r>
      <w:r>
        <w:rPr>
          <w:sz w:val="28"/>
          <w:szCs w:val="28"/>
        </w:rPr>
        <w:t>ть</w:t>
      </w:r>
      <w:r w:rsidR="005178F2">
        <w:rPr>
          <w:sz w:val="28"/>
          <w:szCs w:val="28"/>
        </w:rPr>
        <w:t xml:space="preserve"> ДС</w:t>
      </w:r>
      <w:r>
        <w:rPr>
          <w:sz w:val="28"/>
          <w:szCs w:val="28"/>
        </w:rPr>
        <w:t xml:space="preserve"> и предлагать при необходимости своим пациентам</w:t>
      </w:r>
      <w:r w:rsidR="005178F2">
        <w:rPr>
          <w:sz w:val="28"/>
          <w:szCs w:val="28"/>
        </w:rPr>
        <w:t>?</w:t>
      </w:r>
    </w:p>
    <w:p w14:paraId="378408F9" w14:textId="77777777" w:rsidR="0047716B" w:rsidRPr="003701A1" w:rsidRDefault="0047716B" w:rsidP="0047716B">
      <w:pPr>
        <w:ind w:firstLine="709"/>
        <w:jc w:val="both"/>
        <w:rPr>
          <w:sz w:val="28"/>
          <w:szCs w:val="28"/>
          <w:lang w:val="uk-UA"/>
        </w:rPr>
      </w:pPr>
      <w:r w:rsidRPr="003701A1">
        <w:rPr>
          <w:sz w:val="28"/>
          <w:szCs w:val="28"/>
        </w:rPr>
        <w:t>Собственный банк донорской спермы есть у 60 респондентов (88,24% мужского пола и 86,54 женского пола) и отсутствует у 9 респондентов (11,76% и 13,46% соответственно)</w:t>
      </w:r>
      <w:r>
        <w:rPr>
          <w:sz w:val="28"/>
          <w:szCs w:val="28"/>
        </w:rPr>
        <w:t xml:space="preserve"> (таблица 35)</w:t>
      </w:r>
      <w:r>
        <w:rPr>
          <w:sz w:val="28"/>
          <w:szCs w:val="28"/>
          <w:lang w:val="uk-UA"/>
        </w:rPr>
        <w:t>.</w:t>
      </w:r>
    </w:p>
    <w:p w14:paraId="783C6264" w14:textId="77777777" w:rsidR="00971104" w:rsidRPr="0047716B" w:rsidRDefault="00971104">
      <w:pPr>
        <w:tabs>
          <w:tab w:val="left" w:pos="1341"/>
        </w:tabs>
        <w:ind w:firstLine="567"/>
        <w:jc w:val="both"/>
        <w:rPr>
          <w:sz w:val="28"/>
          <w:szCs w:val="28"/>
          <w:lang w:val="uk-UA"/>
        </w:rPr>
      </w:pPr>
    </w:p>
    <w:p w14:paraId="0E6BFECF" w14:textId="088983A1" w:rsidR="00CF0BE3" w:rsidRPr="00E3241B" w:rsidRDefault="00971104" w:rsidP="00A67A75">
      <w:pPr>
        <w:tabs>
          <w:tab w:val="left" w:pos="1341"/>
        </w:tabs>
        <w:jc w:val="both"/>
        <w:rPr>
          <w:sz w:val="28"/>
          <w:szCs w:val="28"/>
          <w:lang w:val="kk-KZ"/>
        </w:rPr>
      </w:pPr>
      <w:r w:rsidRPr="00527D1C">
        <w:rPr>
          <w:sz w:val="28"/>
          <w:szCs w:val="28"/>
        </w:rPr>
        <w:t>Таблица 3</w:t>
      </w:r>
      <w:r w:rsidR="00A67A75" w:rsidRPr="00527D1C">
        <w:rPr>
          <w:sz w:val="28"/>
          <w:szCs w:val="28"/>
        </w:rPr>
        <w:t>5</w:t>
      </w:r>
      <w:r w:rsidR="003F3198">
        <w:rPr>
          <w:sz w:val="28"/>
          <w:szCs w:val="28"/>
        </w:rPr>
        <w:t xml:space="preserve"> </w:t>
      </w:r>
      <w:r w:rsidR="003F3198" w:rsidRPr="003701A1">
        <w:rPr>
          <w:sz w:val="28"/>
          <w:szCs w:val="28"/>
        </w:rPr>
        <w:t>–</w:t>
      </w:r>
      <w:r w:rsidRPr="00527D1C">
        <w:rPr>
          <w:sz w:val="28"/>
          <w:szCs w:val="28"/>
        </w:rPr>
        <w:t xml:space="preserve"> </w:t>
      </w:r>
      <w:r w:rsidR="000C2176" w:rsidRPr="00527D1C">
        <w:rPr>
          <w:sz w:val="28"/>
          <w:szCs w:val="28"/>
        </w:rPr>
        <w:t>Данные о наличии собственного</w:t>
      </w:r>
      <w:r w:rsidR="009D2624" w:rsidRPr="00527D1C">
        <w:rPr>
          <w:sz w:val="28"/>
          <w:szCs w:val="28"/>
        </w:rPr>
        <w:t xml:space="preserve"> банк</w:t>
      </w:r>
      <w:r w:rsidR="0058697E" w:rsidRPr="00527D1C">
        <w:rPr>
          <w:sz w:val="28"/>
          <w:szCs w:val="28"/>
        </w:rPr>
        <w:t>а</w:t>
      </w:r>
      <w:r w:rsidR="009D2624" w:rsidRPr="00527D1C">
        <w:rPr>
          <w:sz w:val="28"/>
          <w:szCs w:val="28"/>
        </w:rPr>
        <w:t xml:space="preserve"> донорской спермы</w:t>
      </w:r>
      <w:r w:rsidR="005F57FA" w:rsidRPr="00527D1C">
        <w:rPr>
          <w:sz w:val="28"/>
          <w:szCs w:val="28"/>
        </w:rPr>
        <w:t xml:space="preserve"> в клиниках</w:t>
      </w:r>
      <w:r w:rsidR="005178F2">
        <w:rPr>
          <w:sz w:val="28"/>
          <w:szCs w:val="28"/>
        </w:rPr>
        <w:t xml:space="preserve"> ВРТ</w:t>
      </w:r>
    </w:p>
    <w:p w14:paraId="04C0C117" w14:textId="77777777" w:rsidR="00BF2597" w:rsidRPr="003701A1" w:rsidRDefault="00BF2597">
      <w:pPr>
        <w:tabs>
          <w:tab w:val="left" w:pos="1341"/>
        </w:tabs>
        <w:jc w:val="center"/>
        <w:rPr>
          <w:b/>
        </w:rPr>
      </w:pPr>
    </w:p>
    <w:tbl>
      <w:tblPr>
        <w:tblStyle w:val="affffffff8"/>
        <w:tblW w:w="9476"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65"/>
        <w:gridCol w:w="732"/>
        <w:gridCol w:w="907"/>
        <w:gridCol w:w="921"/>
        <w:gridCol w:w="917"/>
        <w:gridCol w:w="702"/>
        <w:gridCol w:w="901"/>
        <w:gridCol w:w="896"/>
        <w:gridCol w:w="895"/>
        <w:gridCol w:w="1440"/>
      </w:tblGrid>
      <w:tr w:rsidR="00CF0BE3" w:rsidRPr="003701A1" w14:paraId="0F0BA91C" w14:textId="77777777">
        <w:trPr>
          <w:trHeight w:val="272"/>
          <w:jc w:val="center"/>
        </w:trPr>
        <w:tc>
          <w:tcPr>
            <w:tcW w:w="1165" w:type="dxa"/>
            <w:vMerge w:val="restart"/>
            <w:tcBorders>
              <w:top w:val="single" w:sz="4" w:space="0" w:color="000000"/>
              <w:left w:val="single" w:sz="4" w:space="0" w:color="000000"/>
              <w:right w:val="single" w:sz="4" w:space="0" w:color="000000"/>
            </w:tcBorders>
          </w:tcPr>
          <w:p w14:paraId="601AF755" w14:textId="77777777" w:rsidR="00CF0BE3" w:rsidRPr="003701A1" w:rsidRDefault="009D2624">
            <w:pPr>
              <w:rPr>
                <w:sz w:val="28"/>
                <w:szCs w:val="28"/>
              </w:rPr>
            </w:pPr>
            <w:r w:rsidRPr="003701A1">
              <w:rPr>
                <w:sz w:val="28"/>
                <w:szCs w:val="28"/>
              </w:rPr>
              <w:t>Ответы</w:t>
            </w:r>
          </w:p>
        </w:tc>
        <w:tc>
          <w:tcPr>
            <w:tcW w:w="6871" w:type="dxa"/>
            <w:gridSpan w:val="8"/>
            <w:tcBorders>
              <w:top w:val="single" w:sz="4" w:space="0" w:color="000000"/>
              <w:left w:val="single" w:sz="4" w:space="0" w:color="000000"/>
              <w:bottom w:val="single" w:sz="4" w:space="0" w:color="000000"/>
              <w:right w:val="single" w:sz="4" w:space="0" w:color="000000"/>
            </w:tcBorders>
            <w:vAlign w:val="center"/>
          </w:tcPr>
          <w:p w14:paraId="058F5133" w14:textId="77777777" w:rsidR="00CF0BE3" w:rsidRPr="003701A1" w:rsidRDefault="009D2624">
            <w:pPr>
              <w:jc w:val="center"/>
              <w:rPr>
                <w:sz w:val="28"/>
                <w:szCs w:val="28"/>
              </w:rPr>
            </w:pPr>
            <w:r w:rsidRPr="003701A1">
              <w:rPr>
                <w:sz w:val="28"/>
                <w:szCs w:val="28"/>
              </w:rPr>
              <w:t>Медицинские работники РК (n=69)</w:t>
            </w:r>
          </w:p>
        </w:tc>
        <w:tc>
          <w:tcPr>
            <w:tcW w:w="1440" w:type="dxa"/>
            <w:vMerge w:val="restart"/>
            <w:tcBorders>
              <w:top w:val="single" w:sz="4" w:space="0" w:color="000000"/>
              <w:left w:val="single" w:sz="4" w:space="0" w:color="000000"/>
              <w:right w:val="single" w:sz="4" w:space="0" w:color="000000"/>
            </w:tcBorders>
            <w:vAlign w:val="center"/>
          </w:tcPr>
          <w:p w14:paraId="662AB26B" w14:textId="77777777" w:rsidR="00CF0BE3" w:rsidRPr="003701A1" w:rsidRDefault="009D2624">
            <w:pPr>
              <w:jc w:val="center"/>
              <w:rPr>
                <w:sz w:val="28"/>
                <w:szCs w:val="28"/>
              </w:rPr>
            </w:pPr>
            <w:r w:rsidRPr="003701A1">
              <w:rPr>
                <w:sz w:val="28"/>
                <w:szCs w:val="28"/>
              </w:rPr>
              <w:t>p-значение</w:t>
            </w:r>
          </w:p>
        </w:tc>
      </w:tr>
      <w:tr w:rsidR="00CF0BE3" w:rsidRPr="003701A1" w14:paraId="4F7ECEE8" w14:textId="77777777">
        <w:trPr>
          <w:trHeight w:val="272"/>
          <w:jc w:val="center"/>
        </w:trPr>
        <w:tc>
          <w:tcPr>
            <w:tcW w:w="1165" w:type="dxa"/>
            <w:vMerge/>
            <w:tcBorders>
              <w:top w:val="single" w:sz="4" w:space="0" w:color="000000"/>
              <w:left w:val="single" w:sz="4" w:space="0" w:color="000000"/>
              <w:right w:val="single" w:sz="4" w:space="0" w:color="000000"/>
            </w:tcBorders>
          </w:tcPr>
          <w:p w14:paraId="4D6362C6" w14:textId="77777777" w:rsidR="00CF0BE3" w:rsidRPr="003701A1" w:rsidRDefault="00CF0BE3">
            <w:pPr>
              <w:widowControl w:val="0"/>
              <w:pBdr>
                <w:top w:val="nil"/>
                <w:left w:val="nil"/>
                <w:bottom w:val="nil"/>
                <w:right w:val="nil"/>
                <w:between w:val="nil"/>
              </w:pBdr>
              <w:rPr>
                <w:sz w:val="28"/>
                <w:szCs w:val="28"/>
              </w:rPr>
            </w:pPr>
          </w:p>
        </w:tc>
        <w:tc>
          <w:tcPr>
            <w:tcW w:w="3477" w:type="dxa"/>
            <w:gridSpan w:val="4"/>
            <w:tcBorders>
              <w:top w:val="single" w:sz="4" w:space="0" w:color="000000"/>
              <w:left w:val="single" w:sz="4" w:space="0" w:color="000000"/>
              <w:bottom w:val="single" w:sz="4" w:space="0" w:color="000000"/>
              <w:right w:val="single" w:sz="4" w:space="0" w:color="000000"/>
            </w:tcBorders>
            <w:vAlign w:val="center"/>
          </w:tcPr>
          <w:p w14:paraId="78D12A55" w14:textId="77777777" w:rsidR="00CF0BE3" w:rsidRPr="003701A1" w:rsidRDefault="009D2624">
            <w:pPr>
              <w:jc w:val="center"/>
              <w:rPr>
                <w:sz w:val="28"/>
                <w:szCs w:val="28"/>
              </w:rPr>
            </w:pPr>
            <w:r w:rsidRPr="003701A1">
              <w:rPr>
                <w:sz w:val="28"/>
                <w:szCs w:val="28"/>
              </w:rPr>
              <w:t>мужчины</w:t>
            </w:r>
          </w:p>
        </w:tc>
        <w:tc>
          <w:tcPr>
            <w:tcW w:w="3394" w:type="dxa"/>
            <w:gridSpan w:val="4"/>
            <w:tcBorders>
              <w:top w:val="single" w:sz="4" w:space="0" w:color="000000"/>
              <w:left w:val="single" w:sz="4" w:space="0" w:color="000000"/>
              <w:bottom w:val="single" w:sz="4" w:space="0" w:color="000000"/>
              <w:right w:val="single" w:sz="4" w:space="0" w:color="000000"/>
            </w:tcBorders>
            <w:vAlign w:val="center"/>
          </w:tcPr>
          <w:p w14:paraId="0B51E802" w14:textId="77777777" w:rsidR="00CF0BE3" w:rsidRPr="003701A1" w:rsidRDefault="009D2624">
            <w:pPr>
              <w:jc w:val="center"/>
              <w:rPr>
                <w:sz w:val="28"/>
                <w:szCs w:val="28"/>
              </w:rPr>
            </w:pPr>
            <w:r w:rsidRPr="003701A1">
              <w:rPr>
                <w:sz w:val="28"/>
                <w:szCs w:val="28"/>
              </w:rPr>
              <w:t>женщины</w:t>
            </w:r>
          </w:p>
        </w:tc>
        <w:tc>
          <w:tcPr>
            <w:tcW w:w="1440" w:type="dxa"/>
            <w:vMerge/>
            <w:tcBorders>
              <w:top w:val="single" w:sz="4" w:space="0" w:color="000000"/>
              <w:left w:val="single" w:sz="4" w:space="0" w:color="000000"/>
              <w:right w:val="single" w:sz="4" w:space="0" w:color="000000"/>
            </w:tcBorders>
            <w:vAlign w:val="center"/>
          </w:tcPr>
          <w:p w14:paraId="603E4235"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1C7A4496" w14:textId="77777777">
        <w:trPr>
          <w:trHeight w:val="258"/>
          <w:jc w:val="center"/>
        </w:trPr>
        <w:tc>
          <w:tcPr>
            <w:tcW w:w="1165" w:type="dxa"/>
            <w:vMerge/>
            <w:tcBorders>
              <w:top w:val="single" w:sz="4" w:space="0" w:color="000000"/>
              <w:left w:val="single" w:sz="4" w:space="0" w:color="000000"/>
              <w:right w:val="single" w:sz="4" w:space="0" w:color="000000"/>
            </w:tcBorders>
          </w:tcPr>
          <w:p w14:paraId="4ED48A73" w14:textId="77777777" w:rsidR="00CF0BE3" w:rsidRPr="003701A1" w:rsidRDefault="00CF0BE3">
            <w:pPr>
              <w:widowControl w:val="0"/>
              <w:pBdr>
                <w:top w:val="nil"/>
                <w:left w:val="nil"/>
                <w:bottom w:val="nil"/>
                <w:right w:val="nil"/>
                <w:between w:val="nil"/>
              </w:pBdr>
              <w:rPr>
                <w:sz w:val="28"/>
                <w:szCs w:val="28"/>
              </w:rPr>
            </w:pPr>
          </w:p>
        </w:tc>
        <w:tc>
          <w:tcPr>
            <w:tcW w:w="732" w:type="dxa"/>
            <w:tcBorders>
              <w:top w:val="single" w:sz="4" w:space="0" w:color="000000"/>
              <w:left w:val="single" w:sz="4" w:space="0" w:color="000000"/>
              <w:bottom w:val="single" w:sz="4" w:space="0" w:color="000000"/>
              <w:right w:val="single" w:sz="4" w:space="0" w:color="000000"/>
            </w:tcBorders>
            <w:vAlign w:val="center"/>
          </w:tcPr>
          <w:p w14:paraId="4AD03465" w14:textId="77777777" w:rsidR="00CF0BE3" w:rsidRPr="003701A1" w:rsidRDefault="009D2624">
            <w:pPr>
              <w:jc w:val="center"/>
              <w:rPr>
                <w:sz w:val="28"/>
                <w:szCs w:val="28"/>
              </w:rPr>
            </w:pPr>
            <w:r w:rsidRPr="003701A1">
              <w:rPr>
                <w:sz w:val="28"/>
                <w:szCs w:val="28"/>
              </w:rPr>
              <w:t>абс.</w:t>
            </w:r>
          </w:p>
        </w:tc>
        <w:tc>
          <w:tcPr>
            <w:tcW w:w="907" w:type="dxa"/>
            <w:tcBorders>
              <w:top w:val="single" w:sz="4" w:space="0" w:color="000000"/>
              <w:left w:val="single" w:sz="4" w:space="0" w:color="000000"/>
              <w:bottom w:val="single" w:sz="4" w:space="0" w:color="000000"/>
              <w:right w:val="single" w:sz="4" w:space="0" w:color="000000"/>
            </w:tcBorders>
            <w:vAlign w:val="center"/>
          </w:tcPr>
          <w:p w14:paraId="3076DFA2" w14:textId="77777777" w:rsidR="00CF0BE3" w:rsidRPr="003701A1" w:rsidRDefault="009D2624">
            <w:pPr>
              <w:jc w:val="center"/>
              <w:rPr>
                <w:sz w:val="28"/>
                <w:szCs w:val="28"/>
              </w:rPr>
            </w:pPr>
            <w:r w:rsidRPr="003701A1">
              <w:rPr>
                <w:sz w:val="28"/>
                <w:szCs w:val="28"/>
              </w:rPr>
              <w:t>%</w:t>
            </w:r>
          </w:p>
        </w:tc>
        <w:tc>
          <w:tcPr>
            <w:tcW w:w="921" w:type="dxa"/>
            <w:tcBorders>
              <w:top w:val="single" w:sz="4" w:space="0" w:color="000000"/>
              <w:left w:val="single" w:sz="4" w:space="0" w:color="000000"/>
              <w:bottom w:val="single" w:sz="4" w:space="0" w:color="000000"/>
              <w:right w:val="single" w:sz="4" w:space="0" w:color="000000"/>
            </w:tcBorders>
            <w:vAlign w:val="center"/>
          </w:tcPr>
          <w:p w14:paraId="5B6E14A1" w14:textId="77777777" w:rsidR="00CF0BE3" w:rsidRPr="003701A1" w:rsidRDefault="009D2624">
            <w:pPr>
              <w:jc w:val="center"/>
              <w:rPr>
                <w:sz w:val="28"/>
                <w:szCs w:val="28"/>
              </w:rPr>
            </w:pPr>
            <w:r w:rsidRPr="003701A1">
              <w:rPr>
                <w:sz w:val="28"/>
                <w:szCs w:val="28"/>
              </w:rPr>
              <w:t>Exact 95% LCL</w:t>
            </w:r>
          </w:p>
        </w:tc>
        <w:tc>
          <w:tcPr>
            <w:tcW w:w="917" w:type="dxa"/>
            <w:tcBorders>
              <w:top w:val="single" w:sz="4" w:space="0" w:color="000000"/>
              <w:left w:val="single" w:sz="4" w:space="0" w:color="000000"/>
              <w:bottom w:val="single" w:sz="4" w:space="0" w:color="000000"/>
              <w:right w:val="single" w:sz="4" w:space="0" w:color="000000"/>
            </w:tcBorders>
            <w:vAlign w:val="center"/>
          </w:tcPr>
          <w:p w14:paraId="291A48F8" w14:textId="77777777" w:rsidR="00CF0BE3" w:rsidRPr="003701A1" w:rsidRDefault="009D2624">
            <w:pPr>
              <w:jc w:val="center"/>
              <w:rPr>
                <w:sz w:val="28"/>
                <w:szCs w:val="28"/>
              </w:rPr>
            </w:pPr>
            <w:r w:rsidRPr="003701A1">
              <w:rPr>
                <w:sz w:val="28"/>
                <w:szCs w:val="28"/>
              </w:rPr>
              <w:t>Exact 95% UCL</w:t>
            </w:r>
          </w:p>
        </w:tc>
        <w:tc>
          <w:tcPr>
            <w:tcW w:w="702" w:type="dxa"/>
            <w:tcBorders>
              <w:top w:val="single" w:sz="4" w:space="0" w:color="000000"/>
              <w:left w:val="single" w:sz="4" w:space="0" w:color="000000"/>
              <w:bottom w:val="single" w:sz="4" w:space="0" w:color="000000"/>
              <w:right w:val="single" w:sz="4" w:space="0" w:color="000000"/>
            </w:tcBorders>
            <w:vAlign w:val="center"/>
          </w:tcPr>
          <w:p w14:paraId="706E1BD2" w14:textId="77777777" w:rsidR="00CF0BE3" w:rsidRPr="003701A1" w:rsidRDefault="009D2624">
            <w:pPr>
              <w:jc w:val="center"/>
              <w:rPr>
                <w:sz w:val="28"/>
                <w:szCs w:val="28"/>
              </w:rPr>
            </w:pPr>
            <w:r w:rsidRPr="003701A1">
              <w:rPr>
                <w:sz w:val="28"/>
                <w:szCs w:val="28"/>
              </w:rPr>
              <w:t>абс.</w:t>
            </w:r>
          </w:p>
        </w:tc>
        <w:tc>
          <w:tcPr>
            <w:tcW w:w="901" w:type="dxa"/>
            <w:tcBorders>
              <w:top w:val="single" w:sz="4" w:space="0" w:color="000000"/>
              <w:left w:val="single" w:sz="4" w:space="0" w:color="000000"/>
              <w:bottom w:val="single" w:sz="4" w:space="0" w:color="000000"/>
              <w:right w:val="single" w:sz="4" w:space="0" w:color="000000"/>
            </w:tcBorders>
            <w:vAlign w:val="center"/>
          </w:tcPr>
          <w:p w14:paraId="4B2E3D4D" w14:textId="77777777" w:rsidR="00CF0BE3" w:rsidRPr="003701A1" w:rsidRDefault="009D2624">
            <w:pPr>
              <w:jc w:val="center"/>
              <w:rPr>
                <w:sz w:val="28"/>
                <w:szCs w:val="28"/>
              </w:rPr>
            </w:pPr>
            <w:r w:rsidRPr="003701A1">
              <w:rPr>
                <w:sz w:val="28"/>
                <w:szCs w:val="28"/>
              </w:rPr>
              <w:t>%</w:t>
            </w:r>
          </w:p>
        </w:tc>
        <w:tc>
          <w:tcPr>
            <w:tcW w:w="896" w:type="dxa"/>
            <w:tcBorders>
              <w:top w:val="single" w:sz="4" w:space="0" w:color="000000"/>
              <w:left w:val="single" w:sz="4" w:space="0" w:color="000000"/>
              <w:bottom w:val="single" w:sz="4" w:space="0" w:color="000000"/>
              <w:right w:val="single" w:sz="4" w:space="0" w:color="000000"/>
            </w:tcBorders>
            <w:vAlign w:val="center"/>
          </w:tcPr>
          <w:p w14:paraId="47F2901C" w14:textId="77777777" w:rsidR="00CF0BE3" w:rsidRPr="003701A1" w:rsidRDefault="009D2624">
            <w:pPr>
              <w:jc w:val="center"/>
              <w:rPr>
                <w:sz w:val="28"/>
                <w:szCs w:val="28"/>
              </w:rPr>
            </w:pPr>
            <w:r w:rsidRPr="003701A1">
              <w:rPr>
                <w:sz w:val="28"/>
                <w:szCs w:val="28"/>
              </w:rPr>
              <w:t>Exact 95% LCL</w:t>
            </w:r>
          </w:p>
        </w:tc>
        <w:tc>
          <w:tcPr>
            <w:tcW w:w="895" w:type="dxa"/>
            <w:tcBorders>
              <w:top w:val="single" w:sz="4" w:space="0" w:color="000000"/>
              <w:left w:val="single" w:sz="4" w:space="0" w:color="000000"/>
              <w:bottom w:val="single" w:sz="4" w:space="0" w:color="000000"/>
              <w:right w:val="single" w:sz="4" w:space="0" w:color="000000"/>
            </w:tcBorders>
            <w:vAlign w:val="center"/>
          </w:tcPr>
          <w:p w14:paraId="3F8F538B" w14:textId="77777777" w:rsidR="00CF0BE3" w:rsidRPr="003701A1" w:rsidRDefault="009D2624">
            <w:pPr>
              <w:jc w:val="center"/>
              <w:rPr>
                <w:sz w:val="28"/>
                <w:szCs w:val="28"/>
              </w:rPr>
            </w:pPr>
            <w:r w:rsidRPr="003701A1">
              <w:rPr>
                <w:sz w:val="28"/>
                <w:szCs w:val="28"/>
              </w:rPr>
              <w:t>Exact 95% UCL</w:t>
            </w:r>
          </w:p>
        </w:tc>
        <w:tc>
          <w:tcPr>
            <w:tcW w:w="1440" w:type="dxa"/>
            <w:vMerge/>
            <w:tcBorders>
              <w:top w:val="single" w:sz="4" w:space="0" w:color="000000"/>
              <w:left w:val="single" w:sz="4" w:space="0" w:color="000000"/>
              <w:right w:val="single" w:sz="4" w:space="0" w:color="000000"/>
            </w:tcBorders>
            <w:vAlign w:val="center"/>
          </w:tcPr>
          <w:p w14:paraId="7884DF5F"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5AB163A0" w14:textId="77777777">
        <w:trPr>
          <w:jc w:val="center"/>
        </w:trPr>
        <w:tc>
          <w:tcPr>
            <w:tcW w:w="1165" w:type="dxa"/>
            <w:tcBorders>
              <w:top w:val="single" w:sz="4" w:space="0" w:color="000000"/>
              <w:left w:val="single" w:sz="4" w:space="0" w:color="000000"/>
              <w:bottom w:val="single" w:sz="4" w:space="0" w:color="000000"/>
              <w:right w:val="single" w:sz="4" w:space="0" w:color="000000"/>
            </w:tcBorders>
          </w:tcPr>
          <w:p w14:paraId="19A5F8C0" w14:textId="77777777" w:rsidR="00CF0BE3" w:rsidRPr="003701A1" w:rsidRDefault="009D2624">
            <w:pPr>
              <w:rPr>
                <w:sz w:val="28"/>
                <w:szCs w:val="28"/>
              </w:rPr>
            </w:pPr>
            <w:r w:rsidRPr="003701A1">
              <w:rPr>
                <w:sz w:val="28"/>
                <w:szCs w:val="28"/>
              </w:rPr>
              <w:t>да</w:t>
            </w:r>
          </w:p>
        </w:tc>
        <w:tc>
          <w:tcPr>
            <w:tcW w:w="732" w:type="dxa"/>
            <w:tcBorders>
              <w:top w:val="single" w:sz="4" w:space="0" w:color="000000"/>
              <w:left w:val="single" w:sz="4" w:space="0" w:color="000000"/>
              <w:bottom w:val="single" w:sz="4" w:space="0" w:color="000000"/>
              <w:right w:val="single" w:sz="4" w:space="0" w:color="000000"/>
            </w:tcBorders>
            <w:vAlign w:val="center"/>
          </w:tcPr>
          <w:p w14:paraId="0F449174" w14:textId="77777777" w:rsidR="00CF0BE3" w:rsidRPr="003701A1" w:rsidRDefault="009D2624">
            <w:pPr>
              <w:jc w:val="center"/>
              <w:rPr>
                <w:sz w:val="28"/>
                <w:szCs w:val="28"/>
              </w:rPr>
            </w:pPr>
            <w:r w:rsidRPr="003701A1">
              <w:rPr>
                <w:sz w:val="28"/>
                <w:szCs w:val="28"/>
              </w:rPr>
              <w:t>15</w:t>
            </w:r>
          </w:p>
        </w:tc>
        <w:tc>
          <w:tcPr>
            <w:tcW w:w="907" w:type="dxa"/>
            <w:tcBorders>
              <w:top w:val="single" w:sz="4" w:space="0" w:color="000000"/>
              <w:left w:val="single" w:sz="4" w:space="0" w:color="000000"/>
              <w:bottom w:val="single" w:sz="4" w:space="0" w:color="000000"/>
              <w:right w:val="single" w:sz="4" w:space="0" w:color="000000"/>
            </w:tcBorders>
            <w:vAlign w:val="center"/>
          </w:tcPr>
          <w:p w14:paraId="548CCF5A" w14:textId="77777777" w:rsidR="00CF0BE3" w:rsidRPr="003701A1" w:rsidRDefault="009D2624">
            <w:pPr>
              <w:jc w:val="center"/>
              <w:rPr>
                <w:sz w:val="28"/>
                <w:szCs w:val="28"/>
              </w:rPr>
            </w:pPr>
            <w:r w:rsidRPr="003701A1">
              <w:rPr>
                <w:sz w:val="28"/>
                <w:szCs w:val="28"/>
              </w:rPr>
              <w:t>88,24%</w:t>
            </w:r>
          </w:p>
        </w:tc>
        <w:tc>
          <w:tcPr>
            <w:tcW w:w="921" w:type="dxa"/>
            <w:tcBorders>
              <w:top w:val="single" w:sz="4" w:space="0" w:color="000000"/>
              <w:left w:val="single" w:sz="4" w:space="0" w:color="000000"/>
              <w:bottom w:val="single" w:sz="4" w:space="0" w:color="000000"/>
              <w:right w:val="single" w:sz="4" w:space="0" w:color="000000"/>
            </w:tcBorders>
            <w:vAlign w:val="center"/>
          </w:tcPr>
          <w:p w14:paraId="38FBA316" w14:textId="77777777" w:rsidR="00CF0BE3" w:rsidRPr="003701A1" w:rsidRDefault="009D2624">
            <w:pPr>
              <w:jc w:val="center"/>
              <w:rPr>
                <w:sz w:val="28"/>
                <w:szCs w:val="28"/>
              </w:rPr>
            </w:pPr>
            <w:r w:rsidRPr="003701A1">
              <w:rPr>
                <w:sz w:val="28"/>
                <w:szCs w:val="28"/>
              </w:rPr>
              <w:t>63,56%</w:t>
            </w:r>
          </w:p>
        </w:tc>
        <w:tc>
          <w:tcPr>
            <w:tcW w:w="917" w:type="dxa"/>
            <w:tcBorders>
              <w:top w:val="single" w:sz="4" w:space="0" w:color="000000"/>
              <w:left w:val="single" w:sz="4" w:space="0" w:color="000000"/>
              <w:bottom w:val="single" w:sz="4" w:space="0" w:color="000000"/>
              <w:right w:val="single" w:sz="4" w:space="0" w:color="000000"/>
            </w:tcBorders>
            <w:vAlign w:val="center"/>
          </w:tcPr>
          <w:p w14:paraId="28AC5258" w14:textId="77777777" w:rsidR="00CF0BE3" w:rsidRPr="003701A1" w:rsidRDefault="009D2624">
            <w:pPr>
              <w:jc w:val="center"/>
              <w:rPr>
                <w:sz w:val="28"/>
                <w:szCs w:val="28"/>
              </w:rPr>
            </w:pPr>
            <w:r w:rsidRPr="003701A1">
              <w:rPr>
                <w:sz w:val="28"/>
                <w:szCs w:val="28"/>
              </w:rPr>
              <w:t>98,54%</w:t>
            </w:r>
          </w:p>
        </w:tc>
        <w:tc>
          <w:tcPr>
            <w:tcW w:w="702" w:type="dxa"/>
            <w:tcBorders>
              <w:top w:val="single" w:sz="4" w:space="0" w:color="000000"/>
              <w:left w:val="single" w:sz="4" w:space="0" w:color="000000"/>
              <w:bottom w:val="single" w:sz="4" w:space="0" w:color="000000"/>
              <w:right w:val="single" w:sz="4" w:space="0" w:color="000000"/>
            </w:tcBorders>
            <w:vAlign w:val="center"/>
          </w:tcPr>
          <w:p w14:paraId="75DFBB27" w14:textId="77777777" w:rsidR="00CF0BE3" w:rsidRPr="003701A1" w:rsidRDefault="009D2624">
            <w:pPr>
              <w:jc w:val="center"/>
              <w:rPr>
                <w:sz w:val="28"/>
                <w:szCs w:val="28"/>
              </w:rPr>
            </w:pPr>
            <w:r w:rsidRPr="003701A1">
              <w:rPr>
                <w:sz w:val="28"/>
                <w:szCs w:val="28"/>
              </w:rPr>
              <w:t>45</w:t>
            </w:r>
          </w:p>
        </w:tc>
        <w:tc>
          <w:tcPr>
            <w:tcW w:w="901" w:type="dxa"/>
            <w:tcBorders>
              <w:top w:val="single" w:sz="4" w:space="0" w:color="000000"/>
              <w:left w:val="single" w:sz="4" w:space="0" w:color="000000"/>
              <w:bottom w:val="single" w:sz="4" w:space="0" w:color="000000"/>
              <w:right w:val="single" w:sz="4" w:space="0" w:color="000000"/>
            </w:tcBorders>
            <w:vAlign w:val="center"/>
          </w:tcPr>
          <w:p w14:paraId="231BC86C" w14:textId="77777777" w:rsidR="00CF0BE3" w:rsidRPr="003701A1" w:rsidRDefault="009D2624">
            <w:pPr>
              <w:jc w:val="center"/>
              <w:rPr>
                <w:sz w:val="28"/>
                <w:szCs w:val="28"/>
              </w:rPr>
            </w:pPr>
            <w:r w:rsidRPr="003701A1">
              <w:rPr>
                <w:sz w:val="28"/>
                <w:szCs w:val="28"/>
              </w:rPr>
              <w:t>86,54%</w:t>
            </w:r>
          </w:p>
        </w:tc>
        <w:tc>
          <w:tcPr>
            <w:tcW w:w="896" w:type="dxa"/>
            <w:tcBorders>
              <w:top w:val="single" w:sz="4" w:space="0" w:color="000000"/>
              <w:left w:val="single" w:sz="4" w:space="0" w:color="000000"/>
              <w:bottom w:val="single" w:sz="4" w:space="0" w:color="000000"/>
              <w:right w:val="single" w:sz="4" w:space="0" w:color="000000"/>
            </w:tcBorders>
            <w:vAlign w:val="center"/>
          </w:tcPr>
          <w:p w14:paraId="7BE49772" w14:textId="77777777" w:rsidR="00CF0BE3" w:rsidRPr="003701A1" w:rsidRDefault="009D2624">
            <w:pPr>
              <w:jc w:val="center"/>
              <w:rPr>
                <w:sz w:val="28"/>
                <w:szCs w:val="28"/>
              </w:rPr>
            </w:pPr>
            <w:r w:rsidRPr="003701A1">
              <w:rPr>
                <w:sz w:val="28"/>
                <w:szCs w:val="28"/>
              </w:rPr>
              <w:t>74,21%</w:t>
            </w:r>
          </w:p>
        </w:tc>
        <w:tc>
          <w:tcPr>
            <w:tcW w:w="895" w:type="dxa"/>
            <w:tcBorders>
              <w:top w:val="single" w:sz="4" w:space="0" w:color="000000"/>
              <w:left w:val="single" w:sz="4" w:space="0" w:color="000000"/>
              <w:bottom w:val="single" w:sz="4" w:space="0" w:color="000000"/>
              <w:right w:val="single" w:sz="4" w:space="0" w:color="000000"/>
            </w:tcBorders>
            <w:vAlign w:val="center"/>
          </w:tcPr>
          <w:p w14:paraId="0B92E3CF" w14:textId="77777777" w:rsidR="00CF0BE3" w:rsidRPr="003701A1" w:rsidRDefault="009D2624">
            <w:pPr>
              <w:jc w:val="center"/>
              <w:rPr>
                <w:sz w:val="28"/>
                <w:szCs w:val="28"/>
              </w:rPr>
            </w:pPr>
            <w:r w:rsidRPr="003701A1">
              <w:rPr>
                <w:sz w:val="28"/>
                <w:szCs w:val="28"/>
              </w:rPr>
              <w:t>94,41%</w:t>
            </w:r>
          </w:p>
        </w:tc>
        <w:tc>
          <w:tcPr>
            <w:tcW w:w="1440" w:type="dxa"/>
            <w:tcBorders>
              <w:top w:val="single" w:sz="4" w:space="0" w:color="000000"/>
              <w:left w:val="single" w:sz="4" w:space="0" w:color="000000"/>
              <w:bottom w:val="single" w:sz="4" w:space="0" w:color="000000"/>
              <w:right w:val="single" w:sz="4" w:space="0" w:color="000000"/>
            </w:tcBorders>
            <w:vAlign w:val="center"/>
          </w:tcPr>
          <w:p w14:paraId="1D3A2530" w14:textId="77777777" w:rsidR="00CF0BE3" w:rsidRPr="003701A1" w:rsidRDefault="009D2624">
            <w:pPr>
              <w:jc w:val="center"/>
              <w:rPr>
                <w:sz w:val="28"/>
                <w:szCs w:val="28"/>
              </w:rPr>
            </w:pPr>
            <w:r w:rsidRPr="003701A1">
              <w:rPr>
                <w:sz w:val="28"/>
                <w:szCs w:val="28"/>
              </w:rPr>
              <w:t>0,857</w:t>
            </w:r>
          </w:p>
        </w:tc>
      </w:tr>
      <w:tr w:rsidR="00CF0BE3" w:rsidRPr="003701A1" w14:paraId="55448A27" w14:textId="77777777">
        <w:trPr>
          <w:jc w:val="center"/>
        </w:trPr>
        <w:tc>
          <w:tcPr>
            <w:tcW w:w="1165" w:type="dxa"/>
            <w:tcBorders>
              <w:top w:val="single" w:sz="4" w:space="0" w:color="000000"/>
              <w:left w:val="single" w:sz="4" w:space="0" w:color="000000"/>
              <w:bottom w:val="single" w:sz="4" w:space="0" w:color="000000"/>
              <w:right w:val="single" w:sz="4" w:space="0" w:color="000000"/>
            </w:tcBorders>
          </w:tcPr>
          <w:p w14:paraId="6247CC03" w14:textId="77777777" w:rsidR="00CF0BE3" w:rsidRPr="003701A1" w:rsidRDefault="009D2624">
            <w:pPr>
              <w:rPr>
                <w:sz w:val="28"/>
                <w:szCs w:val="28"/>
              </w:rPr>
            </w:pPr>
            <w:r w:rsidRPr="003701A1">
              <w:rPr>
                <w:sz w:val="28"/>
                <w:szCs w:val="28"/>
              </w:rPr>
              <w:t>нет</w:t>
            </w:r>
          </w:p>
        </w:tc>
        <w:tc>
          <w:tcPr>
            <w:tcW w:w="732" w:type="dxa"/>
            <w:tcBorders>
              <w:top w:val="single" w:sz="4" w:space="0" w:color="000000"/>
              <w:left w:val="single" w:sz="4" w:space="0" w:color="000000"/>
              <w:bottom w:val="single" w:sz="4" w:space="0" w:color="000000"/>
              <w:right w:val="single" w:sz="4" w:space="0" w:color="000000"/>
            </w:tcBorders>
            <w:vAlign w:val="center"/>
          </w:tcPr>
          <w:p w14:paraId="776A7597" w14:textId="77777777" w:rsidR="00CF0BE3" w:rsidRPr="003701A1" w:rsidRDefault="009D2624">
            <w:pPr>
              <w:jc w:val="center"/>
              <w:rPr>
                <w:sz w:val="28"/>
                <w:szCs w:val="28"/>
              </w:rPr>
            </w:pPr>
            <w:r w:rsidRPr="003701A1">
              <w:rPr>
                <w:sz w:val="28"/>
                <w:szCs w:val="28"/>
              </w:rPr>
              <w:t>2</w:t>
            </w:r>
          </w:p>
        </w:tc>
        <w:tc>
          <w:tcPr>
            <w:tcW w:w="907" w:type="dxa"/>
            <w:tcBorders>
              <w:top w:val="single" w:sz="4" w:space="0" w:color="000000"/>
              <w:left w:val="single" w:sz="4" w:space="0" w:color="000000"/>
              <w:bottom w:val="single" w:sz="4" w:space="0" w:color="000000"/>
              <w:right w:val="single" w:sz="4" w:space="0" w:color="000000"/>
            </w:tcBorders>
            <w:vAlign w:val="center"/>
          </w:tcPr>
          <w:p w14:paraId="4A2E0E47" w14:textId="77777777" w:rsidR="00CF0BE3" w:rsidRPr="003701A1" w:rsidRDefault="009D2624">
            <w:pPr>
              <w:jc w:val="center"/>
              <w:rPr>
                <w:sz w:val="28"/>
                <w:szCs w:val="28"/>
              </w:rPr>
            </w:pPr>
            <w:r w:rsidRPr="003701A1">
              <w:rPr>
                <w:sz w:val="28"/>
                <w:szCs w:val="28"/>
              </w:rPr>
              <w:t>11,76%</w:t>
            </w:r>
          </w:p>
        </w:tc>
        <w:tc>
          <w:tcPr>
            <w:tcW w:w="921" w:type="dxa"/>
            <w:tcBorders>
              <w:top w:val="single" w:sz="4" w:space="0" w:color="000000"/>
              <w:left w:val="single" w:sz="4" w:space="0" w:color="000000"/>
              <w:bottom w:val="single" w:sz="4" w:space="0" w:color="000000"/>
              <w:right w:val="single" w:sz="4" w:space="0" w:color="000000"/>
            </w:tcBorders>
            <w:vAlign w:val="center"/>
          </w:tcPr>
          <w:p w14:paraId="63E68D56" w14:textId="77777777" w:rsidR="00CF0BE3" w:rsidRPr="003701A1" w:rsidRDefault="009D2624">
            <w:pPr>
              <w:jc w:val="center"/>
              <w:rPr>
                <w:sz w:val="28"/>
                <w:szCs w:val="28"/>
              </w:rPr>
            </w:pPr>
            <w:r w:rsidRPr="003701A1">
              <w:rPr>
                <w:sz w:val="28"/>
                <w:szCs w:val="28"/>
              </w:rPr>
              <w:t>1,46%</w:t>
            </w:r>
          </w:p>
        </w:tc>
        <w:tc>
          <w:tcPr>
            <w:tcW w:w="917" w:type="dxa"/>
            <w:tcBorders>
              <w:top w:val="single" w:sz="4" w:space="0" w:color="000000"/>
              <w:left w:val="single" w:sz="4" w:space="0" w:color="000000"/>
              <w:bottom w:val="single" w:sz="4" w:space="0" w:color="000000"/>
              <w:right w:val="single" w:sz="4" w:space="0" w:color="000000"/>
            </w:tcBorders>
            <w:vAlign w:val="center"/>
          </w:tcPr>
          <w:p w14:paraId="1EC90A64" w14:textId="77777777" w:rsidR="00CF0BE3" w:rsidRPr="003701A1" w:rsidRDefault="009D2624">
            <w:pPr>
              <w:jc w:val="center"/>
              <w:rPr>
                <w:sz w:val="28"/>
                <w:szCs w:val="28"/>
              </w:rPr>
            </w:pPr>
            <w:r w:rsidRPr="003701A1">
              <w:rPr>
                <w:sz w:val="28"/>
                <w:szCs w:val="28"/>
              </w:rPr>
              <w:t>36,44%</w:t>
            </w:r>
          </w:p>
        </w:tc>
        <w:tc>
          <w:tcPr>
            <w:tcW w:w="702" w:type="dxa"/>
            <w:tcBorders>
              <w:top w:val="single" w:sz="4" w:space="0" w:color="000000"/>
              <w:left w:val="single" w:sz="4" w:space="0" w:color="000000"/>
              <w:bottom w:val="single" w:sz="4" w:space="0" w:color="000000"/>
              <w:right w:val="single" w:sz="4" w:space="0" w:color="000000"/>
            </w:tcBorders>
            <w:vAlign w:val="center"/>
          </w:tcPr>
          <w:p w14:paraId="21A05241" w14:textId="77777777" w:rsidR="00CF0BE3" w:rsidRPr="003701A1" w:rsidRDefault="009D2624">
            <w:pPr>
              <w:jc w:val="center"/>
              <w:rPr>
                <w:sz w:val="28"/>
                <w:szCs w:val="28"/>
              </w:rPr>
            </w:pPr>
            <w:r w:rsidRPr="003701A1">
              <w:rPr>
                <w:sz w:val="28"/>
                <w:szCs w:val="28"/>
              </w:rPr>
              <w:t>7</w:t>
            </w:r>
          </w:p>
        </w:tc>
        <w:tc>
          <w:tcPr>
            <w:tcW w:w="901" w:type="dxa"/>
            <w:tcBorders>
              <w:top w:val="single" w:sz="4" w:space="0" w:color="000000"/>
              <w:left w:val="single" w:sz="4" w:space="0" w:color="000000"/>
              <w:bottom w:val="single" w:sz="4" w:space="0" w:color="000000"/>
              <w:right w:val="single" w:sz="4" w:space="0" w:color="000000"/>
            </w:tcBorders>
            <w:vAlign w:val="center"/>
          </w:tcPr>
          <w:p w14:paraId="1E805CBC" w14:textId="77777777" w:rsidR="00CF0BE3" w:rsidRPr="003701A1" w:rsidRDefault="009D2624">
            <w:pPr>
              <w:jc w:val="center"/>
              <w:rPr>
                <w:sz w:val="28"/>
                <w:szCs w:val="28"/>
              </w:rPr>
            </w:pPr>
            <w:r w:rsidRPr="003701A1">
              <w:rPr>
                <w:sz w:val="28"/>
                <w:szCs w:val="28"/>
              </w:rPr>
              <w:t>13,46%</w:t>
            </w:r>
          </w:p>
        </w:tc>
        <w:tc>
          <w:tcPr>
            <w:tcW w:w="896" w:type="dxa"/>
            <w:tcBorders>
              <w:top w:val="single" w:sz="4" w:space="0" w:color="000000"/>
              <w:left w:val="single" w:sz="4" w:space="0" w:color="000000"/>
              <w:bottom w:val="single" w:sz="4" w:space="0" w:color="000000"/>
              <w:right w:val="single" w:sz="4" w:space="0" w:color="000000"/>
            </w:tcBorders>
            <w:vAlign w:val="center"/>
          </w:tcPr>
          <w:p w14:paraId="3D7258F6" w14:textId="77777777" w:rsidR="00CF0BE3" w:rsidRPr="003701A1" w:rsidRDefault="009D2624">
            <w:pPr>
              <w:jc w:val="center"/>
              <w:rPr>
                <w:sz w:val="28"/>
                <w:szCs w:val="28"/>
              </w:rPr>
            </w:pPr>
            <w:r w:rsidRPr="003701A1">
              <w:rPr>
                <w:sz w:val="28"/>
                <w:szCs w:val="28"/>
              </w:rPr>
              <w:t>5,59%</w:t>
            </w:r>
          </w:p>
        </w:tc>
        <w:tc>
          <w:tcPr>
            <w:tcW w:w="895" w:type="dxa"/>
            <w:tcBorders>
              <w:top w:val="single" w:sz="4" w:space="0" w:color="000000"/>
              <w:left w:val="single" w:sz="4" w:space="0" w:color="000000"/>
              <w:bottom w:val="single" w:sz="4" w:space="0" w:color="000000"/>
              <w:right w:val="single" w:sz="4" w:space="0" w:color="000000"/>
            </w:tcBorders>
            <w:vAlign w:val="center"/>
          </w:tcPr>
          <w:p w14:paraId="66CBA5D7" w14:textId="77777777" w:rsidR="00CF0BE3" w:rsidRPr="003701A1" w:rsidRDefault="009D2624">
            <w:pPr>
              <w:jc w:val="center"/>
              <w:rPr>
                <w:sz w:val="28"/>
                <w:szCs w:val="28"/>
              </w:rPr>
            </w:pPr>
            <w:r w:rsidRPr="003701A1">
              <w:rPr>
                <w:sz w:val="28"/>
                <w:szCs w:val="28"/>
              </w:rPr>
              <w:t>25,79%</w:t>
            </w:r>
          </w:p>
        </w:tc>
        <w:tc>
          <w:tcPr>
            <w:tcW w:w="1440" w:type="dxa"/>
            <w:tcBorders>
              <w:top w:val="single" w:sz="4" w:space="0" w:color="000000"/>
              <w:left w:val="single" w:sz="4" w:space="0" w:color="000000"/>
              <w:bottom w:val="single" w:sz="4" w:space="0" w:color="000000"/>
              <w:right w:val="single" w:sz="4" w:space="0" w:color="000000"/>
            </w:tcBorders>
            <w:vAlign w:val="center"/>
          </w:tcPr>
          <w:p w14:paraId="2DA60618" w14:textId="77777777" w:rsidR="00CF0BE3" w:rsidRPr="003701A1" w:rsidRDefault="009D2624">
            <w:pPr>
              <w:jc w:val="center"/>
              <w:rPr>
                <w:sz w:val="28"/>
                <w:szCs w:val="28"/>
              </w:rPr>
            </w:pPr>
            <w:r w:rsidRPr="003701A1">
              <w:rPr>
                <w:sz w:val="28"/>
                <w:szCs w:val="28"/>
              </w:rPr>
              <w:t>0,857</w:t>
            </w:r>
          </w:p>
        </w:tc>
      </w:tr>
      <w:tr w:rsidR="00CF0BE3" w:rsidRPr="003701A1" w14:paraId="46ECFB28" w14:textId="77777777">
        <w:trPr>
          <w:jc w:val="center"/>
        </w:trPr>
        <w:tc>
          <w:tcPr>
            <w:tcW w:w="1165" w:type="dxa"/>
            <w:tcBorders>
              <w:top w:val="single" w:sz="4" w:space="0" w:color="000000"/>
              <w:left w:val="single" w:sz="4" w:space="0" w:color="000000"/>
              <w:bottom w:val="single" w:sz="4" w:space="0" w:color="000000"/>
              <w:right w:val="single" w:sz="4" w:space="0" w:color="000000"/>
            </w:tcBorders>
          </w:tcPr>
          <w:p w14:paraId="4174E64A" w14:textId="77777777" w:rsidR="00CF0BE3" w:rsidRPr="003701A1" w:rsidRDefault="009D2624">
            <w:pPr>
              <w:rPr>
                <w:sz w:val="28"/>
                <w:szCs w:val="28"/>
              </w:rPr>
            </w:pPr>
            <w:r w:rsidRPr="003701A1">
              <w:rPr>
                <w:sz w:val="28"/>
                <w:szCs w:val="28"/>
              </w:rPr>
              <w:t>Всего</w:t>
            </w:r>
          </w:p>
        </w:tc>
        <w:tc>
          <w:tcPr>
            <w:tcW w:w="732" w:type="dxa"/>
            <w:tcBorders>
              <w:top w:val="single" w:sz="4" w:space="0" w:color="000000"/>
              <w:left w:val="single" w:sz="4" w:space="0" w:color="000000"/>
              <w:bottom w:val="single" w:sz="4" w:space="0" w:color="000000"/>
              <w:right w:val="single" w:sz="4" w:space="0" w:color="000000"/>
            </w:tcBorders>
            <w:vAlign w:val="center"/>
          </w:tcPr>
          <w:p w14:paraId="3CB382D8" w14:textId="77777777" w:rsidR="00CF0BE3" w:rsidRPr="003701A1" w:rsidRDefault="009D2624">
            <w:pPr>
              <w:jc w:val="center"/>
              <w:rPr>
                <w:sz w:val="28"/>
                <w:szCs w:val="28"/>
              </w:rPr>
            </w:pPr>
            <w:r w:rsidRPr="003701A1">
              <w:rPr>
                <w:sz w:val="28"/>
                <w:szCs w:val="28"/>
              </w:rPr>
              <w:t>17</w:t>
            </w:r>
          </w:p>
        </w:tc>
        <w:tc>
          <w:tcPr>
            <w:tcW w:w="907" w:type="dxa"/>
            <w:tcBorders>
              <w:top w:val="single" w:sz="4" w:space="0" w:color="000000"/>
              <w:left w:val="single" w:sz="4" w:space="0" w:color="000000"/>
              <w:bottom w:val="single" w:sz="4" w:space="0" w:color="000000"/>
              <w:right w:val="single" w:sz="4" w:space="0" w:color="000000"/>
            </w:tcBorders>
            <w:vAlign w:val="center"/>
          </w:tcPr>
          <w:p w14:paraId="4DAF69C4" w14:textId="77777777" w:rsidR="00CF0BE3" w:rsidRPr="003701A1" w:rsidRDefault="00CF0BE3">
            <w:pPr>
              <w:jc w:val="center"/>
              <w:rPr>
                <w:sz w:val="28"/>
                <w:szCs w:val="28"/>
              </w:rPr>
            </w:pPr>
          </w:p>
        </w:tc>
        <w:tc>
          <w:tcPr>
            <w:tcW w:w="921" w:type="dxa"/>
            <w:tcBorders>
              <w:top w:val="single" w:sz="4" w:space="0" w:color="000000"/>
              <w:left w:val="single" w:sz="4" w:space="0" w:color="000000"/>
              <w:bottom w:val="single" w:sz="4" w:space="0" w:color="000000"/>
              <w:right w:val="single" w:sz="4" w:space="0" w:color="000000"/>
            </w:tcBorders>
            <w:vAlign w:val="center"/>
          </w:tcPr>
          <w:p w14:paraId="5D79611D" w14:textId="77777777" w:rsidR="00CF0BE3" w:rsidRPr="003701A1" w:rsidRDefault="00CF0BE3">
            <w:pPr>
              <w:jc w:val="center"/>
              <w:rPr>
                <w:sz w:val="28"/>
                <w:szCs w:val="28"/>
              </w:rPr>
            </w:pPr>
          </w:p>
        </w:tc>
        <w:tc>
          <w:tcPr>
            <w:tcW w:w="917" w:type="dxa"/>
            <w:tcBorders>
              <w:top w:val="single" w:sz="4" w:space="0" w:color="000000"/>
              <w:left w:val="single" w:sz="4" w:space="0" w:color="000000"/>
              <w:bottom w:val="single" w:sz="4" w:space="0" w:color="000000"/>
              <w:right w:val="single" w:sz="4" w:space="0" w:color="000000"/>
            </w:tcBorders>
            <w:vAlign w:val="center"/>
          </w:tcPr>
          <w:p w14:paraId="148F785E" w14:textId="77777777" w:rsidR="00CF0BE3" w:rsidRPr="003701A1" w:rsidRDefault="00CF0BE3">
            <w:pPr>
              <w:jc w:val="center"/>
              <w:rPr>
                <w:sz w:val="28"/>
                <w:szCs w:val="28"/>
              </w:rPr>
            </w:pPr>
          </w:p>
        </w:tc>
        <w:tc>
          <w:tcPr>
            <w:tcW w:w="702" w:type="dxa"/>
            <w:tcBorders>
              <w:top w:val="single" w:sz="4" w:space="0" w:color="000000"/>
              <w:left w:val="single" w:sz="4" w:space="0" w:color="000000"/>
              <w:bottom w:val="single" w:sz="4" w:space="0" w:color="000000"/>
              <w:right w:val="single" w:sz="4" w:space="0" w:color="000000"/>
            </w:tcBorders>
            <w:vAlign w:val="center"/>
          </w:tcPr>
          <w:p w14:paraId="5F097807" w14:textId="77777777" w:rsidR="00CF0BE3" w:rsidRPr="003701A1" w:rsidRDefault="009D2624">
            <w:pPr>
              <w:jc w:val="center"/>
              <w:rPr>
                <w:sz w:val="28"/>
                <w:szCs w:val="28"/>
              </w:rPr>
            </w:pPr>
            <w:r w:rsidRPr="003701A1">
              <w:rPr>
                <w:sz w:val="28"/>
                <w:szCs w:val="28"/>
              </w:rPr>
              <w:t>52</w:t>
            </w:r>
          </w:p>
        </w:tc>
        <w:tc>
          <w:tcPr>
            <w:tcW w:w="901" w:type="dxa"/>
            <w:tcBorders>
              <w:top w:val="single" w:sz="4" w:space="0" w:color="000000"/>
              <w:left w:val="single" w:sz="4" w:space="0" w:color="000000"/>
              <w:bottom w:val="single" w:sz="4" w:space="0" w:color="000000"/>
              <w:right w:val="single" w:sz="4" w:space="0" w:color="000000"/>
            </w:tcBorders>
            <w:vAlign w:val="center"/>
          </w:tcPr>
          <w:p w14:paraId="094E8222" w14:textId="77777777" w:rsidR="00CF0BE3" w:rsidRPr="003701A1" w:rsidRDefault="00CF0BE3">
            <w:pPr>
              <w:jc w:val="center"/>
              <w:rPr>
                <w:sz w:val="28"/>
                <w:szCs w:val="28"/>
              </w:rPr>
            </w:pPr>
          </w:p>
        </w:tc>
        <w:tc>
          <w:tcPr>
            <w:tcW w:w="896" w:type="dxa"/>
            <w:tcBorders>
              <w:top w:val="single" w:sz="4" w:space="0" w:color="000000"/>
              <w:left w:val="single" w:sz="4" w:space="0" w:color="000000"/>
              <w:bottom w:val="single" w:sz="4" w:space="0" w:color="000000"/>
              <w:right w:val="single" w:sz="4" w:space="0" w:color="000000"/>
            </w:tcBorders>
            <w:vAlign w:val="center"/>
          </w:tcPr>
          <w:p w14:paraId="23E300CF" w14:textId="77777777" w:rsidR="00CF0BE3" w:rsidRPr="003701A1" w:rsidRDefault="00CF0BE3">
            <w:pPr>
              <w:jc w:val="center"/>
              <w:rPr>
                <w:sz w:val="28"/>
                <w:szCs w:val="28"/>
              </w:rPr>
            </w:pPr>
          </w:p>
        </w:tc>
        <w:tc>
          <w:tcPr>
            <w:tcW w:w="895" w:type="dxa"/>
            <w:tcBorders>
              <w:top w:val="single" w:sz="4" w:space="0" w:color="000000"/>
              <w:left w:val="single" w:sz="4" w:space="0" w:color="000000"/>
              <w:bottom w:val="single" w:sz="4" w:space="0" w:color="000000"/>
              <w:right w:val="single" w:sz="4" w:space="0" w:color="000000"/>
            </w:tcBorders>
            <w:vAlign w:val="center"/>
          </w:tcPr>
          <w:p w14:paraId="56A2D05A" w14:textId="77777777" w:rsidR="00CF0BE3" w:rsidRPr="003701A1" w:rsidRDefault="00CF0BE3">
            <w:pPr>
              <w:jc w:val="center"/>
              <w:rPr>
                <w:sz w:val="28"/>
                <w:szCs w:val="28"/>
              </w:rPr>
            </w:pPr>
          </w:p>
        </w:tc>
        <w:tc>
          <w:tcPr>
            <w:tcW w:w="1440" w:type="dxa"/>
            <w:tcBorders>
              <w:top w:val="single" w:sz="4" w:space="0" w:color="000000"/>
              <w:left w:val="single" w:sz="4" w:space="0" w:color="000000"/>
              <w:bottom w:val="single" w:sz="4" w:space="0" w:color="000000"/>
              <w:right w:val="single" w:sz="4" w:space="0" w:color="000000"/>
            </w:tcBorders>
            <w:vAlign w:val="center"/>
          </w:tcPr>
          <w:p w14:paraId="3F1FEDA7" w14:textId="77777777" w:rsidR="00CF0BE3" w:rsidRPr="003701A1" w:rsidRDefault="00CF0BE3">
            <w:pPr>
              <w:jc w:val="center"/>
              <w:rPr>
                <w:sz w:val="28"/>
                <w:szCs w:val="28"/>
              </w:rPr>
            </w:pPr>
          </w:p>
        </w:tc>
      </w:tr>
    </w:tbl>
    <w:p w14:paraId="0C6BFF0F" w14:textId="77777777" w:rsidR="001A423A" w:rsidRPr="003701A1" w:rsidRDefault="001A423A">
      <w:pPr>
        <w:jc w:val="both"/>
        <w:rPr>
          <w:sz w:val="28"/>
          <w:szCs w:val="28"/>
          <w:lang w:val="uk-UA"/>
        </w:rPr>
      </w:pPr>
    </w:p>
    <w:p w14:paraId="10FC3A3C" w14:textId="02DEA2B4" w:rsidR="0047716B" w:rsidRPr="003701A1" w:rsidRDefault="0047716B" w:rsidP="0047716B">
      <w:pPr>
        <w:ind w:firstLine="709"/>
        <w:jc w:val="both"/>
        <w:rPr>
          <w:sz w:val="28"/>
          <w:szCs w:val="28"/>
          <w:lang w:val="uk-UA"/>
        </w:rPr>
      </w:pPr>
      <w:r w:rsidRPr="003701A1">
        <w:rPr>
          <w:sz w:val="28"/>
          <w:szCs w:val="28"/>
          <w:lang w:val="uk-UA"/>
        </w:rPr>
        <w:t xml:space="preserve">Специалисты по репродуктологии обычно положительно относятся к банкам спермы, признавая их ценным ресурсом для отдельных лиц и пар, нуждающихся в применении </w:t>
      </w:r>
      <w:r w:rsidR="005178F2">
        <w:rPr>
          <w:sz w:val="28"/>
          <w:szCs w:val="28"/>
          <w:lang w:val="uk-UA"/>
        </w:rPr>
        <w:t xml:space="preserve">программ </w:t>
      </w:r>
      <w:r w:rsidRPr="003701A1">
        <w:rPr>
          <w:sz w:val="28"/>
          <w:szCs w:val="28"/>
          <w:lang w:val="uk-UA"/>
        </w:rPr>
        <w:t xml:space="preserve">ВРТ для зачатия. </w:t>
      </w:r>
    </w:p>
    <w:p w14:paraId="3752D09C" w14:textId="77777777" w:rsidR="0047716B" w:rsidRPr="003701A1" w:rsidRDefault="0047716B" w:rsidP="0047716B">
      <w:pPr>
        <w:ind w:firstLine="709"/>
        <w:jc w:val="both"/>
        <w:rPr>
          <w:sz w:val="28"/>
          <w:szCs w:val="28"/>
          <w:lang w:val="uk-UA"/>
        </w:rPr>
      </w:pPr>
      <w:r w:rsidRPr="003701A1">
        <w:rPr>
          <w:sz w:val="28"/>
          <w:szCs w:val="28"/>
          <w:lang w:val="uk-UA"/>
        </w:rPr>
        <w:t>Банки спермы предоставляют широкий выбор донорской спермы из разных слоев общества, что позволяет отдельным лицам и парам выбирать донора, который соответствует их предпочтениям и критериям. Доступ к донорской сперме расширяет возможности лечения бесплодия и создания семьи.</w:t>
      </w:r>
    </w:p>
    <w:p w14:paraId="0C6B5FE1" w14:textId="77777777" w:rsidR="005178F2" w:rsidRDefault="0047716B" w:rsidP="0047716B">
      <w:pPr>
        <w:ind w:firstLine="709"/>
        <w:jc w:val="both"/>
        <w:rPr>
          <w:sz w:val="28"/>
          <w:szCs w:val="28"/>
          <w:lang w:val="uk-UA"/>
        </w:rPr>
      </w:pPr>
      <w:r w:rsidRPr="003701A1">
        <w:rPr>
          <w:sz w:val="28"/>
          <w:szCs w:val="28"/>
          <w:lang w:val="uk-UA"/>
        </w:rPr>
        <w:t>Авторитетные банки спермы придерживаются строгих мер контроля качества</w:t>
      </w:r>
      <w:r w:rsidR="005178F2">
        <w:rPr>
          <w:sz w:val="28"/>
          <w:szCs w:val="28"/>
          <w:lang w:val="uk-UA"/>
        </w:rPr>
        <w:t xml:space="preserve">, </w:t>
      </w:r>
      <w:r w:rsidRPr="003701A1">
        <w:rPr>
          <w:sz w:val="28"/>
          <w:szCs w:val="28"/>
          <w:lang w:val="uk-UA"/>
        </w:rPr>
        <w:t>и проводят комплексную проверку доноров спермы на предмет истории болезни, генетических состояний, инфекционных заболеваний и параметров фертильности.</w:t>
      </w:r>
      <w:r>
        <w:rPr>
          <w:sz w:val="28"/>
          <w:szCs w:val="28"/>
          <w:lang w:val="uk-UA"/>
        </w:rPr>
        <w:t xml:space="preserve"> </w:t>
      </w:r>
      <w:r w:rsidRPr="003701A1">
        <w:rPr>
          <w:sz w:val="28"/>
          <w:szCs w:val="28"/>
          <w:lang w:val="uk-UA"/>
        </w:rPr>
        <w:t>Специалисты по репродуктологии уверены, что сперма из аккредитованных банков проходит тщательную проверку на безопасность и пригодность для лечения бесплодия.</w:t>
      </w:r>
      <w:r w:rsidRPr="008B6688">
        <w:rPr>
          <w:sz w:val="28"/>
          <w:szCs w:val="28"/>
          <w:lang w:val="uk-UA"/>
        </w:rPr>
        <w:t xml:space="preserve"> </w:t>
      </w:r>
    </w:p>
    <w:p w14:paraId="7F19CF14" w14:textId="70431E29" w:rsidR="0047716B" w:rsidRPr="003701A1" w:rsidRDefault="0047716B" w:rsidP="0047716B">
      <w:pPr>
        <w:ind w:firstLine="709"/>
        <w:jc w:val="both"/>
        <w:rPr>
          <w:sz w:val="28"/>
          <w:szCs w:val="28"/>
          <w:lang w:val="uk-UA"/>
        </w:rPr>
      </w:pPr>
      <w:r>
        <w:rPr>
          <w:sz w:val="28"/>
          <w:szCs w:val="28"/>
          <w:lang w:val="uk-UA"/>
        </w:rPr>
        <w:t xml:space="preserve">В Республике Казахстан нет общей единой базы доноров спермы и </w:t>
      </w:r>
      <w:r w:rsidR="005178F2">
        <w:rPr>
          <w:sz w:val="28"/>
          <w:szCs w:val="28"/>
          <w:lang w:val="uk-UA"/>
        </w:rPr>
        <w:t xml:space="preserve">в </w:t>
      </w:r>
      <w:r>
        <w:rPr>
          <w:sz w:val="28"/>
          <w:szCs w:val="28"/>
          <w:lang w:val="uk-UA"/>
        </w:rPr>
        <w:t>клиник</w:t>
      </w:r>
      <w:r w:rsidR="005178F2">
        <w:rPr>
          <w:sz w:val="28"/>
          <w:szCs w:val="28"/>
          <w:lang w:val="uk-UA"/>
        </w:rPr>
        <w:t>ах</w:t>
      </w:r>
      <w:r>
        <w:rPr>
          <w:sz w:val="28"/>
          <w:szCs w:val="28"/>
          <w:lang w:val="uk-UA"/>
        </w:rPr>
        <w:t xml:space="preserve"> ВРТ </w:t>
      </w:r>
      <w:r w:rsidR="005178F2">
        <w:rPr>
          <w:sz w:val="28"/>
          <w:szCs w:val="28"/>
          <w:lang w:val="uk-UA"/>
        </w:rPr>
        <w:t xml:space="preserve">РК </w:t>
      </w:r>
      <w:r>
        <w:rPr>
          <w:sz w:val="28"/>
          <w:szCs w:val="28"/>
          <w:lang w:val="uk-UA"/>
        </w:rPr>
        <w:t xml:space="preserve">существует практика закупок донорской спермы </w:t>
      </w:r>
      <w:r w:rsidR="005178F2">
        <w:rPr>
          <w:sz w:val="28"/>
          <w:szCs w:val="28"/>
          <w:lang w:val="uk-UA"/>
        </w:rPr>
        <w:t xml:space="preserve">из </w:t>
      </w:r>
      <w:r>
        <w:rPr>
          <w:sz w:val="28"/>
          <w:szCs w:val="28"/>
          <w:lang w:val="uk-UA"/>
        </w:rPr>
        <w:t xml:space="preserve"> других стран.</w:t>
      </w:r>
    </w:p>
    <w:p w14:paraId="1C2A2D60" w14:textId="77777777" w:rsidR="0047716B" w:rsidRPr="003701A1" w:rsidRDefault="0047716B" w:rsidP="0047716B">
      <w:pPr>
        <w:ind w:firstLine="709"/>
        <w:jc w:val="both"/>
        <w:rPr>
          <w:sz w:val="28"/>
          <w:szCs w:val="28"/>
          <w:lang w:val="uk-UA"/>
        </w:rPr>
      </w:pPr>
      <w:r w:rsidRPr="003701A1">
        <w:rPr>
          <w:sz w:val="28"/>
          <w:szCs w:val="28"/>
          <w:lang w:val="uk-UA"/>
        </w:rPr>
        <w:t>Банки спермы предлагают надежные и постоянные поставки донорской спермы, что особенно важно для отдельных лиц и пар, проходящих циклы ВРТ. Знание того, что при необходимости они могут получить доступ к высококачественной донорской сперме, дает уверенность в процессе лечения бесплодия.</w:t>
      </w:r>
    </w:p>
    <w:p w14:paraId="191B8023" w14:textId="172946B1" w:rsidR="0047716B" w:rsidRPr="003701A1" w:rsidRDefault="0047716B" w:rsidP="0047716B">
      <w:pPr>
        <w:ind w:firstLine="709"/>
        <w:jc w:val="both"/>
        <w:rPr>
          <w:sz w:val="28"/>
          <w:szCs w:val="28"/>
          <w:lang w:val="uk-UA"/>
        </w:rPr>
      </w:pPr>
      <w:r w:rsidRPr="003701A1">
        <w:rPr>
          <w:sz w:val="28"/>
          <w:szCs w:val="28"/>
          <w:lang w:val="uk-UA"/>
        </w:rPr>
        <w:t>Банки спермы обычно сохраняют конфиденциальность</w:t>
      </w:r>
      <w:r w:rsidR="005178F2">
        <w:rPr>
          <w:sz w:val="28"/>
          <w:szCs w:val="28"/>
          <w:lang w:val="uk-UA"/>
        </w:rPr>
        <w:t>,</w:t>
      </w:r>
      <w:r w:rsidRPr="003701A1">
        <w:rPr>
          <w:sz w:val="28"/>
          <w:szCs w:val="28"/>
          <w:lang w:val="uk-UA"/>
        </w:rPr>
        <w:t xml:space="preserve"> и предлагают различную степень анонимности доноров, что позволяет донорам и реципиентам сохранять конфиденциальность</w:t>
      </w:r>
      <w:r w:rsidR="005178F2">
        <w:rPr>
          <w:sz w:val="28"/>
          <w:szCs w:val="28"/>
          <w:lang w:val="uk-UA"/>
        </w:rPr>
        <w:t xml:space="preserve"> </w:t>
      </w:r>
      <w:r w:rsidRPr="003701A1">
        <w:rPr>
          <w:sz w:val="28"/>
          <w:szCs w:val="28"/>
          <w:lang w:val="uk-UA"/>
        </w:rPr>
        <w:t xml:space="preserve">в отношении своей личности. Такая </w:t>
      </w:r>
      <w:r w:rsidR="005178F2">
        <w:rPr>
          <w:sz w:val="28"/>
          <w:szCs w:val="28"/>
          <w:lang w:val="uk-UA"/>
        </w:rPr>
        <w:t>практика</w:t>
      </w:r>
      <w:r w:rsidRPr="003701A1">
        <w:rPr>
          <w:sz w:val="28"/>
          <w:szCs w:val="28"/>
          <w:lang w:val="uk-UA"/>
        </w:rPr>
        <w:t xml:space="preserve"> защищает интересы как доноров, так и получателей, а также уважает их право на неприкосновенность частной жизни.</w:t>
      </w:r>
    </w:p>
    <w:p w14:paraId="4F0F8466" w14:textId="2589A694" w:rsidR="0047716B" w:rsidRPr="003701A1" w:rsidRDefault="0047716B" w:rsidP="0047716B">
      <w:pPr>
        <w:ind w:firstLine="709"/>
        <w:jc w:val="both"/>
        <w:rPr>
          <w:sz w:val="28"/>
          <w:szCs w:val="28"/>
          <w:lang w:val="uk-UA"/>
        </w:rPr>
      </w:pPr>
      <w:r w:rsidRPr="003701A1">
        <w:rPr>
          <w:sz w:val="28"/>
          <w:szCs w:val="28"/>
          <w:lang w:val="uk-UA"/>
        </w:rPr>
        <w:t>Специалисты по репродуктологии часто сотрудничают с банками спермы и их сотрудниками, которые обладают специальным опытом в выборе, хранении и распределении донорской спермы. Сотрудники банка спермы могут предоставить рекомендации и поддержку отдельным лицам</w:t>
      </w:r>
      <w:r w:rsidR="005178F2">
        <w:rPr>
          <w:sz w:val="28"/>
          <w:szCs w:val="28"/>
          <w:lang w:val="uk-UA"/>
        </w:rPr>
        <w:t>,</w:t>
      </w:r>
      <w:r w:rsidRPr="003701A1">
        <w:rPr>
          <w:sz w:val="28"/>
          <w:szCs w:val="28"/>
          <w:lang w:val="uk-UA"/>
        </w:rPr>
        <w:t xml:space="preserve"> и парам в процессе выбора донора спермы и прохождения лечения бесплодия.</w:t>
      </w:r>
    </w:p>
    <w:p w14:paraId="2157140C" w14:textId="5850503B" w:rsidR="0047716B" w:rsidRPr="003701A1" w:rsidRDefault="0047716B" w:rsidP="0047716B">
      <w:pPr>
        <w:ind w:firstLine="709"/>
        <w:jc w:val="both"/>
        <w:rPr>
          <w:sz w:val="28"/>
          <w:szCs w:val="28"/>
          <w:lang w:val="uk-UA"/>
        </w:rPr>
      </w:pPr>
      <w:r w:rsidRPr="003701A1">
        <w:rPr>
          <w:sz w:val="28"/>
          <w:szCs w:val="28"/>
          <w:lang w:val="uk-UA"/>
        </w:rPr>
        <w:t>Действующие банки спермы работают в соответствии с правовыми и нормативными стандартами, регулирующими донорство спермы и ВРТ. Специалисты по репродуктологии уверены, что банки спермы соблюдают  законы и рекомендации, обеспечивая соблюдение этических норм и защищая права доноров, реципиентов и потомства.</w:t>
      </w:r>
    </w:p>
    <w:p w14:paraId="24A8E5C8" w14:textId="5F7E8717" w:rsidR="0047716B" w:rsidRPr="003701A1" w:rsidRDefault="0047716B" w:rsidP="0047716B">
      <w:pPr>
        <w:ind w:firstLine="709"/>
        <w:jc w:val="both"/>
        <w:rPr>
          <w:sz w:val="28"/>
          <w:szCs w:val="28"/>
          <w:lang w:val="uk-UA"/>
        </w:rPr>
      </w:pPr>
      <w:r w:rsidRPr="003701A1">
        <w:rPr>
          <w:sz w:val="28"/>
          <w:szCs w:val="28"/>
          <w:lang w:val="uk-UA"/>
        </w:rPr>
        <w:t>Банки спермы играют решающую роль в содействии соблюдени</w:t>
      </w:r>
      <w:r w:rsidR="005178F2">
        <w:rPr>
          <w:sz w:val="28"/>
          <w:szCs w:val="28"/>
          <w:lang w:val="uk-UA"/>
        </w:rPr>
        <w:t>я</w:t>
      </w:r>
      <w:r w:rsidRPr="003701A1">
        <w:rPr>
          <w:sz w:val="28"/>
          <w:szCs w:val="28"/>
          <w:lang w:val="uk-UA"/>
        </w:rPr>
        <w:t xml:space="preserve"> этических норм</w:t>
      </w:r>
      <w:r w:rsidR="005178F2">
        <w:rPr>
          <w:sz w:val="28"/>
          <w:szCs w:val="28"/>
          <w:lang w:val="uk-UA"/>
        </w:rPr>
        <w:t>,</w:t>
      </w:r>
      <w:r w:rsidRPr="003701A1">
        <w:rPr>
          <w:sz w:val="28"/>
          <w:szCs w:val="28"/>
          <w:lang w:val="uk-UA"/>
        </w:rPr>
        <w:t xml:space="preserve"> и </w:t>
      </w:r>
      <w:r w:rsidR="001579E9">
        <w:rPr>
          <w:sz w:val="28"/>
          <w:szCs w:val="28"/>
          <w:lang w:val="uk-UA"/>
        </w:rPr>
        <w:t xml:space="preserve">в </w:t>
      </w:r>
      <w:r w:rsidRPr="003701A1">
        <w:rPr>
          <w:sz w:val="28"/>
          <w:szCs w:val="28"/>
          <w:lang w:val="uk-UA"/>
        </w:rPr>
        <w:t>приняти</w:t>
      </w:r>
      <w:r w:rsidR="001579E9">
        <w:rPr>
          <w:sz w:val="28"/>
          <w:szCs w:val="28"/>
          <w:lang w:val="uk-UA"/>
        </w:rPr>
        <w:t>и</w:t>
      </w:r>
      <w:r w:rsidRPr="003701A1">
        <w:rPr>
          <w:sz w:val="28"/>
          <w:szCs w:val="28"/>
          <w:lang w:val="uk-UA"/>
        </w:rPr>
        <w:t xml:space="preserve"> обоснованных решений в области донорства спермы и </w:t>
      </w:r>
      <w:r>
        <w:rPr>
          <w:sz w:val="28"/>
          <w:szCs w:val="28"/>
          <w:lang w:val="uk-UA"/>
        </w:rPr>
        <w:t>В</w:t>
      </w:r>
      <w:r w:rsidRPr="003701A1">
        <w:rPr>
          <w:sz w:val="28"/>
          <w:szCs w:val="28"/>
          <w:lang w:val="uk-UA"/>
        </w:rPr>
        <w:t>РТ. Специалисты по репродуктологии ценят этические рамки и руководящие принципы, установленные банками спермы для обеспечения прозрачности, уважения прав доноров и уделения приоритетного внимания благополучию людей, зачатых донором, и их семей.</w:t>
      </w:r>
    </w:p>
    <w:p w14:paraId="7E83DFD3" w14:textId="248D95FE" w:rsidR="0047716B" w:rsidRDefault="0047716B" w:rsidP="0047716B">
      <w:pPr>
        <w:ind w:firstLine="709"/>
        <w:jc w:val="both"/>
        <w:rPr>
          <w:sz w:val="28"/>
          <w:szCs w:val="28"/>
          <w:lang w:val="uk-UA"/>
        </w:rPr>
      </w:pPr>
      <w:r w:rsidRPr="003701A1">
        <w:rPr>
          <w:sz w:val="28"/>
          <w:szCs w:val="28"/>
          <w:lang w:val="uk-UA"/>
        </w:rPr>
        <w:t xml:space="preserve">В целом, специалисты по репродуктологии признают важную роль, которую банки спермы играют в современном </w:t>
      </w:r>
      <w:r w:rsidR="001579E9">
        <w:rPr>
          <w:sz w:val="28"/>
          <w:szCs w:val="28"/>
          <w:lang w:val="uk-UA"/>
        </w:rPr>
        <w:t>подходе к</w:t>
      </w:r>
      <w:r w:rsidRPr="003701A1">
        <w:rPr>
          <w:sz w:val="28"/>
          <w:szCs w:val="28"/>
          <w:lang w:val="uk-UA"/>
        </w:rPr>
        <w:t xml:space="preserve"> бесплоди</w:t>
      </w:r>
      <w:r w:rsidR="001579E9">
        <w:rPr>
          <w:sz w:val="28"/>
          <w:szCs w:val="28"/>
          <w:lang w:val="uk-UA"/>
        </w:rPr>
        <w:t>ю</w:t>
      </w:r>
      <w:r w:rsidRPr="003701A1">
        <w:rPr>
          <w:sz w:val="28"/>
          <w:szCs w:val="28"/>
          <w:lang w:val="uk-UA"/>
        </w:rPr>
        <w:t xml:space="preserve">, предоставляя ценные ресурсы, опыт и поддержку отдельным лицам и парам, реализующим свои мечты о родительстве с помощью </w:t>
      </w:r>
      <w:r w:rsidR="001579E9">
        <w:rPr>
          <w:sz w:val="28"/>
          <w:szCs w:val="28"/>
          <w:lang w:val="uk-UA"/>
        </w:rPr>
        <w:t>ВРТ</w:t>
      </w:r>
      <w:r w:rsidRPr="003701A1">
        <w:rPr>
          <w:sz w:val="28"/>
          <w:szCs w:val="28"/>
          <w:lang w:val="uk-UA"/>
        </w:rPr>
        <w:t>.</w:t>
      </w:r>
    </w:p>
    <w:p w14:paraId="242EAE5F" w14:textId="77777777" w:rsidR="0047716B" w:rsidRPr="003701A1" w:rsidRDefault="0047716B" w:rsidP="0047716B">
      <w:pPr>
        <w:ind w:firstLine="709"/>
        <w:jc w:val="both"/>
        <w:rPr>
          <w:sz w:val="28"/>
          <w:szCs w:val="28"/>
          <w:lang w:val="uk-UA"/>
        </w:rPr>
      </w:pPr>
      <w:r w:rsidRPr="003701A1">
        <w:rPr>
          <w:sz w:val="28"/>
          <w:szCs w:val="28"/>
        </w:rPr>
        <w:t>Необходимость в создании собственного банка ДС не вызывает сомнения у 16 (94,12 %) респондентов мужского пола и 48 (92,31 %) у женщин. Не считают необходимым – 1 (5,88%) и 7,69 % – соответсвенно</w:t>
      </w:r>
      <w:r>
        <w:rPr>
          <w:sz w:val="28"/>
          <w:szCs w:val="28"/>
        </w:rPr>
        <w:t xml:space="preserve"> (таблица 36)</w:t>
      </w:r>
      <w:r w:rsidRPr="003701A1">
        <w:rPr>
          <w:sz w:val="28"/>
          <w:szCs w:val="28"/>
        </w:rPr>
        <w:t>.</w:t>
      </w:r>
    </w:p>
    <w:p w14:paraId="43F06BE3" w14:textId="77777777" w:rsidR="00971104" w:rsidRDefault="00971104" w:rsidP="00971104">
      <w:pPr>
        <w:rPr>
          <w:i/>
          <w:sz w:val="28"/>
          <w:szCs w:val="28"/>
          <w:lang w:val="uk-UA"/>
        </w:rPr>
      </w:pPr>
    </w:p>
    <w:p w14:paraId="3225A06E" w14:textId="19C8B89D" w:rsidR="00CF0BE3" w:rsidRPr="00527D1C" w:rsidRDefault="00971104" w:rsidP="00A67A75">
      <w:pPr>
        <w:jc w:val="both"/>
        <w:rPr>
          <w:sz w:val="28"/>
          <w:szCs w:val="28"/>
        </w:rPr>
      </w:pPr>
      <w:r w:rsidRPr="00527D1C">
        <w:rPr>
          <w:sz w:val="28"/>
          <w:szCs w:val="28"/>
        </w:rPr>
        <w:t>Таблица 3</w:t>
      </w:r>
      <w:r w:rsidR="00A67A75" w:rsidRPr="00527D1C">
        <w:rPr>
          <w:sz w:val="28"/>
          <w:szCs w:val="28"/>
        </w:rPr>
        <w:t>6</w:t>
      </w:r>
      <w:r w:rsidR="003F3198">
        <w:rPr>
          <w:sz w:val="28"/>
          <w:szCs w:val="28"/>
        </w:rPr>
        <w:t xml:space="preserve"> </w:t>
      </w:r>
      <w:r w:rsidR="003F3198" w:rsidRPr="003701A1">
        <w:rPr>
          <w:sz w:val="28"/>
          <w:szCs w:val="28"/>
        </w:rPr>
        <w:t>–</w:t>
      </w:r>
      <w:r w:rsidR="00A67A75" w:rsidRPr="00527D1C">
        <w:rPr>
          <w:sz w:val="28"/>
          <w:szCs w:val="28"/>
        </w:rPr>
        <w:t xml:space="preserve"> </w:t>
      </w:r>
      <w:r w:rsidR="0058697E" w:rsidRPr="00527D1C">
        <w:rPr>
          <w:sz w:val="28"/>
          <w:szCs w:val="28"/>
        </w:rPr>
        <w:t>Необходимость наличия</w:t>
      </w:r>
      <w:r w:rsidR="00AF348B" w:rsidRPr="00527D1C">
        <w:rPr>
          <w:sz w:val="28"/>
          <w:szCs w:val="28"/>
        </w:rPr>
        <w:t xml:space="preserve"> клинике вспомогательных </w:t>
      </w:r>
      <w:r w:rsidR="009D2624" w:rsidRPr="00527D1C">
        <w:rPr>
          <w:sz w:val="28"/>
          <w:szCs w:val="28"/>
        </w:rPr>
        <w:t>репродуктивных</w:t>
      </w:r>
      <w:r w:rsidR="00AF348B" w:rsidRPr="00527D1C">
        <w:rPr>
          <w:sz w:val="28"/>
          <w:szCs w:val="28"/>
        </w:rPr>
        <w:t xml:space="preserve"> </w:t>
      </w:r>
      <w:r w:rsidR="009D2624" w:rsidRPr="00527D1C">
        <w:rPr>
          <w:sz w:val="28"/>
          <w:szCs w:val="28"/>
        </w:rPr>
        <w:t>технологий собственн</w:t>
      </w:r>
      <w:r w:rsidR="0058697E" w:rsidRPr="00527D1C">
        <w:rPr>
          <w:sz w:val="28"/>
          <w:szCs w:val="28"/>
        </w:rPr>
        <w:t>ого</w:t>
      </w:r>
      <w:r w:rsidR="009D2624" w:rsidRPr="00527D1C">
        <w:rPr>
          <w:sz w:val="28"/>
          <w:szCs w:val="28"/>
        </w:rPr>
        <w:t xml:space="preserve"> банк</w:t>
      </w:r>
      <w:r w:rsidR="0058697E" w:rsidRPr="00527D1C">
        <w:rPr>
          <w:sz w:val="28"/>
          <w:szCs w:val="28"/>
        </w:rPr>
        <w:t xml:space="preserve">а </w:t>
      </w:r>
      <w:r w:rsidR="009D2624" w:rsidRPr="00527D1C">
        <w:rPr>
          <w:sz w:val="28"/>
          <w:szCs w:val="28"/>
        </w:rPr>
        <w:t xml:space="preserve">донорской спермы </w:t>
      </w:r>
    </w:p>
    <w:p w14:paraId="0BDBE648" w14:textId="77777777" w:rsidR="000C44AB" w:rsidRPr="003701A1" w:rsidRDefault="000C44AB">
      <w:pPr>
        <w:ind w:firstLine="567"/>
        <w:jc w:val="center"/>
        <w:rPr>
          <w:b/>
          <w:sz w:val="28"/>
          <w:szCs w:val="28"/>
        </w:rPr>
      </w:pPr>
    </w:p>
    <w:tbl>
      <w:tblPr>
        <w:tblStyle w:val="affffffff9"/>
        <w:tblW w:w="9513"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07"/>
        <w:gridCol w:w="684"/>
        <w:gridCol w:w="862"/>
        <w:gridCol w:w="872"/>
        <w:gridCol w:w="870"/>
        <w:gridCol w:w="678"/>
        <w:gridCol w:w="900"/>
        <w:gridCol w:w="903"/>
        <w:gridCol w:w="903"/>
        <w:gridCol w:w="1234"/>
      </w:tblGrid>
      <w:tr w:rsidR="00CF0BE3" w:rsidRPr="003701A1" w14:paraId="3B8711C9" w14:textId="77777777" w:rsidTr="00556C7A">
        <w:trPr>
          <w:trHeight w:val="272"/>
          <w:jc w:val="center"/>
        </w:trPr>
        <w:tc>
          <w:tcPr>
            <w:tcW w:w="1607" w:type="dxa"/>
            <w:vMerge w:val="restart"/>
            <w:tcBorders>
              <w:top w:val="single" w:sz="4" w:space="0" w:color="000000"/>
              <w:left w:val="single" w:sz="4" w:space="0" w:color="000000"/>
              <w:right w:val="single" w:sz="4" w:space="0" w:color="000000"/>
            </w:tcBorders>
          </w:tcPr>
          <w:p w14:paraId="68886A69" w14:textId="77777777" w:rsidR="00CF0BE3" w:rsidRPr="003701A1" w:rsidRDefault="009D2624">
            <w:pPr>
              <w:rPr>
                <w:sz w:val="28"/>
                <w:szCs w:val="28"/>
              </w:rPr>
            </w:pPr>
            <w:r w:rsidRPr="003701A1">
              <w:rPr>
                <w:sz w:val="28"/>
                <w:szCs w:val="28"/>
              </w:rPr>
              <w:t>Показатели</w:t>
            </w:r>
          </w:p>
        </w:tc>
        <w:tc>
          <w:tcPr>
            <w:tcW w:w="6672" w:type="dxa"/>
            <w:gridSpan w:val="8"/>
            <w:tcBorders>
              <w:top w:val="single" w:sz="4" w:space="0" w:color="000000"/>
              <w:left w:val="single" w:sz="4" w:space="0" w:color="000000"/>
              <w:bottom w:val="single" w:sz="4" w:space="0" w:color="000000"/>
              <w:right w:val="single" w:sz="4" w:space="0" w:color="000000"/>
            </w:tcBorders>
            <w:vAlign w:val="center"/>
          </w:tcPr>
          <w:p w14:paraId="54671ECD" w14:textId="77777777" w:rsidR="00CF0BE3" w:rsidRPr="003701A1" w:rsidRDefault="009D2624">
            <w:pPr>
              <w:jc w:val="center"/>
              <w:rPr>
                <w:sz w:val="28"/>
                <w:szCs w:val="28"/>
              </w:rPr>
            </w:pPr>
            <w:r w:rsidRPr="003701A1">
              <w:rPr>
                <w:sz w:val="28"/>
                <w:szCs w:val="28"/>
              </w:rPr>
              <w:t>Медицинские работники РК (n=69)</w:t>
            </w:r>
          </w:p>
        </w:tc>
        <w:tc>
          <w:tcPr>
            <w:tcW w:w="1234" w:type="dxa"/>
            <w:vMerge w:val="restart"/>
            <w:tcBorders>
              <w:top w:val="single" w:sz="4" w:space="0" w:color="000000"/>
              <w:left w:val="single" w:sz="4" w:space="0" w:color="000000"/>
              <w:right w:val="single" w:sz="4" w:space="0" w:color="000000"/>
            </w:tcBorders>
            <w:vAlign w:val="center"/>
          </w:tcPr>
          <w:p w14:paraId="13158474" w14:textId="77777777" w:rsidR="00CF0BE3" w:rsidRPr="003701A1" w:rsidRDefault="009D2624">
            <w:pPr>
              <w:jc w:val="center"/>
              <w:rPr>
                <w:sz w:val="28"/>
                <w:szCs w:val="28"/>
              </w:rPr>
            </w:pPr>
            <w:r w:rsidRPr="003701A1">
              <w:rPr>
                <w:sz w:val="28"/>
                <w:szCs w:val="28"/>
              </w:rPr>
              <w:t>p</w:t>
            </w:r>
          </w:p>
        </w:tc>
      </w:tr>
      <w:tr w:rsidR="00CF0BE3" w:rsidRPr="003701A1" w14:paraId="7DF4AA2F" w14:textId="77777777" w:rsidTr="00556C7A">
        <w:trPr>
          <w:trHeight w:val="272"/>
          <w:jc w:val="center"/>
        </w:trPr>
        <w:tc>
          <w:tcPr>
            <w:tcW w:w="1607" w:type="dxa"/>
            <w:vMerge/>
            <w:tcBorders>
              <w:top w:val="single" w:sz="4" w:space="0" w:color="000000"/>
              <w:left w:val="single" w:sz="4" w:space="0" w:color="000000"/>
              <w:right w:val="single" w:sz="4" w:space="0" w:color="000000"/>
            </w:tcBorders>
          </w:tcPr>
          <w:p w14:paraId="47C215F9" w14:textId="77777777" w:rsidR="00CF0BE3" w:rsidRPr="003701A1" w:rsidRDefault="00CF0BE3">
            <w:pPr>
              <w:widowControl w:val="0"/>
              <w:pBdr>
                <w:top w:val="nil"/>
                <w:left w:val="nil"/>
                <w:bottom w:val="nil"/>
                <w:right w:val="nil"/>
                <w:between w:val="nil"/>
              </w:pBdr>
              <w:rPr>
                <w:sz w:val="28"/>
                <w:szCs w:val="28"/>
              </w:rPr>
            </w:pPr>
          </w:p>
        </w:tc>
        <w:tc>
          <w:tcPr>
            <w:tcW w:w="3288" w:type="dxa"/>
            <w:gridSpan w:val="4"/>
            <w:tcBorders>
              <w:top w:val="single" w:sz="4" w:space="0" w:color="000000"/>
              <w:left w:val="single" w:sz="4" w:space="0" w:color="000000"/>
              <w:bottom w:val="single" w:sz="4" w:space="0" w:color="000000"/>
              <w:right w:val="single" w:sz="4" w:space="0" w:color="000000"/>
            </w:tcBorders>
            <w:vAlign w:val="center"/>
          </w:tcPr>
          <w:p w14:paraId="7BD1D602" w14:textId="77777777" w:rsidR="00CF0BE3" w:rsidRPr="003701A1" w:rsidRDefault="009D2624">
            <w:pPr>
              <w:jc w:val="center"/>
              <w:rPr>
                <w:sz w:val="28"/>
                <w:szCs w:val="28"/>
              </w:rPr>
            </w:pPr>
            <w:r w:rsidRPr="003701A1">
              <w:rPr>
                <w:sz w:val="28"/>
                <w:szCs w:val="28"/>
              </w:rPr>
              <w:t>Мужчины</w:t>
            </w:r>
          </w:p>
          <w:p w14:paraId="3C0C01CA" w14:textId="77777777" w:rsidR="00CF0BE3" w:rsidRPr="003701A1" w:rsidRDefault="009D2624">
            <w:pPr>
              <w:jc w:val="center"/>
              <w:rPr>
                <w:sz w:val="28"/>
                <w:szCs w:val="28"/>
              </w:rPr>
            </w:pPr>
            <w:r w:rsidRPr="003701A1">
              <w:rPr>
                <w:sz w:val="28"/>
                <w:szCs w:val="28"/>
              </w:rPr>
              <w:t>(n=17)</w:t>
            </w:r>
          </w:p>
        </w:tc>
        <w:tc>
          <w:tcPr>
            <w:tcW w:w="3384" w:type="dxa"/>
            <w:gridSpan w:val="4"/>
            <w:tcBorders>
              <w:top w:val="single" w:sz="4" w:space="0" w:color="000000"/>
              <w:left w:val="single" w:sz="4" w:space="0" w:color="000000"/>
              <w:bottom w:val="single" w:sz="4" w:space="0" w:color="000000"/>
              <w:right w:val="single" w:sz="4" w:space="0" w:color="000000"/>
            </w:tcBorders>
            <w:vAlign w:val="center"/>
          </w:tcPr>
          <w:p w14:paraId="33AD6DFD" w14:textId="77777777" w:rsidR="00CF0BE3" w:rsidRPr="003701A1" w:rsidRDefault="009D2624">
            <w:pPr>
              <w:jc w:val="center"/>
              <w:rPr>
                <w:sz w:val="28"/>
                <w:szCs w:val="28"/>
              </w:rPr>
            </w:pPr>
            <w:r w:rsidRPr="003701A1">
              <w:rPr>
                <w:sz w:val="28"/>
                <w:szCs w:val="28"/>
              </w:rPr>
              <w:t>Женщины</w:t>
            </w:r>
          </w:p>
          <w:p w14:paraId="1F6140F4" w14:textId="77777777" w:rsidR="00CF0BE3" w:rsidRPr="003701A1" w:rsidRDefault="009D2624">
            <w:pPr>
              <w:jc w:val="center"/>
              <w:rPr>
                <w:sz w:val="28"/>
                <w:szCs w:val="28"/>
              </w:rPr>
            </w:pPr>
            <w:r w:rsidRPr="003701A1">
              <w:rPr>
                <w:sz w:val="28"/>
                <w:szCs w:val="28"/>
              </w:rPr>
              <w:t>(n=52)</w:t>
            </w:r>
          </w:p>
        </w:tc>
        <w:tc>
          <w:tcPr>
            <w:tcW w:w="1234" w:type="dxa"/>
            <w:vMerge/>
            <w:tcBorders>
              <w:top w:val="single" w:sz="4" w:space="0" w:color="000000"/>
              <w:left w:val="single" w:sz="4" w:space="0" w:color="000000"/>
              <w:right w:val="single" w:sz="4" w:space="0" w:color="000000"/>
            </w:tcBorders>
            <w:vAlign w:val="center"/>
          </w:tcPr>
          <w:p w14:paraId="71059366"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7BF496AD" w14:textId="77777777" w:rsidTr="00556C7A">
        <w:trPr>
          <w:trHeight w:val="258"/>
          <w:jc w:val="center"/>
        </w:trPr>
        <w:tc>
          <w:tcPr>
            <w:tcW w:w="1607" w:type="dxa"/>
            <w:vMerge/>
            <w:tcBorders>
              <w:top w:val="single" w:sz="4" w:space="0" w:color="000000"/>
              <w:left w:val="single" w:sz="4" w:space="0" w:color="000000"/>
              <w:right w:val="single" w:sz="4" w:space="0" w:color="000000"/>
            </w:tcBorders>
          </w:tcPr>
          <w:p w14:paraId="2E31D046" w14:textId="77777777" w:rsidR="00CF0BE3" w:rsidRPr="003701A1" w:rsidRDefault="00CF0BE3">
            <w:pPr>
              <w:widowControl w:val="0"/>
              <w:pBdr>
                <w:top w:val="nil"/>
                <w:left w:val="nil"/>
                <w:bottom w:val="nil"/>
                <w:right w:val="nil"/>
                <w:between w:val="nil"/>
              </w:pBdr>
              <w:rPr>
                <w:sz w:val="28"/>
                <w:szCs w:val="28"/>
              </w:rPr>
            </w:pPr>
          </w:p>
        </w:tc>
        <w:tc>
          <w:tcPr>
            <w:tcW w:w="684" w:type="dxa"/>
            <w:tcBorders>
              <w:top w:val="single" w:sz="4" w:space="0" w:color="000000"/>
              <w:left w:val="single" w:sz="4" w:space="0" w:color="000000"/>
              <w:bottom w:val="single" w:sz="4" w:space="0" w:color="000000"/>
              <w:right w:val="single" w:sz="4" w:space="0" w:color="000000"/>
            </w:tcBorders>
          </w:tcPr>
          <w:p w14:paraId="480FE95E" w14:textId="77777777" w:rsidR="00CF0BE3" w:rsidRPr="003701A1" w:rsidRDefault="009D2624">
            <w:pPr>
              <w:jc w:val="center"/>
              <w:rPr>
                <w:sz w:val="28"/>
                <w:szCs w:val="28"/>
              </w:rPr>
            </w:pPr>
            <w:r w:rsidRPr="003701A1">
              <w:rPr>
                <w:sz w:val="28"/>
                <w:szCs w:val="28"/>
              </w:rPr>
              <w:t>абс.</w:t>
            </w:r>
          </w:p>
        </w:tc>
        <w:tc>
          <w:tcPr>
            <w:tcW w:w="862" w:type="dxa"/>
            <w:tcBorders>
              <w:top w:val="single" w:sz="4" w:space="0" w:color="000000"/>
              <w:left w:val="single" w:sz="4" w:space="0" w:color="000000"/>
              <w:bottom w:val="single" w:sz="4" w:space="0" w:color="000000"/>
              <w:right w:val="single" w:sz="4" w:space="0" w:color="000000"/>
            </w:tcBorders>
            <w:vAlign w:val="center"/>
          </w:tcPr>
          <w:p w14:paraId="2578901E" w14:textId="77777777" w:rsidR="00CF0BE3" w:rsidRPr="003701A1" w:rsidRDefault="009D2624">
            <w:pPr>
              <w:jc w:val="center"/>
              <w:rPr>
                <w:sz w:val="28"/>
                <w:szCs w:val="28"/>
              </w:rPr>
            </w:pPr>
            <w:r w:rsidRPr="003701A1">
              <w:rPr>
                <w:sz w:val="28"/>
                <w:szCs w:val="28"/>
              </w:rPr>
              <w:t>%</w:t>
            </w:r>
          </w:p>
        </w:tc>
        <w:tc>
          <w:tcPr>
            <w:tcW w:w="872" w:type="dxa"/>
            <w:tcBorders>
              <w:top w:val="single" w:sz="4" w:space="0" w:color="000000"/>
              <w:left w:val="single" w:sz="4" w:space="0" w:color="000000"/>
              <w:bottom w:val="single" w:sz="4" w:space="0" w:color="000000"/>
              <w:right w:val="single" w:sz="4" w:space="0" w:color="000000"/>
            </w:tcBorders>
            <w:vAlign w:val="center"/>
          </w:tcPr>
          <w:p w14:paraId="1D3DA7FE" w14:textId="77777777" w:rsidR="00CF0BE3" w:rsidRPr="003701A1" w:rsidRDefault="009D2624">
            <w:pPr>
              <w:jc w:val="center"/>
              <w:rPr>
                <w:sz w:val="28"/>
                <w:szCs w:val="28"/>
              </w:rPr>
            </w:pPr>
            <w:r w:rsidRPr="003701A1">
              <w:rPr>
                <w:sz w:val="28"/>
                <w:szCs w:val="28"/>
              </w:rPr>
              <w:t>Exact 95% LCL</w:t>
            </w:r>
          </w:p>
        </w:tc>
        <w:tc>
          <w:tcPr>
            <w:tcW w:w="870" w:type="dxa"/>
            <w:tcBorders>
              <w:top w:val="single" w:sz="4" w:space="0" w:color="000000"/>
              <w:left w:val="single" w:sz="4" w:space="0" w:color="000000"/>
              <w:bottom w:val="single" w:sz="4" w:space="0" w:color="000000"/>
              <w:right w:val="single" w:sz="4" w:space="0" w:color="000000"/>
            </w:tcBorders>
            <w:vAlign w:val="center"/>
          </w:tcPr>
          <w:p w14:paraId="61626DA0" w14:textId="77777777" w:rsidR="00CF0BE3" w:rsidRPr="003701A1" w:rsidRDefault="009D2624">
            <w:pPr>
              <w:jc w:val="center"/>
              <w:rPr>
                <w:sz w:val="28"/>
                <w:szCs w:val="28"/>
              </w:rPr>
            </w:pPr>
            <w:r w:rsidRPr="003701A1">
              <w:rPr>
                <w:sz w:val="28"/>
                <w:szCs w:val="28"/>
              </w:rPr>
              <w:t>Exact 95% UCL</w:t>
            </w:r>
          </w:p>
        </w:tc>
        <w:tc>
          <w:tcPr>
            <w:tcW w:w="678" w:type="dxa"/>
            <w:tcBorders>
              <w:top w:val="single" w:sz="4" w:space="0" w:color="000000"/>
              <w:left w:val="single" w:sz="4" w:space="0" w:color="000000"/>
              <w:bottom w:val="single" w:sz="4" w:space="0" w:color="000000"/>
              <w:right w:val="single" w:sz="4" w:space="0" w:color="000000"/>
            </w:tcBorders>
            <w:vAlign w:val="center"/>
          </w:tcPr>
          <w:p w14:paraId="18146F5D" w14:textId="77777777" w:rsidR="00CF0BE3" w:rsidRPr="003701A1" w:rsidRDefault="009D2624">
            <w:pPr>
              <w:jc w:val="center"/>
              <w:rPr>
                <w:sz w:val="28"/>
                <w:szCs w:val="28"/>
              </w:rPr>
            </w:pPr>
            <w:r w:rsidRPr="003701A1">
              <w:rPr>
                <w:sz w:val="28"/>
                <w:szCs w:val="28"/>
              </w:rPr>
              <w:t>абс.</w:t>
            </w:r>
          </w:p>
        </w:tc>
        <w:tc>
          <w:tcPr>
            <w:tcW w:w="900" w:type="dxa"/>
            <w:tcBorders>
              <w:top w:val="single" w:sz="4" w:space="0" w:color="000000"/>
              <w:left w:val="single" w:sz="4" w:space="0" w:color="000000"/>
              <w:bottom w:val="single" w:sz="4" w:space="0" w:color="000000"/>
              <w:right w:val="single" w:sz="4" w:space="0" w:color="000000"/>
            </w:tcBorders>
            <w:vAlign w:val="center"/>
          </w:tcPr>
          <w:p w14:paraId="63010D43" w14:textId="77777777" w:rsidR="00CF0BE3" w:rsidRPr="003701A1" w:rsidRDefault="009D2624">
            <w:pPr>
              <w:jc w:val="center"/>
              <w:rPr>
                <w:sz w:val="28"/>
                <w:szCs w:val="28"/>
              </w:rPr>
            </w:pPr>
            <w:r w:rsidRPr="003701A1">
              <w:rPr>
                <w:sz w:val="28"/>
                <w:szCs w:val="28"/>
              </w:rPr>
              <w:t>%</w:t>
            </w:r>
          </w:p>
        </w:tc>
        <w:tc>
          <w:tcPr>
            <w:tcW w:w="903" w:type="dxa"/>
            <w:tcBorders>
              <w:top w:val="single" w:sz="4" w:space="0" w:color="000000"/>
              <w:left w:val="single" w:sz="4" w:space="0" w:color="000000"/>
              <w:bottom w:val="single" w:sz="4" w:space="0" w:color="000000"/>
              <w:right w:val="single" w:sz="4" w:space="0" w:color="000000"/>
            </w:tcBorders>
            <w:vAlign w:val="center"/>
          </w:tcPr>
          <w:p w14:paraId="3A66B24F" w14:textId="77777777" w:rsidR="00CF0BE3" w:rsidRPr="003701A1" w:rsidRDefault="009D2624">
            <w:pPr>
              <w:jc w:val="center"/>
              <w:rPr>
                <w:sz w:val="28"/>
                <w:szCs w:val="28"/>
              </w:rPr>
            </w:pPr>
            <w:r w:rsidRPr="003701A1">
              <w:rPr>
                <w:sz w:val="28"/>
                <w:szCs w:val="28"/>
              </w:rPr>
              <w:t>Exact 95% LCL</w:t>
            </w:r>
          </w:p>
        </w:tc>
        <w:tc>
          <w:tcPr>
            <w:tcW w:w="903" w:type="dxa"/>
            <w:tcBorders>
              <w:top w:val="single" w:sz="4" w:space="0" w:color="000000"/>
              <w:left w:val="single" w:sz="4" w:space="0" w:color="000000"/>
              <w:bottom w:val="single" w:sz="4" w:space="0" w:color="000000"/>
              <w:right w:val="single" w:sz="4" w:space="0" w:color="000000"/>
            </w:tcBorders>
            <w:vAlign w:val="center"/>
          </w:tcPr>
          <w:p w14:paraId="10D35AEB" w14:textId="77777777" w:rsidR="00CF0BE3" w:rsidRPr="003701A1" w:rsidRDefault="009D2624">
            <w:pPr>
              <w:jc w:val="center"/>
              <w:rPr>
                <w:sz w:val="28"/>
                <w:szCs w:val="28"/>
              </w:rPr>
            </w:pPr>
            <w:r w:rsidRPr="003701A1">
              <w:rPr>
                <w:sz w:val="28"/>
                <w:szCs w:val="28"/>
              </w:rPr>
              <w:t>Exact 95% UCL</w:t>
            </w:r>
          </w:p>
        </w:tc>
        <w:tc>
          <w:tcPr>
            <w:tcW w:w="1234" w:type="dxa"/>
            <w:vMerge/>
            <w:tcBorders>
              <w:top w:val="single" w:sz="4" w:space="0" w:color="000000"/>
              <w:left w:val="single" w:sz="4" w:space="0" w:color="000000"/>
              <w:right w:val="single" w:sz="4" w:space="0" w:color="000000"/>
            </w:tcBorders>
            <w:vAlign w:val="center"/>
          </w:tcPr>
          <w:p w14:paraId="17539129"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659709CB" w14:textId="77777777" w:rsidTr="003F3198">
        <w:trPr>
          <w:trHeight w:val="405"/>
          <w:jc w:val="center"/>
        </w:trPr>
        <w:tc>
          <w:tcPr>
            <w:tcW w:w="1607" w:type="dxa"/>
            <w:tcBorders>
              <w:top w:val="single" w:sz="4" w:space="0" w:color="000000"/>
              <w:left w:val="single" w:sz="4" w:space="0" w:color="000000"/>
              <w:bottom w:val="single" w:sz="4" w:space="0" w:color="000000"/>
              <w:right w:val="single" w:sz="4" w:space="0" w:color="000000"/>
            </w:tcBorders>
          </w:tcPr>
          <w:p w14:paraId="7145614E" w14:textId="77777777" w:rsidR="00CF0BE3" w:rsidRPr="003701A1" w:rsidRDefault="009D2624">
            <w:pPr>
              <w:rPr>
                <w:sz w:val="28"/>
                <w:szCs w:val="28"/>
              </w:rPr>
            </w:pPr>
            <w:r w:rsidRPr="003701A1">
              <w:rPr>
                <w:sz w:val="28"/>
                <w:szCs w:val="28"/>
              </w:rPr>
              <w:t>да</w:t>
            </w:r>
          </w:p>
        </w:tc>
        <w:tc>
          <w:tcPr>
            <w:tcW w:w="684" w:type="dxa"/>
            <w:tcBorders>
              <w:top w:val="single" w:sz="4" w:space="0" w:color="000000"/>
              <w:left w:val="single" w:sz="4" w:space="0" w:color="000000"/>
              <w:bottom w:val="single" w:sz="4" w:space="0" w:color="000000"/>
              <w:right w:val="single" w:sz="4" w:space="0" w:color="000000"/>
            </w:tcBorders>
          </w:tcPr>
          <w:p w14:paraId="0DB2F449" w14:textId="77777777" w:rsidR="00CF0BE3" w:rsidRPr="003701A1" w:rsidRDefault="009D2624">
            <w:pPr>
              <w:jc w:val="center"/>
              <w:rPr>
                <w:sz w:val="28"/>
                <w:szCs w:val="28"/>
              </w:rPr>
            </w:pPr>
            <w:r w:rsidRPr="003701A1">
              <w:rPr>
                <w:sz w:val="28"/>
                <w:szCs w:val="28"/>
              </w:rPr>
              <w:t>16</w:t>
            </w:r>
          </w:p>
        </w:tc>
        <w:tc>
          <w:tcPr>
            <w:tcW w:w="862" w:type="dxa"/>
            <w:tcBorders>
              <w:top w:val="single" w:sz="4" w:space="0" w:color="000000"/>
              <w:left w:val="single" w:sz="4" w:space="0" w:color="000000"/>
              <w:bottom w:val="single" w:sz="4" w:space="0" w:color="000000"/>
              <w:right w:val="single" w:sz="4" w:space="0" w:color="000000"/>
            </w:tcBorders>
            <w:vAlign w:val="center"/>
          </w:tcPr>
          <w:p w14:paraId="25524D3E" w14:textId="77777777" w:rsidR="00CF0BE3" w:rsidRPr="003701A1" w:rsidRDefault="009D2624">
            <w:pPr>
              <w:jc w:val="center"/>
              <w:rPr>
                <w:sz w:val="28"/>
                <w:szCs w:val="28"/>
              </w:rPr>
            </w:pPr>
            <w:r w:rsidRPr="003701A1">
              <w:rPr>
                <w:sz w:val="28"/>
                <w:szCs w:val="28"/>
              </w:rPr>
              <w:t>94,12</w:t>
            </w:r>
          </w:p>
        </w:tc>
        <w:tc>
          <w:tcPr>
            <w:tcW w:w="872" w:type="dxa"/>
            <w:tcBorders>
              <w:top w:val="single" w:sz="4" w:space="0" w:color="000000"/>
              <w:left w:val="single" w:sz="4" w:space="0" w:color="000000"/>
              <w:bottom w:val="single" w:sz="4" w:space="0" w:color="000000"/>
              <w:right w:val="single" w:sz="4" w:space="0" w:color="000000"/>
            </w:tcBorders>
            <w:vAlign w:val="center"/>
          </w:tcPr>
          <w:p w14:paraId="616A0A41" w14:textId="77777777" w:rsidR="00CF0BE3" w:rsidRPr="003701A1" w:rsidRDefault="009D2624">
            <w:pPr>
              <w:jc w:val="center"/>
              <w:rPr>
                <w:sz w:val="28"/>
                <w:szCs w:val="28"/>
              </w:rPr>
            </w:pPr>
            <w:r w:rsidRPr="003701A1">
              <w:rPr>
                <w:sz w:val="28"/>
                <w:szCs w:val="28"/>
              </w:rPr>
              <w:t>71,31</w:t>
            </w:r>
          </w:p>
        </w:tc>
        <w:tc>
          <w:tcPr>
            <w:tcW w:w="870" w:type="dxa"/>
            <w:tcBorders>
              <w:top w:val="single" w:sz="4" w:space="0" w:color="000000"/>
              <w:left w:val="single" w:sz="4" w:space="0" w:color="000000"/>
              <w:bottom w:val="single" w:sz="4" w:space="0" w:color="000000"/>
              <w:right w:val="single" w:sz="4" w:space="0" w:color="000000"/>
            </w:tcBorders>
            <w:vAlign w:val="center"/>
          </w:tcPr>
          <w:p w14:paraId="3C184B70" w14:textId="77777777" w:rsidR="00CF0BE3" w:rsidRPr="003701A1" w:rsidRDefault="009D2624">
            <w:pPr>
              <w:jc w:val="center"/>
              <w:rPr>
                <w:sz w:val="28"/>
                <w:szCs w:val="28"/>
              </w:rPr>
            </w:pPr>
            <w:r w:rsidRPr="003701A1">
              <w:rPr>
                <w:sz w:val="28"/>
                <w:szCs w:val="28"/>
              </w:rPr>
              <w:t>99,85</w:t>
            </w:r>
          </w:p>
        </w:tc>
        <w:tc>
          <w:tcPr>
            <w:tcW w:w="678" w:type="dxa"/>
            <w:tcBorders>
              <w:top w:val="single" w:sz="4" w:space="0" w:color="000000"/>
              <w:left w:val="single" w:sz="4" w:space="0" w:color="000000"/>
              <w:bottom w:val="single" w:sz="4" w:space="0" w:color="000000"/>
              <w:right w:val="single" w:sz="4" w:space="0" w:color="000000"/>
            </w:tcBorders>
            <w:vAlign w:val="center"/>
          </w:tcPr>
          <w:p w14:paraId="0B12C9C7" w14:textId="77777777" w:rsidR="00CF0BE3" w:rsidRPr="003701A1" w:rsidRDefault="009D2624">
            <w:pPr>
              <w:jc w:val="center"/>
              <w:rPr>
                <w:sz w:val="28"/>
                <w:szCs w:val="28"/>
              </w:rPr>
            </w:pPr>
            <w:r w:rsidRPr="003701A1">
              <w:rPr>
                <w:sz w:val="28"/>
                <w:szCs w:val="28"/>
              </w:rPr>
              <w:t>48</w:t>
            </w:r>
          </w:p>
        </w:tc>
        <w:tc>
          <w:tcPr>
            <w:tcW w:w="900" w:type="dxa"/>
            <w:tcBorders>
              <w:top w:val="single" w:sz="4" w:space="0" w:color="000000"/>
              <w:left w:val="single" w:sz="4" w:space="0" w:color="000000"/>
              <w:bottom w:val="single" w:sz="4" w:space="0" w:color="000000"/>
              <w:right w:val="single" w:sz="4" w:space="0" w:color="000000"/>
            </w:tcBorders>
            <w:vAlign w:val="center"/>
          </w:tcPr>
          <w:p w14:paraId="6AD392B5" w14:textId="77777777" w:rsidR="00CF0BE3" w:rsidRPr="003701A1" w:rsidRDefault="009D2624">
            <w:pPr>
              <w:jc w:val="center"/>
              <w:rPr>
                <w:sz w:val="28"/>
                <w:szCs w:val="28"/>
              </w:rPr>
            </w:pPr>
            <w:r w:rsidRPr="003701A1">
              <w:rPr>
                <w:sz w:val="28"/>
                <w:szCs w:val="28"/>
              </w:rPr>
              <w:t>92,31</w:t>
            </w:r>
          </w:p>
        </w:tc>
        <w:tc>
          <w:tcPr>
            <w:tcW w:w="903" w:type="dxa"/>
            <w:tcBorders>
              <w:top w:val="single" w:sz="4" w:space="0" w:color="000000"/>
              <w:left w:val="single" w:sz="4" w:space="0" w:color="000000"/>
              <w:bottom w:val="single" w:sz="4" w:space="0" w:color="000000"/>
              <w:right w:val="single" w:sz="4" w:space="0" w:color="000000"/>
            </w:tcBorders>
            <w:vAlign w:val="center"/>
          </w:tcPr>
          <w:p w14:paraId="51B02B87" w14:textId="77777777" w:rsidR="00CF0BE3" w:rsidRPr="003701A1" w:rsidRDefault="009D2624">
            <w:pPr>
              <w:jc w:val="center"/>
              <w:rPr>
                <w:sz w:val="28"/>
                <w:szCs w:val="28"/>
              </w:rPr>
            </w:pPr>
            <w:r w:rsidRPr="003701A1">
              <w:rPr>
                <w:sz w:val="28"/>
                <w:szCs w:val="28"/>
              </w:rPr>
              <w:t>81,46</w:t>
            </w:r>
          </w:p>
        </w:tc>
        <w:tc>
          <w:tcPr>
            <w:tcW w:w="903" w:type="dxa"/>
            <w:tcBorders>
              <w:top w:val="single" w:sz="4" w:space="0" w:color="000000"/>
              <w:left w:val="single" w:sz="4" w:space="0" w:color="000000"/>
              <w:bottom w:val="single" w:sz="4" w:space="0" w:color="000000"/>
              <w:right w:val="single" w:sz="4" w:space="0" w:color="000000"/>
            </w:tcBorders>
            <w:vAlign w:val="center"/>
          </w:tcPr>
          <w:p w14:paraId="6E82CAF5" w14:textId="77777777" w:rsidR="00CF0BE3" w:rsidRPr="003701A1" w:rsidRDefault="009D2624">
            <w:pPr>
              <w:jc w:val="center"/>
              <w:rPr>
                <w:sz w:val="28"/>
                <w:szCs w:val="28"/>
              </w:rPr>
            </w:pPr>
            <w:r w:rsidRPr="003701A1">
              <w:rPr>
                <w:sz w:val="28"/>
                <w:szCs w:val="28"/>
              </w:rPr>
              <w:t>97,86</w:t>
            </w:r>
          </w:p>
        </w:tc>
        <w:tc>
          <w:tcPr>
            <w:tcW w:w="1234" w:type="dxa"/>
            <w:tcBorders>
              <w:top w:val="single" w:sz="4" w:space="0" w:color="000000"/>
              <w:left w:val="single" w:sz="4" w:space="0" w:color="000000"/>
              <w:bottom w:val="single" w:sz="4" w:space="0" w:color="000000"/>
              <w:right w:val="single" w:sz="4" w:space="0" w:color="000000"/>
            </w:tcBorders>
            <w:vAlign w:val="center"/>
          </w:tcPr>
          <w:p w14:paraId="2AB10EF1" w14:textId="77777777" w:rsidR="00CF0BE3" w:rsidRPr="003701A1" w:rsidRDefault="009D2624">
            <w:pPr>
              <w:jc w:val="center"/>
              <w:rPr>
                <w:sz w:val="28"/>
                <w:szCs w:val="28"/>
              </w:rPr>
            </w:pPr>
            <w:r w:rsidRPr="003701A1">
              <w:rPr>
                <w:sz w:val="28"/>
                <w:szCs w:val="28"/>
              </w:rPr>
              <w:t>0,803</w:t>
            </w:r>
          </w:p>
        </w:tc>
      </w:tr>
      <w:tr w:rsidR="00CF0BE3" w:rsidRPr="003701A1" w14:paraId="49D1955F" w14:textId="77777777" w:rsidTr="003F3198">
        <w:trPr>
          <w:trHeight w:val="426"/>
          <w:jc w:val="center"/>
        </w:trPr>
        <w:tc>
          <w:tcPr>
            <w:tcW w:w="1607" w:type="dxa"/>
            <w:tcBorders>
              <w:top w:val="single" w:sz="4" w:space="0" w:color="000000"/>
              <w:left w:val="single" w:sz="4" w:space="0" w:color="000000"/>
              <w:bottom w:val="single" w:sz="4" w:space="0" w:color="000000"/>
              <w:right w:val="single" w:sz="4" w:space="0" w:color="000000"/>
            </w:tcBorders>
          </w:tcPr>
          <w:p w14:paraId="6E5F8D35" w14:textId="77777777" w:rsidR="00CF0BE3" w:rsidRPr="003701A1" w:rsidRDefault="009D2624">
            <w:pPr>
              <w:rPr>
                <w:sz w:val="28"/>
                <w:szCs w:val="28"/>
              </w:rPr>
            </w:pPr>
            <w:r w:rsidRPr="003701A1">
              <w:rPr>
                <w:sz w:val="28"/>
                <w:szCs w:val="28"/>
              </w:rPr>
              <w:t>нет</w:t>
            </w:r>
          </w:p>
        </w:tc>
        <w:tc>
          <w:tcPr>
            <w:tcW w:w="684" w:type="dxa"/>
            <w:tcBorders>
              <w:top w:val="single" w:sz="4" w:space="0" w:color="000000"/>
              <w:left w:val="single" w:sz="4" w:space="0" w:color="000000"/>
              <w:bottom w:val="single" w:sz="4" w:space="0" w:color="000000"/>
              <w:right w:val="single" w:sz="4" w:space="0" w:color="000000"/>
            </w:tcBorders>
          </w:tcPr>
          <w:p w14:paraId="62B909A3" w14:textId="77777777" w:rsidR="00CF0BE3" w:rsidRPr="003701A1" w:rsidRDefault="009D2624">
            <w:pPr>
              <w:jc w:val="center"/>
              <w:rPr>
                <w:sz w:val="28"/>
                <w:szCs w:val="28"/>
              </w:rPr>
            </w:pPr>
            <w:r w:rsidRPr="003701A1">
              <w:rPr>
                <w:sz w:val="28"/>
                <w:szCs w:val="28"/>
              </w:rPr>
              <w:t>1</w:t>
            </w:r>
          </w:p>
        </w:tc>
        <w:tc>
          <w:tcPr>
            <w:tcW w:w="862" w:type="dxa"/>
            <w:tcBorders>
              <w:top w:val="single" w:sz="4" w:space="0" w:color="000000"/>
              <w:left w:val="single" w:sz="4" w:space="0" w:color="000000"/>
              <w:bottom w:val="single" w:sz="4" w:space="0" w:color="000000"/>
              <w:right w:val="single" w:sz="4" w:space="0" w:color="000000"/>
            </w:tcBorders>
            <w:vAlign w:val="center"/>
          </w:tcPr>
          <w:p w14:paraId="6FB394E5" w14:textId="77777777" w:rsidR="00CF0BE3" w:rsidRPr="003701A1" w:rsidRDefault="009D2624">
            <w:pPr>
              <w:jc w:val="center"/>
              <w:rPr>
                <w:sz w:val="28"/>
                <w:szCs w:val="28"/>
              </w:rPr>
            </w:pPr>
            <w:r w:rsidRPr="003701A1">
              <w:rPr>
                <w:sz w:val="28"/>
                <w:szCs w:val="28"/>
              </w:rPr>
              <w:t>5,88</w:t>
            </w:r>
          </w:p>
        </w:tc>
        <w:tc>
          <w:tcPr>
            <w:tcW w:w="872" w:type="dxa"/>
            <w:tcBorders>
              <w:top w:val="single" w:sz="4" w:space="0" w:color="000000"/>
              <w:left w:val="single" w:sz="4" w:space="0" w:color="000000"/>
              <w:bottom w:val="single" w:sz="4" w:space="0" w:color="000000"/>
              <w:right w:val="single" w:sz="4" w:space="0" w:color="000000"/>
            </w:tcBorders>
            <w:vAlign w:val="center"/>
          </w:tcPr>
          <w:p w14:paraId="5763F77F" w14:textId="77777777" w:rsidR="00CF0BE3" w:rsidRPr="003701A1" w:rsidRDefault="009D2624">
            <w:pPr>
              <w:jc w:val="center"/>
              <w:rPr>
                <w:sz w:val="28"/>
                <w:szCs w:val="28"/>
              </w:rPr>
            </w:pPr>
            <w:r w:rsidRPr="003701A1">
              <w:rPr>
                <w:sz w:val="28"/>
                <w:szCs w:val="28"/>
              </w:rPr>
              <w:t>0,15</w:t>
            </w:r>
          </w:p>
        </w:tc>
        <w:tc>
          <w:tcPr>
            <w:tcW w:w="870" w:type="dxa"/>
            <w:tcBorders>
              <w:top w:val="single" w:sz="4" w:space="0" w:color="000000"/>
              <w:left w:val="single" w:sz="4" w:space="0" w:color="000000"/>
              <w:bottom w:val="single" w:sz="4" w:space="0" w:color="000000"/>
              <w:right w:val="single" w:sz="4" w:space="0" w:color="000000"/>
            </w:tcBorders>
            <w:vAlign w:val="center"/>
          </w:tcPr>
          <w:p w14:paraId="311AA8F7" w14:textId="77777777" w:rsidR="00CF0BE3" w:rsidRPr="003701A1" w:rsidRDefault="009D2624">
            <w:pPr>
              <w:jc w:val="center"/>
              <w:rPr>
                <w:sz w:val="28"/>
                <w:szCs w:val="28"/>
              </w:rPr>
            </w:pPr>
            <w:r w:rsidRPr="003701A1">
              <w:rPr>
                <w:sz w:val="28"/>
                <w:szCs w:val="28"/>
              </w:rPr>
              <w:t>28,69</w:t>
            </w:r>
          </w:p>
        </w:tc>
        <w:tc>
          <w:tcPr>
            <w:tcW w:w="678" w:type="dxa"/>
            <w:tcBorders>
              <w:top w:val="single" w:sz="4" w:space="0" w:color="000000"/>
              <w:left w:val="single" w:sz="4" w:space="0" w:color="000000"/>
              <w:bottom w:val="single" w:sz="4" w:space="0" w:color="000000"/>
              <w:right w:val="single" w:sz="4" w:space="0" w:color="000000"/>
            </w:tcBorders>
            <w:vAlign w:val="center"/>
          </w:tcPr>
          <w:p w14:paraId="66D0DFCC" w14:textId="77777777" w:rsidR="00CF0BE3" w:rsidRPr="003701A1" w:rsidRDefault="009D2624">
            <w:pPr>
              <w:jc w:val="center"/>
              <w:rPr>
                <w:sz w:val="28"/>
                <w:szCs w:val="28"/>
              </w:rPr>
            </w:pPr>
            <w:r w:rsidRPr="003701A1">
              <w:rPr>
                <w:sz w:val="28"/>
                <w:szCs w:val="28"/>
              </w:rPr>
              <w:t>4</w:t>
            </w:r>
          </w:p>
        </w:tc>
        <w:tc>
          <w:tcPr>
            <w:tcW w:w="900" w:type="dxa"/>
            <w:tcBorders>
              <w:top w:val="single" w:sz="4" w:space="0" w:color="000000"/>
              <w:left w:val="single" w:sz="4" w:space="0" w:color="000000"/>
              <w:bottom w:val="single" w:sz="4" w:space="0" w:color="000000"/>
              <w:right w:val="single" w:sz="4" w:space="0" w:color="000000"/>
            </w:tcBorders>
            <w:vAlign w:val="center"/>
          </w:tcPr>
          <w:p w14:paraId="76268DAA" w14:textId="77777777" w:rsidR="00CF0BE3" w:rsidRPr="003701A1" w:rsidRDefault="009D2624">
            <w:pPr>
              <w:jc w:val="center"/>
              <w:rPr>
                <w:sz w:val="28"/>
                <w:szCs w:val="28"/>
              </w:rPr>
            </w:pPr>
            <w:r w:rsidRPr="003701A1">
              <w:rPr>
                <w:sz w:val="28"/>
                <w:szCs w:val="28"/>
              </w:rPr>
              <w:t>7,69</w:t>
            </w:r>
          </w:p>
        </w:tc>
        <w:tc>
          <w:tcPr>
            <w:tcW w:w="903" w:type="dxa"/>
            <w:tcBorders>
              <w:top w:val="single" w:sz="4" w:space="0" w:color="000000"/>
              <w:left w:val="single" w:sz="4" w:space="0" w:color="000000"/>
              <w:bottom w:val="single" w:sz="4" w:space="0" w:color="000000"/>
              <w:right w:val="single" w:sz="4" w:space="0" w:color="000000"/>
            </w:tcBorders>
            <w:vAlign w:val="center"/>
          </w:tcPr>
          <w:p w14:paraId="4015BCED" w14:textId="77777777" w:rsidR="00CF0BE3" w:rsidRPr="003701A1" w:rsidRDefault="009D2624">
            <w:pPr>
              <w:jc w:val="center"/>
              <w:rPr>
                <w:sz w:val="28"/>
                <w:szCs w:val="28"/>
              </w:rPr>
            </w:pPr>
            <w:r w:rsidRPr="003701A1">
              <w:rPr>
                <w:sz w:val="28"/>
                <w:szCs w:val="28"/>
              </w:rPr>
              <w:t>2,14</w:t>
            </w:r>
          </w:p>
        </w:tc>
        <w:tc>
          <w:tcPr>
            <w:tcW w:w="903" w:type="dxa"/>
            <w:tcBorders>
              <w:top w:val="single" w:sz="4" w:space="0" w:color="000000"/>
              <w:left w:val="single" w:sz="4" w:space="0" w:color="000000"/>
              <w:bottom w:val="single" w:sz="4" w:space="0" w:color="000000"/>
              <w:right w:val="single" w:sz="4" w:space="0" w:color="000000"/>
            </w:tcBorders>
            <w:vAlign w:val="center"/>
          </w:tcPr>
          <w:p w14:paraId="1CFDA7D7" w14:textId="77777777" w:rsidR="00CF0BE3" w:rsidRPr="003701A1" w:rsidRDefault="009D2624">
            <w:pPr>
              <w:jc w:val="center"/>
              <w:rPr>
                <w:sz w:val="28"/>
                <w:szCs w:val="28"/>
              </w:rPr>
            </w:pPr>
            <w:r w:rsidRPr="003701A1">
              <w:rPr>
                <w:sz w:val="28"/>
                <w:szCs w:val="28"/>
              </w:rPr>
              <w:t>18,54</w:t>
            </w:r>
          </w:p>
        </w:tc>
        <w:tc>
          <w:tcPr>
            <w:tcW w:w="1234" w:type="dxa"/>
            <w:tcBorders>
              <w:top w:val="single" w:sz="4" w:space="0" w:color="000000"/>
              <w:left w:val="single" w:sz="4" w:space="0" w:color="000000"/>
              <w:bottom w:val="single" w:sz="4" w:space="0" w:color="000000"/>
              <w:right w:val="single" w:sz="4" w:space="0" w:color="000000"/>
            </w:tcBorders>
            <w:vAlign w:val="center"/>
          </w:tcPr>
          <w:p w14:paraId="4A1CB17B" w14:textId="77777777" w:rsidR="00CF0BE3" w:rsidRPr="003701A1" w:rsidRDefault="009D2624">
            <w:pPr>
              <w:jc w:val="center"/>
              <w:rPr>
                <w:sz w:val="28"/>
                <w:szCs w:val="28"/>
              </w:rPr>
            </w:pPr>
            <w:r w:rsidRPr="003701A1">
              <w:rPr>
                <w:sz w:val="28"/>
                <w:szCs w:val="28"/>
              </w:rPr>
              <w:t>0,803</w:t>
            </w:r>
          </w:p>
        </w:tc>
      </w:tr>
    </w:tbl>
    <w:p w14:paraId="4A1D1391" w14:textId="77777777" w:rsidR="008B6688" w:rsidRDefault="008B6688" w:rsidP="008B6688">
      <w:pPr>
        <w:ind w:firstLine="567"/>
        <w:jc w:val="both"/>
        <w:rPr>
          <w:sz w:val="28"/>
          <w:szCs w:val="28"/>
        </w:rPr>
      </w:pPr>
    </w:p>
    <w:p w14:paraId="079ECA87" w14:textId="77777777" w:rsidR="0047716B" w:rsidRPr="003701A1" w:rsidRDefault="0047716B" w:rsidP="0047716B">
      <w:pPr>
        <w:ind w:firstLine="709"/>
        <w:jc w:val="both"/>
        <w:rPr>
          <w:sz w:val="28"/>
          <w:szCs w:val="28"/>
        </w:rPr>
      </w:pPr>
      <w:r w:rsidRPr="003701A1">
        <w:rPr>
          <w:sz w:val="28"/>
          <w:szCs w:val="28"/>
        </w:rPr>
        <w:t>Обращает на себя внимание то, что форм</w:t>
      </w:r>
      <w:r>
        <w:rPr>
          <w:sz w:val="28"/>
          <w:szCs w:val="28"/>
        </w:rPr>
        <w:t>ирование банка донорской спермы</w:t>
      </w:r>
      <w:r w:rsidRPr="003701A1">
        <w:rPr>
          <w:sz w:val="28"/>
          <w:szCs w:val="28"/>
        </w:rPr>
        <w:t xml:space="preserve"> в ответах респондентов мужского пола</w:t>
      </w:r>
      <w:r>
        <w:rPr>
          <w:sz w:val="28"/>
          <w:szCs w:val="28"/>
        </w:rPr>
        <w:t xml:space="preserve"> </w:t>
      </w:r>
      <w:r w:rsidRPr="003701A1">
        <w:rPr>
          <w:sz w:val="28"/>
          <w:szCs w:val="28"/>
        </w:rPr>
        <w:t>в основном состоит из собственного отбора доноров 44,12% (15) и с привлечением донорского материала из других стран 32,35% (11), в том числе используется практика покупки спермы доноров из других клиник РК – 23,53% (8)</w:t>
      </w:r>
      <w:r>
        <w:rPr>
          <w:sz w:val="28"/>
          <w:szCs w:val="28"/>
        </w:rPr>
        <w:t xml:space="preserve"> (таблица 37)</w:t>
      </w:r>
      <w:r w:rsidRPr="003701A1">
        <w:rPr>
          <w:sz w:val="28"/>
          <w:szCs w:val="28"/>
        </w:rPr>
        <w:t>.</w:t>
      </w:r>
    </w:p>
    <w:p w14:paraId="71CC5EAD" w14:textId="77777777" w:rsidR="0047716B" w:rsidRPr="003701A1" w:rsidRDefault="0047716B" w:rsidP="0047716B">
      <w:pPr>
        <w:ind w:firstLine="709"/>
        <w:jc w:val="both"/>
        <w:rPr>
          <w:sz w:val="28"/>
          <w:szCs w:val="28"/>
        </w:rPr>
      </w:pPr>
      <w:r w:rsidRPr="003701A1">
        <w:rPr>
          <w:sz w:val="28"/>
          <w:szCs w:val="28"/>
        </w:rPr>
        <w:t>При рассмотрении ответов респондентов женского пола – 52,87% (46) набирают ДС сами, 29,89% (26) – привозят из других стран и % (15) – дос</w:t>
      </w:r>
      <w:r>
        <w:rPr>
          <w:sz w:val="28"/>
          <w:szCs w:val="28"/>
        </w:rPr>
        <w:t>тавляют из других клиник ЭКО РК (таблица 37)</w:t>
      </w:r>
      <w:r w:rsidRPr="003701A1">
        <w:rPr>
          <w:sz w:val="28"/>
          <w:szCs w:val="28"/>
        </w:rPr>
        <w:t>.</w:t>
      </w:r>
    </w:p>
    <w:p w14:paraId="085C479D" w14:textId="77777777" w:rsidR="00CF0BE3" w:rsidRDefault="00CF0BE3">
      <w:pPr>
        <w:ind w:firstLine="567"/>
        <w:jc w:val="both"/>
        <w:rPr>
          <w:sz w:val="28"/>
          <w:szCs w:val="28"/>
        </w:rPr>
      </w:pPr>
    </w:p>
    <w:p w14:paraId="5E842083" w14:textId="77777777" w:rsidR="003F3198" w:rsidRPr="003701A1" w:rsidRDefault="003F3198">
      <w:pPr>
        <w:ind w:firstLine="567"/>
        <w:jc w:val="both"/>
        <w:rPr>
          <w:sz w:val="28"/>
          <w:szCs w:val="28"/>
        </w:rPr>
      </w:pPr>
    </w:p>
    <w:p w14:paraId="02EF36D1" w14:textId="77777777" w:rsidR="00CF0BE3" w:rsidRPr="00527D1C" w:rsidRDefault="00CF0BE3">
      <w:pPr>
        <w:ind w:firstLine="567"/>
        <w:jc w:val="right"/>
        <w:rPr>
          <w:sz w:val="28"/>
          <w:szCs w:val="28"/>
        </w:rPr>
      </w:pPr>
    </w:p>
    <w:p w14:paraId="34794440" w14:textId="69D99902" w:rsidR="00CF0BE3" w:rsidRDefault="00971104" w:rsidP="00A67A75">
      <w:pPr>
        <w:contextualSpacing/>
        <w:jc w:val="both"/>
        <w:rPr>
          <w:sz w:val="28"/>
          <w:szCs w:val="28"/>
        </w:rPr>
      </w:pPr>
      <w:r w:rsidRPr="00527D1C">
        <w:rPr>
          <w:sz w:val="28"/>
          <w:szCs w:val="28"/>
        </w:rPr>
        <w:t>Таблица 3</w:t>
      </w:r>
      <w:r w:rsidR="00A67A75" w:rsidRPr="00527D1C">
        <w:rPr>
          <w:sz w:val="28"/>
          <w:szCs w:val="28"/>
        </w:rPr>
        <w:t>7</w:t>
      </w:r>
      <w:r w:rsidRPr="00527D1C">
        <w:rPr>
          <w:sz w:val="28"/>
          <w:szCs w:val="28"/>
        </w:rPr>
        <w:t xml:space="preserve"> </w:t>
      </w:r>
      <w:r w:rsidR="003F3198" w:rsidRPr="003701A1">
        <w:rPr>
          <w:sz w:val="28"/>
          <w:szCs w:val="28"/>
        </w:rPr>
        <w:t>–</w:t>
      </w:r>
      <w:r w:rsidRPr="00527D1C">
        <w:rPr>
          <w:sz w:val="28"/>
          <w:szCs w:val="28"/>
        </w:rPr>
        <w:t xml:space="preserve"> </w:t>
      </w:r>
      <w:r w:rsidR="005F57FA" w:rsidRPr="00527D1C">
        <w:rPr>
          <w:sz w:val="28"/>
          <w:szCs w:val="28"/>
        </w:rPr>
        <w:t xml:space="preserve">Метод </w:t>
      </w:r>
      <w:r w:rsidR="009D2624" w:rsidRPr="00527D1C">
        <w:rPr>
          <w:sz w:val="28"/>
          <w:szCs w:val="28"/>
        </w:rPr>
        <w:t>формир</w:t>
      </w:r>
      <w:r w:rsidR="005F57FA" w:rsidRPr="00527D1C">
        <w:rPr>
          <w:sz w:val="28"/>
          <w:szCs w:val="28"/>
        </w:rPr>
        <w:t xml:space="preserve">ования </w:t>
      </w:r>
      <w:r w:rsidR="009D2624" w:rsidRPr="00527D1C">
        <w:rPr>
          <w:sz w:val="28"/>
          <w:szCs w:val="28"/>
        </w:rPr>
        <w:t>с</w:t>
      </w:r>
      <w:r w:rsidR="005F57FA" w:rsidRPr="00527D1C">
        <w:rPr>
          <w:sz w:val="28"/>
          <w:szCs w:val="28"/>
        </w:rPr>
        <w:t xml:space="preserve">обственного </w:t>
      </w:r>
      <w:r w:rsidR="009D2624" w:rsidRPr="00527D1C">
        <w:rPr>
          <w:sz w:val="28"/>
          <w:szCs w:val="28"/>
        </w:rPr>
        <w:t>банк</w:t>
      </w:r>
      <w:r w:rsidR="005F57FA" w:rsidRPr="00527D1C">
        <w:rPr>
          <w:sz w:val="28"/>
          <w:szCs w:val="28"/>
        </w:rPr>
        <w:t>а</w:t>
      </w:r>
      <w:r w:rsidR="009D2624" w:rsidRPr="00527D1C">
        <w:rPr>
          <w:sz w:val="28"/>
          <w:szCs w:val="28"/>
        </w:rPr>
        <w:t xml:space="preserve"> донорской спермы</w:t>
      </w:r>
      <w:r w:rsidRPr="00527D1C">
        <w:rPr>
          <w:sz w:val="28"/>
          <w:szCs w:val="28"/>
        </w:rPr>
        <w:t xml:space="preserve"> в клиниках респондентов</w:t>
      </w:r>
    </w:p>
    <w:p w14:paraId="3F330460" w14:textId="77777777" w:rsidR="003F3198" w:rsidRPr="00527D1C" w:rsidRDefault="003F3198" w:rsidP="00A67A75">
      <w:pPr>
        <w:contextualSpacing/>
        <w:jc w:val="both"/>
        <w:rPr>
          <w:i/>
          <w:sz w:val="28"/>
          <w:szCs w:val="28"/>
          <w:lang w:val="uk-UA"/>
        </w:rPr>
      </w:pPr>
    </w:p>
    <w:tbl>
      <w:tblPr>
        <w:tblStyle w:val="affffffffa"/>
        <w:tblpPr w:leftFromText="180" w:rightFromText="180" w:vertAnchor="text" w:horzAnchor="margin" w:tblpX="257" w:tblpY="205"/>
        <w:tblW w:w="9351" w:type="dxa"/>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75"/>
        <w:gridCol w:w="708"/>
        <w:gridCol w:w="851"/>
        <w:gridCol w:w="992"/>
        <w:gridCol w:w="870"/>
        <w:gridCol w:w="831"/>
        <w:gridCol w:w="851"/>
        <w:gridCol w:w="872"/>
        <w:gridCol w:w="850"/>
        <w:gridCol w:w="851"/>
      </w:tblGrid>
      <w:tr w:rsidR="000C44AB" w:rsidRPr="003701A1" w14:paraId="160CDF4C" w14:textId="77777777" w:rsidTr="003F3198">
        <w:trPr>
          <w:trHeight w:val="272"/>
        </w:trPr>
        <w:tc>
          <w:tcPr>
            <w:tcW w:w="1675" w:type="dxa"/>
            <w:vMerge w:val="restart"/>
            <w:tcBorders>
              <w:top w:val="single" w:sz="4" w:space="0" w:color="000000"/>
              <w:left w:val="single" w:sz="4" w:space="0" w:color="000000"/>
              <w:right w:val="single" w:sz="4" w:space="0" w:color="000000"/>
            </w:tcBorders>
          </w:tcPr>
          <w:p w14:paraId="6782B56F" w14:textId="77777777" w:rsidR="000C44AB" w:rsidRPr="003701A1" w:rsidRDefault="000C44AB" w:rsidP="00556C7A">
            <w:pPr>
              <w:contextualSpacing/>
              <w:rPr>
                <w:sz w:val="28"/>
                <w:szCs w:val="28"/>
              </w:rPr>
            </w:pPr>
            <w:r w:rsidRPr="003701A1">
              <w:rPr>
                <w:sz w:val="28"/>
                <w:szCs w:val="28"/>
              </w:rPr>
              <w:t>Показатели</w:t>
            </w:r>
          </w:p>
        </w:tc>
        <w:tc>
          <w:tcPr>
            <w:tcW w:w="6825" w:type="dxa"/>
            <w:gridSpan w:val="8"/>
            <w:tcBorders>
              <w:top w:val="single" w:sz="4" w:space="0" w:color="000000"/>
              <w:left w:val="single" w:sz="4" w:space="0" w:color="000000"/>
              <w:bottom w:val="single" w:sz="4" w:space="0" w:color="000000"/>
              <w:right w:val="single" w:sz="4" w:space="0" w:color="000000"/>
            </w:tcBorders>
            <w:vAlign w:val="center"/>
          </w:tcPr>
          <w:p w14:paraId="1C774675" w14:textId="77777777" w:rsidR="000C44AB" w:rsidRPr="003701A1" w:rsidRDefault="000C44AB" w:rsidP="00556C7A">
            <w:pPr>
              <w:contextualSpacing/>
              <w:jc w:val="center"/>
              <w:rPr>
                <w:sz w:val="28"/>
                <w:szCs w:val="28"/>
              </w:rPr>
            </w:pPr>
            <w:r w:rsidRPr="003701A1">
              <w:rPr>
                <w:sz w:val="28"/>
                <w:szCs w:val="28"/>
              </w:rPr>
              <w:t xml:space="preserve">Медицинские работники РК (n=69) </w:t>
            </w:r>
          </w:p>
        </w:tc>
        <w:tc>
          <w:tcPr>
            <w:tcW w:w="851" w:type="dxa"/>
            <w:vMerge w:val="restart"/>
            <w:tcBorders>
              <w:top w:val="single" w:sz="4" w:space="0" w:color="000000"/>
              <w:left w:val="single" w:sz="4" w:space="0" w:color="000000"/>
              <w:right w:val="single" w:sz="4" w:space="0" w:color="000000"/>
            </w:tcBorders>
            <w:vAlign w:val="center"/>
          </w:tcPr>
          <w:p w14:paraId="26D6B5E5" w14:textId="77777777" w:rsidR="000C44AB" w:rsidRPr="003701A1" w:rsidRDefault="000C44AB" w:rsidP="00556C7A">
            <w:pPr>
              <w:contextualSpacing/>
              <w:jc w:val="center"/>
              <w:rPr>
                <w:sz w:val="28"/>
                <w:szCs w:val="28"/>
              </w:rPr>
            </w:pPr>
            <w:r w:rsidRPr="003701A1">
              <w:rPr>
                <w:sz w:val="28"/>
                <w:szCs w:val="28"/>
              </w:rPr>
              <w:t>p</w:t>
            </w:r>
          </w:p>
        </w:tc>
      </w:tr>
      <w:tr w:rsidR="000C44AB" w:rsidRPr="003701A1" w14:paraId="196D2D23" w14:textId="77777777" w:rsidTr="003F3198">
        <w:trPr>
          <w:trHeight w:val="272"/>
        </w:trPr>
        <w:tc>
          <w:tcPr>
            <w:tcW w:w="1675" w:type="dxa"/>
            <w:vMerge/>
            <w:tcBorders>
              <w:top w:val="single" w:sz="4" w:space="0" w:color="000000"/>
              <w:left w:val="single" w:sz="4" w:space="0" w:color="000000"/>
              <w:right w:val="single" w:sz="4" w:space="0" w:color="000000"/>
            </w:tcBorders>
          </w:tcPr>
          <w:p w14:paraId="06DF1691" w14:textId="77777777" w:rsidR="000C44AB" w:rsidRPr="003701A1" w:rsidRDefault="000C44AB" w:rsidP="00556C7A">
            <w:pPr>
              <w:widowControl w:val="0"/>
              <w:pBdr>
                <w:top w:val="nil"/>
                <w:left w:val="nil"/>
                <w:bottom w:val="nil"/>
                <w:right w:val="nil"/>
                <w:between w:val="nil"/>
              </w:pBdr>
              <w:rPr>
                <w:sz w:val="28"/>
                <w:szCs w:val="28"/>
              </w:rPr>
            </w:pPr>
          </w:p>
        </w:tc>
        <w:tc>
          <w:tcPr>
            <w:tcW w:w="3421" w:type="dxa"/>
            <w:gridSpan w:val="4"/>
            <w:tcBorders>
              <w:top w:val="single" w:sz="4" w:space="0" w:color="000000"/>
              <w:left w:val="single" w:sz="4" w:space="0" w:color="000000"/>
              <w:bottom w:val="single" w:sz="4" w:space="0" w:color="000000"/>
              <w:right w:val="single" w:sz="4" w:space="0" w:color="000000"/>
            </w:tcBorders>
            <w:vAlign w:val="center"/>
          </w:tcPr>
          <w:p w14:paraId="377175BE" w14:textId="77777777" w:rsidR="000C44AB" w:rsidRPr="003701A1" w:rsidRDefault="000C44AB" w:rsidP="00556C7A">
            <w:pPr>
              <w:jc w:val="center"/>
              <w:rPr>
                <w:sz w:val="28"/>
                <w:szCs w:val="28"/>
              </w:rPr>
            </w:pPr>
            <w:r w:rsidRPr="003701A1">
              <w:rPr>
                <w:sz w:val="28"/>
                <w:szCs w:val="28"/>
              </w:rPr>
              <w:t>Мужчины</w:t>
            </w:r>
          </w:p>
          <w:p w14:paraId="16BED54A" w14:textId="77777777" w:rsidR="000C44AB" w:rsidRPr="003701A1" w:rsidRDefault="000C44AB" w:rsidP="00556C7A">
            <w:pPr>
              <w:jc w:val="center"/>
              <w:rPr>
                <w:sz w:val="28"/>
                <w:szCs w:val="28"/>
              </w:rPr>
            </w:pPr>
            <w:r w:rsidRPr="003701A1">
              <w:rPr>
                <w:sz w:val="28"/>
                <w:szCs w:val="28"/>
              </w:rPr>
              <w:t>(n=17)</w:t>
            </w:r>
          </w:p>
        </w:tc>
        <w:tc>
          <w:tcPr>
            <w:tcW w:w="3404" w:type="dxa"/>
            <w:gridSpan w:val="4"/>
            <w:tcBorders>
              <w:top w:val="single" w:sz="4" w:space="0" w:color="000000"/>
              <w:left w:val="single" w:sz="4" w:space="0" w:color="000000"/>
              <w:bottom w:val="single" w:sz="4" w:space="0" w:color="000000"/>
              <w:right w:val="single" w:sz="4" w:space="0" w:color="000000"/>
            </w:tcBorders>
            <w:vAlign w:val="center"/>
          </w:tcPr>
          <w:p w14:paraId="32093480" w14:textId="77777777" w:rsidR="000C44AB" w:rsidRPr="003701A1" w:rsidRDefault="000C44AB" w:rsidP="00556C7A">
            <w:pPr>
              <w:jc w:val="center"/>
              <w:rPr>
                <w:sz w:val="28"/>
                <w:szCs w:val="28"/>
              </w:rPr>
            </w:pPr>
            <w:r w:rsidRPr="003701A1">
              <w:rPr>
                <w:sz w:val="28"/>
                <w:szCs w:val="28"/>
              </w:rPr>
              <w:t>Женщины</w:t>
            </w:r>
          </w:p>
          <w:p w14:paraId="262FEA51" w14:textId="77777777" w:rsidR="000C44AB" w:rsidRPr="003701A1" w:rsidRDefault="000C44AB" w:rsidP="00556C7A">
            <w:pPr>
              <w:jc w:val="center"/>
              <w:rPr>
                <w:sz w:val="28"/>
                <w:szCs w:val="28"/>
              </w:rPr>
            </w:pPr>
            <w:r w:rsidRPr="003701A1">
              <w:rPr>
                <w:sz w:val="28"/>
                <w:szCs w:val="28"/>
              </w:rPr>
              <w:t>(n=52)</w:t>
            </w:r>
          </w:p>
        </w:tc>
        <w:tc>
          <w:tcPr>
            <w:tcW w:w="851" w:type="dxa"/>
            <w:vMerge/>
            <w:tcBorders>
              <w:top w:val="single" w:sz="4" w:space="0" w:color="000000"/>
              <w:left w:val="single" w:sz="4" w:space="0" w:color="000000"/>
              <w:right w:val="single" w:sz="4" w:space="0" w:color="000000"/>
            </w:tcBorders>
            <w:vAlign w:val="center"/>
          </w:tcPr>
          <w:p w14:paraId="173CFAC6" w14:textId="77777777" w:rsidR="000C44AB" w:rsidRPr="003701A1" w:rsidRDefault="000C44AB" w:rsidP="00556C7A">
            <w:pPr>
              <w:widowControl w:val="0"/>
              <w:pBdr>
                <w:top w:val="nil"/>
                <w:left w:val="nil"/>
                <w:bottom w:val="nil"/>
                <w:right w:val="nil"/>
                <w:between w:val="nil"/>
              </w:pBdr>
              <w:rPr>
                <w:sz w:val="28"/>
                <w:szCs w:val="28"/>
              </w:rPr>
            </w:pPr>
          </w:p>
        </w:tc>
      </w:tr>
      <w:tr w:rsidR="001716E1" w:rsidRPr="003701A1" w14:paraId="2BCE2A9A" w14:textId="77777777" w:rsidTr="003F3198">
        <w:trPr>
          <w:trHeight w:val="258"/>
        </w:trPr>
        <w:tc>
          <w:tcPr>
            <w:tcW w:w="1675" w:type="dxa"/>
            <w:vMerge/>
            <w:tcBorders>
              <w:top w:val="single" w:sz="4" w:space="0" w:color="000000"/>
              <w:left w:val="single" w:sz="4" w:space="0" w:color="000000"/>
              <w:right w:val="single" w:sz="4" w:space="0" w:color="000000"/>
            </w:tcBorders>
          </w:tcPr>
          <w:p w14:paraId="0C695BD4" w14:textId="77777777" w:rsidR="000C44AB" w:rsidRPr="003701A1" w:rsidRDefault="000C44AB" w:rsidP="00556C7A">
            <w:pPr>
              <w:widowControl w:val="0"/>
              <w:pBdr>
                <w:top w:val="nil"/>
                <w:left w:val="nil"/>
                <w:bottom w:val="nil"/>
                <w:right w:val="nil"/>
                <w:between w:val="nil"/>
              </w:pBdr>
              <w:rPr>
                <w:sz w:val="28"/>
                <w:szCs w:val="28"/>
              </w:rPr>
            </w:pPr>
          </w:p>
        </w:tc>
        <w:tc>
          <w:tcPr>
            <w:tcW w:w="708" w:type="dxa"/>
            <w:tcBorders>
              <w:top w:val="single" w:sz="4" w:space="0" w:color="000000"/>
              <w:left w:val="single" w:sz="4" w:space="0" w:color="000000"/>
              <w:bottom w:val="single" w:sz="4" w:space="0" w:color="000000"/>
              <w:right w:val="single" w:sz="4" w:space="0" w:color="000000"/>
            </w:tcBorders>
            <w:vAlign w:val="center"/>
          </w:tcPr>
          <w:p w14:paraId="40F48BC3" w14:textId="77777777" w:rsidR="000C44AB" w:rsidRPr="003701A1" w:rsidRDefault="000C44AB" w:rsidP="00556C7A">
            <w:pPr>
              <w:jc w:val="center"/>
              <w:rPr>
                <w:sz w:val="28"/>
                <w:szCs w:val="28"/>
              </w:rPr>
            </w:pPr>
            <w:r w:rsidRPr="003701A1">
              <w:rPr>
                <w:sz w:val="28"/>
                <w:szCs w:val="28"/>
              </w:rPr>
              <w:t>абс.</w:t>
            </w:r>
          </w:p>
        </w:tc>
        <w:tc>
          <w:tcPr>
            <w:tcW w:w="851" w:type="dxa"/>
            <w:tcBorders>
              <w:top w:val="single" w:sz="4" w:space="0" w:color="000000"/>
              <w:left w:val="single" w:sz="4" w:space="0" w:color="000000"/>
              <w:bottom w:val="single" w:sz="4" w:space="0" w:color="000000"/>
              <w:right w:val="single" w:sz="4" w:space="0" w:color="000000"/>
            </w:tcBorders>
            <w:vAlign w:val="center"/>
          </w:tcPr>
          <w:p w14:paraId="00A29714" w14:textId="77777777" w:rsidR="000C44AB" w:rsidRPr="003701A1" w:rsidRDefault="000C44AB" w:rsidP="00556C7A">
            <w:pPr>
              <w:jc w:val="center"/>
              <w:rPr>
                <w:sz w:val="28"/>
                <w:szCs w:val="28"/>
              </w:rPr>
            </w:pPr>
            <w:r w:rsidRPr="003701A1">
              <w:rPr>
                <w:sz w:val="28"/>
                <w:szCs w:val="28"/>
              </w:rPr>
              <w:t>%</w:t>
            </w:r>
          </w:p>
        </w:tc>
        <w:tc>
          <w:tcPr>
            <w:tcW w:w="992" w:type="dxa"/>
            <w:tcBorders>
              <w:top w:val="single" w:sz="4" w:space="0" w:color="000000"/>
              <w:left w:val="single" w:sz="4" w:space="0" w:color="000000"/>
              <w:bottom w:val="single" w:sz="4" w:space="0" w:color="000000"/>
              <w:right w:val="single" w:sz="4" w:space="0" w:color="000000"/>
            </w:tcBorders>
            <w:vAlign w:val="center"/>
          </w:tcPr>
          <w:p w14:paraId="788A8891" w14:textId="77777777" w:rsidR="000C44AB" w:rsidRPr="003701A1" w:rsidRDefault="000C44AB" w:rsidP="00556C7A">
            <w:pPr>
              <w:jc w:val="center"/>
              <w:rPr>
                <w:sz w:val="28"/>
                <w:szCs w:val="28"/>
              </w:rPr>
            </w:pPr>
            <w:r w:rsidRPr="003701A1">
              <w:rPr>
                <w:sz w:val="28"/>
                <w:szCs w:val="28"/>
              </w:rPr>
              <w:t>Exact 95% LCL</w:t>
            </w:r>
          </w:p>
        </w:tc>
        <w:tc>
          <w:tcPr>
            <w:tcW w:w="870" w:type="dxa"/>
            <w:tcBorders>
              <w:top w:val="single" w:sz="4" w:space="0" w:color="000000"/>
              <w:left w:val="single" w:sz="4" w:space="0" w:color="000000"/>
              <w:bottom w:val="single" w:sz="4" w:space="0" w:color="000000"/>
              <w:right w:val="single" w:sz="4" w:space="0" w:color="000000"/>
            </w:tcBorders>
            <w:vAlign w:val="center"/>
          </w:tcPr>
          <w:p w14:paraId="75A62C9E" w14:textId="77777777" w:rsidR="000C44AB" w:rsidRPr="003701A1" w:rsidRDefault="000C44AB" w:rsidP="00556C7A">
            <w:pPr>
              <w:jc w:val="center"/>
              <w:rPr>
                <w:sz w:val="28"/>
                <w:szCs w:val="28"/>
              </w:rPr>
            </w:pPr>
            <w:r w:rsidRPr="003701A1">
              <w:rPr>
                <w:sz w:val="28"/>
                <w:szCs w:val="28"/>
              </w:rPr>
              <w:t>Exact 95% UCL</w:t>
            </w:r>
          </w:p>
        </w:tc>
        <w:tc>
          <w:tcPr>
            <w:tcW w:w="831" w:type="dxa"/>
            <w:tcBorders>
              <w:top w:val="single" w:sz="4" w:space="0" w:color="000000"/>
              <w:left w:val="single" w:sz="4" w:space="0" w:color="000000"/>
              <w:bottom w:val="single" w:sz="4" w:space="0" w:color="000000"/>
              <w:right w:val="single" w:sz="4" w:space="0" w:color="000000"/>
            </w:tcBorders>
            <w:vAlign w:val="center"/>
          </w:tcPr>
          <w:p w14:paraId="030A9E37" w14:textId="77777777" w:rsidR="000C44AB" w:rsidRPr="003701A1" w:rsidRDefault="000C44AB" w:rsidP="00556C7A">
            <w:pPr>
              <w:jc w:val="center"/>
              <w:rPr>
                <w:sz w:val="28"/>
                <w:szCs w:val="28"/>
              </w:rPr>
            </w:pPr>
            <w:r w:rsidRPr="003701A1">
              <w:rPr>
                <w:sz w:val="28"/>
                <w:szCs w:val="28"/>
              </w:rPr>
              <w:t>абс.</w:t>
            </w:r>
          </w:p>
        </w:tc>
        <w:tc>
          <w:tcPr>
            <w:tcW w:w="851" w:type="dxa"/>
            <w:tcBorders>
              <w:top w:val="single" w:sz="4" w:space="0" w:color="000000"/>
              <w:left w:val="single" w:sz="4" w:space="0" w:color="000000"/>
              <w:bottom w:val="single" w:sz="4" w:space="0" w:color="000000"/>
              <w:right w:val="single" w:sz="4" w:space="0" w:color="000000"/>
            </w:tcBorders>
            <w:vAlign w:val="center"/>
          </w:tcPr>
          <w:p w14:paraId="49645E59" w14:textId="77777777" w:rsidR="000C44AB" w:rsidRPr="003701A1" w:rsidRDefault="000C44AB" w:rsidP="00556C7A">
            <w:pPr>
              <w:jc w:val="center"/>
              <w:rPr>
                <w:sz w:val="28"/>
                <w:szCs w:val="28"/>
              </w:rPr>
            </w:pPr>
            <w:r w:rsidRPr="003701A1">
              <w:rPr>
                <w:sz w:val="28"/>
                <w:szCs w:val="28"/>
              </w:rPr>
              <w:t>%</w:t>
            </w:r>
          </w:p>
        </w:tc>
        <w:tc>
          <w:tcPr>
            <w:tcW w:w="872" w:type="dxa"/>
            <w:tcBorders>
              <w:top w:val="single" w:sz="4" w:space="0" w:color="000000"/>
              <w:left w:val="single" w:sz="4" w:space="0" w:color="000000"/>
              <w:bottom w:val="single" w:sz="4" w:space="0" w:color="000000"/>
              <w:right w:val="single" w:sz="4" w:space="0" w:color="000000"/>
            </w:tcBorders>
            <w:vAlign w:val="center"/>
          </w:tcPr>
          <w:p w14:paraId="2A846948" w14:textId="77777777" w:rsidR="000C44AB" w:rsidRPr="003701A1" w:rsidRDefault="000C44AB" w:rsidP="00556C7A">
            <w:pPr>
              <w:jc w:val="center"/>
              <w:rPr>
                <w:sz w:val="28"/>
                <w:szCs w:val="28"/>
              </w:rPr>
            </w:pPr>
            <w:r w:rsidRPr="003701A1">
              <w:rPr>
                <w:sz w:val="28"/>
                <w:szCs w:val="28"/>
              </w:rPr>
              <w:t>Exact 95% LCL</w:t>
            </w:r>
          </w:p>
        </w:tc>
        <w:tc>
          <w:tcPr>
            <w:tcW w:w="850" w:type="dxa"/>
            <w:tcBorders>
              <w:top w:val="single" w:sz="4" w:space="0" w:color="000000"/>
              <w:left w:val="single" w:sz="4" w:space="0" w:color="000000"/>
              <w:bottom w:val="single" w:sz="4" w:space="0" w:color="000000"/>
              <w:right w:val="single" w:sz="4" w:space="0" w:color="000000"/>
            </w:tcBorders>
            <w:vAlign w:val="center"/>
          </w:tcPr>
          <w:p w14:paraId="34C7BDAF" w14:textId="77777777" w:rsidR="000C44AB" w:rsidRPr="003701A1" w:rsidRDefault="000C44AB" w:rsidP="00556C7A">
            <w:pPr>
              <w:jc w:val="center"/>
              <w:rPr>
                <w:sz w:val="28"/>
                <w:szCs w:val="28"/>
              </w:rPr>
            </w:pPr>
            <w:r w:rsidRPr="003701A1">
              <w:rPr>
                <w:sz w:val="28"/>
                <w:szCs w:val="28"/>
              </w:rPr>
              <w:t>Exact 95% UCL</w:t>
            </w:r>
          </w:p>
        </w:tc>
        <w:tc>
          <w:tcPr>
            <w:tcW w:w="851" w:type="dxa"/>
            <w:vMerge/>
            <w:tcBorders>
              <w:top w:val="single" w:sz="4" w:space="0" w:color="000000"/>
              <w:left w:val="single" w:sz="4" w:space="0" w:color="000000"/>
              <w:right w:val="single" w:sz="4" w:space="0" w:color="000000"/>
            </w:tcBorders>
            <w:vAlign w:val="center"/>
          </w:tcPr>
          <w:p w14:paraId="6DC4A3D6" w14:textId="77777777" w:rsidR="000C44AB" w:rsidRPr="003701A1" w:rsidRDefault="000C44AB" w:rsidP="00556C7A">
            <w:pPr>
              <w:widowControl w:val="0"/>
              <w:pBdr>
                <w:top w:val="nil"/>
                <w:left w:val="nil"/>
                <w:bottom w:val="nil"/>
                <w:right w:val="nil"/>
                <w:between w:val="nil"/>
              </w:pBdr>
              <w:rPr>
                <w:sz w:val="28"/>
                <w:szCs w:val="28"/>
              </w:rPr>
            </w:pPr>
          </w:p>
        </w:tc>
      </w:tr>
      <w:tr w:rsidR="001716E1" w:rsidRPr="003701A1" w14:paraId="548BAF95" w14:textId="77777777" w:rsidTr="003F3198">
        <w:tc>
          <w:tcPr>
            <w:tcW w:w="1675" w:type="dxa"/>
            <w:tcBorders>
              <w:top w:val="single" w:sz="4" w:space="0" w:color="000000"/>
              <w:left w:val="single" w:sz="4" w:space="0" w:color="000000"/>
              <w:bottom w:val="single" w:sz="4" w:space="0" w:color="000000"/>
              <w:right w:val="single" w:sz="4" w:space="0" w:color="000000"/>
            </w:tcBorders>
          </w:tcPr>
          <w:p w14:paraId="1F45121D" w14:textId="77777777" w:rsidR="000C44AB" w:rsidRPr="003701A1" w:rsidRDefault="000C44AB" w:rsidP="00556C7A">
            <w:pPr>
              <w:rPr>
                <w:sz w:val="28"/>
                <w:szCs w:val="28"/>
              </w:rPr>
            </w:pPr>
            <w:r w:rsidRPr="003701A1">
              <w:rPr>
                <w:sz w:val="28"/>
                <w:szCs w:val="28"/>
              </w:rPr>
              <w:t xml:space="preserve">Набираете и обследуете сами </w:t>
            </w:r>
          </w:p>
        </w:tc>
        <w:tc>
          <w:tcPr>
            <w:tcW w:w="708" w:type="dxa"/>
            <w:tcBorders>
              <w:top w:val="single" w:sz="4" w:space="0" w:color="000000"/>
              <w:left w:val="single" w:sz="4" w:space="0" w:color="000000"/>
              <w:bottom w:val="single" w:sz="4" w:space="0" w:color="000000"/>
              <w:right w:val="single" w:sz="4" w:space="0" w:color="000000"/>
            </w:tcBorders>
            <w:vAlign w:val="center"/>
          </w:tcPr>
          <w:p w14:paraId="37D4B6E8" w14:textId="77777777" w:rsidR="000C44AB" w:rsidRPr="003701A1" w:rsidRDefault="000C44AB" w:rsidP="00556C7A">
            <w:pPr>
              <w:jc w:val="center"/>
              <w:rPr>
                <w:sz w:val="28"/>
                <w:szCs w:val="28"/>
              </w:rPr>
            </w:pPr>
            <w:r w:rsidRPr="003701A1">
              <w:rPr>
                <w:sz w:val="28"/>
                <w:szCs w:val="28"/>
              </w:rPr>
              <w:t>15</w:t>
            </w:r>
          </w:p>
        </w:tc>
        <w:tc>
          <w:tcPr>
            <w:tcW w:w="851" w:type="dxa"/>
            <w:tcBorders>
              <w:top w:val="single" w:sz="4" w:space="0" w:color="000000"/>
              <w:left w:val="single" w:sz="4" w:space="0" w:color="000000"/>
              <w:bottom w:val="single" w:sz="4" w:space="0" w:color="000000"/>
              <w:right w:val="single" w:sz="4" w:space="0" w:color="000000"/>
            </w:tcBorders>
            <w:vAlign w:val="center"/>
          </w:tcPr>
          <w:p w14:paraId="7679A9FC" w14:textId="77777777" w:rsidR="000C44AB" w:rsidRPr="003701A1" w:rsidRDefault="000C44AB" w:rsidP="00556C7A">
            <w:pPr>
              <w:jc w:val="center"/>
              <w:rPr>
                <w:sz w:val="28"/>
                <w:szCs w:val="28"/>
              </w:rPr>
            </w:pPr>
            <w:r w:rsidRPr="003701A1">
              <w:rPr>
                <w:sz w:val="28"/>
                <w:szCs w:val="28"/>
              </w:rPr>
              <w:t>44,12</w:t>
            </w:r>
          </w:p>
        </w:tc>
        <w:tc>
          <w:tcPr>
            <w:tcW w:w="992" w:type="dxa"/>
            <w:tcBorders>
              <w:top w:val="single" w:sz="4" w:space="0" w:color="000000"/>
              <w:left w:val="single" w:sz="4" w:space="0" w:color="000000"/>
              <w:bottom w:val="single" w:sz="4" w:space="0" w:color="000000"/>
              <w:right w:val="single" w:sz="4" w:space="0" w:color="000000"/>
            </w:tcBorders>
            <w:vAlign w:val="center"/>
          </w:tcPr>
          <w:p w14:paraId="347B223B" w14:textId="77777777" w:rsidR="000C44AB" w:rsidRPr="003701A1" w:rsidRDefault="000C44AB" w:rsidP="00556C7A">
            <w:pPr>
              <w:jc w:val="center"/>
              <w:rPr>
                <w:sz w:val="28"/>
                <w:szCs w:val="28"/>
              </w:rPr>
            </w:pPr>
            <w:r w:rsidRPr="003701A1">
              <w:rPr>
                <w:sz w:val="28"/>
                <w:szCs w:val="28"/>
              </w:rPr>
              <w:t>27,19</w:t>
            </w:r>
          </w:p>
        </w:tc>
        <w:tc>
          <w:tcPr>
            <w:tcW w:w="870" w:type="dxa"/>
            <w:tcBorders>
              <w:top w:val="single" w:sz="4" w:space="0" w:color="000000"/>
              <w:left w:val="single" w:sz="4" w:space="0" w:color="000000"/>
              <w:bottom w:val="single" w:sz="4" w:space="0" w:color="000000"/>
              <w:right w:val="single" w:sz="4" w:space="0" w:color="000000"/>
            </w:tcBorders>
            <w:vAlign w:val="center"/>
          </w:tcPr>
          <w:p w14:paraId="72DD0AAC" w14:textId="77777777" w:rsidR="000C44AB" w:rsidRPr="003701A1" w:rsidRDefault="000C44AB" w:rsidP="00556C7A">
            <w:pPr>
              <w:jc w:val="center"/>
              <w:rPr>
                <w:sz w:val="28"/>
                <w:szCs w:val="28"/>
              </w:rPr>
            </w:pPr>
            <w:r w:rsidRPr="003701A1">
              <w:rPr>
                <w:sz w:val="28"/>
                <w:szCs w:val="28"/>
              </w:rPr>
              <w:t>62,11</w:t>
            </w:r>
          </w:p>
        </w:tc>
        <w:tc>
          <w:tcPr>
            <w:tcW w:w="831" w:type="dxa"/>
            <w:tcBorders>
              <w:top w:val="single" w:sz="4" w:space="0" w:color="000000"/>
              <w:left w:val="single" w:sz="4" w:space="0" w:color="000000"/>
              <w:bottom w:val="single" w:sz="4" w:space="0" w:color="000000"/>
              <w:right w:val="single" w:sz="4" w:space="0" w:color="000000"/>
            </w:tcBorders>
            <w:vAlign w:val="center"/>
          </w:tcPr>
          <w:p w14:paraId="24EF4F23" w14:textId="77777777" w:rsidR="000C44AB" w:rsidRPr="003701A1" w:rsidRDefault="000C44AB" w:rsidP="00556C7A">
            <w:pPr>
              <w:jc w:val="center"/>
              <w:rPr>
                <w:sz w:val="28"/>
                <w:szCs w:val="28"/>
              </w:rPr>
            </w:pPr>
            <w:r w:rsidRPr="003701A1">
              <w:rPr>
                <w:sz w:val="28"/>
                <w:szCs w:val="28"/>
              </w:rPr>
              <w:t>46</w:t>
            </w:r>
          </w:p>
        </w:tc>
        <w:tc>
          <w:tcPr>
            <w:tcW w:w="851" w:type="dxa"/>
            <w:tcBorders>
              <w:top w:val="single" w:sz="4" w:space="0" w:color="000000"/>
              <w:left w:val="single" w:sz="4" w:space="0" w:color="000000"/>
              <w:bottom w:val="single" w:sz="4" w:space="0" w:color="000000"/>
              <w:right w:val="single" w:sz="4" w:space="0" w:color="000000"/>
            </w:tcBorders>
            <w:vAlign w:val="center"/>
          </w:tcPr>
          <w:p w14:paraId="0BBBC5DD" w14:textId="77777777" w:rsidR="000C44AB" w:rsidRPr="003701A1" w:rsidRDefault="000C44AB" w:rsidP="00556C7A">
            <w:pPr>
              <w:jc w:val="center"/>
              <w:rPr>
                <w:sz w:val="28"/>
                <w:szCs w:val="28"/>
              </w:rPr>
            </w:pPr>
            <w:r w:rsidRPr="003701A1">
              <w:rPr>
                <w:sz w:val="28"/>
                <w:szCs w:val="28"/>
              </w:rPr>
              <w:t>52,87</w:t>
            </w:r>
          </w:p>
        </w:tc>
        <w:tc>
          <w:tcPr>
            <w:tcW w:w="872" w:type="dxa"/>
            <w:tcBorders>
              <w:top w:val="single" w:sz="4" w:space="0" w:color="000000"/>
              <w:left w:val="single" w:sz="4" w:space="0" w:color="000000"/>
              <w:bottom w:val="single" w:sz="4" w:space="0" w:color="000000"/>
              <w:right w:val="single" w:sz="4" w:space="0" w:color="000000"/>
            </w:tcBorders>
            <w:vAlign w:val="center"/>
          </w:tcPr>
          <w:p w14:paraId="3DA26216" w14:textId="77777777" w:rsidR="000C44AB" w:rsidRPr="003701A1" w:rsidRDefault="000C44AB" w:rsidP="00556C7A">
            <w:pPr>
              <w:jc w:val="center"/>
              <w:rPr>
                <w:sz w:val="28"/>
                <w:szCs w:val="28"/>
              </w:rPr>
            </w:pPr>
            <w:r w:rsidRPr="003701A1">
              <w:rPr>
                <w:sz w:val="28"/>
                <w:szCs w:val="28"/>
              </w:rPr>
              <w:t>41,87</w:t>
            </w:r>
          </w:p>
        </w:tc>
        <w:tc>
          <w:tcPr>
            <w:tcW w:w="850" w:type="dxa"/>
            <w:tcBorders>
              <w:top w:val="single" w:sz="4" w:space="0" w:color="000000"/>
              <w:left w:val="single" w:sz="4" w:space="0" w:color="000000"/>
              <w:bottom w:val="single" w:sz="4" w:space="0" w:color="000000"/>
              <w:right w:val="single" w:sz="4" w:space="0" w:color="000000"/>
            </w:tcBorders>
            <w:vAlign w:val="center"/>
          </w:tcPr>
          <w:p w14:paraId="1999C5AE" w14:textId="77777777" w:rsidR="000C44AB" w:rsidRPr="003701A1" w:rsidRDefault="000C44AB" w:rsidP="00556C7A">
            <w:pPr>
              <w:jc w:val="center"/>
              <w:rPr>
                <w:sz w:val="28"/>
                <w:szCs w:val="28"/>
              </w:rPr>
            </w:pPr>
            <w:r w:rsidRPr="003701A1">
              <w:rPr>
                <w:sz w:val="28"/>
                <w:szCs w:val="28"/>
              </w:rPr>
              <w:t>63,67</w:t>
            </w:r>
          </w:p>
        </w:tc>
        <w:tc>
          <w:tcPr>
            <w:tcW w:w="851" w:type="dxa"/>
            <w:tcBorders>
              <w:top w:val="single" w:sz="4" w:space="0" w:color="000000"/>
              <w:left w:val="single" w:sz="4" w:space="0" w:color="000000"/>
              <w:bottom w:val="single" w:sz="4" w:space="0" w:color="000000"/>
              <w:right w:val="single" w:sz="4" w:space="0" w:color="000000"/>
            </w:tcBorders>
            <w:vAlign w:val="center"/>
          </w:tcPr>
          <w:p w14:paraId="3B4155F7" w14:textId="77777777" w:rsidR="000C44AB" w:rsidRPr="003701A1" w:rsidRDefault="000C44AB" w:rsidP="00556C7A">
            <w:pPr>
              <w:jc w:val="center"/>
              <w:rPr>
                <w:sz w:val="28"/>
                <w:szCs w:val="28"/>
              </w:rPr>
            </w:pPr>
            <w:r w:rsidRPr="003701A1">
              <w:rPr>
                <w:sz w:val="28"/>
                <w:szCs w:val="28"/>
              </w:rPr>
              <w:t>0,980</w:t>
            </w:r>
          </w:p>
        </w:tc>
      </w:tr>
      <w:tr w:rsidR="001716E1" w:rsidRPr="003701A1" w14:paraId="771E367A" w14:textId="77777777" w:rsidTr="003F3198">
        <w:tc>
          <w:tcPr>
            <w:tcW w:w="1675" w:type="dxa"/>
            <w:tcBorders>
              <w:top w:val="single" w:sz="4" w:space="0" w:color="000000"/>
              <w:left w:val="single" w:sz="4" w:space="0" w:color="000000"/>
              <w:bottom w:val="single" w:sz="4" w:space="0" w:color="000000"/>
              <w:right w:val="single" w:sz="4" w:space="0" w:color="000000"/>
            </w:tcBorders>
          </w:tcPr>
          <w:p w14:paraId="0DDBD294" w14:textId="77777777" w:rsidR="000C44AB" w:rsidRPr="003701A1" w:rsidRDefault="000C44AB" w:rsidP="00556C7A">
            <w:pPr>
              <w:rPr>
                <w:sz w:val="28"/>
                <w:szCs w:val="28"/>
              </w:rPr>
            </w:pPr>
            <w:r w:rsidRPr="003701A1">
              <w:rPr>
                <w:sz w:val="28"/>
                <w:szCs w:val="28"/>
              </w:rPr>
              <w:t xml:space="preserve">Доставка с других клиниках РК </w:t>
            </w:r>
          </w:p>
        </w:tc>
        <w:tc>
          <w:tcPr>
            <w:tcW w:w="708" w:type="dxa"/>
            <w:tcBorders>
              <w:top w:val="single" w:sz="4" w:space="0" w:color="000000"/>
              <w:left w:val="single" w:sz="4" w:space="0" w:color="000000"/>
              <w:bottom w:val="single" w:sz="4" w:space="0" w:color="000000"/>
              <w:right w:val="single" w:sz="4" w:space="0" w:color="000000"/>
            </w:tcBorders>
            <w:vAlign w:val="center"/>
          </w:tcPr>
          <w:p w14:paraId="452A3D60" w14:textId="77777777" w:rsidR="000C44AB" w:rsidRPr="003701A1" w:rsidRDefault="000C44AB" w:rsidP="00556C7A">
            <w:pPr>
              <w:jc w:val="center"/>
              <w:rPr>
                <w:sz w:val="28"/>
                <w:szCs w:val="28"/>
              </w:rPr>
            </w:pPr>
            <w:r w:rsidRPr="003701A1">
              <w:rPr>
                <w:sz w:val="28"/>
                <w:szCs w:val="28"/>
              </w:rPr>
              <w:t>8</w:t>
            </w:r>
          </w:p>
        </w:tc>
        <w:tc>
          <w:tcPr>
            <w:tcW w:w="851" w:type="dxa"/>
            <w:tcBorders>
              <w:top w:val="single" w:sz="4" w:space="0" w:color="000000"/>
              <w:left w:val="single" w:sz="4" w:space="0" w:color="000000"/>
              <w:bottom w:val="single" w:sz="4" w:space="0" w:color="000000"/>
              <w:right w:val="single" w:sz="4" w:space="0" w:color="000000"/>
            </w:tcBorders>
            <w:vAlign w:val="center"/>
          </w:tcPr>
          <w:p w14:paraId="00815BE7" w14:textId="77777777" w:rsidR="000C44AB" w:rsidRPr="003701A1" w:rsidRDefault="000C44AB" w:rsidP="00556C7A">
            <w:pPr>
              <w:jc w:val="center"/>
              <w:rPr>
                <w:sz w:val="28"/>
                <w:szCs w:val="28"/>
              </w:rPr>
            </w:pPr>
            <w:r w:rsidRPr="003701A1">
              <w:rPr>
                <w:sz w:val="28"/>
                <w:szCs w:val="28"/>
              </w:rPr>
              <w:t>23,53</w:t>
            </w:r>
          </w:p>
        </w:tc>
        <w:tc>
          <w:tcPr>
            <w:tcW w:w="992" w:type="dxa"/>
            <w:tcBorders>
              <w:top w:val="single" w:sz="4" w:space="0" w:color="000000"/>
              <w:left w:val="single" w:sz="4" w:space="0" w:color="000000"/>
              <w:bottom w:val="single" w:sz="4" w:space="0" w:color="000000"/>
              <w:right w:val="single" w:sz="4" w:space="0" w:color="000000"/>
            </w:tcBorders>
            <w:vAlign w:val="center"/>
          </w:tcPr>
          <w:p w14:paraId="7DAF6017" w14:textId="77777777" w:rsidR="000C44AB" w:rsidRPr="003701A1" w:rsidRDefault="000C44AB" w:rsidP="00556C7A">
            <w:pPr>
              <w:jc w:val="center"/>
              <w:rPr>
                <w:sz w:val="28"/>
                <w:szCs w:val="28"/>
              </w:rPr>
            </w:pPr>
            <w:r w:rsidRPr="003701A1">
              <w:rPr>
                <w:sz w:val="28"/>
                <w:szCs w:val="28"/>
              </w:rPr>
              <w:t>10,75</w:t>
            </w:r>
          </w:p>
        </w:tc>
        <w:tc>
          <w:tcPr>
            <w:tcW w:w="870" w:type="dxa"/>
            <w:tcBorders>
              <w:top w:val="single" w:sz="4" w:space="0" w:color="000000"/>
              <w:left w:val="single" w:sz="4" w:space="0" w:color="000000"/>
              <w:bottom w:val="single" w:sz="4" w:space="0" w:color="000000"/>
              <w:right w:val="single" w:sz="4" w:space="0" w:color="000000"/>
            </w:tcBorders>
            <w:vAlign w:val="center"/>
          </w:tcPr>
          <w:p w14:paraId="4C0654E2" w14:textId="77777777" w:rsidR="000C44AB" w:rsidRPr="003701A1" w:rsidRDefault="000C44AB" w:rsidP="00556C7A">
            <w:pPr>
              <w:jc w:val="center"/>
              <w:rPr>
                <w:sz w:val="28"/>
                <w:szCs w:val="28"/>
              </w:rPr>
            </w:pPr>
            <w:r w:rsidRPr="003701A1">
              <w:rPr>
                <w:sz w:val="28"/>
                <w:szCs w:val="28"/>
              </w:rPr>
              <w:t>41,17</w:t>
            </w:r>
          </w:p>
        </w:tc>
        <w:tc>
          <w:tcPr>
            <w:tcW w:w="831" w:type="dxa"/>
            <w:tcBorders>
              <w:top w:val="single" w:sz="4" w:space="0" w:color="000000"/>
              <w:left w:val="single" w:sz="4" w:space="0" w:color="000000"/>
              <w:bottom w:val="single" w:sz="4" w:space="0" w:color="000000"/>
              <w:right w:val="single" w:sz="4" w:space="0" w:color="000000"/>
            </w:tcBorders>
            <w:vAlign w:val="center"/>
          </w:tcPr>
          <w:p w14:paraId="29F33127" w14:textId="77777777" w:rsidR="000C44AB" w:rsidRPr="003701A1" w:rsidRDefault="000C44AB" w:rsidP="00556C7A">
            <w:pPr>
              <w:jc w:val="center"/>
              <w:rPr>
                <w:sz w:val="28"/>
                <w:szCs w:val="28"/>
              </w:rPr>
            </w:pPr>
            <w:r w:rsidRPr="003701A1">
              <w:rPr>
                <w:sz w:val="28"/>
                <w:szCs w:val="28"/>
              </w:rPr>
              <w:t>15</w:t>
            </w:r>
          </w:p>
        </w:tc>
        <w:tc>
          <w:tcPr>
            <w:tcW w:w="851" w:type="dxa"/>
            <w:tcBorders>
              <w:top w:val="single" w:sz="4" w:space="0" w:color="000000"/>
              <w:left w:val="single" w:sz="4" w:space="0" w:color="000000"/>
              <w:bottom w:val="single" w:sz="4" w:space="0" w:color="000000"/>
              <w:right w:val="single" w:sz="4" w:space="0" w:color="000000"/>
            </w:tcBorders>
            <w:vAlign w:val="center"/>
          </w:tcPr>
          <w:p w14:paraId="71B170D8" w14:textId="77777777" w:rsidR="000C44AB" w:rsidRPr="003701A1" w:rsidRDefault="000C44AB" w:rsidP="00556C7A">
            <w:pPr>
              <w:jc w:val="center"/>
              <w:rPr>
                <w:sz w:val="28"/>
                <w:szCs w:val="28"/>
              </w:rPr>
            </w:pPr>
            <w:r w:rsidRPr="003701A1">
              <w:rPr>
                <w:sz w:val="28"/>
                <w:szCs w:val="28"/>
              </w:rPr>
              <w:t>17,24</w:t>
            </w:r>
          </w:p>
        </w:tc>
        <w:tc>
          <w:tcPr>
            <w:tcW w:w="872" w:type="dxa"/>
            <w:tcBorders>
              <w:top w:val="single" w:sz="4" w:space="0" w:color="000000"/>
              <w:left w:val="single" w:sz="4" w:space="0" w:color="000000"/>
              <w:bottom w:val="single" w:sz="4" w:space="0" w:color="000000"/>
              <w:right w:val="single" w:sz="4" w:space="0" w:color="000000"/>
            </w:tcBorders>
            <w:vAlign w:val="center"/>
          </w:tcPr>
          <w:p w14:paraId="3F42F9D7" w14:textId="77777777" w:rsidR="000C44AB" w:rsidRPr="003701A1" w:rsidRDefault="000C44AB" w:rsidP="00556C7A">
            <w:pPr>
              <w:jc w:val="center"/>
              <w:rPr>
                <w:sz w:val="28"/>
                <w:szCs w:val="28"/>
              </w:rPr>
            </w:pPr>
            <w:r w:rsidRPr="003701A1">
              <w:rPr>
                <w:sz w:val="28"/>
                <w:szCs w:val="28"/>
              </w:rPr>
              <w:t>9,98</w:t>
            </w:r>
          </w:p>
        </w:tc>
        <w:tc>
          <w:tcPr>
            <w:tcW w:w="850" w:type="dxa"/>
            <w:tcBorders>
              <w:top w:val="single" w:sz="4" w:space="0" w:color="000000"/>
              <w:left w:val="single" w:sz="4" w:space="0" w:color="000000"/>
              <w:bottom w:val="single" w:sz="4" w:space="0" w:color="000000"/>
              <w:right w:val="single" w:sz="4" w:space="0" w:color="000000"/>
            </w:tcBorders>
            <w:vAlign w:val="center"/>
          </w:tcPr>
          <w:p w14:paraId="07779230" w14:textId="77777777" w:rsidR="000C44AB" w:rsidRPr="003701A1" w:rsidRDefault="000C44AB" w:rsidP="00556C7A">
            <w:pPr>
              <w:jc w:val="center"/>
              <w:rPr>
                <w:sz w:val="28"/>
                <w:szCs w:val="28"/>
              </w:rPr>
            </w:pPr>
            <w:r w:rsidRPr="003701A1">
              <w:rPr>
                <w:sz w:val="28"/>
                <w:szCs w:val="28"/>
              </w:rPr>
              <w:t>26,84</w:t>
            </w:r>
          </w:p>
        </w:tc>
        <w:tc>
          <w:tcPr>
            <w:tcW w:w="851" w:type="dxa"/>
            <w:tcBorders>
              <w:top w:val="single" w:sz="4" w:space="0" w:color="000000"/>
              <w:left w:val="single" w:sz="4" w:space="0" w:color="000000"/>
              <w:bottom w:val="single" w:sz="4" w:space="0" w:color="000000"/>
              <w:right w:val="single" w:sz="4" w:space="0" w:color="000000"/>
            </w:tcBorders>
            <w:vAlign w:val="center"/>
          </w:tcPr>
          <w:p w14:paraId="112FF031" w14:textId="77777777" w:rsidR="000C44AB" w:rsidRPr="003701A1" w:rsidRDefault="000C44AB" w:rsidP="00556C7A">
            <w:pPr>
              <w:jc w:val="center"/>
              <w:rPr>
                <w:sz w:val="28"/>
                <w:szCs w:val="28"/>
              </w:rPr>
            </w:pPr>
            <w:r w:rsidRPr="003701A1">
              <w:rPr>
                <w:sz w:val="28"/>
                <w:szCs w:val="28"/>
              </w:rPr>
              <w:t>0,167</w:t>
            </w:r>
          </w:p>
        </w:tc>
      </w:tr>
      <w:tr w:rsidR="001716E1" w:rsidRPr="003701A1" w14:paraId="233C7E43" w14:textId="77777777" w:rsidTr="003F3198">
        <w:tc>
          <w:tcPr>
            <w:tcW w:w="1675" w:type="dxa"/>
            <w:tcBorders>
              <w:top w:val="single" w:sz="4" w:space="0" w:color="000000"/>
              <w:left w:val="single" w:sz="4" w:space="0" w:color="000000"/>
              <w:bottom w:val="single" w:sz="4" w:space="0" w:color="000000"/>
              <w:right w:val="single" w:sz="4" w:space="0" w:color="000000"/>
            </w:tcBorders>
          </w:tcPr>
          <w:p w14:paraId="5D1CECBD" w14:textId="77777777" w:rsidR="000C44AB" w:rsidRPr="003701A1" w:rsidRDefault="000C44AB" w:rsidP="00556C7A">
            <w:pPr>
              <w:rPr>
                <w:sz w:val="28"/>
                <w:szCs w:val="28"/>
              </w:rPr>
            </w:pPr>
            <w:r w:rsidRPr="003701A1">
              <w:rPr>
                <w:sz w:val="28"/>
                <w:szCs w:val="28"/>
              </w:rPr>
              <w:t>Доставка с клиник/ банков других стран</w:t>
            </w:r>
          </w:p>
        </w:tc>
        <w:tc>
          <w:tcPr>
            <w:tcW w:w="708" w:type="dxa"/>
            <w:tcBorders>
              <w:top w:val="single" w:sz="4" w:space="0" w:color="000000"/>
              <w:left w:val="single" w:sz="4" w:space="0" w:color="000000"/>
              <w:bottom w:val="single" w:sz="4" w:space="0" w:color="000000"/>
              <w:right w:val="single" w:sz="4" w:space="0" w:color="000000"/>
            </w:tcBorders>
            <w:vAlign w:val="center"/>
          </w:tcPr>
          <w:p w14:paraId="39B309C5" w14:textId="77777777" w:rsidR="000C44AB" w:rsidRPr="003701A1" w:rsidRDefault="000C44AB" w:rsidP="00556C7A">
            <w:pPr>
              <w:jc w:val="center"/>
              <w:rPr>
                <w:sz w:val="28"/>
                <w:szCs w:val="28"/>
              </w:rPr>
            </w:pPr>
            <w:r w:rsidRPr="003701A1">
              <w:rPr>
                <w:sz w:val="28"/>
                <w:szCs w:val="28"/>
              </w:rPr>
              <w:t>11</w:t>
            </w:r>
          </w:p>
        </w:tc>
        <w:tc>
          <w:tcPr>
            <w:tcW w:w="851" w:type="dxa"/>
            <w:tcBorders>
              <w:top w:val="single" w:sz="4" w:space="0" w:color="000000"/>
              <w:left w:val="single" w:sz="4" w:space="0" w:color="000000"/>
              <w:bottom w:val="single" w:sz="4" w:space="0" w:color="000000"/>
              <w:right w:val="single" w:sz="4" w:space="0" w:color="000000"/>
            </w:tcBorders>
            <w:vAlign w:val="center"/>
          </w:tcPr>
          <w:p w14:paraId="248A8EC1" w14:textId="77777777" w:rsidR="000C44AB" w:rsidRPr="003701A1" w:rsidRDefault="000C44AB" w:rsidP="00556C7A">
            <w:pPr>
              <w:jc w:val="center"/>
              <w:rPr>
                <w:sz w:val="28"/>
                <w:szCs w:val="28"/>
              </w:rPr>
            </w:pPr>
            <w:r w:rsidRPr="003701A1">
              <w:rPr>
                <w:sz w:val="28"/>
                <w:szCs w:val="28"/>
              </w:rPr>
              <w:t>32,35</w:t>
            </w:r>
          </w:p>
        </w:tc>
        <w:tc>
          <w:tcPr>
            <w:tcW w:w="992" w:type="dxa"/>
            <w:tcBorders>
              <w:top w:val="single" w:sz="4" w:space="0" w:color="000000"/>
              <w:left w:val="single" w:sz="4" w:space="0" w:color="000000"/>
              <w:bottom w:val="single" w:sz="4" w:space="0" w:color="000000"/>
              <w:right w:val="single" w:sz="4" w:space="0" w:color="000000"/>
            </w:tcBorders>
            <w:vAlign w:val="center"/>
          </w:tcPr>
          <w:p w14:paraId="729340D3" w14:textId="77777777" w:rsidR="000C44AB" w:rsidRPr="003701A1" w:rsidRDefault="000C44AB" w:rsidP="00556C7A">
            <w:pPr>
              <w:jc w:val="center"/>
              <w:rPr>
                <w:sz w:val="28"/>
                <w:szCs w:val="28"/>
              </w:rPr>
            </w:pPr>
            <w:r w:rsidRPr="003701A1">
              <w:rPr>
                <w:sz w:val="28"/>
                <w:szCs w:val="28"/>
              </w:rPr>
              <w:t>17,39</w:t>
            </w:r>
          </w:p>
        </w:tc>
        <w:tc>
          <w:tcPr>
            <w:tcW w:w="870" w:type="dxa"/>
            <w:tcBorders>
              <w:top w:val="single" w:sz="4" w:space="0" w:color="000000"/>
              <w:left w:val="single" w:sz="4" w:space="0" w:color="000000"/>
              <w:bottom w:val="single" w:sz="4" w:space="0" w:color="000000"/>
              <w:right w:val="single" w:sz="4" w:space="0" w:color="000000"/>
            </w:tcBorders>
            <w:vAlign w:val="center"/>
          </w:tcPr>
          <w:p w14:paraId="162AE022" w14:textId="77777777" w:rsidR="000C44AB" w:rsidRPr="003701A1" w:rsidRDefault="000C44AB" w:rsidP="00556C7A">
            <w:pPr>
              <w:jc w:val="center"/>
              <w:rPr>
                <w:sz w:val="28"/>
                <w:szCs w:val="28"/>
              </w:rPr>
            </w:pPr>
            <w:r w:rsidRPr="003701A1">
              <w:rPr>
                <w:sz w:val="28"/>
                <w:szCs w:val="28"/>
              </w:rPr>
              <w:t>50,53</w:t>
            </w:r>
          </w:p>
        </w:tc>
        <w:tc>
          <w:tcPr>
            <w:tcW w:w="831" w:type="dxa"/>
            <w:tcBorders>
              <w:top w:val="single" w:sz="4" w:space="0" w:color="000000"/>
              <w:left w:val="single" w:sz="4" w:space="0" w:color="000000"/>
              <w:bottom w:val="single" w:sz="4" w:space="0" w:color="000000"/>
              <w:right w:val="single" w:sz="4" w:space="0" w:color="000000"/>
            </w:tcBorders>
            <w:vAlign w:val="center"/>
          </w:tcPr>
          <w:p w14:paraId="05E52709" w14:textId="77777777" w:rsidR="000C44AB" w:rsidRPr="003701A1" w:rsidRDefault="000C44AB" w:rsidP="00556C7A">
            <w:pPr>
              <w:jc w:val="center"/>
              <w:rPr>
                <w:sz w:val="28"/>
                <w:szCs w:val="28"/>
              </w:rPr>
            </w:pPr>
            <w:r w:rsidRPr="003701A1">
              <w:rPr>
                <w:sz w:val="28"/>
                <w:szCs w:val="28"/>
              </w:rPr>
              <w:t>26</w:t>
            </w:r>
          </w:p>
        </w:tc>
        <w:tc>
          <w:tcPr>
            <w:tcW w:w="851" w:type="dxa"/>
            <w:tcBorders>
              <w:top w:val="single" w:sz="4" w:space="0" w:color="000000"/>
              <w:left w:val="single" w:sz="4" w:space="0" w:color="000000"/>
              <w:bottom w:val="single" w:sz="4" w:space="0" w:color="000000"/>
              <w:right w:val="single" w:sz="4" w:space="0" w:color="000000"/>
            </w:tcBorders>
            <w:vAlign w:val="center"/>
          </w:tcPr>
          <w:p w14:paraId="43173DF7" w14:textId="77777777" w:rsidR="000C44AB" w:rsidRPr="003701A1" w:rsidRDefault="000C44AB" w:rsidP="00556C7A">
            <w:pPr>
              <w:jc w:val="center"/>
              <w:rPr>
                <w:sz w:val="28"/>
                <w:szCs w:val="28"/>
              </w:rPr>
            </w:pPr>
            <w:r w:rsidRPr="003701A1">
              <w:rPr>
                <w:sz w:val="28"/>
                <w:szCs w:val="28"/>
              </w:rPr>
              <w:t>29,89</w:t>
            </w:r>
          </w:p>
        </w:tc>
        <w:tc>
          <w:tcPr>
            <w:tcW w:w="872" w:type="dxa"/>
            <w:tcBorders>
              <w:top w:val="single" w:sz="4" w:space="0" w:color="000000"/>
              <w:left w:val="single" w:sz="4" w:space="0" w:color="000000"/>
              <w:bottom w:val="single" w:sz="4" w:space="0" w:color="000000"/>
              <w:right w:val="single" w:sz="4" w:space="0" w:color="000000"/>
            </w:tcBorders>
            <w:vAlign w:val="center"/>
          </w:tcPr>
          <w:p w14:paraId="6DB10152" w14:textId="77777777" w:rsidR="000C44AB" w:rsidRPr="003701A1" w:rsidRDefault="000C44AB" w:rsidP="00556C7A">
            <w:pPr>
              <w:jc w:val="center"/>
              <w:rPr>
                <w:sz w:val="28"/>
                <w:szCs w:val="28"/>
              </w:rPr>
            </w:pPr>
            <w:r w:rsidRPr="003701A1">
              <w:rPr>
                <w:sz w:val="28"/>
                <w:szCs w:val="28"/>
              </w:rPr>
              <w:t>20,54</w:t>
            </w:r>
          </w:p>
        </w:tc>
        <w:tc>
          <w:tcPr>
            <w:tcW w:w="850" w:type="dxa"/>
            <w:tcBorders>
              <w:top w:val="single" w:sz="4" w:space="0" w:color="000000"/>
              <w:left w:val="single" w:sz="4" w:space="0" w:color="000000"/>
              <w:bottom w:val="single" w:sz="4" w:space="0" w:color="000000"/>
              <w:right w:val="single" w:sz="4" w:space="0" w:color="000000"/>
            </w:tcBorders>
            <w:vAlign w:val="center"/>
          </w:tcPr>
          <w:p w14:paraId="3A8CA9C4" w14:textId="77777777" w:rsidR="000C44AB" w:rsidRPr="003701A1" w:rsidRDefault="000C44AB" w:rsidP="00556C7A">
            <w:pPr>
              <w:jc w:val="center"/>
              <w:rPr>
                <w:sz w:val="28"/>
                <w:szCs w:val="28"/>
              </w:rPr>
            </w:pPr>
            <w:r w:rsidRPr="003701A1">
              <w:rPr>
                <w:sz w:val="28"/>
                <w:szCs w:val="28"/>
              </w:rPr>
              <w:t>40,65</w:t>
            </w:r>
          </w:p>
        </w:tc>
        <w:tc>
          <w:tcPr>
            <w:tcW w:w="851" w:type="dxa"/>
            <w:tcBorders>
              <w:top w:val="single" w:sz="4" w:space="0" w:color="000000"/>
              <w:left w:val="single" w:sz="4" w:space="0" w:color="000000"/>
              <w:bottom w:val="single" w:sz="4" w:space="0" w:color="000000"/>
              <w:right w:val="single" w:sz="4" w:space="0" w:color="000000"/>
            </w:tcBorders>
            <w:vAlign w:val="center"/>
          </w:tcPr>
          <w:p w14:paraId="41598B29" w14:textId="77777777" w:rsidR="000C44AB" w:rsidRPr="003701A1" w:rsidRDefault="000C44AB" w:rsidP="00556C7A">
            <w:pPr>
              <w:jc w:val="center"/>
              <w:rPr>
                <w:sz w:val="28"/>
                <w:szCs w:val="28"/>
              </w:rPr>
            </w:pPr>
            <w:r w:rsidRPr="003701A1">
              <w:rPr>
                <w:sz w:val="28"/>
                <w:szCs w:val="28"/>
              </w:rPr>
              <w:t>0,291</w:t>
            </w:r>
          </w:p>
        </w:tc>
      </w:tr>
      <w:tr w:rsidR="001716E1" w:rsidRPr="003701A1" w14:paraId="694EFB7B" w14:textId="77777777" w:rsidTr="003F3198">
        <w:tc>
          <w:tcPr>
            <w:tcW w:w="1675" w:type="dxa"/>
            <w:tcBorders>
              <w:top w:val="single" w:sz="4" w:space="0" w:color="000000"/>
              <w:left w:val="single" w:sz="4" w:space="0" w:color="000000"/>
              <w:bottom w:val="single" w:sz="4" w:space="0" w:color="000000"/>
              <w:right w:val="single" w:sz="4" w:space="0" w:color="000000"/>
            </w:tcBorders>
          </w:tcPr>
          <w:p w14:paraId="62C48610" w14:textId="77777777" w:rsidR="000C44AB" w:rsidRPr="003701A1" w:rsidRDefault="000C44AB" w:rsidP="00556C7A">
            <w:pPr>
              <w:rPr>
                <w:sz w:val="28"/>
                <w:szCs w:val="28"/>
              </w:rPr>
            </w:pPr>
            <w:r w:rsidRPr="003701A1">
              <w:rPr>
                <w:sz w:val="28"/>
                <w:szCs w:val="28"/>
              </w:rPr>
              <w:t>Всего</w:t>
            </w:r>
          </w:p>
          <w:p w14:paraId="2857F6B8" w14:textId="77777777" w:rsidR="000C44AB" w:rsidRPr="003701A1" w:rsidRDefault="000C44AB" w:rsidP="00556C7A">
            <w:pPr>
              <w:rPr>
                <w:sz w:val="28"/>
                <w:szCs w:val="28"/>
              </w:rPr>
            </w:pPr>
            <w:r w:rsidRPr="003701A1">
              <w:rPr>
                <w:sz w:val="28"/>
                <w:szCs w:val="28"/>
              </w:rPr>
              <w:t>ответов</w:t>
            </w:r>
          </w:p>
        </w:tc>
        <w:tc>
          <w:tcPr>
            <w:tcW w:w="708" w:type="dxa"/>
            <w:tcBorders>
              <w:top w:val="single" w:sz="4" w:space="0" w:color="000000"/>
              <w:left w:val="single" w:sz="4" w:space="0" w:color="000000"/>
              <w:bottom w:val="single" w:sz="4" w:space="0" w:color="000000"/>
              <w:right w:val="single" w:sz="4" w:space="0" w:color="000000"/>
            </w:tcBorders>
            <w:vAlign w:val="center"/>
          </w:tcPr>
          <w:p w14:paraId="51A0C1B1" w14:textId="77777777" w:rsidR="000C44AB" w:rsidRPr="003701A1" w:rsidRDefault="000C44AB" w:rsidP="00556C7A">
            <w:pPr>
              <w:jc w:val="center"/>
              <w:rPr>
                <w:sz w:val="28"/>
                <w:szCs w:val="28"/>
              </w:rPr>
            </w:pPr>
            <w:r w:rsidRPr="003701A1">
              <w:rPr>
                <w:sz w:val="28"/>
                <w:szCs w:val="28"/>
              </w:rPr>
              <w:t>34</w:t>
            </w:r>
          </w:p>
        </w:tc>
        <w:tc>
          <w:tcPr>
            <w:tcW w:w="851" w:type="dxa"/>
            <w:tcBorders>
              <w:top w:val="single" w:sz="4" w:space="0" w:color="000000"/>
              <w:left w:val="single" w:sz="4" w:space="0" w:color="000000"/>
              <w:bottom w:val="single" w:sz="4" w:space="0" w:color="000000"/>
              <w:right w:val="single" w:sz="4" w:space="0" w:color="000000"/>
            </w:tcBorders>
            <w:vAlign w:val="center"/>
          </w:tcPr>
          <w:p w14:paraId="1F337CC4" w14:textId="77777777" w:rsidR="000C44AB" w:rsidRPr="003701A1" w:rsidRDefault="000C44AB" w:rsidP="00556C7A">
            <w:pPr>
              <w:jc w:val="center"/>
              <w:rPr>
                <w:sz w:val="28"/>
                <w:szCs w:val="28"/>
              </w:rPr>
            </w:pPr>
          </w:p>
        </w:tc>
        <w:tc>
          <w:tcPr>
            <w:tcW w:w="992" w:type="dxa"/>
            <w:tcBorders>
              <w:top w:val="single" w:sz="4" w:space="0" w:color="000000"/>
              <w:left w:val="single" w:sz="4" w:space="0" w:color="000000"/>
              <w:bottom w:val="single" w:sz="4" w:space="0" w:color="000000"/>
              <w:right w:val="single" w:sz="4" w:space="0" w:color="000000"/>
            </w:tcBorders>
            <w:vAlign w:val="center"/>
          </w:tcPr>
          <w:p w14:paraId="15464066" w14:textId="77777777" w:rsidR="000C44AB" w:rsidRPr="003701A1" w:rsidRDefault="000C44AB" w:rsidP="00556C7A">
            <w:pPr>
              <w:jc w:val="center"/>
              <w:rPr>
                <w:sz w:val="28"/>
                <w:szCs w:val="28"/>
              </w:rPr>
            </w:pPr>
          </w:p>
        </w:tc>
        <w:tc>
          <w:tcPr>
            <w:tcW w:w="870" w:type="dxa"/>
            <w:tcBorders>
              <w:top w:val="single" w:sz="4" w:space="0" w:color="000000"/>
              <w:left w:val="single" w:sz="4" w:space="0" w:color="000000"/>
              <w:bottom w:val="single" w:sz="4" w:space="0" w:color="000000"/>
              <w:right w:val="single" w:sz="4" w:space="0" w:color="000000"/>
            </w:tcBorders>
            <w:vAlign w:val="center"/>
          </w:tcPr>
          <w:p w14:paraId="432150B0" w14:textId="77777777" w:rsidR="000C44AB" w:rsidRPr="003701A1" w:rsidRDefault="000C44AB" w:rsidP="00556C7A">
            <w:pPr>
              <w:jc w:val="center"/>
              <w:rPr>
                <w:sz w:val="28"/>
                <w:szCs w:val="28"/>
              </w:rPr>
            </w:pPr>
          </w:p>
        </w:tc>
        <w:tc>
          <w:tcPr>
            <w:tcW w:w="831" w:type="dxa"/>
            <w:tcBorders>
              <w:top w:val="single" w:sz="4" w:space="0" w:color="000000"/>
              <w:left w:val="single" w:sz="4" w:space="0" w:color="000000"/>
              <w:bottom w:val="single" w:sz="4" w:space="0" w:color="000000"/>
              <w:right w:val="single" w:sz="4" w:space="0" w:color="000000"/>
            </w:tcBorders>
            <w:vAlign w:val="center"/>
          </w:tcPr>
          <w:p w14:paraId="70213C49" w14:textId="77777777" w:rsidR="000C44AB" w:rsidRPr="003701A1" w:rsidRDefault="000C44AB" w:rsidP="00556C7A">
            <w:pPr>
              <w:jc w:val="center"/>
              <w:rPr>
                <w:sz w:val="28"/>
                <w:szCs w:val="28"/>
              </w:rPr>
            </w:pPr>
            <w:r w:rsidRPr="003701A1">
              <w:rPr>
                <w:sz w:val="28"/>
                <w:szCs w:val="28"/>
              </w:rPr>
              <w:t>87</w:t>
            </w:r>
          </w:p>
        </w:tc>
        <w:tc>
          <w:tcPr>
            <w:tcW w:w="851" w:type="dxa"/>
            <w:tcBorders>
              <w:top w:val="single" w:sz="4" w:space="0" w:color="000000"/>
              <w:left w:val="single" w:sz="4" w:space="0" w:color="000000"/>
              <w:bottom w:val="single" w:sz="4" w:space="0" w:color="000000"/>
              <w:right w:val="single" w:sz="4" w:space="0" w:color="000000"/>
            </w:tcBorders>
            <w:vAlign w:val="center"/>
          </w:tcPr>
          <w:p w14:paraId="4612C03E" w14:textId="77777777" w:rsidR="000C44AB" w:rsidRPr="003701A1" w:rsidRDefault="000C44AB" w:rsidP="00556C7A">
            <w:pPr>
              <w:jc w:val="center"/>
              <w:rPr>
                <w:sz w:val="28"/>
                <w:szCs w:val="28"/>
              </w:rPr>
            </w:pPr>
          </w:p>
        </w:tc>
        <w:tc>
          <w:tcPr>
            <w:tcW w:w="872" w:type="dxa"/>
            <w:tcBorders>
              <w:top w:val="single" w:sz="4" w:space="0" w:color="000000"/>
              <w:left w:val="single" w:sz="4" w:space="0" w:color="000000"/>
              <w:bottom w:val="single" w:sz="4" w:space="0" w:color="000000"/>
              <w:right w:val="single" w:sz="4" w:space="0" w:color="000000"/>
            </w:tcBorders>
            <w:vAlign w:val="center"/>
          </w:tcPr>
          <w:p w14:paraId="5865F0F3" w14:textId="77777777" w:rsidR="000C44AB" w:rsidRPr="003701A1" w:rsidRDefault="000C44AB" w:rsidP="00556C7A">
            <w:pPr>
              <w:jc w:val="center"/>
              <w:rPr>
                <w:sz w:val="28"/>
                <w:szCs w:val="28"/>
              </w:rPr>
            </w:pPr>
          </w:p>
        </w:tc>
        <w:tc>
          <w:tcPr>
            <w:tcW w:w="850" w:type="dxa"/>
            <w:tcBorders>
              <w:top w:val="single" w:sz="4" w:space="0" w:color="000000"/>
              <w:left w:val="single" w:sz="4" w:space="0" w:color="000000"/>
              <w:bottom w:val="single" w:sz="4" w:space="0" w:color="000000"/>
              <w:right w:val="single" w:sz="4" w:space="0" w:color="000000"/>
            </w:tcBorders>
            <w:vAlign w:val="center"/>
          </w:tcPr>
          <w:p w14:paraId="59D97FBB" w14:textId="77777777" w:rsidR="000C44AB" w:rsidRPr="003701A1" w:rsidRDefault="000C44AB" w:rsidP="00556C7A">
            <w:pPr>
              <w:jc w:val="center"/>
              <w:rPr>
                <w:sz w:val="28"/>
                <w:szCs w:val="28"/>
              </w:rPr>
            </w:pPr>
          </w:p>
        </w:tc>
        <w:tc>
          <w:tcPr>
            <w:tcW w:w="851" w:type="dxa"/>
            <w:tcBorders>
              <w:top w:val="single" w:sz="4" w:space="0" w:color="000000"/>
              <w:left w:val="single" w:sz="4" w:space="0" w:color="000000"/>
              <w:bottom w:val="single" w:sz="4" w:space="0" w:color="000000"/>
              <w:right w:val="single" w:sz="4" w:space="0" w:color="000000"/>
            </w:tcBorders>
            <w:vAlign w:val="center"/>
          </w:tcPr>
          <w:p w14:paraId="08060087" w14:textId="77777777" w:rsidR="000C44AB" w:rsidRPr="003701A1" w:rsidRDefault="000C44AB" w:rsidP="00556C7A">
            <w:pPr>
              <w:jc w:val="center"/>
              <w:rPr>
                <w:sz w:val="28"/>
                <w:szCs w:val="28"/>
              </w:rPr>
            </w:pPr>
          </w:p>
        </w:tc>
      </w:tr>
    </w:tbl>
    <w:p w14:paraId="44A81247" w14:textId="790553A8" w:rsidR="00901FF2" w:rsidRPr="003701A1" w:rsidRDefault="00901FF2">
      <w:pPr>
        <w:jc w:val="both"/>
        <w:rPr>
          <w:sz w:val="28"/>
          <w:szCs w:val="28"/>
          <w:lang w:val="uk-UA"/>
        </w:rPr>
      </w:pPr>
    </w:p>
    <w:p w14:paraId="77BEE853" w14:textId="1E8B7C0D" w:rsidR="0047716B" w:rsidRDefault="0047716B" w:rsidP="0047716B">
      <w:pPr>
        <w:ind w:firstLine="709"/>
        <w:jc w:val="both"/>
        <w:rPr>
          <w:sz w:val="28"/>
          <w:szCs w:val="28"/>
        </w:rPr>
      </w:pPr>
      <w:r w:rsidRPr="003701A1">
        <w:rPr>
          <w:sz w:val="28"/>
          <w:szCs w:val="28"/>
        </w:rPr>
        <w:t xml:space="preserve">Создание банка донорской спермы в клинике включает в себя несколько важных </w:t>
      </w:r>
      <w:r w:rsidR="001579E9">
        <w:rPr>
          <w:sz w:val="28"/>
          <w:szCs w:val="28"/>
        </w:rPr>
        <w:t xml:space="preserve">этапов </w:t>
      </w:r>
      <w:r w:rsidRPr="003701A1">
        <w:rPr>
          <w:sz w:val="28"/>
          <w:szCs w:val="28"/>
        </w:rPr>
        <w:t>и шагов</w:t>
      </w:r>
      <w:r w:rsidR="001579E9">
        <w:rPr>
          <w:sz w:val="28"/>
          <w:szCs w:val="28"/>
        </w:rPr>
        <w:t>,</w:t>
      </w:r>
      <w:r w:rsidRPr="003701A1">
        <w:rPr>
          <w:sz w:val="28"/>
          <w:szCs w:val="28"/>
        </w:rPr>
        <w:t xml:space="preserve"> для обеспечения соблюдения этических, юридических и медицинских стандартов. Банк донорской спермы – это учреждение, которое собирает, хранит и распространяет образцы спермы от тщательно проверенных доноров спермы, чтобы помочь отдельным лицам и парам забеременеть с помощью ВРТ</w:t>
      </w:r>
      <w:r w:rsidR="001579E9">
        <w:rPr>
          <w:sz w:val="28"/>
          <w:szCs w:val="28"/>
        </w:rPr>
        <w:t>.</w:t>
      </w:r>
      <w:r w:rsidRPr="003701A1">
        <w:rPr>
          <w:sz w:val="28"/>
          <w:szCs w:val="28"/>
        </w:rPr>
        <w:t xml:space="preserve"> </w:t>
      </w:r>
    </w:p>
    <w:p w14:paraId="71E3A8C4" w14:textId="0803B8A9" w:rsidR="0047716B" w:rsidRPr="003701A1" w:rsidRDefault="0047716B" w:rsidP="0047716B">
      <w:pPr>
        <w:ind w:firstLine="709"/>
        <w:jc w:val="both"/>
        <w:rPr>
          <w:sz w:val="28"/>
          <w:szCs w:val="28"/>
        </w:rPr>
      </w:pPr>
      <w:r w:rsidRPr="003701A1">
        <w:rPr>
          <w:sz w:val="28"/>
          <w:szCs w:val="28"/>
        </w:rPr>
        <w:t xml:space="preserve">Для создания банка спермы необходимо разработать четкие протоколы и политику для скрининга, тестирования и отбора доноров спермы. Это гарантирует, что потенциальные доноры </w:t>
      </w:r>
      <w:r w:rsidR="001579E9">
        <w:rPr>
          <w:sz w:val="28"/>
          <w:szCs w:val="28"/>
        </w:rPr>
        <w:t xml:space="preserve">будут </w:t>
      </w:r>
      <w:r w:rsidRPr="003701A1">
        <w:rPr>
          <w:sz w:val="28"/>
          <w:szCs w:val="28"/>
        </w:rPr>
        <w:t>соответств</w:t>
      </w:r>
      <w:r w:rsidR="001579E9">
        <w:rPr>
          <w:sz w:val="28"/>
          <w:szCs w:val="28"/>
        </w:rPr>
        <w:t>ать</w:t>
      </w:r>
      <w:r w:rsidRPr="003701A1">
        <w:rPr>
          <w:sz w:val="28"/>
          <w:szCs w:val="28"/>
        </w:rPr>
        <w:t xml:space="preserve"> определенным медицинским и генетическим критериям</w:t>
      </w:r>
      <w:r w:rsidR="001579E9">
        <w:rPr>
          <w:sz w:val="28"/>
          <w:szCs w:val="28"/>
        </w:rPr>
        <w:t>,</w:t>
      </w:r>
      <w:r w:rsidRPr="003701A1">
        <w:rPr>
          <w:sz w:val="28"/>
          <w:szCs w:val="28"/>
        </w:rPr>
        <w:t xml:space="preserve"> </w:t>
      </w:r>
      <w:r w:rsidR="001579E9">
        <w:rPr>
          <w:sz w:val="28"/>
          <w:szCs w:val="28"/>
        </w:rPr>
        <w:t xml:space="preserve">пройдя </w:t>
      </w:r>
      <w:r w:rsidRPr="003701A1">
        <w:rPr>
          <w:sz w:val="28"/>
          <w:szCs w:val="28"/>
        </w:rPr>
        <w:t>соответствующие медицинские</w:t>
      </w:r>
      <w:r w:rsidR="001579E9">
        <w:rPr>
          <w:sz w:val="28"/>
          <w:szCs w:val="28"/>
        </w:rPr>
        <w:t>,</w:t>
      </w:r>
      <w:r w:rsidR="00E3241B">
        <w:rPr>
          <w:sz w:val="28"/>
          <w:szCs w:val="28"/>
          <w:lang w:val="kk-KZ"/>
        </w:rPr>
        <w:t xml:space="preserve"> </w:t>
      </w:r>
      <w:r w:rsidR="001579E9">
        <w:rPr>
          <w:sz w:val="28"/>
          <w:szCs w:val="28"/>
        </w:rPr>
        <w:t xml:space="preserve">генетические </w:t>
      </w:r>
      <w:r w:rsidRPr="003701A1">
        <w:rPr>
          <w:sz w:val="28"/>
          <w:szCs w:val="28"/>
        </w:rPr>
        <w:t>и психологические обследования.</w:t>
      </w:r>
    </w:p>
    <w:p w14:paraId="45CE67B5" w14:textId="4BB8A9ED" w:rsidR="0047716B" w:rsidRPr="003701A1" w:rsidRDefault="0047716B" w:rsidP="0047716B">
      <w:pPr>
        <w:ind w:firstLine="709"/>
        <w:jc w:val="both"/>
        <w:rPr>
          <w:sz w:val="28"/>
          <w:szCs w:val="28"/>
        </w:rPr>
      </w:pPr>
      <w:r w:rsidRPr="003701A1">
        <w:rPr>
          <w:sz w:val="28"/>
          <w:szCs w:val="28"/>
        </w:rPr>
        <w:t>Банк донорской спермы позвол</w:t>
      </w:r>
      <w:r>
        <w:rPr>
          <w:sz w:val="28"/>
          <w:szCs w:val="28"/>
        </w:rPr>
        <w:t>яет</w:t>
      </w:r>
      <w:r w:rsidRPr="003701A1">
        <w:rPr>
          <w:sz w:val="28"/>
          <w:szCs w:val="28"/>
        </w:rPr>
        <w:t xml:space="preserve"> проводить более детальный скрининг донора спермы. Этот процесс обычно включает медицинские осмотры, оценку истории болезни, генетическое тестирование и скрининг на инфекционные заболевания.</w:t>
      </w:r>
    </w:p>
    <w:p w14:paraId="1A6D5203" w14:textId="77777777" w:rsidR="0047716B" w:rsidRPr="003701A1" w:rsidRDefault="0047716B" w:rsidP="0047716B">
      <w:pPr>
        <w:ind w:firstLine="709"/>
        <w:jc w:val="both"/>
        <w:rPr>
          <w:sz w:val="28"/>
          <w:szCs w:val="28"/>
        </w:rPr>
      </w:pPr>
      <w:r w:rsidRPr="003701A1">
        <w:rPr>
          <w:sz w:val="28"/>
          <w:szCs w:val="28"/>
        </w:rPr>
        <w:t>Каждый донор должен подписать информированное согласие. Этот процесс должен включать четкие объяснения потенциальных рисков, преимуществ, правовых последствий и прав всех вовлеченных сторон.</w:t>
      </w:r>
    </w:p>
    <w:p w14:paraId="6EF00CF6" w14:textId="3912C208" w:rsidR="0047716B" w:rsidRPr="003701A1" w:rsidRDefault="0047716B" w:rsidP="0047716B">
      <w:pPr>
        <w:ind w:firstLine="709"/>
        <w:jc w:val="both"/>
        <w:rPr>
          <w:sz w:val="28"/>
          <w:szCs w:val="28"/>
        </w:rPr>
      </w:pPr>
      <w:r w:rsidRPr="003701A1">
        <w:rPr>
          <w:sz w:val="28"/>
          <w:szCs w:val="28"/>
        </w:rPr>
        <w:t xml:space="preserve">Существуют банки спермы, которые предлагают варианты анонимного донорства или донора с раскрытой личностью. Многие юрисдикции стремятся разрешить </w:t>
      </w:r>
      <w:r w:rsidR="001579E9">
        <w:rPr>
          <w:sz w:val="28"/>
          <w:szCs w:val="28"/>
        </w:rPr>
        <w:t xml:space="preserve">будущим </w:t>
      </w:r>
      <w:r w:rsidRPr="003701A1">
        <w:rPr>
          <w:sz w:val="28"/>
          <w:szCs w:val="28"/>
        </w:rPr>
        <w:t>потомкам доступ к определенной информации о личности их донора спермы, когда они достиг</w:t>
      </w:r>
      <w:r w:rsidR="001579E9">
        <w:rPr>
          <w:sz w:val="28"/>
          <w:szCs w:val="28"/>
        </w:rPr>
        <w:t>нут</w:t>
      </w:r>
      <w:r w:rsidRPr="003701A1">
        <w:rPr>
          <w:sz w:val="28"/>
          <w:szCs w:val="28"/>
        </w:rPr>
        <w:t xml:space="preserve"> определенного возраста.</w:t>
      </w:r>
    </w:p>
    <w:p w14:paraId="2841405C" w14:textId="45ED8CA6" w:rsidR="0047716B" w:rsidRPr="003701A1" w:rsidRDefault="0047716B" w:rsidP="001579E9">
      <w:pPr>
        <w:ind w:firstLine="709"/>
        <w:jc w:val="both"/>
        <w:rPr>
          <w:sz w:val="28"/>
          <w:szCs w:val="28"/>
        </w:rPr>
      </w:pPr>
      <w:r w:rsidRPr="003701A1">
        <w:rPr>
          <w:sz w:val="28"/>
          <w:szCs w:val="28"/>
        </w:rPr>
        <w:t>Банк спермы позволяет разработать систему сопоставления реципиентов с подходящими донорами на основе их предпочтений и медицинских потребностей. Сохраняет конфиденциальность и обеспечивает соблюдение предпочтений всех сторон</w:t>
      </w:r>
      <w:r w:rsidR="001579E9">
        <w:rPr>
          <w:sz w:val="28"/>
          <w:szCs w:val="28"/>
        </w:rPr>
        <w:t>, в</w:t>
      </w:r>
      <w:r w:rsidRPr="003701A1">
        <w:rPr>
          <w:sz w:val="28"/>
          <w:szCs w:val="28"/>
        </w:rPr>
        <w:t>недр</w:t>
      </w:r>
      <w:r w:rsidR="001579E9">
        <w:rPr>
          <w:sz w:val="28"/>
          <w:szCs w:val="28"/>
        </w:rPr>
        <w:t>яет</w:t>
      </w:r>
      <w:r w:rsidRPr="003701A1">
        <w:rPr>
          <w:sz w:val="28"/>
          <w:szCs w:val="28"/>
        </w:rPr>
        <w:t xml:space="preserve"> надежные системы управления данными для обеспечения конфиденциальности и безопасности информации о донорах и реципиентах. Соблюдение законов и правил о конфиденциальности имеет решающее значение.</w:t>
      </w:r>
    </w:p>
    <w:p w14:paraId="6A4ED326" w14:textId="77777777" w:rsidR="0047716B" w:rsidRPr="003701A1" w:rsidRDefault="0047716B" w:rsidP="0047716B">
      <w:pPr>
        <w:ind w:firstLine="709"/>
        <w:jc w:val="both"/>
        <w:rPr>
          <w:sz w:val="28"/>
          <w:szCs w:val="28"/>
        </w:rPr>
      </w:pPr>
      <w:r w:rsidRPr="003701A1">
        <w:rPr>
          <w:sz w:val="28"/>
          <w:szCs w:val="28"/>
        </w:rPr>
        <w:t>Для создания банка спермы необходимо наличие всей юридической документации, контрактов и соглашений, четко определяющих права и обязанности доноров, реципиентов и клиники.</w:t>
      </w:r>
    </w:p>
    <w:p w14:paraId="6D074ED0" w14:textId="11CFD37C" w:rsidR="0047716B" w:rsidRPr="003701A1" w:rsidRDefault="0047716B" w:rsidP="0047716B">
      <w:pPr>
        <w:ind w:firstLine="709"/>
        <w:jc w:val="both"/>
        <w:rPr>
          <w:sz w:val="28"/>
          <w:szCs w:val="28"/>
        </w:rPr>
      </w:pPr>
      <w:r w:rsidRPr="003701A1">
        <w:rPr>
          <w:sz w:val="28"/>
          <w:szCs w:val="28"/>
        </w:rPr>
        <w:t>Постоянный контроль и оценка эффективности процессов, процедур и результатов</w:t>
      </w:r>
      <w:r w:rsidR="001579E9">
        <w:rPr>
          <w:sz w:val="28"/>
          <w:szCs w:val="28"/>
        </w:rPr>
        <w:t xml:space="preserve"> работы </w:t>
      </w:r>
      <w:r w:rsidRPr="003701A1">
        <w:rPr>
          <w:sz w:val="28"/>
          <w:szCs w:val="28"/>
        </w:rPr>
        <w:t>банк</w:t>
      </w:r>
      <w:r w:rsidR="001579E9">
        <w:rPr>
          <w:sz w:val="28"/>
          <w:szCs w:val="28"/>
        </w:rPr>
        <w:t>а</w:t>
      </w:r>
      <w:r w:rsidRPr="003701A1">
        <w:rPr>
          <w:sz w:val="28"/>
          <w:szCs w:val="28"/>
        </w:rPr>
        <w:t xml:space="preserve"> спермы </w:t>
      </w:r>
      <w:r w:rsidR="001579E9">
        <w:rPr>
          <w:sz w:val="28"/>
          <w:szCs w:val="28"/>
        </w:rPr>
        <w:t>будет</w:t>
      </w:r>
      <w:r w:rsidRPr="003701A1">
        <w:rPr>
          <w:sz w:val="28"/>
          <w:szCs w:val="28"/>
        </w:rPr>
        <w:t xml:space="preserve"> способствова</w:t>
      </w:r>
      <w:r w:rsidR="001579E9">
        <w:rPr>
          <w:sz w:val="28"/>
          <w:szCs w:val="28"/>
        </w:rPr>
        <w:t>ть</w:t>
      </w:r>
      <w:r w:rsidRPr="003701A1">
        <w:rPr>
          <w:sz w:val="28"/>
          <w:szCs w:val="28"/>
        </w:rPr>
        <w:t xml:space="preserve"> его корректной работе. </w:t>
      </w:r>
    </w:p>
    <w:p w14:paraId="18753FC1" w14:textId="77777777" w:rsidR="0047716B" w:rsidRDefault="0047716B" w:rsidP="0047716B">
      <w:pPr>
        <w:ind w:firstLine="709"/>
        <w:jc w:val="both"/>
        <w:rPr>
          <w:sz w:val="28"/>
          <w:szCs w:val="28"/>
        </w:rPr>
      </w:pPr>
      <w:r w:rsidRPr="003701A1">
        <w:rPr>
          <w:sz w:val="28"/>
          <w:szCs w:val="28"/>
        </w:rPr>
        <w:t>Создание банка донорской спермы требует тщательного планирования, соблюдения правовых и этических норм и приверженности благополучию всех вовлеченных сторон. Консультации с юристами, медицинскими работниками и специалистами в области репродуктивного здоровья могут дать ценную информацию и рекомендации на протяжении всего процесса.</w:t>
      </w:r>
    </w:p>
    <w:p w14:paraId="3A65A877" w14:textId="79890442" w:rsidR="0047716B" w:rsidRDefault="0047716B" w:rsidP="0047716B">
      <w:pPr>
        <w:ind w:firstLine="709"/>
        <w:jc w:val="both"/>
        <w:rPr>
          <w:sz w:val="28"/>
          <w:szCs w:val="28"/>
        </w:rPr>
      </w:pPr>
      <w:r w:rsidRPr="003701A1">
        <w:rPr>
          <w:sz w:val="28"/>
          <w:szCs w:val="28"/>
        </w:rPr>
        <w:t>По данным текущего исследования – 97,1 % (67 респондентов) используют сперму доноров, привезенную из стран СНГ и только 10 % (7) – из Европы и 5,7 % (4) из Северной Америки</w:t>
      </w:r>
      <w:r>
        <w:rPr>
          <w:sz w:val="28"/>
          <w:szCs w:val="28"/>
        </w:rPr>
        <w:t xml:space="preserve"> (таблица 38)</w:t>
      </w:r>
      <w:r w:rsidRPr="003701A1">
        <w:rPr>
          <w:sz w:val="28"/>
          <w:szCs w:val="28"/>
        </w:rPr>
        <w:t xml:space="preserve">. </w:t>
      </w:r>
    </w:p>
    <w:p w14:paraId="57E7FDE3" w14:textId="77777777" w:rsidR="008C5E46" w:rsidRPr="003701A1" w:rsidRDefault="008C5E46">
      <w:pPr>
        <w:ind w:firstLine="567"/>
        <w:jc w:val="both"/>
        <w:rPr>
          <w:sz w:val="28"/>
          <w:szCs w:val="28"/>
        </w:rPr>
      </w:pPr>
    </w:p>
    <w:p w14:paraId="597C5084" w14:textId="6CB4B4AC" w:rsidR="00CF0BE3" w:rsidRPr="00527D1C" w:rsidRDefault="007725CE" w:rsidP="00A67A75">
      <w:pPr>
        <w:jc w:val="both"/>
        <w:rPr>
          <w:sz w:val="28"/>
          <w:szCs w:val="28"/>
        </w:rPr>
      </w:pPr>
      <w:r w:rsidRPr="00527D1C">
        <w:rPr>
          <w:sz w:val="28"/>
          <w:szCs w:val="28"/>
        </w:rPr>
        <w:t>Таблица 3</w:t>
      </w:r>
      <w:r w:rsidR="00A67A75" w:rsidRPr="00527D1C">
        <w:rPr>
          <w:sz w:val="28"/>
          <w:szCs w:val="28"/>
        </w:rPr>
        <w:t>8</w:t>
      </w:r>
      <w:r w:rsidR="003F3198">
        <w:rPr>
          <w:sz w:val="28"/>
          <w:szCs w:val="28"/>
        </w:rPr>
        <w:t xml:space="preserve"> </w:t>
      </w:r>
      <w:r w:rsidR="003F3198" w:rsidRPr="003701A1">
        <w:rPr>
          <w:sz w:val="28"/>
          <w:szCs w:val="28"/>
        </w:rPr>
        <w:t>–</w:t>
      </w:r>
      <w:r w:rsidRPr="00527D1C">
        <w:rPr>
          <w:sz w:val="28"/>
          <w:szCs w:val="28"/>
        </w:rPr>
        <w:t xml:space="preserve"> </w:t>
      </w:r>
      <w:r w:rsidR="009D2624" w:rsidRPr="00527D1C">
        <w:rPr>
          <w:sz w:val="28"/>
          <w:szCs w:val="28"/>
        </w:rPr>
        <w:t xml:space="preserve">Использование донорской спермы с клиник/банков других стран (более одного ответа) </w:t>
      </w:r>
    </w:p>
    <w:p w14:paraId="41D1BD5C" w14:textId="77777777" w:rsidR="00384E18" w:rsidRPr="003701A1" w:rsidRDefault="00384E18" w:rsidP="002429E4">
      <w:pPr>
        <w:rPr>
          <w:b/>
        </w:rPr>
      </w:pPr>
    </w:p>
    <w:tbl>
      <w:tblPr>
        <w:tblStyle w:val="affffffffb"/>
        <w:tblW w:w="9695"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803"/>
        <w:gridCol w:w="697"/>
        <w:gridCol w:w="1005"/>
        <w:gridCol w:w="915"/>
        <w:gridCol w:w="927"/>
        <w:gridCol w:w="673"/>
        <w:gridCol w:w="1005"/>
        <w:gridCol w:w="896"/>
        <w:gridCol w:w="895"/>
        <w:gridCol w:w="879"/>
      </w:tblGrid>
      <w:tr w:rsidR="00CF0BE3" w:rsidRPr="003701A1" w14:paraId="4F412CF4" w14:textId="77777777" w:rsidTr="00556C7A">
        <w:trPr>
          <w:trHeight w:val="272"/>
          <w:jc w:val="center"/>
        </w:trPr>
        <w:tc>
          <w:tcPr>
            <w:tcW w:w="1803" w:type="dxa"/>
            <w:vMerge w:val="restart"/>
            <w:tcBorders>
              <w:top w:val="single" w:sz="4" w:space="0" w:color="000000"/>
              <w:left w:val="single" w:sz="4" w:space="0" w:color="000000"/>
              <w:right w:val="single" w:sz="4" w:space="0" w:color="000000"/>
            </w:tcBorders>
          </w:tcPr>
          <w:p w14:paraId="1129AC07" w14:textId="77777777" w:rsidR="00CF0BE3" w:rsidRPr="003701A1" w:rsidRDefault="009D2624">
            <w:pPr>
              <w:rPr>
                <w:sz w:val="28"/>
                <w:szCs w:val="28"/>
              </w:rPr>
            </w:pPr>
            <w:r w:rsidRPr="003701A1">
              <w:rPr>
                <w:sz w:val="28"/>
                <w:szCs w:val="28"/>
              </w:rPr>
              <w:t>Показатели</w:t>
            </w:r>
          </w:p>
        </w:tc>
        <w:tc>
          <w:tcPr>
            <w:tcW w:w="7013" w:type="dxa"/>
            <w:gridSpan w:val="8"/>
            <w:tcBorders>
              <w:top w:val="single" w:sz="4" w:space="0" w:color="000000"/>
              <w:left w:val="single" w:sz="4" w:space="0" w:color="000000"/>
              <w:bottom w:val="single" w:sz="4" w:space="0" w:color="000000"/>
              <w:right w:val="single" w:sz="4" w:space="0" w:color="000000"/>
            </w:tcBorders>
            <w:vAlign w:val="center"/>
          </w:tcPr>
          <w:p w14:paraId="06B93461" w14:textId="77777777" w:rsidR="00CF0BE3" w:rsidRPr="003701A1" w:rsidRDefault="009D2624">
            <w:pPr>
              <w:jc w:val="center"/>
              <w:rPr>
                <w:sz w:val="28"/>
                <w:szCs w:val="28"/>
              </w:rPr>
            </w:pPr>
            <w:r w:rsidRPr="003701A1">
              <w:rPr>
                <w:sz w:val="28"/>
                <w:szCs w:val="28"/>
              </w:rPr>
              <w:t xml:space="preserve">Медицинские работники РК (n=69) </w:t>
            </w:r>
          </w:p>
        </w:tc>
        <w:tc>
          <w:tcPr>
            <w:tcW w:w="879" w:type="dxa"/>
            <w:vMerge w:val="restart"/>
            <w:tcBorders>
              <w:top w:val="single" w:sz="4" w:space="0" w:color="000000"/>
              <w:left w:val="single" w:sz="4" w:space="0" w:color="000000"/>
              <w:right w:val="single" w:sz="4" w:space="0" w:color="000000"/>
            </w:tcBorders>
            <w:vAlign w:val="center"/>
          </w:tcPr>
          <w:p w14:paraId="0A1B2AAF" w14:textId="77777777" w:rsidR="00CF0BE3" w:rsidRPr="003701A1" w:rsidRDefault="009D2624">
            <w:pPr>
              <w:jc w:val="center"/>
              <w:rPr>
                <w:sz w:val="28"/>
                <w:szCs w:val="28"/>
              </w:rPr>
            </w:pPr>
            <w:r w:rsidRPr="003701A1">
              <w:rPr>
                <w:sz w:val="28"/>
                <w:szCs w:val="28"/>
              </w:rPr>
              <w:t>p</w:t>
            </w:r>
          </w:p>
        </w:tc>
      </w:tr>
      <w:tr w:rsidR="00CF0BE3" w:rsidRPr="003701A1" w14:paraId="5D9CE271" w14:textId="77777777" w:rsidTr="00E3241B">
        <w:trPr>
          <w:trHeight w:val="503"/>
          <w:jc w:val="center"/>
        </w:trPr>
        <w:tc>
          <w:tcPr>
            <w:tcW w:w="1803" w:type="dxa"/>
            <w:vMerge/>
            <w:tcBorders>
              <w:top w:val="single" w:sz="4" w:space="0" w:color="000000"/>
              <w:left w:val="single" w:sz="4" w:space="0" w:color="000000"/>
              <w:right w:val="single" w:sz="4" w:space="0" w:color="000000"/>
            </w:tcBorders>
          </w:tcPr>
          <w:p w14:paraId="12665B05" w14:textId="77777777" w:rsidR="00CF0BE3" w:rsidRPr="003701A1" w:rsidRDefault="00CF0BE3">
            <w:pPr>
              <w:widowControl w:val="0"/>
              <w:pBdr>
                <w:top w:val="nil"/>
                <w:left w:val="nil"/>
                <w:bottom w:val="nil"/>
                <w:right w:val="nil"/>
                <w:between w:val="nil"/>
              </w:pBdr>
              <w:rPr>
                <w:sz w:val="28"/>
                <w:szCs w:val="28"/>
              </w:rPr>
            </w:pPr>
          </w:p>
        </w:tc>
        <w:tc>
          <w:tcPr>
            <w:tcW w:w="3544" w:type="dxa"/>
            <w:gridSpan w:val="4"/>
            <w:tcBorders>
              <w:top w:val="single" w:sz="4" w:space="0" w:color="000000"/>
              <w:left w:val="single" w:sz="4" w:space="0" w:color="000000"/>
              <w:bottom w:val="single" w:sz="4" w:space="0" w:color="000000"/>
              <w:right w:val="single" w:sz="4" w:space="0" w:color="000000"/>
            </w:tcBorders>
            <w:vAlign w:val="center"/>
          </w:tcPr>
          <w:p w14:paraId="7BBE8224" w14:textId="77777777" w:rsidR="00CF0BE3" w:rsidRPr="003701A1" w:rsidRDefault="009D2624">
            <w:pPr>
              <w:jc w:val="center"/>
              <w:rPr>
                <w:sz w:val="28"/>
                <w:szCs w:val="28"/>
              </w:rPr>
            </w:pPr>
            <w:r w:rsidRPr="003701A1">
              <w:rPr>
                <w:sz w:val="28"/>
                <w:szCs w:val="28"/>
              </w:rPr>
              <w:t xml:space="preserve">Мужчины </w:t>
            </w:r>
          </w:p>
          <w:p w14:paraId="5693892D" w14:textId="77777777" w:rsidR="00CF0BE3" w:rsidRPr="003701A1" w:rsidRDefault="009D2624">
            <w:pPr>
              <w:jc w:val="center"/>
              <w:rPr>
                <w:sz w:val="28"/>
                <w:szCs w:val="28"/>
              </w:rPr>
            </w:pPr>
            <w:r w:rsidRPr="003701A1">
              <w:rPr>
                <w:sz w:val="28"/>
                <w:szCs w:val="28"/>
              </w:rPr>
              <w:t>(n=17)</w:t>
            </w:r>
          </w:p>
        </w:tc>
        <w:tc>
          <w:tcPr>
            <w:tcW w:w="3469" w:type="dxa"/>
            <w:gridSpan w:val="4"/>
            <w:tcBorders>
              <w:top w:val="single" w:sz="4" w:space="0" w:color="000000"/>
              <w:left w:val="single" w:sz="4" w:space="0" w:color="000000"/>
              <w:bottom w:val="single" w:sz="4" w:space="0" w:color="000000"/>
              <w:right w:val="single" w:sz="4" w:space="0" w:color="000000"/>
            </w:tcBorders>
            <w:vAlign w:val="center"/>
          </w:tcPr>
          <w:p w14:paraId="750264FA" w14:textId="77777777" w:rsidR="00CF0BE3" w:rsidRPr="003701A1" w:rsidRDefault="009D2624">
            <w:pPr>
              <w:jc w:val="center"/>
              <w:rPr>
                <w:sz w:val="28"/>
                <w:szCs w:val="28"/>
              </w:rPr>
            </w:pPr>
            <w:r w:rsidRPr="003701A1">
              <w:rPr>
                <w:sz w:val="28"/>
                <w:szCs w:val="28"/>
              </w:rPr>
              <w:t xml:space="preserve">Женщины </w:t>
            </w:r>
          </w:p>
          <w:p w14:paraId="77E8BEA8" w14:textId="77777777" w:rsidR="00CF0BE3" w:rsidRPr="003701A1" w:rsidRDefault="009D2624">
            <w:pPr>
              <w:jc w:val="center"/>
              <w:rPr>
                <w:sz w:val="28"/>
                <w:szCs w:val="28"/>
              </w:rPr>
            </w:pPr>
            <w:r w:rsidRPr="003701A1">
              <w:rPr>
                <w:sz w:val="28"/>
                <w:szCs w:val="28"/>
              </w:rPr>
              <w:t>(n=52)</w:t>
            </w:r>
          </w:p>
        </w:tc>
        <w:tc>
          <w:tcPr>
            <w:tcW w:w="879" w:type="dxa"/>
            <w:vMerge/>
            <w:tcBorders>
              <w:top w:val="single" w:sz="4" w:space="0" w:color="000000"/>
              <w:left w:val="single" w:sz="4" w:space="0" w:color="000000"/>
              <w:right w:val="single" w:sz="4" w:space="0" w:color="000000"/>
            </w:tcBorders>
            <w:vAlign w:val="center"/>
          </w:tcPr>
          <w:p w14:paraId="36E72C57"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29ADE943" w14:textId="77777777" w:rsidTr="00E3241B">
        <w:trPr>
          <w:trHeight w:val="825"/>
          <w:jc w:val="center"/>
        </w:trPr>
        <w:tc>
          <w:tcPr>
            <w:tcW w:w="1803" w:type="dxa"/>
            <w:vMerge/>
            <w:tcBorders>
              <w:top w:val="single" w:sz="4" w:space="0" w:color="000000"/>
              <w:left w:val="single" w:sz="4" w:space="0" w:color="000000"/>
              <w:right w:val="single" w:sz="4" w:space="0" w:color="000000"/>
            </w:tcBorders>
          </w:tcPr>
          <w:p w14:paraId="66A7E4E9" w14:textId="77777777" w:rsidR="00CF0BE3" w:rsidRPr="003701A1" w:rsidRDefault="00CF0BE3">
            <w:pPr>
              <w:widowControl w:val="0"/>
              <w:pBdr>
                <w:top w:val="nil"/>
                <w:left w:val="nil"/>
                <w:bottom w:val="nil"/>
                <w:right w:val="nil"/>
                <w:between w:val="nil"/>
              </w:pBdr>
              <w:rPr>
                <w:sz w:val="28"/>
                <w:szCs w:val="28"/>
              </w:rPr>
            </w:pPr>
          </w:p>
        </w:tc>
        <w:tc>
          <w:tcPr>
            <w:tcW w:w="697" w:type="dxa"/>
            <w:tcBorders>
              <w:top w:val="single" w:sz="4" w:space="0" w:color="000000"/>
              <w:left w:val="single" w:sz="4" w:space="0" w:color="000000"/>
              <w:bottom w:val="single" w:sz="4" w:space="0" w:color="000000"/>
              <w:right w:val="single" w:sz="4" w:space="0" w:color="000000"/>
            </w:tcBorders>
            <w:vAlign w:val="center"/>
          </w:tcPr>
          <w:p w14:paraId="5205B302" w14:textId="77777777" w:rsidR="00CF0BE3" w:rsidRPr="003701A1" w:rsidRDefault="009D2624">
            <w:pPr>
              <w:jc w:val="center"/>
              <w:rPr>
                <w:sz w:val="28"/>
                <w:szCs w:val="28"/>
              </w:rPr>
            </w:pPr>
            <w:r w:rsidRPr="003701A1">
              <w:rPr>
                <w:sz w:val="28"/>
                <w:szCs w:val="28"/>
              </w:rPr>
              <w:t>абс.</w:t>
            </w:r>
          </w:p>
        </w:tc>
        <w:tc>
          <w:tcPr>
            <w:tcW w:w="1005" w:type="dxa"/>
            <w:tcBorders>
              <w:top w:val="single" w:sz="4" w:space="0" w:color="000000"/>
              <w:left w:val="single" w:sz="4" w:space="0" w:color="000000"/>
              <w:bottom w:val="single" w:sz="4" w:space="0" w:color="000000"/>
              <w:right w:val="single" w:sz="4" w:space="0" w:color="000000"/>
            </w:tcBorders>
            <w:vAlign w:val="center"/>
          </w:tcPr>
          <w:p w14:paraId="3FB130F0" w14:textId="77777777" w:rsidR="00CF0BE3" w:rsidRPr="003701A1" w:rsidRDefault="009D2624">
            <w:pPr>
              <w:jc w:val="center"/>
              <w:rPr>
                <w:sz w:val="28"/>
                <w:szCs w:val="28"/>
              </w:rPr>
            </w:pPr>
            <w:r w:rsidRPr="003701A1">
              <w:rPr>
                <w:sz w:val="28"/>
                <w:szCs w:val="28"/>
              </w:rPr>
              <w:t>%</w:t>
            </w:r>
          </w:p>
        </w:tc>
        <w:tc>
          <w:tcPr>
            <w:tcW w:w="915" w:type="dxa"/>
            <w:tcBorders>
              <w:top w:val="single" w:sz="4" w:space="0" w:color="000000"/>
              <w:left w:val="single" w:sz="4" w:space="0" w:color="000000"/>
              <w:bottom w:val="single" w:sz="4" w:space="0" w:color="000000"/>
              <w:right w:val="single" w:sz="4" w:space="0" w:color="000000"/>
            </w:tcBorders>
            <w:vAlign w:val="center"/>
          </w:tcPr>
          <w:p w14:paraId="0BAF3F88" w14:textId="77777777" w:rsidR="00CF0BE3" w:rsidRPr="003701A1" w:rsidRDefault="009D2624">
            <w:pPr>
              <w:jc w:val="center"/>
              <w:rPr>
                <w:sz w:val="28"/>
                <w:szCs w:val="28"/>
              </w:rPr>
            </w:pPr>
            <w:r w:rsidRPr="003701A1">
              <w:rPr>
                <w:sz w:val="28"/>
                <w:szCs w:val="28"/>
              </w:rPr>
              <w:t>Exact 95% LCL</w:t>
            </w:r>
          </w:p>
        </w:tc>
        <w:tc>
          <w:tcPr>
            <w:tcW w:w="927" w:type="dxa"/>
            <w:tcBorders>
              <w:top w:val="single" w:sz="4" w:space="0" w:color="000000"/>
              <w:left w:val="single" w:sz="4" w:space="0" w:color="000000"/>
              <w:bottom w:val="single" w:sz="4" w:space="0" w:color="000000"/>
              <w:right w:val="single" w:sz="4" w:space="0" w:color="000000"/>
            </w:tcBorders>
            <w:vAlign w:val="center"/>
          </w:tcPr>
          <w:p w14:paraId="5D24FDCD" w14:textId="77777777" w:rsidR="00CF0BE3" w:rsidRPr="003701A1" w:rsidRDefault="009D2624">
            <w:pPr>
              <w:jc w:val="center"/>
              <w:rPr>
                <w:sz w:val="28"/>
                <w:szCs w:val="28"/>
              </w:rPr>
            </w:pPr>
            <w:r w:rsidRPr="003701A1">
              <w:rPr>
                <w:sz w:val="28"/>
                <w:szCs w:val="28"/>
              </w:rPr>
              <w:t>Exact 95% UCL</w:t>
            </w:r>
          </w:p>
        </w:tc>
        <w:tc>
          <w:tcPr>
            <w:tcW w:w="673" w:type="dxa"/>
            <w:tcBorders>
              <w:top w:val="single" w:sz="4" w:space="0" w:color="000000"/>
              <w:left w:val="single" w:sz="4" w:space="0" w:color="000000"/>
              <w:bottom w:val="single" w:sz="4" w:space="0" w:color="000000"/>
              <w:right w:val="single" w:sz="4" w:space="0" w:color="000000"/>
            </w:tcBorders>
            <w:vAlign w:val="center"/>
          </w:tcPr>
          <w:p w14:paraId="6F29808E" w14:textId="77777777" w:rsidR="00CF0BE3" w:rsidRPr="003701A1" w:rsidRDefault="009D2624">
            <w:pPr>
              <w:jc w:val="center"/>
              <w:rPr>
                <w:sz w:val="28"/>
                <w:szCs w:val="28"/>
              </w:rPr>
            </w:pPr>
            <w:r w:rsidRPr="003701A1">
              <w:rPr>
                <w:sz w:val="28"/>
                <w:szCs w:val="28"/>
              </w:rPr>
              <w:t>абс.</w:t>
            </w:r>
          </w:p>
        </w:tc>
        <w:tc>
          <w:tcPr>
            <w:tcW w:w="1005" w:type="dxa"/>
            <w:tcBorders>
              <w:top w:val="single" w:sz="4" w:space="0" w:color="000000"/>
              <w:left w:val="single" w:sz="4" w:space="0" w:color="000000"/>
              <w:bottom w:val="single" w:sz="4" w:space="0" w:color="000000"/>
              <w:right w:val="single" w:sz="4" w:space="0" w:color="000000"/>
            </w:tcBorders>
            <w:vAlign w:val="center"/>
          </w:tcPr>
          <w:p w14:paraId="2635B4AF" w14:textId="77777777" w:rsidR="00CF0BE3" w:rsidRPr="003701A1" w:rsidRDefault="009D2624">
            <w:pPr>
              <w:jc w:val="center"/>
              <w:rPr>
                <w:sz w:val="28"/>
                <w:szCs w:val="28"/>
              </w:rPr>
            </w:pPr>
            <w:r w:rsidRPr="003701A1">
              <w:rPr>
                <w:sz w:val="28"/>
                <w:szCs w:val="28"/>
              </w:rPr>
              <w:t>%</w:t>
            </w:r>
          </w:p>
        </w:tc>
        <w:tc>
          <w:tcPr>
            <w:tcW w:w="896" w:type="dxa"/>
            <w:tcBorders>
              <w:top w:val="single" w:sz="4" w:space="0" w:color="000000"/>
              <w:left w:val="single" w:sz="4" w:space="0" w:color="000000"/>
              <w:bottom w:val="single" w:sz="4" w:space="0" w:color="000000"/>
              <w:right w:val="single" w:sz="4" w:space="0" w:color="000000"/>
            </w:tcBorders>
            <w:vAlign w:val="center"/>
          </w:tcPr>
          <w:p w14:paraId="75616308" w14:textId="77777777" w:rsidR="00CF0BE3" w:rsidRPr="003701A1" w:rsidRDefault="009D2624">
            <w:pPr>
              <w:jc w:val="center"/>
              <w:rPr>
                <w:sz w:val="28"/>
                <w:szCs w:val="28"/>
              </w:rPr>
            </w:pPr>
            <w:r w:rsidRPr="003701A1">
              <w:rPr>
                <w:sz w:val="28"/>
                <w:szCs w:val="28"/>
              </w:rPr>
              <w:t>Exact 95% LCL</w:t>
            </w:r>
          </w:p>
        </w:tc>
        <w:tc>
          <w:tcPr>
            <w:tcW w:w="895" w:type="dxa"/>
            <w:tcBorders>
              <w:top w:val="single" w:sz="4" w:space="0" w:color="000000"/>
              <w:left w:val="single" w:sz="4" w:space="0" w:color="000000"/>
              <w:bottom w:val="single" w:sz="4" w:space="0" w:color="000000"/>
              <w:right w:val="single" w:sz="4" w:space="0" w:color="000000"/>
            </w:tcBorders>
            <w:vAlign w:val="center"/>
          </w:tcPr>
          <w:p w14:paraId="3421125B" w14:textId="77777777" w:rsidR="00CF0BE3" w:rsidRPr="003701A1" w:rsidRDefault="009D2624">
            <w:pPr>
              <w:jc w:val="center"/>
              <w:rPr>
                <w:sz w:val="28"/>
                <w:szCs w:val="28"/>
              </w:rPr>
            </w:pPr>
            <w:r w:rsidRPr="003701A1">
              <w:rPr>
                <w:sz w:val="28"/>
                <w:szCs w:val="28"/>
              </w:rPr>
              <w:t>Exact 95% UCL</w:t>
            </w:r>
          </w:p>
        </w:tc>
        <w:tc>
          <w:tcPr>
            <w:tcW w:w="879" w:type="dxa"/>
            <w:vMerge/>
            <w:tcBorders>
              <w:top w:val="single" w:sz="4" w:space="0" w:color="000000"/>
              <w:left w:val="single" w:sz="4" w:space="0" w:color="000000"/>
              <w:right w:val="single" w:sz="4" w:space="0" w:color="000000"/>
            </w:tcBorders>
            <w:vAlign w:val="center"/>
          </w:tcPr>
          <w:p w14:paraId="73CA0EFD"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69796D86" w14:textId="77777777" w:rsidTr="00556C7A">
        <w:trPr>
          <w:jc w:val="center"/>
        </w:trPr>
        <w:tc>
          <w:tcPr>
            <w:tcW w:w="1803" w:type="dxa"/>
            <w:tcBorders>
              <w:top w:val="single" w:sz="4" w:space="0" w:color="000000"/>
              <w:left w:val="single" w:sz="4" w:space="0" w:color="000000"/>
              <w:bottom w:val="single" w:sz="4" w:space="0" w:color="000000"/>
              <w:right w:val="single" w:sz="4" w:space="0" w:color="000000"/>
            </w:tcBorders>
          </w:tcPr>
          <w:p w14:paraId="0FDA71CE" w14:textId="77777777" w:rsidR="00CF0BE3" w:rsidRPr="003701A1" w:rsidRDefault="009D2624">
            <w:pPr>
              <w:rPr>
                <w:sz w:val="28"/>
                <w:szCs w:val="28"/>
              </w:rPr>
            </w:pPr>
            <w:r w:rsidRPr="003701A1">
              <w:rPr>
                <w:sz w:val="28"/>
                <w:szCs w:val="28"/>
              </w:rPr>
              <w:t xml:space="preserve">Страны СНГ </w:t>
            </w:r>
          </w:p>
        </w:tc>
        <w:tc>
          <w:tcPr>
            <w:tcW w:w="697" w:type="dxa"/>
            <w:tcBorders>
              <w:top w:val="single" w:sz="4" w:space="0" w:color="000000"/>
              <w:left w:val="single" w:sz="4" w:space="0" w:color="000000"/>
              <w:bottom w:val="single" w:sz="4" w:space="0" w:color="000000"/>
              <w:right w:val="single" w:sz="4" w:space="0" w:color="000000"/>
            </w:tcBorders>
            <w:vAlign w:val="center"/>
          </w:tcPr>
          <w:p w14:paraId="4A4CA3BB" w14:textId="77777777" w:rsidR="00CF0BE3" w:rsidRPr="003701A1" w:rsidRDefault="009D2624">
            <w:pPr>
              <w:jc w:val="center"/>
              <w:rPr>
                <w:sz w:val="28"/>
                <w:szCs w:val="28"/>
              </w:rPr>
            </w:pPr>
            <w:r w:rsidRPr="003701A1">
              <w:rPr>
                <w:sz w:val="28"/>
                <w:szCs w:val="28"/>
              </w:rPr>
              <w:t>17</w:t>
            </w:r>
          </w:p>
        </w:tc>
        <w:tc>
          <w:tcPr>
            <w:tcW w:w="1005" w:type="dxa"/>
            <w:tcBorders>
              <w:top w:val="single" w:sz="4" w:space="0" w:color="000000"/>
              <w:left w:val="single" w:sz="4" w:space="0" w:color="000000"/>
              <w:bottom w:val="single" w:sz="4" w:space="0" w:color="000000"/>
              <w:right w:val="single" w:sz="4" w:space="0" w:color="000000"/>
            </w:tcBorders>
            <w:vAlign w:val="center"/>
          </w:tcPr>
          <w:p w14:paraId="79322A1A" w14:textId="77777777" w:rsidR="00CF0BE3" w:rsidRPr="003701A1" w:rsidRDefault="009D2624">
            <w:pPr>
              <w:jc w:val="center"/>
              <w:rPr>
                <w:sz w:val="28"/>
                <w:szCs w:val="28"/>
              </w:rPr>
            </w:pPr>
            <w:r w:rsidRPr="003701A1">
              <w:rPr>
                <w:sz w:val="28"/>
                <w:szCs w:val="28"/>
              </w:rPr>
              <w:t>89,47</w:t>
            </w:r>
          </w:p>
        </w:tc>
        <w:tc>
          <w:tcPr>
            <w:tcW w:w="915" w:type="dxa"/>
            <w:tcBorders>
              <w:top w:val="single" w:sz="4" w:space="0" w:color="000000"/>
              <w:left w:val="single" w:sz="4" w:space="0" w:color="000000"/>
              <w:bottom w:val="single" w:sz="4" w:space="0" w:color="000000"/>
              <w:right w:val="single" w:sz="4" w:space="0" w:color="000000"/>
            </w:tcBorders>
            <w:vAlign w:val="center"/>
          </w:tcPr>
          <w:p w14:paraId="14861A3D" w14:textId="77777777" w:rsidR="00CF0BE3" w:rsidRPr="003701A1" w:rsidRDefault="009D2624">
            <w:pPr>
              <w:jc w:val="center"/>
              <w:rPr>
                <w:sz w:val="28"/>
                <w:szCs w:val="28"/>
              </w:rPr>
            </w:pPr>
            <w:r w:rsidRPr="003701A1">
              <w:rPr>
                <w:sz w:val="28"/>
                <w:szCs w:val="28"/>
              </w:rPr>
              <w:t>66,86</w:t>
            </w:r>
          </w:p>
        </w:tc>
        <w:tc>
          <w:tcPr>
            <w:tcW w:w="927" w:type="dxa"/>
            <w:tcBorders>
              <w:top w:val="single" w:sz="4" w:space="0" w:color="000000"/>
              <w:left w:val="single" w:sz="4" w:space="0" w:color="000000"/>
              <w:bottom w:val="single" w:sz="4" w:space="0" w:color="000000"/>
              <w:right w:val="single" w:sz="4" w:space="0" w:color="000000"/>
            </w:tcBorders>
            <w:vAlign w:val="center"/>
          </w:tcPr>
          <w:p w14:paraId="77A9541F" w14:textId="77777777" w:rsidR="00CF0BE3" w:rsidRPr="003701A1" w:rsidRDefault="009D2624">
            <w:pPr>
              <w:jc w:val="center"/>
              <w:rPr>
                <w:sz w:val="28"/>
                <w:szCs w:val="28"/>
              </w:rPr>
            </w:pPr>
            <w:r w:rsidRPr="003701A1">
              <w:rPr>
                <w:sz w:val="28"/>
                <w:szCs w:val="28"/>
              </w:rPr>
              <w:t>98,70</w:t>
            </w:r>
          </w:p>
        </w:tc>
        <w:tc>
          <w:tcPr>
            <w:tcW w:w="673" w:type="dxa"/>
            <w:tcBorders>
              <w:top w:val="single" w:sz="4" w:space="0" w:color="000000"/>
              <w:left w:val="single" w:sz="4" w:space="0" w:color="000000"/>
              <w:bottom w:val="single" w:sz="4" w:space="0" w:color="000000"/>
              <w:right w:val="single" w:sz="4" w:space="0" w:color="000000"/>
            </w:tcBorders>
            <w:vAlign w:val="center"/>
          </w:tcPr>
          <w:p w14:paraId="360D31C8" w14:textId="77777777" w:rsidR="00CF0BE3" w:rsidRPr="003701A1" w:rsidRDefault="009D2624">
            <w:pPr>
              <w:jc w:val="center"/>
              <w:rPr>
                <w:sz w:val="28"/>
                <w:szCs w:val="28"/>
              </w:rPr>
            </w:pPr>
            <w:r w:rsidRPr="003701A1">
              <w:rPr>
                <w:sz w:val="28"/>
                <w:szCs w:val="28"/>
              </w:rPr>
              <w:t>50</w:t>
            </w:r>
          </w:p>
        </w:tc>
        <w:tc>
          <w:tcPr>
            <w:tcW w:w="1005" w:type="dxa"/>
            <w:tcBorders>
              <w:top w:val="single" w:sz="4" w:space="0" w:color="000000"/>
              <w:left w:val="single" w:sz="4" w:space="0" w:color="000000"/>
              <w:bottom w:val="single" w:sz="4" w:space="0" w:color="000000"/>
              <w:right w:val="single" w:sz="4" w:space="0" w:color="000000"/>
            </w:tcBorders>
            <w:vAlign w:val="center"/>
          </w:tcPr>
          <w:p w14:paraId="333B9DB3" w14:textId="77777777" w:rsidR="00CF0BE3" w:rsidRPr="003701A1" w:rsidRDefault="009D2624">
            <w:pPr>
              <w:jc w:val="center"/>
              <w:rPr>
                <w:sz w:val="28"/>
                <w:szCs w:val="28"/>
              </w:rPr>
            </w:pPr>
            <w:r w:rsidRPr="003701A1">
              <w:rPr>
                <w:sz w:val="28"/>
                <w:szCs w:val="28"/>
              </w:rPr>
              <w:t>84,75</w:t>
            </w:r>
          </w:p>
        </w:tc>
        <w:tc>
          <w:tcPr>
            <w:tcW w:w="896" w:type="dxa"/>
            <w:tcBorders>
              <w:top w:val="single" w:sz="4" w:space="0" w:color="000000"/>
              <w:left w:val="single" w:sz="4" w:space="0" w:color="000000"/>
              <w:bottom w:val="single" w:sz="4" w:space="0" w:color="000000"/>
              <w:right w:val="single" w:sz="4" w:space="0" w:color="000000"/>
            </w:tcBorders>
            <w:vAlign w:val="center"/>
          </w:tcPr>
          <w:p w14:paraId="111D9FEA" w14:textId="77777777" w:rsidR="00CF0BE3" w:rsidRPr="003701A1" w:rsidRDefault="009D2624">
            <w:pPr>
              <w:jc w:val="center"/>
              <w:rPr>
                <w:sz w:val="28"/>
                <w:szCs w:val="28"/>
              </w:rPr>
            </w:pPr>
            <w:r w:rsidRPr="003701A1">
              <w:rPr>
                <w:sz w:val="28"/>
                <w:szCs w:val="28"/>
              </w:rPr>
              <w:t>73,01%</w:t>
            </w:r>
          </w:p>
        </w:tc>
        <w:tc>
          <w:tcPr>
            <w:tcW w:w="895" w:type="dxa"/>
            <w:tcBorders>
              <w:top w:val="single" w:sz="4" w:space="0" w:color="000000"/>
              <w:left w:val="single" w:sz="4" w:space="0" w:color="000000"/>
              <w:bottom w:val="single" w:sz="4" w:space="0" w:color="000000"/>
              <w:right w:val="single" w:sz="4" w:space="0" w:color="000000"/>
            </w:tcBorders>
            <w:vAlign w:val="center"/>
          </w:tcPr>
          <w:p w14:paraId="388C9D37" w14:textId="77777777" w:rsidR="00CF0BE3" w:rsidRPr="003701A1" w:rsidRDefault="009D2624">
            <w:pPr>
              <w:jc w:val="center"/>
              <w:rPr>
                <w:sz w:val="28"/>
                <w:szCs w:val="28"/>
              </w:rPr>
            </w:pPr>
            <w:r w:rsidRPr="003701A1">
              <w:rPr>
                <w:sz w:val="28"/>
                <w:szCs w:val="28"/>
              </w:rPr>
              <w:t>92,78%</w:t>
            </w:r>
          </w:p>
        </w:tc>
        <w:tc>
          <w:tcPr>
            <w:tcW w:w="879" w:type="dxa"/>
            <w:tcBorders>
              <w:top w:val="single" w:sz="4" w:space="0" w:color="000000"/>
              <w:left w:val="single" w:sz="4" w:space="0" w:color="000000"/>
              <w:bottom w:val="single" w:sz="4" w:space="0" w:color="000000"/>
              <w:right w:val="single" w:sz="4" w:space="0" w:color="000000"/>
            </w:tcBorders>
            <w:vAlign w:val="center"/>
          </w:tcPr>
          <w:p w14:paraId="05780C38" w14:textId="77777777" w:rsidR="00CF0BE3" w:rsidRPr="003701A1" w:rsidRDefault="009D2624">
            <w:pPr>
              <w:jc w:val="center"/>
              <w:rPr>
                <w:sz w:val="28"/>
                <w:szCs w:val="28"/>
              </w:rPr>
            </w:pPr>
            <w:r w:rsidRPr="003701A1">
              <w:rPr>
                <w:sz w:val="28"/>
                <w:szCs w:val="28"/>
              </w:rPr>
              <w:t>0,412</w:t>
            </w:r>
          </w:p>
        </w:tc>
      </w:tr>
      <w:tr w:rsidR="00CF0BE3" w:rsidRPr="003701A1" w14:paraId="5AFE2C8A" w14:textId="77777777" w:rsidTr="00556C7A">
        <w:trPr>
          <w:jc w:val="center"/>
        </w:trPr>
        <w:tc>
          <w:tcPr>
            <w:tcW w:w="1803" w:type="dxa"/>
            <w:tcBorders>
              <w:top w:val="single" w:sz="4" w:space="0" w:color="000000"/>
              <w:left w:val="single" w:sz="4" w:space="0" w:color="000000"/>
              <w:bottom w:val="single" w:sz="4" w:space="0" w:color="000000"/>
              <w:right w:val="single" w:sz="4" w:space="0" w:color="000000"/>
            </w:tcBorders>
          </w:tcPr>
          <w:p w14:paraId="726B9BD2" w14:textId="77777777" w:rsidR="00CF0BE3" w:rsidRPr="003701A1" w:rsidRDefault="009D2624">
            <w:pPr>
              <w:rPr>
                <w:sz w:val="28"/>
                <w:szCs w:val="28"/>
              </w:rPr>
            </w:pPr>
            <w:r w:rsidRPr="003701A1">
              <w:rPr>
                <w:sz w:val="28"/>
                <w:szCs w:val="28"/>
              </w:rPr>
              <w:t xml:space="preserve">Страны Европы </w:t>
            </w:r>
          </w:p>
        </w:tc>
        <w:tc>
          <w:tcPr>
            <w:tcW w:w="697" w:type="dxa"/>
            <w:tcBorders>
              <w:top w:val="single" w:sz="4" w:space="0" w:color="000000"/>
              <w:left w:val="single" w:sz="4" w:space="0" w:color="000000"/>
              <w:bottom w:val="single" w:sz="4" w:space="0" w:color="000000"/>
              <w:right w:val="single" w:sz="4" w:space="0" w:color="000000"/>
            </w:tcBorders>
            <w:vAlign w:val="center"/>
          </w:tcPr>
          <w:p w14:paraId="2545C7F1" w14:textId="77777777" w:rsidR="00CF0BE3" w:rsidRPr="003701A1" w:rsidRDefault="009D2624">
            <w:pPr>
              <w:jc w:val="center"/>
              <w:rPr>
                <w:sz w:val="28"/>
                <w:szCs w:val="28"/>
              </w:rPr>
            </w:pPr>
            <w:r w:rsidRPr="003701A1">
              <w:rPr>
                <w:sz w:val="28"/>
                <w:szCs w:val="28"/>
              </w:rPr>
              <w:t>1</w:t>
            </w:r>
          </w:p>
        </w:tc>
        <w:tc>
          <w:tcPr>
            <w:tcW w:w="1005" w:type="dxa"/>
            <w:tcBorders>
              <w:top w:val="single" w:sz="4" w:space="0" w:color="000000"/>
              <w:left w:val="single" w:sz="4" w:space="0" w:color="000000"/>
              <w:bottom w:val="single" w:sz="4" w:space="0" w:color="000000"/>
              <w:right w:val="single" w:sz="4" w:space="0" w:color="000000"/>
            </w:tcBorders>
            <w:vAlign w:val="center"/>
          </w:tcPr>
          <w:p w14:paraId="01143DC0" w14:textId="77777777" w:rsidR="00CF0BE3" w:rsidRPr="003701A1" w:rsidRDefault="009D2624">
            <w:pPr>
              <w:jc w:val="center"/>
              <w:rPr>
                <w:sz w:val="28"/>
                <w:szCs w:val="28"/>
              </w:rPr>
            </w:pPr>
            <w:r w:rsidRPr="003701A1">
              <w:rPr>
                <w:sz w:val="28"/>
                <w:szCs w:val="28"/>
              </w:rPr>
              <w:t>5,26</w:t>
            </w:r>
          </w:p>
        </w:tc>
        <w:tc>
          <w:tcPr>
            <w:tcW w:w="915" w:type="dxa"/>
            <w:tcBorders>
              <w:top w:val="single" w:sz="4" w:space="0" w:color="000000"/>
              <w:left w:val="single" w:sz="4" w:space="0" w:color="000000"/>
              <w:bottom w:val="single" w:sz="4" w:space="0" w:color="000000"/>
              <w:right w:val="single" w:sz="4" w:space="0" w:color="000000"/>
            </w:tcBorders>
            <w:vAlign w:val="center"/>
          </w:tcPr>
          <w:p w14:paraId="00919006" w14:textId="77777777" w:rsidR="00CF0BE3" w:rsidRPr="003701A1" w:rsidRDefault="009D2624">
            <w:pPr>
              <w:jc w:val="center"/>
              <w:rPr>
                <w:sz w:val="28"/>
                <w:szCs w:val="28"/>
              </w:rPr>
            </w:pPr>
            <w:r w:rsidRPr="003701A1">
              <w:rPr>
                <w:sz w:val="28"/>
                <w:szCs w:val="28"/>
              </w:rPr>
              <w:t>0,13</w:t>
            </w:r>
          </w:p>
        </w:tc>
        <w:tc>
          <w:tcPr>
            <w:tcW w:w="927" w:type="dxa"/>
            <w:tcBorders>
              <w:top w:val="single" w:sz="4" w:space="0" w:color="000000"/>
              <w:left w:val="single" w:sz="4" w:space="0" w:color="000000"/>
              <w:bottom w:val="single" w:sz="4" w:space="0" w:color="000000"/>
              <w:right w:val="single" w:sz="4" w:space="0" w:color="000000"/>
            </w:tcBorders>
            <w:vAlign w:val="center"/>
          </w:tcPr>
          <w:p w14:paraId="6B4EDC2B" w14:textId="77777777" w:rsidR="00CF0BE3" w:rsidRPr="003701A1" w:rsidRDefault="009D2624">
            <w:pPr>
              <w:jc w:val="center"/>
              <w:rPr>
                <w:sz w:val="28"/>
                <w:szCs w:val="28"/>
              </w:rPr>
            </w:pPr>
            <w:r w:rsidRPr="003701A1">
              <w:rPr>
                <w:sz w:val="28"/>
                <w:szCs w:val="28"/>
              </w:rPr>
              <w:t>26,03</w:t>
            </w:r>
          </w:p>
        </w:tc>
        <w:tc>
          <w:tcPr>
            <w:tcW w:w="673" w:type="dxa"/>
            <w:tcBorders>
              <w:top w:val="single" w:sz="4" w:space="0" w:color="000000"/>
              <w:left w:val="single" w:sz="4" w:space="0" w:color="000000"/>
              <w:bottom w:val="single" w:sz="4" w:space="0" w:color="000000"/>
              <w:right w:val="single" w:sz="4" w:space="0" w:color="000000"/>
            </w:tcBorders>
            <w:vAlign w:val="center"/>
          </w:tcPr>
          <w:p w14:paraId="4B61467B" w14:textId="77777777" w:rsidR="00CF0BE3" w:rsidRPr="003701A1" w:rsidRDefault="009D2624">
            <w:pPr>
              <w:jc w:val="center"/>
              <w:rPr>
                <w:sz w:val="28"/>
                <w:szCs w:val="28"/>
              </w:rPr>
            </w:pPr>
            <w:r w:rsidRPr="003701A1">
              <w:rPr>
                <w:sz w:val="28"/>
                <w:szCs w:val="28"/>
              </w:rPr>
              <w:t>6</w:t>
            </w:r>
          </w:p>
        </w:tc>
        <w:tc>
          <w:tcPr>
            <w:tcW w:w="1005" w:type="dxa"/>
            <w:tcBorders>
              <w:top w:val="single" w:sz="4" w:space="0" w:color="000000"/>
              <w:left w:val="single" w:sz="4" w:space="0" w:color="000000"/>
              <w:bottom w:val="single" w:sz="4" w:space="0" w:color="000000"/>
              <w:right w:val="single" w:sz="4" w:space="0" w:color="000000"/>
            </w:tcBorders>
            <w:vAlign w:val="center"/>
          </w:tcPr>
          <w:p w14:paraId="6DD9BAB7" w14:textId="77777777" w:rsidR="00CF0BE3" w:rsidRPr="003701A1" w:rsidRDefault="009D2624">
            <w:pPr>
              <w:jc w:val="center"/>
              <w:rPr>
                <w:sz w:val="28"/>
                <w:szCs w:val="28"/>
              </w:rPr>
            </w:pPr>
            <w:r w:rsidRPr="003701A1">
              <w:rPr>
                <w:sz w:val="28"/>
                <w:szCs w:val="28"/>
              </w:rPr>
              <w:t>10,17</w:t>
            </w:r>
          </w:p>
        </w:tc>
        <w:tc>
          <w:tcPr>
            <w:tcW w:w="896" w:type="dxa"/>
            <w:tcBorders>
              <w:top w:val="single" w:sz="4" w:space="0" w:color="000000"/>
              <w:left w:val="single" w:sz="4" w:space="0" w:color="000000"/>
              <w:bottom w:val="single" w:sz="4" w:space="0" w:color="000000"/>
              <w:right w:val="single" w:sz="4" w:space="0" w:color="000000"/>
            </w:tcBorders>
            <w:vAlign w:val="center"/>
          </w:tcPr>
          <w:p w14:paraId="54DCFD1C" w14:textId="77777777" w:rsidR="00CF0BE3" w:rsidRPr="003701A1" w:rsidRDefault="009D2624">
            <w:pPr>
              <w:jc w:val="center"/>
              <w:rPr>
                <w:sz w:val="28"/>
                <w:szCs w:val="28"/>
              </w:rPr>
            </w:pPr>
            <w:r w:rsidRPr="003701A1">
              <w:rPr>
                <w:sz w:val="28"/>
                <w:szCs w:val="28"/>
              </w:rPr>
              <w:t>3,82%</w:t>
            </w:r>
          </w:p>
        </w:tc>
        <w:tc>
          <w:tcPr>
            <w:tcW w:w="895" w:type="dxa"/>
            <w:tcBorders>
              <w:top w:val="single" w:sz="4" w:space="0" w:color="000000"/>
              <w:left w:val="single" w:sz="4" w:space="0" w:color="000000"/>
              <w:bottom w:val="single" w:sz="4" w:space="0" w:color="000000"/>
              <w:right w:val="single" w:sz="4" w:space="0" w:color="000000"/>
            </w:tcBorders>
            <w:vAlign w:val="center"/>
          </w:tcPr>
          <w:p w14:paraId="3CE6F41D" w14:textId="77777777" w:rsidR="00CF0BE3" w:rsidRPr="003701A1" w:rsidRDefault="009D2624">
            <w:pPr>
              <w:jc w:val="center"/>
              <w:rPr>
                <w:sz w:val="28"/>
                <w:szCs w:val="28"/>
              </w:rPr>
            </w:pPr>
            <w:r w:rsidRPr="003701A1">
              <w:rPr>
                <w:sz w:val="28"/>
                <w:szCs w:val="28"/>
              </w:rPr>
              <w:t>20,83%</w:t>
            </w:r>
          </w:p>
        </w:tc>
        <w:tc>
          <w:tcPr>
            <w:tcW w:w="879" w:type="dxa"/>
            <w:tcBorders>
              <w:top w:val="single" w:sz="4" w:space="0" w:color="000000"/>
              <w:left w:val="single" w:sz="4" w:space="0" w:color="000000"/>
              <w:bottom w:val="single" w:sz="4" w:space="0" w:color="000000"/>
              <w:right w:val="single" w:sz="4" w:space="0" w:color="000000"/>
            </w:tcBorders>
            <w:vAlign w:val="center"/>
          </w:tcPr>
          <w:p w14:paraId="032FC751" w14:textId="77777777" w:rsidR="00CF0BE3" w:rsidRPr="003701A1" w:rsidRDefault="009D2624">
            <w:pPr>
              <w:jc w:val="center"/>
              <w:rPr>
                <w:sz w:val="28"/>
                <w:szCs w:val="28"/>
              </w:rPr>
            </w:pPr>
            <w:r w:rsidRPr="003701A1">
              <w:rPr>
                <w:sz w:val="28"/>
                <w:szCs w:val="28"/>
              </w:rPr>
              <w:t>0,503</w:t>
            </w:r>
          </w:p>
        </w:tc>
      </w:tr>
      <w:tr w:rsidR="00E3241B" w:rsidRPr="003701A1" w14:paraId="3C85E296" w14:textId="77777777" w:rsidTr="00556C7A">
        <w:trPr>
          <w:jc w:val="center"/>
        </w:trPr>
        <w:tc>
          <w:tcPr>
            <w:tcW w:w="1803" w:type="dxa"/>
            <w:tcBorders>
              <w:top w:val="single" w:sz="4" w:space="0" w:color="000000"/>
              <w:left w:val="single" w:sz="4" w:space="0" w:color="000000"/>
              <w:bottom w:val="single" w:sz="4" w:space="0" w:color="000000"/>
              <w:right w:val="single" w:sz="4" w:space="0" w:color="000000"/>
            </w:tcBorders>
          </w:tcPr>
          <w:p w14:paraId="10BC5588" w14:textId="1B2B2CB9" w:rsidR="00E3241B" w:rsidRPr="003701A1" w:rsidRDefault="00E3241B" w:rsidP="00E3241B">
            <w:pPr>
              <w:rPr>
                <w:sz w:val="28"/>
                <w:szCs w:val="28"/>
              </w:rPr>
            </w:pPr>
            <w:r w:rsidRPr="003701A1">
              <w:rPr>
                <w:sz w:val="28"/>
                <w:szCs w:val="28"/>
              </w:rPr>
              <w:t>Страны Северной Америки</w:t>
            </w:r>
          </w:p>
        </w:tc>
        <w:tc>
          <w:tcPr>
            <w:tcW w:w="697" w:type="dxa"/>
            <w:tcBorders>
              <w:top w:val="single" w:sz="4" w:space="0" w:color="000000"/>
              <w:left w:val="single" w:sz="4" w:space="0" w:color="000000"/>
              <w:bottom w:val="single" w:sz="4" w:space="0" w:color="000000"/>
              <w:right w:val="single" w:sz="4" w:space="0" w:color="000000"/>
            </w:tcBorders>
            <w:vAlign w:val="center"/>
          </w:tcPr>
          <w:p w14:paraId="2429FA14" w14:textId="625F6F80" w:rsidR="00E3241B" w:rsidRPr="003701A1" w:rsidRDefault="00E3241B" w:rsidP="00E3241B">
            <w:pPr>
              <w:jc w:val="center"/>
              <w:rPr>
                <w:sz w:val="28"/>
                <w:szCs w:val="28"/>
              </w:rPr>
            </w:pPr>
            <w:r w:rsidRPr="003701A1">
              <w:rPr>
                <w:sz w:val="28"/>
                <w:szCs w:val="28"/>
              </w:rPr>
              <w:t>1</w:t>
            </w:r>
          </w:p>
        </w:tc>
        <w:tc>
          <w:tcPr>
            <w:tcW w:w="1005" w:type="dxa"/>
            <w:tcBorders>
              <w:top w:val="single" w:sz="4" w:space="0" w:color="000000"/>
              <w:left w:val="single" w:sz="4" w:space="0" w:color="000000"/>
              <w:bottom w:val="single" w:sz="4" w:space="0" w:color="000000"/>
              <w:right w:val="single" w:sz="4" w:space="0" w:color="000000"/>
            </w:tcBorders>
            <w:vAlign w:val="center"/>
          </w:tcPr>
          <w:p w14:paraId="796BA987" w14:textId="0245677B" w:rsidR="00E3241B" w:rsidRPr="003701A1" w:rsidRDefault="00E3241B" w:rsidP="00E3241B">
            <w:pPr>
              <w:jc w:val="center"/>
              <w:rPr>
                <w:sz w:val="28"/>
                <w:szCs w:val="28"/>
              </w:rPr>
            </w:pPr>
            <w:r w:rsidRPr="003701A1">
              <w:rPr>
                <w:sz w:val="28"/>
                <w:szCs w:val="28"/>
              </w:rPr>
              <w:t>5,26</w:t>
            </w:r>
          </w:p>
        </w:tc>
        <w:tc>
          <w:tcPr>
            <w:tcW w:w="915" w:type="dxa"/>
            <w:tcBorders>
              <w:top w:val="single" w:sz="4" w:space="0" w:color="000000"/>
              <w:left w:val="single" w:sz="4" w:space="0" w:color="000000"/>
              <w:bottom w:val="single" w:sz="4" w:space="0" w:color="000000"/>
              <w:right w:val="single" w:sz="4" w:space="0" w:color="000000"/>
            </w:tcBorders>
            <w:vAlign w:val="center"/>
          </w:tcPr>
          <w:p w14:paraId="32539F33" w14:textId="3B9F9554" w:rsidR="00E3241B" w:rsidRPr="003701A1" w:rsidRDefault="00E3241B" w:rsidP="00E3241B">
            <w:pPr>
              <w:jc w:val="center"/>
              <w:rPr>
                <w:sz w:val="28"/>
                <w:szCs w:val="28"/>
              </w:rPr>
            </w:pPr>
            <w:r w:rsidRPr="003701A1">
              <w:rPr>
                <w:sz w:val="28"/>
                <w:szCs w:val="28"/>
              </w:rPr>
              <w:t>0,13</w:t>
            </w:r>
          </w:p>
        </w:tc>
        <w:tc>
          <w:tcPr>
            <w:tcW w:w="927" w:type="dxa"/>
            <w:tcBorders>
              <w:top w:val="single" w:sz="4" w:space="0" w:color="000000"/>
              <w:left w:val="single" w:sz="4" w:space="0" w:color="000000"/>
              <w:bottom w:val="single" w:sz="4" w:space="0" w:color="000000"/>
              <w:right w:val="single" w:sz="4" w:space="0" w:color="000000"/>
            </w:tcBorders>
            <w:vAlign w:val="center"/>
          </w:tcPr>
          <w:p w14:paraId="4D0F2472" w14:textId="74308178" w:rsidR="00E3241B" w:rsidRPr="003701A1" w:rsidRDefault="00E3241B" w:rsidP="00E3241B">
            <w:pPr>
              <w:jc w:val="center"/>
              <w:rPr>
                <w:sz w:val="28"/>
                <w:szCs w:val="28"/>
              </w:rPr>
            </w:pPr>
            <w:r w:rsidRPr="003701A1">
              <w:rPr>
                <w:sz w:val="28"/>
                <w:szCs w:val="28"/>
              </w:rPr>
              <w:t>26,03</w:t>
            </w:r>
          </w:p>
        </w:tc>
        <w:tc>
          <w:tcPr>
            <w:tcW w:w="673" w:type="dxa"/>
            <w:tcBorders>
              <w:top w:val="single" w:sz="4" w:space="0" w:color="000000"/>
              <w:left w:val="single" w:sz="4" w:space="0" w:color="000000"/>
              <w:bottom w:val="single" w:sz="4" w:space="0" w:color="000000"/>
              <w:right w:val="single" w:sz="4" w:space="0" w:color="000000"/>
            </w:tcBorders>
            <w:vAlign w:val="center"/>
          </w:tcPr>
          <w:p w14:paraId="58F5F6BD" w14:textId="03E3D428" w:rsidR="00E3241B" w:rsidRPr="003701A1" w:rsidRDefault="00E3241B" w:rsidP="00E3241B">
            <w:pPr>
              <w:jc w:val="center"/>
              <w:rPr>
                <w:sz w:val="28"/>
                <w:szCs w:val="28"/>
              </w:rPr>
            </w:pPr>
            <w:r w:rsidRPr="003701A1">
              <w:rPr>
                <w:sz w:val="28"/>
                <w:szCs w:val="28"/>
              </w:rPr>
              <w:t>3</w:t>
            </w:r>
          </w:p>
        </w:tc>
        <w:tc>
          <w:tcPr>
            <w:tcW w:w="1005" w:type="dxa"/>
            <w:tcBorders>
              <w:top w:val="single" w:sz="4" w:space="0" w:color="000000"/>
              <w:left w:val="single" w:sz="4" w:space="0" w:color="000000"/>
              <w:bottom w:val="single" w:sz="4" w:space="0" w:color="000000"/>
              <w:right w:val="single" w:sz="4" w:space="0" w:color="000000"/>
            </w:tcBorders>
            <w:vAlign w:val="center"/>
          </w:tcPr>
          <w:p w14:paraId="6F079BE1" w14:textId="564EA3E0" w:rsidR="00E3241B" w:rsidRPr="003701A1" w:rsidRDefault="00E3241B" w:rsidP="00E3241B">
            <w:pPr>
              <w:jc w:val="center"/>
              <w:rPr>
                <w:sz w:val="28"/>
                <w:szCs w:val="28"/>
              </w:rPr>
            </w:pPr>
            <w:r w:rsidRPr="003701A1">
              <w:rPr>
                <w:sz w:val="28"/>
                <w:szCs w:val="28"/>
              </w:rPr>
              <w:t>5,08</w:t>
            </w:r>
          </w:p>
        </w:tc>
        <w:tc>
          <w:tcPr>
            <w:tcW w:w="896" w:type="dxa"/>
            <w:tcBorders>
              <w:top w:val="single" w:sz="4" w:space="0" w:color="000000"/>
              <w:left w:val="single" w:sz="4" w:space="0" w:color="000000"/>
              <w:bottom w:val="single" w:sz="4" w:space="0" w:color="000000"/>
              <w:right w:val="single" w:sz="4" w:space="0" w:color="000000"/>
            </w:tcBorders>
            <w:vAlign w:val="center"/>
          </w:tcPr>
          <w:p w14:paraId="11F4042C" w14:textId="21F19BB3" w:rsidR="00E3241B" w:rsidRPr="003701A1" w:rsidRDefault="00E3241B" w:rsidP="00E3241B">
            <w:pPr>
              <w:jc w:val="center"/>
              <w:rPr>
                <w:sz w:val="28"/>
                <w:szCs w:val="28"/>
              </w:rPr>
            </w:pPr>
            <w:r w:rsidRPr="003701A1">
              <w:rPr>
                <w:sz w:val="28"/>
                <w:szCs w:val="28"/>
              </w:rPr>
              <w:t>1,06</w:t>
            </w:r>
          </w:p>
        </w:tc>
        <w:tc>
          <w:tcPr>
            <w:tcW w:w="895" w:type="dxa"/>
            <w:tcBorders>
              <w:top w:val="single" w:sz="4" w:space="0" w:color="000000"/>
              <w:left w:val="single" w:sz="4" w:space="0" w:color="000000"/>
              <w:bottom w:val="single" w:sz="4" w:space="0" w:color="000000"/>
              <w:right w:val="single" w:sz="4" w:space="0" w:color="000000"/>
            </w:tcBorders>
            <w:vAlign w:val="center"/>
          </w:tcPr>
          <w:p w14:paraId="5950C228" w14:textId="4CEED4E7" w:rsidR="00E3241B" w:rsidRPr="003701A1" w:rsidRDefault="00E3241B" w:rsidP="00E3241B">
            <w:pPr>
              <w:jc w:val="center"/>
              <w:rPr>
                <w:sz w:val="28"/>
                <w:szCs w:val="28"/>
              </w:rPr>
            </w:pPr>
            <w:r w:rsidRPr="003701A1">
              <w:rPr>
                <w:sz w:val="28"/>
                <w:szCs w:val="28"/>
              </w:rPr>
              <w:t>14,15%</w:t>
            </w:r>
          </w:p>
        </w:tc>
        <w:tc>
          <w:tcPr>
            <w:tcW w:w="879" w:type="dxa"/>
            <w:tcBorders>
              <w:top w:val="single" w:sz="4" w:space="0" w:color="000000"/>
              <w:left w:val="single" w:sz="4" w:space="0" w:color="000000"/>
              <w:bottom w:val="single" w:sz="4" w:space="0" w:color="000000"/>
              <w:right w:val="single" w:sz="4" w:space="0" w:color="000000"/>
            </w:tcBorders>
            <w:vAlign w:val="center"/>
          </w:tcPr>
          <w:p w14:paraId="0A355EE3" w14:textId="016A8893" w:rsidR="00E3241B" w:rsidRPr="003701A1" w:rsidRDefault="00E3241B" w:rsidP="00E3241B">
            <w:pPr>
              <w:jc w:val="center"/>
              <w:rPr>
                <w:sz w:val="28"/>
                <w:szCs w:val="28"/>
              </w:rPr>
            </w:pPr>
            <w:r w:rsidRPr="003701A1">
              <w:rPr>
                <w:sz w:val="28"/>
                <w:szCs w:val="28"/>
              </w:rPr>
              <w:t>0,986</w:t>
            </w:r>
          </w:p>
        </w:tc>
      </w:tr>
    </w:tbl>
    <w:p w14:paraId="4BD5BCFF" w14:textId="03E6401D" w:rsidR="002429E4" w:rsidRDefault="002429E4" w:rsidP="002429E4">
      <w:pPr>
        <w:rPr>
          <w:sz w:val="28"/>
          <w:szCs w:val="28"/>
        </w:rPr>
      </w:pPr>
      <w:r>
        <w:rPr>
          <w:sz w:val="28"/>
          <w:szCs w:val="28"/>
        </w:rPr>
        <w:t>Продолжение таблицы 38</w:t>
      </w:r>
    </w:p>
    <w:p w14:paraId="47A40304" w14:textId="77777777" w:rsidR="002429E4" w:rsidRDefault="002429E4" w:rsidP="002429E4">
      <w:pPr>
        <w:rPr>
          <w:sz w:val="28"/>
          <w:szCs w:val="28"/>
        </w:rPr>
      </w:pPr>
    </w:p>
    <w:tbl>
      <w:tblPr>
        <w:tblW w:w="969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803"/>
        <w:gridCol w:w="697"/>
        <w:gridCol w:w="1005"/>
        <w:gridCol w:w="915"/>
        <w:gridCol w:w="927"/>
        <w:gridCol w:w="673"/>
        <w:gridCol w:w="1005"/>
        <w:gridCol w:w="896"/>
        <w:gridCol w:w="895"/>
        <w:gridCol w:w="879"/>
      </w:tblGrid>
      <w:tr w:rsidR="00E3241B" w:rsidRPr="003701A1" w14:paraId="154BF6EA" w14:textId="77777777" w:rsidTr="00FF19AD">
        <w:trPr>
          <w:jc w:val="center"/>
        </w:trPr>
        <w:tc>
          <w:tcPr>
            <w:tcW w:w="1803" w:type="dxa"/>
            <w:tcBorders>
              <w:top w:val="single" w:sz="4" w:space="0" w:color="000000"/>
              <w:left w:val="single" w:sz="4" w:space="0" w:color="000000"/>
              <w:bottom w:val="single" w:sz="4" w:space="0" w:color="000000"/>
              <w:right w:val="single" w:sz="4" w:space="0" w:color="000000"/>
            </w:tcBorders>
          </w:tcPr>
          <w:p w14:paraId="335D83C1" w14:textId="05411D2C" w:rsidR="00E3241B" w:rsidRPr="003701A1" w:rsidRDefault="00E3241B" w:rsidP="00E3241B">
            <w:pPr>
              <w:rPr>
                <w:sz w:val="28"/>
                <w:szCs w:val="28"/>
              </w:rPr>
            </w:pPr>
            <w:r w:rsidRPr="003701A1">
              <w:rPr>
                <w:sz w:val="28"/>
                <w:szCs w:val="28"/>
              </w:rPr>
              <w:t>Всего ответов</w:t>
            </w:r>
          </w:p>
        </w:tc>
        <w:tc>
          <w:tcPr>
            <w:tcW w:w="697" w:type="dxa"/>
            <w:tcBorders>
              <w:top w:val="single" w:sz="4" w:space="0" w:color="000000"/>
              <w:left w:val="single" w:sz="4" w:space="0" w:color="000000"/>
              <w:bottom w:val="single" w:sz="4" w:space="0" w:color="000000"/>
              <w:right w:val="single" w:sz="4" w:space="0" w:color="000000"/>
            </w:tcBorders>
            <w:vAlign w:val="center"/>
          </w:tcPr>
          <w:p w14:paraId="25944893" w14:textId="2E08DF1A" w:rsidR="00E3241B" w:rsidRPr="003701A1" w:rsidRDefault="00E3241B" w:rsidP="00E3241B">
            <w:pPr>
              <w:jc w:val="center"/>
              <w:rPr>
                <w:sz w:val="28"/>
                <w:szCs w:val="28"/>
              </w:rPr>
            </w:pPr>
            <w:r w:rsidRPr="003701A1">
              <w:rPr>
                <w:sz w:val="28"/>
                <w:szCs w:val="28"/>
              </w:rPr>
              <w:t>19</w:t>
            </w:r>
          </w:p>
        </w:tc>
        <w:tc>
          <w:tcPr>
            <w:tcW w:w="1005" w:type="dxa"/>
            <w:tcBorders>
              <w:top w:val="single" w:sz="4" w:space="0" w:color="000000"/>
              <w:left w:val="single" w:sz="4" w:space="0" w:color="000000"/>
              <w:bottom w:val="single" w:sz="4" w:space="0" w:color="000000"/>
              <w:right w:val="single" w:sz="4" w:space="0" w:color="000000"/>
            </w:tcBorders>
            <w:vAlign w:val="center"/>
          </w:tcPr>
          <w:p w14:paraId="44B0F17D" w14:textId="2563B22D" w:rsidR="00E3241B" w:rsidRPr="003701A1" w:rsidRDefault="00E3241B" w:rsidP="00E3241B">
            <w:pPr>
              <w:jc w:val="center"/>
              <w:rPr>
                <w:sz w:val="28"/>
                <w:szCs w:val="28"/>
              </w:rPr>
            </w:pPr>
            <w:r w:rsidRPr="003701A1">
              <w:rPr>
                <w:sz w:val="28"/>
                <w:szCs w:val="28"/>
              </w:rPr>
              <w:t>100,0</w:t>
            </w:r>
          </w:p>
        </w:tc>
        <w:tc>
          <w:tcPr>
            <w:tcW w:w="915" w:type="dxa"/>
            <w:tcBorders>
              <w:top w:val="single" w:sz="4" w:space="0" w:color="000000"/>
              <w:left w:val="single" w:sz="4" w:space="0" w:color="000000"/>
              <w:bottom w:val="single" w:sz="4" w:space="0" w:color="000000"/>
              <w:right w:val="single" w:sz="4" w:space="0" w:color="000000"/>
            </w:tcBorders>
            <w:vAlign w:val="center"/>
          </w:tcPr>
          <w:p w14:paraId="532D2A31" w14:textId="77777777" w:rsidR="00E3241B" w:rsidRPr="003701A1" w:rsidRDefault="00E3241B" w:rsidP="00E3241B">
            <w:pPr>
              <w:jc w:val="center"/>
              <w:rPr>
                <w:sz w:val="28"/>
                <w:szCs w:val="28"/>
              </w:rPr>
            </w:pPr>
          </w:p>
        </w:tc>
        <w:tc>
          <w:tcPr>
            <w:tcW w:w="927" w:type="dxa"/>
            <w:tcBorders>
              <w:top w:val="single" w:sz="4" w:space="0" w:color="000000"/>
              <w:left w:val="single" w:sz="4" w:space="0" w:color="000000"/>
              <w:bottom w:val="single" w:sz="4" w:space="0" w:color="000000"/>
              <w:right w:val="single" w:sz="4" w:space="0" w:color="000000"/>
            </w:tcBorders>
            <w:vAlign w:val="center"/>
          </w:tcPr>
          <w:p w14:paraId="06B87538" w14:textId="77777777" w:rsidR="00E3241B" w:rsidRPr="003701A1" w:rsidRDefault="00E3241B" w:rsidP="00E3241B">
            <w:pPr>
              <w:jc w:val="center"/>
              <w:rPr>
                <w:sz w:val="28"/>
                <w:szCs w:val="28"/>
              </w:rPr>
            </w:pPr>
          </w:p>
        </w:tc>
        <w:tc>
          <w:tcPr>
            <w:tcW w:w="673" w:type="dxa"/>
            <w:tcBorders>
              <w:top w:val="single" w:sz="4" w:space="0" w:color="000000"/>
              <w:left w:val="single" w:sz="4" w:space="0" w:color="000000"/>
              <w:bottom w:val="single" w:sz="4" w:space="0" w:color="000000"/>
              <w:right w:val="single" w:sz="4" w:space="0" w:color="000000"/>
            </w:tcBorders>
            <w:vAlign w:val="center"/>
          </w:tcPr>
          <w:p w14:paraId="6D758988" w14:textId="7CB737FE" w:rsidR="00E3241B" w:rsidRPr="003701A1" w:rsidRDefault="00E3241B" w:rsidP="00E3241B">
            <w:pPr>
              <w:jc w:val="center"/>
              <w:rPr>
                <w:sz w:val="28"/>
                <w:szCs w:val="28"/>
              </w:rPr>
            </w:pPr>
            <w:r w:rsidRPr="003701A1">
              <w:rPr>
                <w:sz w:val="28"/>
                <w:szCs w:val="28"/>
              </w:rPr>
              <w:t>59</w:t>
            </w:r>
          </w:p>
        </w:tc>
        <w:tc>
          <w:tcPr>
            <w:tcW w:w="1005" w:type="dxa"/>
            <w:tcBorders>
              <w:top w:val="single" w:sz="4" w:space="0" w:color="000000"/>
              <w:left w:val="single" w:sz="4" w:space="0" w:color="000000"/>
              <w:bottom w:val="single" w:sz="4" w:space="0" w:color="000000"/>
              <w:right w:val="single" w:sz="4" w:space="0" w:color="000000"/>
            </w:tcBorders>
            <w:vAlign w:val="center"/>
          </w:tcPr>
          <w:p w14:paraId="512A1C58" w14:textId="1BEC0EB3" w:rsidR="00E3241B" w:rsidRPr="003701A1" w:rsidRDefault="00E3241B" w:rsidP="00E3241B">
            <w:pPr>
              <w:jc w:val="center"/>
              <w:rPr>
                <w:sz w:val="28"/>
                <w:szCs w:val="28"/>
              </w:rPr>
            </w:pPr>
            <w:r w:rsidRPr="003701A1">
              <w:rPr>
                <w:sz w:val="28"/>
                <w:szCs w:val="28"/>
              </w:rPr>
              <w:t>100,00</w:t>
            </w:r>
          </w:p>
        </w:tc>
        <w:tc>
          <w:tcPr>
            <w:tcW w:w="896" w:type="dxa"/>
            <w:tcBorders>
              <w:top w:val="single" w:sz="4" w:space="0" w:color="000000"/>
              <w:left w:val="single" w:sz="4" w:space="0" w:color="000000"/>
              <w:bottom w:val="single" w:sz="4" w:space="0" w:color="000000"/>
              <w:right w:val="single" w:sz="4" w:space="0" w:color="000000"/>
            </w:tcBorders>
            <w:vAlign w:val="center"/>
          </w:tcPr>
          <w:p w14:paraId="578E3236" w14:textId="77777777" w:rsidR="00E3241B" w:rsidRPr="003701A1" w:rsidRDefault="00E3241B" w:rsidP="00E3241B">
            <w:pPr>
              <w:jc w:val="center"/>
              <w:rPr>
                <w:sz w:val="28"/>
                <w:szCs w:val="28"/>
              </w:rPr>
            </w:pPr>
          </w:p>
        </w:tc>
        <w:tc>
          <w:tcPr>
            <w:tcW w:w="895" w:type="dxa"/>
            <w:tcBorders>
              <w:top w:val="single" w:sz="4" w:space="0" w:color="000000"/>
              <w:left w:val="single" w:sz="4" w:space="0" w:color="000000"/>
              <w:bottom w:val="single" w:sz="4" w:space="0" w:color="000000"/>
              <w:right w:val="single" w:sz="4" w:space="0" w:color="000000"/>
            </w:tcBorders>
            <w:vAlign w:val="center"/>
          </w:tcPr>
          <w:p w14:paraId="05291E15" w14:textId="77777777" w:rsidR="00E3241B" w:rsidRPr="003701A1" w:rsidRDefault="00E3241B" w:rsidP="00E3241B">
            <w:pPr>
              <w:jc w:val="center"/>
              <w:rPr>
                <w:sz w:val="28"/>
                <w:szCs w:val="28"/>
              </w:rPr>
            </w:pPr>
          </w:p>
        </w:tc>
        <w:tc>
          <w:tcPr>
            <w:tcW w:w="879" w:type="dxa"/>
            <w:tcBorders>
              <w:top w:val="single" w:sz="4" w:space="0" w:color="000000"/>
              <w:left w:val="single" w:sz="4" w:space="0" w:color="000000"/>
              <w:bottom w:val="single" w:sz="4" w:space="0" w:color="000000"/>
              <w:right w:val="single" w:sz="4" w:space="0" w:color="000000"/>
            </w:tcBorders>
            <w:vAlign w:val="center"/>
          </w:tcPr>
          <w:p w14:paraId="1573C4A7" w14:textId="77777777" w:rsidR="00E3241B" w:rsidRPr="003701A1" w:rsidRDefault="00E3241B" w:rsidP="00E3241B">
            <w:pPr>
              <w:jc w:val="center"/>
              <w:rPr>
                <w:sz w:val="28"/>
                <w:szCs w:val="28"/>
              </w:rPr>
            </w:pPr>
          </w:p>
        </w:tc>
      </w:tr>
    </w:tbl>
    <w:p w14:paraId="02A81E4D" w14:textId="77777777" w:rsidR="002429E4" w:rsidRPr="003701A1" w:rsidRDefault="002429E4" w:rsidP="002429E4">
      <w:pPr>
        <w:rPr>
          <w:sz w:val="28"/>
          <w:szCs w:val="28"/>
        </w:rPr>
      </w:pPr>
    </w:p>
    <w:p w14:paraId="5190E1C9" w14:textId="77777777" w:rsidR="0047716B" w:rsidRPr="003701A1" w:rsidRDefault="0047716B" w:rsidP="0047716B">
      <w:pPr>
        <w:ind w:firstLine="709"/>
        <w:jc w:val="both"/>
        <w:rPr>
          <w:sz w:val="28"/>
          <w:szCs w:val="28"/>
        </w:rPr>
      </w:pPr>
      <w:r w:rsidRPr="003701A1">
        <w:rPr>
          <w:sz w:val="28"/>
          <w:szCs w:val="28"/>
        </w:rPr>
        <w:t>При использовании донорской спермы из другой страны важно учитывать медицинские, этические и легальные аспекты, так как различные страны могут иметь разные законы и регулирования в этой области. Пациентам следует обращаться в аккредитованные и надежные медицинские учреждения, и банки спермы, чтобы удостовериться в качестве и безопасности процедуры.</w:t>
      </w:r>
    </w:p>
    <w:p w14:paraId="3E32C345" w14:textId="7FCD1CC5" w:rsidR="0047716B" w:rsidRPr="003701A1" w:rsidRDefault="0047716B" w:rsidP="0047716B">
      <w:pPr>
        <w:ind w:firstLine="709"/>
        <w:jc w:val="both"/>
        <w:rPr>
          <w:sz w:val="28"/>
          <w:szCs w:val="28"/>
        </w:rPr>
      </w:pPr>
      <w:r w:rsidRPr="003701A1">
        <w:rPr>
          <w:b/>
          <w:sz w:val="28"/>
          <w:szCs w:val="28"/>
        </w:rPr>
        <w:t>Выбор донора:</w:t>
      </w:r>
      <w:r w:rsidRPr="003701A1">
        <w:rPr>
          <w:sz w:val="28"/>
          <w:szCs w:val="28"/>
        </w:rPr>
        <w:t xml:space="preserve"> отдельные лица или пары, которые рассматривают возможность использования донорской спермы из международного банка спермы, обычно </w:t>
      </w:r>
      <w:r w:rsidR="001579E9">
        <w:rPr>
          <w:sz w:val="28"/>
          <w:szCs w:val="28"/>
        </w:rPr>
        <w:t>имеют возможность</w:t>
      </w:r>
      <w:r w:rsidRPr="003701A1">
        <w:rPr>
          <w:sz w:val="28"/>
          <w:szCs w:val="28"/>
        </w:rPr>
        <w:t xml:space="preserve"> просмотреть профили доступных доноров. Эти профили часто включают информацию о физических характеристиках донора, истории болезни, образовании и интересах. Некоторые банки спермы также предоставляют </w:t>
      </w:r>
      <w:r>
        <w:rPr>
          <w:sz w:val="28"/>
          <w:szCs w:val="28"/>
        </w:rPr>
        <w:t xml:space="preserve">образцы почерка, </w:t>
      </w:r>
      <w:r w:rsidRPr="003701A1">
        <w:rPr>
          <w:sz w:val="28"/>
          <w:szCs w:val="28"/>
        </w:rPr>
        <w:t>фотографии и аудиозаписи доноров.</w:t>
      </w:r>
    </w:p>
    <w:p w14:paraId="3C7A1372" w14:textId="6F061D08" w:rsidR="0047716B" w:rsidRPr="003701A1" w:rsidRDefault="0047716B" w:rsidP="0047716B">
      <w:pPr>
        <w:ind w:firstLine="709"/>
        <w:jc w:val="both"/>
        <w:rPr>
          <w:sz w:val="28"/>
          <w:szCs w:val="28"/>
        </w:rPr>
      </w:pPr>
      <w:r w:rsidRPr="003701A1">
        <w:rPr>
          <w:b/>
          <w:sz w:val="28"/>
          <w:szCs w:val="28"/>
        </w:rPr>
        <w:t>Заказ спермы</w:t>
      </w:r>
      <w:r w:rsidRPr="003701A1">
        <w:rPr>
          <w:sz w:val="28"/>
          <w:szCs w:val="28"/>
        </w:rPr>
        <w:t xml:space="preserve">: после того, как донор выбран, </w:t>
      </w:r>
      <w:r w:rsidR="001579E9">
        <w:rPr>
          <w:sz w:val="28"/>
          <w:szCs w:val="28"/>
        </w:rPr>
        <w:t>реципиент</w:t>
      </w:r>
      <w:r w:rsidRPr="003701A1">
        <w:rPr>
          <w:sz w:val="28"/>
          <w:szCs w:val="28"/>
        </w:rPr>
        <w:t xml:space="preserve"> мо</w:t>
      </w:r>
      <w:r w:rsidR="001579E9">
        <w:rPr>
          <w:sz w:val="28"/>
          <w:szCs w:val="28"/>
        </w:rPr>
        <w:t xml:space="preserve">жет </w:t>
      </w:r>
      <w:r w:rsidRPr="003701A1">
        <w:rPr>
          <w:sz w:val="28"/>
          <w:szCs w:val="28"/>
        </w:rPr>
        <w:t xml:space="preserve">разместить заказ на желаемое количество донорской спермы. </w:t>
      </w:r>
    </w:p>
    <w:p w14:paraId="3248CD0A" w14:textId="7130C70D" w:rsidR="0047716B" w:rsidRPr="003701A1" w:rsidRDefault="0047716B" w:rsidP="0047716B">
      <w:pPr>
        <w:ind w:firstLine="709"/>
        <w:jc w:val="both"/>
        <w:rPr>
          <w:sz w:val="28"/>
          <w:szCs w:val="28"/>
        </w:rPr>
      </w:pPr>
      <w:r w:rsidRPr="003701A1">
        <w:rPr>
          <w:b/>
          <w:sz w:val="28"/>
          <w:szCs w:val="28"/>
        </w:rPr>
        <w:t>Доставка и импорт</w:t>
      </w:r>
      <w:r w:rsidRPr="003701A1">
        <w:rPr>
          <w:sz w:val="28"/>
          <w:szCs w:val="28"/>
        </w:rPr>
        <w:t xml:space="preserve">: </w:t>
      </w:r>
      <w:r>
        <w:rPr>
          <w:sz w:val="28"/>
          <w:szCs w:val="28"/>
        </w:rPr>
        <w:t>о</w:t>
      </w:r>
      <w:r w:rsidRPr="003701A1">
        <w:rPr>
          <w:sz w:val="28"/>
          <w:szCs w:val="28"/>
        </w:rPr>
        <w:t>тобранные образцы спермы отправляются из банка спермы из другой страны в страну получателя</w:t>
      </w:r>
      <w:r w:rsidR="001579E9">
        <w:rPr>
          <w:sz w:val="28"/>
          <w:szCs w:val="28"/>
        </w:rPr>
        <w:t>,</w:t>
      </w:r>
      <w:r w:rsidRPr="003701A1">
        <w:rPr>
          <w:sz w:val="28"/>
          <w:szCs w:val="28"/>
        </w:rPr>
        <w:t xml:space="preserve"> или проводится доставка в переделах одного государства или города. Процесс доставки тщательно контролируется, чтобы сохранить жизнеспособность спермы во время транспортировки.</w:t>
      </w:r>
    </w:p>
    <w:p w14:paraId="2DEEBD32" w14:textId="77777777" w:rsidR="0047716B" w:rsidRPr="003701A1" w:rsidRDefault="0047716B" w:rsidP="0047716B">
      <w:pPr>
        <w:ind w:firstLine="709"/>
        <w:jc w:val="both"/>
        <w:rPr>
          <w:sz w:val="28"/>
          <w:szCs w:val="28"/>
        </w:rPr>
      </w:pPr>
      <w:r w:rsidRPr="003701A1">
        <w:rPr>
          <w:b/>
          <w:sz w:val="28"/>
          <w:szCs w:val="28"/>
        </w:rPr>
        <w:t>Получение образцов</w:t>
      </w:r>
      <w:r w:rsidRPr="003701A1">
        <w:rPr>
          <w:sz w:val="28"/>
          <w:szCs w:val="28"/>
        </w:rPr>
        <w:t xml:space="preserve">: </w:t>
      </w:r>
      <w:r>
        <w:rPr>
          <w:sz w:val="28"/>
          <w:szCs w:val="28"/>
        </w:rPr>
        <w:t>п</w:t>
      </w:r>
      <w:r w:rsidRPr="003701A1">
        <w:rPr>
          <w:sz w:val="28"/>
          <w:szCs w:val="28"/>
        </w:rPr>
        <w:t>о прибытии образцы спермы хранятся в специализированных криогенных хранилищах в клинике репродуктивной медицины, выбранной получателем, до тех пор, пока они не будут готовы к использованию в вспомогательной репродуктивной процедуре.</w:t>
      </w:r>
    </w:p>
    <w:p w14:paraId="3ADCE25C" w14:textId="77777777" w:rsidR="0047716B" w:rsidRPr="003701A1" w:rsidRDefault="0047716B" w:rsidP="0047716B">
      <w:pPr>
        <w:ind w:firstLine="709"/>
        <w:jc w:val="both"/>
        <w:rPr>
          <w:sz w:val="28"/>
          <w:szCs w:val="28"/>
        </w:rPr>
      </w:pPr>
      <w:r w:rsidRPr="003701A1">
        <w:rPr>
          <w:b/>
          <w:sz w:val="28"/>
          <w:szCs w:val="28"/>
        </w:rPr>
        <w:t>Вспомогательные репродуктивные процедуры</w:t>
      </w:r>
      <w:r w:rsidRPr="003701A1">
        <w:rPr>
          <w:sz w:val="28"/>
          <w:szCs w:val="28"/>
        </w:rPr>
        <w:t>. Донорскую сперму можно использовать в различных процедурах, таких как внутриматочная инсеминация (ВМИ) или экстракорпоральное оплодотворение (ЭКО), в зависимости от потребностей пациента и медицинских рекомендаций.</w:t>
      </w:r>
    </w:p>
    <w:p w14:paraId="46E4A9EE" w14:textId="77777777" w:rsidR="0047716B" w:rsidRPr="003701A1" w:rsidRDefault="0047716B" w:rsidP="0047716B">
      <w:pPr>
        <w:ind w:firstLine="709"/>
        <w:jc w:val="both"/>
        <w:rPr>
          <w:sz w:val="28"/>
          <w:szCs w:val="28"/>
        </w:rPr>
      </w:pPr>
      <w:r w:rsidRPr="003701A1">
        <w:rPr>
          <w:b/>
          <w:sz w:val="28"/>
          <w:szCs w:val="28"/>
        </w:rPr>
        <w:t>Медицинский мониторинг и последующее наблюдение</w:t>
      </w:r>
      <w:r w:rsidRPr="003701A1">
        <w:rPr>
          <w:sz w:val="28"/>
          <w:szCs w:val="28"/>
        </w:rPr>
        <w:t>: на протяжении всего процесса лечения медицинская бригада реципиента следит за его реакцией на процедуру и предоставляет необходимые рекомендации и последующий уход.</w:t>
      </w:r>
    </w:p>
    <w:p w14:paraId="4D57E661" w14:textId="77777777" w:rsidR="0047716B" w:rsidRPr="003701A1" w:rsidRDefault="0047716B" w:rsidP="0047716B">
      <w:pPr>
        <w:ind w:firstLine="709"/>
        <w:jc w:val="both"/>
        <w:rPr>
          <w:sz w:val="28"/>
          <w:szCs w:val="28"/>
        </w:rPr>
      </w:pPr>
      <w:r w:rsidRPr="003701A1">
        <w:rPr>
          <w:sz w:val="28"/>
          <w:szCs w:val="28"/>
        </w:rPr>
        <w:t>Важно отметить, что использование донорской спермы из международных банков спермы требует ряда соображений:</w:t>
      </w:r>
    </w:p>
    <w:p w14:paraId="402DE5B0" w14:textId="77777777" w:rsidR="0047716B" w:rsidRPr="003701A1" w:rsidRDefault="0047716B" w:rsidP="0047716B">
      <w:pPr>
        <w:ind w:firstLine="709"/>
        <w:jc w:val="both"/>
        <w:rPr>
          <w:sz w:val="28"/>
          <w:szCs w:val="28"/>
        </w:rPr>
      </w:pPr>
      <w:r w:rsidRPr="003701A1">
        <w:rPr>
          <w:b/>
          <w:sz w:val="28"/>
          <w:szCs w:val="28"/>
        </w:rPr>
        <w:t>Правовые и нормативные различия</w:t>
      </w:r>
      <w:r w:rsidRPr="003701A1">
        <w:rPr>
          <w:sz w:val="28"/>
          <w:szCs w:val="28"/>
        </w:rPr>
        <w:t>. В разных странах действуют разные правила и законы, касающиеся ввоза и использования донорской спермы. Крайне важно понимать и соблюдать правила как страны происхождения донорской спермы, так и страны-реципиента.</w:t>
      </w:r>
    </w:p>
    <w:p w14:paraId="3BD17198" w14:textId="77777777" w:rsidR="0047716B" w:rsidRPr="003701A1" w:rsidRDefault="0047716B" w:rsidP="0047716B">
      <w:pPr>
        <w:ind w:firstLine="709"/>
        <w:jc w:val="both"/>
        <w:rPr>
          <w:sz w:val="28"/>
          <w:szCs w:val="28"/>
        </w:rPr>
      </w:pPr>
      <w:r w:rsidRPr="003701A1">
        <w:rPr>
          <w:b/>
          <w:sz w:val="28"/>
          <w:szCs w:val="28"/>
        </w:rPr>
        <w:t>Здоровье и скрининг</w:t>
      </w:r>
      <w:r w:rsidRPr="003701A1">
        <w:rPr>
          <w:sz w:val="28"/>
          <w:szCs w:val="28"/>
        </w:rPr>
        <w:t>: авторитетные международные банки спермы тщательно проверяют доноров на предмет медицинских и генетических заболеваний, чтобы гарантировать здоровье и безопасность любого потенциального потомства.</w:t>
      </w:r>
    </w:p>
    <w:p w14:paraId="6CFFBA32" w14:textId="77777777" w:rsidR="0047716B" w:rsidRPr="003701A1" w:rsidRDefault="0047716B" w:rsidP="0047716B">
      <w:pPr>
        <w:ind w:firstLine="709"/>
        <w:jc w:val="both"/>
        <w:rPr>
          <w:sz w:val="28"/>
          <w:szCs w:val="28"/>
        </w:rPr>
      </w:pPr>
      <w:r w:rsidRPr="003701A1">
        <w:rPr>
          <w:b/>
          <w:sz w:val="28"/>
          <w:szCs w:val="28"/>
        </w:rPr>
        <w:t>Логистика и сроки</w:t>
      </w:r>
      <w:r w:rsidRPr="003701A1">
        <w:rPr>
          <w:sz w:val="28"/>
          <w:szCs w:val="28"/>
        </w:rPr>
        <w:t>: Логистика доставки и обработки замороженных образцов спермы через международные границы требует тщательного планирования для сохранения жизнеспособности образцов.</w:t>
      </w:r>
    </w:p>
    <w:p w14:paraId="2996F22C" w14:textId="77777777" w:rsidR="0047716B" w:rsidRPr="003701A1" w:rsidRDefault="0047716B" w:rsidP="0047716B">
      <w:pPr>
        <w:ind w:firstLine="709"/>
        <w:jc w:val="both"/>
        <w:rPr>
          <w:sz w:val="28"/>
          <w:szCs w:val="28"/>
        </w:rPr>
      </w:pPr>
      <w:r w:rsidRPr="003701A1">
        <w:rPr>
          <w:b/>
          <w:sz w:val="28"/>
          <w:szCs w:val="28"/>
        </w:rPr>
        <w:t>Культурные и этические соображения</w:t>
      </w:r>
      <w:r w:rsidRPr="003701A1">
        <w:rPr>
          <w:sz w:val="28"/>
          <w:szCs w:val="28"/>
        </w:rPr>
        <w:t>. Важно учитывать любые культурные и этические соображения, которые могут возникнуть при использовании донорской спермы из другой страны, включая вопросы, связанные с анонимностью донора, раскрытием информации ребенку и законными родительскими правами.</w:t>
      </w:r>
    </w:p>
    <w:p w14:paraId="472C5149" w14:textId="77777777" w:rsidR="00527D1C" w:rsidRPr="003701A1" w:rsidRDefault="00527D1C">
      <w:pPr>
        <w:jc w:val="both"/>
        <w:rPr>
          <w:sz w:val="28"/>
          <w:szCs w:val="28"/>
        </w:rPr>
      </w:pPr>
    </w:p>
    <w:p w14:paraId="007D399D" w14:textId="67ADB86C" w:rsidR="00CF0BE3" w:rsidRPr="007A585C" w:rsidRDefault="009D2624" w:rsidP="007A585C">
      <w:pPr>
        <w:tabs>
          <w:tab w:val="left" w:pos="1341"/>
        </w:tabs>
        <w:ind w:firstLine="709"/>
        <w:jc w:val="both"/>
        <w:rPr>
          <w:b/>
          <w:sz w:val="28"/>
          <w:szCs w:val="28"/>
        </w:rPr>
      </w:pPr>
      <w:r w:rsidRPr="003701A1">
        <w:rPr>
          <w:b/>
          <w:sz w:val="28"/>
          <w:szCs w:val="28"/>
        </w:rPr>
        <w:t xml:space="preserve">3.4 </w:t>
      </w:r>
      <w:r w:rsidR="0047716B" w:rsidRPr="003701A1">
        <w:rPr>
          <w:b/>
          <w:sz w:val="28"/>
          <w:szCs w:val="28"/>
        </w:rPr>
        <w:t>Отношение респондентов медицинских работников Республики Казахстан к созданию единого электронного регистра доноров половых гамет</w:t>
      </w:r>
    </w:p>
    <w:p w14:paraId="7C925148" w14:textId="150AC910" w:rsidR="0047716B" w:rsidRDefault="0047716B" w:rsidP="0047716B">
      <w:pPr>
        <w:ind w:firstLine="709"/>
        <w:jc w:val="both"/>
        <w:rPr>
          <w:sz w:val="28"/>
          <w:szCs w:val="28"/>
        </w:rPr>
      </w:pPr>
      <w:r w:rsidRPr="003701A1">
        <w:rPr>
          <w:sz w:val="28"/>
          <w:szCs w:val="28"/>
        </w:rPr>
        <w:t xml:space="preserve">При рассмотрении вопроса об использовании донорской спермы из международных банков спермы рекомендуется работать с аккредитованными и авторитетными клиниками по лечению бесплодия и банками спермы, чтобы обеспечить </w:t>
      </w:r>
      <w:r w:rsidR="004432B8">
        <w:rPr>
          <w:sz w:val="28"/>
          <w:szCs w:val="28"/>
        </w:rPr>
        <w:t>уверенность в качестве донорской спермы</w:t>
      </w:r>
      <w:r w:rsidRPr="003701A1">
        <w:rPr>
          <w:sz w:val="28"/>
          <w:szCs w:val="28"/>
        </w:rPr>
        <w:t xml:space="preserve">. Заказ донорской спермы из другой страны, в которой имеются банки донорской спермы гарантирует четкий контроль за кратностью донаций спермы от одного донора, высокий уровень медицинского контроля за качеством получаемого материала. Учитывая положительный опыт многих стран, клиники которых имеют банки донорской спермы, медицинские работники были опрошены на предмет актуальности создания банка спермы в </w:t>
      </w:r>
      <w:r>
        <w:rPr>
          <w:sz w:val="28"/>
          <w:szCs w:val="28"/>
        </w:rPr>
        <w:t>Республике Казахстан (таблица 39</w:t>
      </w:r>
      <w:r w:rsidRPr="003701A1">
        <w:rPr>
          <w:sz w:val="28"/>
          <w:szCs w:val="28"/>
        </w:rPr>
        <w:t xml:space="preserve">). </w:t>
      </w:r>
    </w:p>
    <w:p w14:paraId="14453257" w14:textId="5894AD7F" w:rsidR="0047716B" w:rsidRPr="003701A1" w:rsidRDefault="0047716B" w:rsidP="0047716B">
      <w:pPr>
        <w:ind w:firstLine="709"/>
        <w:jc w:val="both"/>
        <w:rPr>
          <w:sz w:val="28"/>
          <w:szCs w:val="28"/>
        </w:rPr>
      </w:pPr>
      <w:r w:rsidRPr="003701A1">
        <w:rPr>
          <w:sz w:val="28"/>
          <w:szCs w:val="28"/>
        </w:rPr>
        <w:t>По ответам респондентов в отношении необходимости создания Единого банка ДС в Республике Казахстан 60 (86,95 %) ответили, что необходим и 9 (13,05 %) ответили, что нет необходимости в создании банка ДС. Распределение положительных ответов респондентов мужского и женского полов в процентах статистически достоверно не отличались (88,24 % и 86,54 %</w:t>
      </w:r>
      <w:r w:rsidR="00E3241B">
        <w:rPr>
          <w:sz w:val="28"/>
          <w:szCs w:val="28"/>
          <w:lang w:val="kk-KZ"/>
        </w:rPr>
        <w:t xml:space="preserve"> </w:t>
      </w:r>
      <w:r w:rsidRPr="003701A1">
        <w:rPr>
          <w:sz w:val="28"/>
          <w:szCs w:val="28"/>
        </w:rPr>
        <w:t>- соответственно).</w:t>
      </w:r>
    </w:p>
    <w:p w14:paraId="31300A16" w14:textId="77777777" w:rsidR="00CF0BE3" w:rsidRPr="003701A1" w:rsidRDefault="00CF0BE3" w:rsidP="002429E4">
      <w:pPr>
        <w:jc w:val="both"/>
        <w:rPr>
          <w:sz w:val="28"/>
          <w:szCs w:val="28"/>
        </w:rPr>
      </w:pPr>
    </w:p>
    <w:p w14:paraId="61E14534" w14:textId="13D2302D" w:rsidR="00CF0BE3" w:rsidRDefault="007725CE" w:rsidP="002429E4">
      <w:pPr>
        <w:jc w:val="both"/>
        <w:rPr>
          <w:sz w:val="28"/>
          <w:szCs w:val="28"/>
        </w:rPr>
      </w:pPr>
      <w:r w:rsidRPr="00527D1C">
        <w:rPr>
          <w:sz w:val="28"/>
          <w:szCs w:val="28"/>
        </w:rPr>
        <w:t>Таблица 3</w:t>
      </w:r>
      <w:r w:rsidR="00A67A75" w:rsidRPr="00527D1C">
        <w:rPr>
          <w:sz w:val="28"/>
          <w:szCs w:val="28"/>
        </w:rPr>
        <w:t>9</w:t>
      </w:r>
      <w:r w:rsidR="002429E4">
        <w:rPr>
          <w:sz w:val="28"/>
          <w:szCs w:val="28"/>
        </w:rPr>
        <w:t xml:space="preserve"> </w:t>
      </w:r>
      <w:r w:rsidR="002429E4" w:rsidRPr="003701A1">
        <w:rPr>
          <w:sz w:val="28"/>
          <w:szCs w:val="28"/>
        </w:rPr>
        <w:t>–</w:t>
      </w:r>
      <w:r w:rsidRPr="00527D1C">
        <w:rPr>
          <w:sz w:val="28"/>
          <w:szCs w:val="28"/>
        </w:rPr>
        <w:t xml:space="preserve"> </w:t>
      </w:r>
      <w:r w:rsidR="0058697E" w:rsidRPr="00527D1C">
        <w:rPr>
          <w:sz w:val="28"/>
          <w:szCs w:val="28"/>
        </w:rPr>
        <w:t>Необходимость в создании</w:t>
      </w:r>
      <w:r w:rsidR="009D2624" w:rsidRPr="00527D1C">
        <w:rPr>
          <w:sz w:val="28"/>
          <w:szCs w:val="28"/>
        </w:rPr>
        <w:t xml:space="preserve"> един</w:t>
      </w:r>
      <w:r w:rsidR="0058697E" w:rsidRPr="00527D1C">
        <w:rPr>
          <w:sz w:val="28"/>
          <w:szCs w:val="28"/>
        </w:rPr>
        <w:t>ого</w:t>
      </w:r>
      <w:r w:rsidR="009D2624" w:rsidRPr="00527D1C">
        <w:rPr>
          <w:sz w:val="28"/>
          <w:szCs w:val="28"/>
        </w:rPr>
        <w:t xml:space="preserve"> </w:t>
      </w:r>
      <w:r w:rsidR="005F57FA" w:rsidRPr="00527D1C">
        <w:rPr>
          <w:sz w:val="28"/>
          <w:szCs w:val="28"/>
        </w:rPr>
        <w:t>банка донорской</w:t>
      </w:r>
      <w:r w:rsidR="009D2624" w:rsidRPr="00527D1C">
        <w:rPr>
          <w:sz w:val="28"/>
          <w:szCs w:val="28"/>
        </w:rPr>
        <w:t xml:space="preserve"> спермы в Республике Казахстан</w:t>
      </w:r>
    </w:p>
    <w:p w14:paraId="16741AA7" w14:textId="77777777" w:rsidR="002429E4" w:rsidRPr="00527D1C" w:rsidRDefault="002429E4" w:rsidP="002429E4">
      <w:pPr>
        <w:jc w:val="both"/>
        <w:rPr>
          <w:sz w:val="28"/>
          <w:szCs w:val="28"/>
        </w:rPr>
      </w:pPr>
    </w:p>
    <w:tbl>
      <w:tblPr>
        <w:tblStyle w:val="affffffffc"/>
        <w:tblW w:w="9763"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33"/>
        <w:gridCol w:w="563"/>
        <w:gridCol w:w="998"/>
        <w:gridCol w:w="1035"/>
        <w:gridCol w:w="1036"/>
        <w:gridCol w:w="617"/>
        <w:gridCol w:w="1096"/>
        <w:gridCol w:w="1036"/>
        <w:gridCol w:w="1036"/>
        <w:gridCol w:w="1213"/>
      </w:tblGrid>
      <w:tr w:rsidR="00CF0BE3" w:rsidRPr="003701A1" w14:paraId="53782123" w14:textId="77777777" w:rsidTr="00556C7A">
        <w:trPr>
          <w:trHeight w:val="272"/>
          <w:jc w:val="center"/>
        </w:trPr>
        <w:tc>
          <w:tcPr>
            <w:tcW w:w="1133" w:type="dxa"/>
            <w:vMerge w:val="restart"/>
          </w:tcPr>
          <w:p w14:paraId="1A28CDB6" w14:textId="77777777" w:rsidR="00CF0BE3" w:rsidRPr="003701A1" w:rsidRDefault="009D2624">
            <w:pPr>
              <w:rPr>
                <w:sz w:val="28"/>
                <w:szCs w:val="28"/>
              </w:rPr>
            </w:pPr>
            <w:r w:rsidRPr="003701A1">
              <w:rPr>
                <w:sz w:val="28"/>
                <w:szCs w:val="28"/>
              </w:rPr>
              <w:t>Ответы</w:t>
            </w:r>
          </w:p>
        </w:tc>
        <w:tc>
          <w:tcPr>
            <w:tcW w:w="7417" w:type="dxa"/>
            <w:gridSpan w:val="8"/>
            <w:vAlign w:val="center"/>
          </w:tcPr>
          <w:p w14:paraId="2A686F39" w14:textId="77777777" w:rsidR="00CF0BE3" w:rsidRPr="003701A1" w:rsidRDefault="009D2624">
            <w:pPr>
              <w:jc w:val="center"/>
              <w:rPr>
                <w:sz w:val="28"/>
                <w:szCs w:val="28"/>
              </w:rPr>
            </w:pPr>
            <w:r w:rsidRPr="003701A1">
              <w:rPr>
                <w:sz w:val="28"/>
                <w:szCs w:val="28"/>
              </w:rPr>
              <w:t>Медицинские работники РК (n=69)</w:t>
            </w:r>
          </w:p>
        </w:tc>
        <w:tc>
          <w:tcPr>
            <w:tcW w:w="1213" w:type="dxa"/>
            <w:vMerge w:val="restart"/>
            <w:vAlign w:val="center"/>
          </w:tcPr>
          <w:p w14:paraId="037FA8B7" w14:textId="77777777" w:rsidR="00CF0BE3" w:rsidRPr="003701A1" w:rsidRDefault="009D2624">
            <w:pPr>
              <w:jc w:val="center"/>
              <w:rPr>
                <w:sz w:val="28"/>
                <w:szCs w:val="28"/>
              </w:rPr>
            </w:pPr>
            <w:r w:rsidRPr="003701A1">
              <w:rPr>
                <w:sz w:val="28"/>
                <w:szCs w:val="28"/>
              </w:rPr>
              <w:t>p</w:t>
            </w:r>
          </w:p>
        </w:tc>
      </w:tr>
      <w:tr w:rsidR="00CF0BE3" w:rsidRPr="003701A1" w14:paraId="5359E7B5" w14:textId="77777777" w:rsidTr="007A585C">
        <w:trPr>
          <w:trHeight w:val="437"/>
          <w:jc w:val="center"/>
        </w:trPr>
        <w:tc>
          <w:tcPr>
            <w:tcW w:w="1133" w:type="dxa"/>
            <w:vMerge/>
          </w:tcPr>
          <w:p w14:paraId="429C1F72" w14:textId="77777777" w:rsidR="00CF0BE3" w:rsidRPr="003701A1" w:rsidRDefault="00CF0BE3">
            <w:pPr>
              <w:widowControl w:val="0"/>
              <w:pBdr>
                <w:top w:val="nil"/>
                <w:left w:val="nil"/>
                <w:bottom w:val="nil"/>
                <w:right w:val="nil"/>
                <w:between w:val="nil"/>
              </w:pBdr>
              <w:rPr>
                <w:sz w:val="28"/>
                <w:szCs w:val="28"/>
              </w:rPr>
            </w:pPr>
          </w:p>
        </w:tc>
        <w:tc>
          <w:tcPr>
            <w:tcW w:w="3632" w:type="dxa"/>
            <w:gridSpan w:val="4"/>
            <w:vAlign w:val="center"/>
          </w:tcPr>
          <w:p w14:paraId="7A6F292F" w14:textId="77777777" w:rsidR="00CF0BE3" w:rsidRPr="003701A1" w:rsidRDefault="009D2624">
            <w:pPr>
              <w:jc w:val="center"/>
              <w:rPr>
                <w:sz w:val="28"/>
                <w:szCs w:val="28"/>
              </w:rPr>
            </w:pPr>
            <w:r w:rsidRPr="003701A1">
              <w:rPr>
                <w:sz w:val="28"/>
                <w:szCs w:val="28"/>
              </w:rPr>
              <w:t>Мужчины</w:t>
            </w:r>
          </w:p>
          <w:p w14:paraId="158BE8F0" w14:textId="77777777" w:rsidR="00CF0BE3" w:rsidRPr="003701A1" w:rsidRDefault="009D2624">
            <w:pPr>
              <w:jc w:val="center"/>
              <w:rPr>
                <w:sz w:val="28"/>
                <w:szCs w:val="28"/>
              </w:rPr>
            </w:pPr>
            <w:r w:rsidRPr="003701A1">
              <w:rPr>
                <w:sz w:val="28"/>
                <w:szCs w:val="28"/>
              </w:rPr>
              <w:t>(n=17)</w:t>
            </w:r>
          </w:p>
        </w:tc>
        <w:tc>
          <w:tcPr>
            <w:tcW w:w="3785" w:type="dxa"/>
            <w:gridSpan w:val="4"/>
            <w:vAlign w:val="center"/>
          </w:tcPr>
          <w:p w14:paraId="3373F237" w14:textId="77777777" w:rsidR="00CF0BE3" w:rsidRPr="003701A1" w:rsidRDefault="009D2624">
            <w:pPr>
              <w:jc w:val="center"/>
              <w:rPr>
                <w:sz w:val="28"/>
                <w:szCs w:val="28"/>
              </w:rPr>
            </w:pPr>
            <w:r w:rsidRPr="003701A1">
              <w:rPr>
                <w:sz w:val="28"/>
                <w:szCs w:val="28"/>
              </w:rPr>
              <w:t>Женщины</w:t>
            </w:r>
          </w:p>
          <w:p w14:paraId="021FF636" w14:textId="77777777" w:rsidR="00CF0BE3" w:rsidRPr="003701A1" w:rsidRDefault="009D2624">
            <w:pPr>
              <w:jc w:val="center"/>
              <w:rPr>
                <w:sz w:val="28"/>
                <w:szCs w:val="28"/>
              </w:rPr>
            </w:pPr>
            <w:r w:rsidRPr="003701A1">
              <w:rPr>
                <w:sz w:val="28"/>
                <w:szCs w:val="28"/>
              </w:rPr>
              <w:t>(n=52)</w:t>
            </w:r>
          </w:p>
        </w:tc>
        <w:tc>
          <w:tcPr>
            <w:tcW w:w="1213" w:type="dxa"/>
            <w:vMerge/>
            <w:vAlign w:val="center"/>
          </w:tcPr>
          <w:p w14:paraId="1F351B02"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0B4494DF" w14:textId="77777777" w:rsidTr="006A5A66">
        <w:trPr>
          <w:trHeight w:val="258"/>
          <w:jc w:val="center"/>
        </w:trPr>
        <w:tc>
          <w:tcPr>
            <w:tcW w:w="1133" w:type="dxa"/>
            <w:vMerge/>
          </w:tcPr>
          <w:p w14:paraId="3B1ADC47" w14:textId="77777777" w:rsidR="00CF0BE3" w:rsidRPr="003701A1" w:rsidRDefault="00CF0BE3">
            <w:pPr>
              <w:widowControl w:val="0"/>
              <w:pBdr>
                <w:top w:val="nil"/>
                <w:left w:val="nil"/>
                <w:bottom w:val="nil"/>
                <w:right w:val="nil"/>
                <w:between w:val="nil"/>
              </w:pBdr>
              <w:rPr>
                <w:sz w:val="28"/>
                <w:szCs w:val="28"/>
              </w:rPr>
            </w:pPr>
          </w:p>
        </w:tc>
        <w:tc>
          <w:tcPr>
            <w:tcW w:w="563" w:type="dxa"/>
            <w:vAlign w:val="center"/>
          </w:tcPr>
          <w:p w14:paraId="10815B40" w14:textId="77777777" w:rsidR="00CF0BE3" w:rsidRPr="003701A1" w:rsidRDefault="009D2624">
            <w:pPr>
              <w:jc w:val="center"/>
              <w:rPr>
                <w:sz w:val="28"/>
                <w:szCs w:val="28"/>
              </w:rPr>
            </w:pPr>
            <w:r w:rsidRPr="003701A1">
              <w:rPr>
                <w:sz w:val="28"/>
                <w:szCs w:val="28"/>
              </w:rPr>
              <w:t>абс.</w:t>
            </w:r>
          </w:p>
        </w:tc>
        <w:tc>
          <w:tcPr>
            <w:tcW w:w="998" w:type="dxa"/>
            <w:vAlign w:val="center"/>
          </w:tcPr>
          <w:p w14:paraId="4D96565A" w14:textId="77777777" w:rsidR="00CF0BE3" w:rsidRPr="003701A1" w:rsidRDefault="009D2624">
            <w:pPr>
              <w:jc w:val="center"/>
              <w:rPr>
                <w:sz w:val="28"/>
                <w:szCs w:val="28"/>
              </w:rPr>
            </w:pPr>
            <w:r w:rsidRPr="003701A1">
              <w:rPr>
                <w:sz w:val="28"/>
                <w:szCs w:val="28"/>
              </w:rPr>
              <w:t>%</w:t>
            </w:r>
          </w:p>
        </w:tc>
        <w:tc>
          <w:tcPr>
            <w:tcW w:w="1035" w:type="dxa"/>
            <w:vAlign w:val="center"/>
          </w:tcPr>
          <w:p w14:paraId="1B7BAC10" w14:textId="77777777" w:rsidR="00CF0BE3" w:rsidRPr="003701A1" w:rsidRDefault="009D2624">
            <w:pPr>
              <w:jc w:val="center"/>
              <w:rPr>
                <w:sz w:val="28"/>
                <w:szCs w:val="28"/>
              </w:rPr>
            </w:pPr>
            <w:r w:rsidRPr="003701A1">
              <w:rPr>
                <w:sz w:val="28"/>
                <w:szCs w:val="28"/>
              </w:rPr>
              <w:t>Exact 95% LCL</w:t>
            </w:r>
          </w:p>
        </w:tc>
        <w:tc>
          <w:tcPr>
            <w:tcW w:w="1036" w:type="dxa"/>
            <w:vAlign w:val="center"/>
          </w:tcPr>
          <w:p w14:paraId="7284B4D5" w14:textId="77777777" w:rsidR="00CF0BE3" w:rsidRPr="003701A1" w:rsidRDefault="009D2624">
            <w:pPr>
              <w:jc w:val="center"/>
              <w:rPr>
                <w:sz w:val="28"/>
                <w:szCs w:val="28"/>
              </w:rPr>
            </w:pPr>
            <w:r w:rsidRPr="003701A1">
              <w:rPr>
                <w:sz w:val="28"/>
                <w:szCs w:val="28"/>
              </w:rPr>
              <w:t>Exact 95% UCL</w:t>
            </w:r>
          </w:p>
        </w:tc>
        <w:tc>
          <w:tcPr>
            <w:tcW w:w="617" w:type="dxa"/>
            <w:vAlign w:val="center"/>
          </w:tcPr>
          <w:p w14:paraId="681A331B" w14:textId="77777777" w:rsidR="00CF0BE3" w:rsidRPr="003701A1" w:rsidRDefault="009D2624">
            <w:pPr>
              <w:jc w:val="center"/>
              <w:rPr>
                <w:sz w:val="28"/>
                <w:szCs w:val="28"/>
              </w:rPr>
            </w:pPr>
            <w:r w:rsidRPr="003701A1">
              <w:rPr>
                <w:sz w:val="28"/>
                <w:szCs w:val="28"/>
              </w:rPr>
              <w:t>абс.</w:t>
            </w:r>
          </w:p>
        </w:tc>
        <w:tc>
          <w:tcPr>
            <w:tcW w:w="1096" w:type="dxa"/>
            <w:vAlign w:val="center"/>
          </w:tcPr>
          <w:p w14:paraId="50278A05" w14:textId="77777777" w:rsidR="00CF0BE3" w:rsidRPr="003701A1" w:rsidRDefault="009D2624">
            <w:pPr>
              <w:jc w:val="center"/>
              <w:rPr>
                <w:sz w:val="28"/>
                <w:szCs w:val="28"/>
              </w:rPr>
            </w:pPr>
            <w:r w:rsidRPr="003701A1">
              <w:rPr>
                <w:sz w:val="28"/>
                <w:szCs w:val="28"/>
              </w:rPr>
              <w:t>%</w:t>
            </w:r>
          </w:p>
        </w:tc>
        <w:tc>
          <w:tcPr>
            <w:tcW w:w="1036" w:type="dxa"/>
            <w:vAlign w:val="center"/>
          </w:tcPr>
          <w:p w14:paraId="17E6BB49" w14:textId="77777777" w:rsidR="00CF0BE3" w:rsidRPr="003701A1" w:rsidRDefault="009D2624">
            <w:pPr>
              <w:jc w:val="center"/>
              <w:rPr>
                <w:sz w:val="28"/>
                <w:szCs w:val="28"/>
              </w:rPr>
            </w:pPr>
            <w:r w:rsidRPr="003701A1">
              <w:rPr>
                <w:sz w:val="28"/>
                <w:szCs w:val="28"/>
              </w:rPr>
              <w:t>Exact 95% LCL</w:t>
            </w:r>
          </w:p>
        </w:tc>
        <w:tc>
          <w:tcPr>
            <w:tcW w:w="1036" w:type="dxa"/>
            <w:vAlign w:val="center"/>
          </w:tcPr>
          <w:p w14:paraId="09AB8E5A" w14:textId="77777777" w:rsidR="00CF0BE3" w:rsidRPr="003701A1" w:rsidRDefault="009D2624">
            <w:pPr>
              <w:jc w:val="center"/>
              <w:rPr>
                <w:sz w:val="28"/>
                <w:szCs w:val="28"/>
              </w:rPr>
            </w:pPr>
            <w:r w:rsidRPr="003701A1">
              <w:rPr>
                <w:sz w:val="28"/>
                <w:szCs w:val="28"/>
              </w:rPr>
              <w:t>Exact 95% UCL</w:t>
            </w:r>
          </w:p>
        </w:tc>
        <w:tc>
          <w:tcPr>
            <w:tcW w:w="1213" w:type="dxa"/>
            <w:vMerge/>
            <w:vAlign w:val="center"/>
          </w:tcPr>
          <w:p w14:paraId="1580DA54"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42DDEE8D" w14:textId="77777777" w:rsidTr="006A5A66">
        <w:trPr>
          <w:trHeight w:val="372"/>
          <w:jc w:val="center"/>
        </w:trPr>
        <w:tc>
          <w:tcPr>
            <w:tcW w:w="1133" w:type="dxa"/>
          </w:tcPr>
          <w:p w14:paraId="610FE602" w14:textId="77777777" w:rsidR="00CF0BE3" w:rsidRPr="003701A1" w:rsidRDefault="009D2624">
            <w:pPr>
              <w:rPr>
                <w:sz w:val="28"/>
                <w:szCs w:val="28"/>
              </w:rPr>
            </w:pPr>
            <w:r w:rsidRPr="003701A1">
              <w:rPr>
                <w:sz w:val="28"/>
                <w:szCs w:val="28"/>
              </w:rPr>
              <w:t>да</w:t>
            </w:r>
          </w:p>
        </w:tc>
        <w:tc>
          <w:tcPr>
            <w:tcW w:w="563" w:type="dxa"/>
            <w:vAlign w:val="center"/>
          </w:tcPr>
          <w:p w14:paraId="39F7C101" w14:textId="77777777" w:rsidR="00CF0BE3" w:rsidRPr="003701A1" w:rsidRDefault="009D2624">
            <w:pPr>
              <w:jc w:val="center"/>
              <w:rPr>
                <w:sz w:val="28"/>
                <w:szCs w:val="28"/>
              </w:rPr>
            </w:pPr>
            <w:r w:rsidRPr="003701A1">
              <w:rPr>
                <w:sz w:val="28"/>
                <w:szCs w:val="28"/>
              </w:rPr>
              <w:t>15</w:t>
            </w:r>
          </w:p>
        </w:tc>
        <w:tc>
          <w:tcPr>
            <w:tcW w:w="998" w:type="dxa"/>
            <w:vAlign w:val="center"/>
          </w:tcPr>
          <w:p w14:paraId="70B41AE0" w14:textId="77777777" w:rsidR="00CF0BE3" w:rsidRPr="003701A1" w:rsidRDefault="009D2624">
            <w:pPr>
              <w:jc w:val="center"/>
              <w:rPr>
                <w:sz w:val="28"/>
                <w:szCs w:val="28"/>
              </w:rPr>
            </w:pPr>
            <w:r w:rsidRPr="003701A1">
              <w:rPr>
                <w:sz w:val="28"/>
                <w:szCs w:val="28"/>
              </w:rPr>
              <w:t>88,24</w:t>
            </w:r>
          </w:p>
        </w:tc>
        <w:tc>
          <w:tcPr>
            <w:tcW w:w="1035" w:type="dxa"/>
            <w:vAlign w:val="center"/>
          </w:tcPr>
          <w:p w14:paraId="48780992" w14:textId="77777777" w:rsidR="00CF0BE3" w:rsidRPr="003701A1" w:rsidRDefault="009D2624">
            <w:pPr>
              <w:jc w:val="center"/>
              <w:rPr>
                <w:sz w:val="28"/>
                <w:szCs w:val="28"/>
              </w:rPr>
            </w:pPr>
            <w:r w:rsidRPr="003701A1">
              <w:rPr>
                <w:sz w:val="28"/>
                <w:szCs w:val="28"/>
              </w:rPr>
              <w:t>63,56</w:t>
            </w:r>
          </w:p>
        </w:tc>
        <w:tc>
          <w:tcPr>
            <w:tcW w:w="1036" w:type="dxa"/>
            <w:vAlign w:val="center"/>
          </w:tcPr>
          <w:p w14:paraId="40140C2B" w14:textId="77777777" w:rsidR="00CF0BE3" w:rsidRPr="003701A1" w:rsidRDefault="009D2624">
            <w:pPr>
              <w:jc w:val="center"/>
              <w:rPr>
                <w:sz w:val="28"/>
                <w:szCs w:val="28"/>
              </w:rPr>
            </w:pPr>
            <w:r w:rsidRPr="003701A1">
              <w:rPr>
                <w:sz w:val="28"/>
                <w:szCs w:val="28"/>
              </w:rPr>
              <w:t>98,54</w:t>
            </w:r>
          </w:p>
        </w:tc>
        <w:tc>
          <w:tcPr>
            <w:tcW w:w="617" w:type="dxa"/>
            <w:vAlign w:val="center"/>
          </w:tcPr>
          <w:p w14:paraId="5C239733" w14:textId="77777777" w:rsidR="00CF0BE3" w:rsidRPr="003701A1" w:rsidRDefault="009D2624">
            <w:pPr>
              <w:jc w:val="center"/>
              <w:rPr>
                <w:sz w:val="28"/>
                <w:szCs w:val="28"/>
              </w:rPr>
            </w:pPr>
            <w:r w:rsidRPr="003701A1">
              <w:rPr>
                <w:sz w:val="28"/>
                <w:szCs w:val="28"/>
              </w:rPr>
              <w:t>45</w:t>
            </w:r>
          </w:p>
        </w:tc>
        <w:tc>
          <w:tcPr>
            <w:tcW w:w="1096" w:type="dxa"/>
            <w:vAlign w:val="center"/>
          </w:tcPr>
          <w:p w14:paraId="5C6C679A" w14:textId="77777777" w:rsidR="00CF0BE3" w:rsidRPr="003701A1" w:rsidRDefault="009D2624">
            <w:pPr>
              <w:jc w:val="center"/>
              <w:rPr>
                <w:sz w:val="28"/>
                <w:szCs w:val="28"/>
              </w:rPr>
            </w:pPr>
            <w:r w:rsidRPr="003701A1">
              <w:rPr>
                <w:sz w:val="28"/>
                <w:szCs w:val="28"/>
              </w:rPr>
              <w:t>86,54</w:t>
            </w:r>
          </w:p>
        </w:tc>
        <w:tc>
          <w:tcPr>
            <w:tcW w:w="1036" w:type="dxa"/>
            <w:vAlign w:val="center"/>
          </w:tcPr>
          <w:p w14:paraId="45CF6440" w14:textId="77777777" w:rsidR="00CF0BE3" w:rsidRPr="003701A1" w:rsidRDefault="009D2624">
            <w:pPr>
              <w:jc w:val="center"/>
              <w:rPr>
                <w:sz w:val="28"/>
                <w:szCs w:val="28"/>
              </w:rPr>
            </w:pPr>
            <w:r w:rsidRPr="003701A1">
              <w:rPr>
                <w:sz w:val="28"/>
                <w:szCs w:val="28"/>
              </w:rPr>
              <w:t>74,21</w:t>
            </w:r>
          </w:p>
        </w:tc>
        <w:tc>
          <w:tcPr>
            <w:tcW w:w="1036" w:type="dxa"/>
            <w:vAlign w:val="center"/>
          </w:tcPr>
          <w:p w14:paraId="4045B4E8" w14:textId="77777777" w:rsidR="00CF0BE3" w:rsidRPr="003701A1" w:rsidRDefault="009D2624">
            <w:pPr>
              <w:jc w:val="center"/>
              <w:rPr>
                <w:sz w:val="28"/>
                <w:szCs w:val="28"/>
              </w:rPr>
            </w:pPr>
            <w:r w:rsidRPr="003701A1">
              <w:rPr>
                <w:sz w:val="28"/>
                <w:szCs w:val="28"/>
              </w:rPr>
              <w:t>94,41</w:t>
            </w:r>
          </w:p>
        </w:tc>
        <w:tc>
          <w:tcPr>
            <w:tcW w:w="1213" w:type="dxa"/>
            <w:vAlign w:val="center"/>
          </w:tcPr>
          <w:p w14:paraId="4D39F0F6" w14:textId="77777777" w:rsidR="00CF0BE3" w:rsidRPr="003701A1" w:rsidRDefault="009D2624">
            <w:pPr>
              <w:jc w:val="center"/>
              <w:rPr>
                <w:sz w:val="28"/>
                <w:szCs w:val="28"/>
              </w:rPr>
            </w:pPr>
            <w:r w:rsidRPr="003701A1">
              <w:rPr>
                <w:sz w:val="28"/>
                <w:szCs w:val="28"/>
              </w:rPr>
              <w:t>0,857</w:t>
            </w:r>
          </w:p>
        </w:tc>
      </w:tr>
      <w:tr w:rsidR="00E3241B" w:rsidRPr="003701A1" w14:paraId="63F9CD35" w14:textId="77777777" w:rsidTr="006A5A66">
        <w:trPr>
          <w:trHeight w:val="296"/>
          <w:jc w:val="center"/>
        </w:trPr>
        <w:tc>
          <w:tcPr>
            <w:tcW w:w="1133" w:type="dxa"/>
          </w:tcPr>
          <w:p w14:paraId="5F7DAABE" w14:textId="256E4ED1" w:rsidR="00E3241B" w:rsidRPr="003701A1" w:rsidRDefault="00E3241B" w:rsidP="00E3241B">
            <w:pPr>
              <w:rPr>
                <w:sz w:val="28"/>
                <w:szCs w:val="28"/>
              </w:rPr>
            </w:pPr>
            <w:r w:rsidRPr="003701A1">
              <w:rPr>
                <w:sz w:val="28"/>
                <w:szCs w:val="28"/>
              </w:rPr>
              <w:t>нет</w:t>
            </w:r>
          </w:p>
        </w:tc>
        <w:tc>
          <w:tcPr>
            <w:tcW w:w="563" w:type="dxa"/>
            <w:vAlign w:val="center"/>
          </w:tcPr>
          <w:p w14:paraId="730C347B" w14:textId="13D280DE" w:rsidR="00E3241B" w:rsidRPr="003701A1" w:rsidRDefault="00E3241B" w:rsidP="00E3241B">
            <w:pPr>
              <w:jc w:val="center"/>
              <w:rPr>
                <w:sz w:val="28"/>
                <w:szCs w:val="28"/>
              </w:rPr>
            </w:pPr>
            <w:r w:rsidRPr="003701A1">
              <w:rPr>
                <w:sz w:val="28"/>
                <w:szCs w:val="28"/>
              </w:rPr>
              <w:t>2</w:t>
            </w:r>
          </w:p>
        </w:tc>
        <w:tc>
          <w:tcPr>
            <w:tcW w:w="998" w:type="dxa"/>
            <w:vAlign w:val="center"/>
          </w:tcPr>
          <w:p w14:paraId="36463D62" w14:textId="0DA68F6E" w:rsidR="00E3241B" w:rsidRPr="003701A1" w:rsidRDefault="00E3241B" w:rsidP="00E3241B">
            <w:pPr>
              <w:jc w:val="center"/>
              <w:rPr>
                <w:sz w:val="28"/>
                <w:szCs w:val="28"/>
              </w:rPr>
            </w:pPr>
            <w:r w:rsidRPr="003701A1">
              <w:rPr>
                <w:sz w:val="28"/>
                <w:szCs w:val="28"/>
              </w:rPr>
              <w:t>11,76</w:t>
            </w:r>
          </w:p>
        </w:tc>
        <w:tc>
          <w:tcPr>
            <w:tcW w:w="1035" w:type="dxa"/>
            <w:vAlign w:val="center"/>
          </w:tcPr>
          <w:p w14:paraId="3FADA541" w14:textId="49D92D14" w:rsidR="00E3241B" w:rsidRPr="003701A1" w:rsidRDefault="00E3241B" w:rsidP="00E3241B">
            <w:pPr>
              <w:jc w:val="center"/>
              <w:rPr>
                <w:sz w:val="28"/>
                <w:szCs w:val="28"/>
              </w:rPr>
            </w:pPr>
            <w:r w:rsidRPr="003701A1">
              <w:rPr>
                <w:sz w:val="28"/>
                <w:szCs w:val="28"/>
              </w:rPr>
              <w:t>1,46</w:t>
            </w:r>
          </w:p>
        </w:tc>
        <w:tc>
          <w:tcPr>
            <w:tcW w:w="1036" w:type="dxa"/>
            <w:vAlign w:val="center"/>
          </w:tcPr>
          <w:p w14:paraId="03A9817D" w14:textId="2BA321FF" w:rsidR="00E3241B" w:rsidRPr="003701A1" w:rsidRDefault="00E3241B" w:rsidP="00E3241B">
            <w:pPr>
              <w:jc w:val="center"/>
              <w:rPr>
                <w:sz w:val="28"/>
                <w:szCs w:val="28"/>
              </w:rPr>
            </w:pPr>
            <w:r w:rsidRPr="003701A1">
              <w:rPr>
                <w:sz w:val="28"/>
                <w:szCs w:val="28"/>
              </w:rPr>
              <w:t>36,44</w:t>
            </w:r>
          </w:p>
        </w:tc>
        <w:tc>
          <w:tcPr>
            <w:tcW w:w="617" w:type="dxa"/>
            <w:vAlign w:val="center"/>
          </w:tcPr>
          <w:p w14:paraId="18D947D8" w14:textId="2C5C0349" w:rsidR="00E3241B" w:rsidRPr="003701A1" w:rsidRDefault="00E3241B" w:rsidP="00E3241B">
            <w:pPr>
              <w:jc w:val="center"/>
              <w:rPr>
                <w:sz w:val="28"/>
                <w:szCs w:val="28"/>
              </w:rPr>
            </w:pPr>
            <w:r w:rsidRPr="003701A1">
              <w:rPr>
                <w:sz w:val="28"/>
                <w:szCs w:val="28"/>
              </w:rPr>
              <w:t>7</w:t>
            </w:r>
          </w:p>
        </w:tc>
        <w:tc>
          <w:tcPr>
            <w:tcW w:w="1096" w:type="dxa"/>
            <w:vAlign w:val="center"/>
          </w:tcPr>
          <w:p w14:paraId="62A5DC1E" w14:textId="60F6E494" w:rsidR="00E3241B" w:rsidRPr="003701A1" w:rsidRDefault="00E3241B" w:rsidP="00E3241B">
            <w:pPr>
              <w:jc w:val="center"/>
              <w:rPr>
                <w:sz w:val="28"/>
                <w:szCs w:val="28"/>
              </w:rPr>
            </w:pPr>
            <w:r w:rsidRPr="003701A1">
              <w:rPr>
                <w:sz w:val="28"/>
                <w:szCs w:val="28"/>
              </w:rPr>
              <w:t>13,46</w:t>
            </w:r>
          </w:p>
        </w:tc>
        <w:tc>
          <w:tcPr>
            <w:tcW w:w="1036" w:type="dxa"/>
            <w:vAlign w:val="center"/>
          </w:tcPr>
          <w:p w14:paraId="0FFA6303" w14:textId="7AABF288" w:rsidR="00E3241B" w:rsidRPr="003701A1" w:rsidRDefault="00E3241B" w:rsidP="00E3241B">
            <w:pPr>
              <w:jc w:val="center"/>
              <w:rPr>
                <w:sz w:val="28"/>
                <w:szCs w:val="28"/>
              </w:rPr>
            </w:pPr>
            <w:r w:rsidRPr="003701A1">
              <w:rPr>
                <w:sz w:val="28"/>
                <w:szCs w:val="28"/>
              </w:rPr>
              <w:t>5,59</w:t>
            </w:r>
          </w:p>
        </w:tc>
        <w:tc>
          <w:tcPr>
            <w:tcW w:w="1036" w:type="dxa"/>
            <w:vAlign w:val="center"/>
          </w:tcPr>
          <w:p w14:paraId="13B52416" w14:textId="31843368" w:rsidR="00E3241B" w:rsidRPr="003701A1" w:rsidRDefault="00E3241B" w:rsidP="00E3241B">
            <w:pPr>
              <w:jc w:val="center"/>
              <w:rPr>
                <w:sz w:val="28"/>
                <w:szCs w:val="28"/>
              </w:rPr>
            </w:pPr>
            <w:r w:rsidRPr="003701A1">
              <w:rPr>
                <w:sz w:val="28"/>
                <w:szCs w:val="28"/>
              </w:rPr>
              <w:t>25,79</w:t>
            </w:r>
          </w:p>
        </w:tc>
        <w:tc>
          <w:tcPr>
            <w:tcW w:w="1213" w:type="dxa"/>
            <w:vAlign w:val="center"/>
          </w:tcPr>
          <w:p w14:paraId="27362A19" w14:textId="37B4FB1E" w:rsidR="00E3241B" w:rsidRPr="003701A1" w:rsidRDefault="00E3241B" w:rsidP="00E3241B">
            <w:pPr>
              <w:jc w:val="center"/>
              <w:rPr>
                <w:sz w:val="28"/>
                <w:szCs w:val="28"/>
              </w:rPr>
            </w:pPr>
            <w:r w:rsidRPr="003701A1">
              <w:rPr>
                <w:sz w:val="28"/>
                <w:szCs w:val="28"/>
              </w:rPr>
              <w:t>0,857</w:t>
            </w:r>
          </w:p>
        </w:tc>
      </w:tr>
    </w:tbl>
    <w:p w14:paraId="42A1474F" w14:textId="77777777" w:rsidR="007A585C" w:rsidRPr="006A5A66" w:rsidRDefault="007A585C" w:rsidP="007A585C">
      <w:pPr>
        <w:jc w:val="both"/>
        <w:rPr>
          <w:sz w:val="28"/>
          <w:szCs w:val="28"/>
          <w:lang w:val="kk-KZ"/>
        </w:rPr>
      </w:pPr>
    </w:p>
    <w:p w14:paraId="411CEA08" w14:textId="77777777" w:rsidR="0047716B" w:rsidRPr="003701A1" w:rsidRDefault="0047716B" w:rsidP="0047716B">
      <w:pPr>
        <w:ind w:firstLine="709"/>
        <w:jc w:val="both"/>
        <w:rPr>
          <w:sz w:val="28"/>
          <w:szCs w:val="28"/>
        </w:rPr>
      </w:pPr>
      <w:r w:rsidRPr="003701A1">
        <w:rPr>
          <w:sz w:val="28"/>
          <w:szCs w:val="28"/>
        </w:rPr>
        <w:t>При индивидуальном анализе были рассмотрены негативные ответы медицинских работников. Против создания банка ДС выступали сотрудники административного корпуса лечебного учреждения, которые не выполняли самостоятельно программы ВРТ, а анализировали только положительный опыт программ ВРТ и без создания банка ДС. Врачи-репродуктологи подддерживали необходимость создания банка ДС, так как ежедневно сталкиваются с актуальными проблемами ВРТ и были уверенны в положительном опыте создания банка ДС.</w:t>
      </w:r>
    </w:p>
    <w:p w14:paraId="0D4B1AE3" w14:textId="2CD8F5F5" w:rsidR="0047716B" w:rsidRDefault="0047716B" w:rsidP="0047716B">
      <w:pPr>
        <w:ind w:firstLine="709"/>
        <w:jc w:val="both"/>
        <w:rPr>
          <w:sz w:val="28"/>
          <w:szCs w:val="28"/>
        </w:rPr>
      </w:pPr>
      <w:r w:rsidRPr="003701A1">
        <w:rPr>
          <w:sz w:val="28"/>
          <w:szCs w:val="28"/>
        </w:rPr>
        <w:t>Другой важной проблемой репродукт</w:t>
      </w:r>
      <w:r w:rsidR="004432B8">
        <w:rPr>
          <w:sz w:val="28"/>
          <w:szCs w:val="28"/>
        </w:rPr>
        <w:t>ивной медицины</w:t>
      </w:r>
      <w:r w:rsidRPr="003701A1">
        <w:rPr>
          <w:sz w:val="28"/>
          <w:szCs w:val="28"/>
        </w:rPr>
        <w:t xml:space="preserve"> Республики Казахстан, является учет за использованием донорской спермы между клиниками. Так как сперма одного донора, может быть,</w:t>
      </w:r>
      <w:r w:rsidR="004432B8">
        <w:rPr>
          <w:sz w:val="28"/>
          <w:szCs w:val="28"/>
        </w:rPr>
        <w:t xml:space="preserve"> применена</w:t>
      </w:r>
      <w:r w:rsidRPr="003701A1">
        <w:rPr>
          <w:sz w:val="28"/>
          <w:szCs w:val="28"/>
        </w:rPr>
        <w:t xml:space="preserve"> в разных клиниках одновременно, без возможности учета доноров и количества донаций. Актуальный вопрос был задан респондентам в ходе исследования о важности ведения учета за использование</w:t>
      </w:r>
      <w:r>
        <w:rPr>
          <w:sz w:val="28"/>
          <w:szCs w:val="28"/>
        </w:rPr>
        <w:t>м ДС между клиниками (таблица 36</w:t>
      </w:r>
      <w:r w:rsidRPr="003701A1">
        <w:rPr>
          <w:sz w:val="28"/>
          <w:szCs w:val="28"/>
        </w:rPr>
        <w:t>).</w:t>
      </w:r>
      <w:r w:rsidRPr="004A6719">
        <w:rPr>
          <w:sz w:val="28"/>
          <w:szCs w:val="28"/>
        </w:rPr>
        <w:t xml:space="preserve"> </w:t>
      </w:r>
    </w:p>
    <w:p w14:paraId="1553321C" w14:textId="77777777" w:rsidR="0047716B" w:rsidRPr="003701A1" w:rsidRDefault="0047716B" w:rsidP="0047716B">
      <w:pPr>
        <w:ind w:firstLine="709"/>
        <w:jc w:val="both"/>
        <w:rPr>
          <w:sz w:val="28"/>
          <w:szCs w:val="28"/>
        </w:rPr>
      </w:pPr>
      <w:r w:rsidRPr="003701A1">
        <w:rPr>
          <w:sz w:val="28"/>
          <w:szCs w:val="28"/>
        </w:rPr>
        <w:t>Ведение учета за использованием ДС между клиниками важно для 65 (94,20 %) респондентов обоих полов (94,12 % му</w:t>
      </w:r>
      <w:r>
        <w:rPr>
          <w:sz w:val="28"/>
          <w:szCs w:val="28"/>
        </w:rPr>
        <w:t>жчины и 94,23 % женщины). 4 (5,8</w:t>
      </w:r>
      <w:r w:rsidRPr="003701A1">
        <w:rPr>
          <w:sz w:val="28"/>
          <w:szCs w:val="28"/>
        </w:rPr>
        <w:t xml:space="preserve"> %) ответили отрицательно</w:t>
      </w:r>
      <w:r>
        <w:rPr>
          <w:sz w:val="28"/>
          <w:szCs w:val="28"/>
        </w:rPr>
        <w:t xml:space="preserve"> (таблица 40</w:t>
      </w:r>
      <w:r w:rsidRPr="003701A1">
        <w:rPr>
          <w:sz w:val="28"/>
          <w:szCs w:val="28"/>
        </w:rPr>
        <w:t>).</w:t>
      </w:r>
    </w:p>
    <w:p w14:paraId="6DBC8031" w14:textId="77777777" w:rsidR="004A6719" w:rsidRPr="00527D1C" w:rsidRDefault="004A6719" w:rsidP="00527D1C">
      <w:pPr>
        <w:ind w:firstLine="567"/>
        <w:jc w:val="both"/>
        <w:rPr>
          <w:sz w:val="28"/>
          <w:szCs w:val="28"/>
        </w:rPr>
      </w:pPr>
    </w:p>
    <w:p w14:paraId="5FAAA2D1" w14:textId="5257F04F" w:rsidR="00CF0BE3" w:rsidRPr="00527D1C" w:rsidRDefault="007725CE" w:rsidP="00527D1C">
      <w:pPr>
        <w:jc w:val="both"/>
        <w:rPr>
          <w:sz w:val="28"/>
          <w:szCs w:val="28"/>
        </w:rPr>
      </w:pPr>
      <w:r w:rsidRPr="00527D1C">
        <w:rPr>
          <w:sz w:val="28"/>
          <w:szCs w:val="28"/>
        </w:rPr>
        <w:t xml:space="preserve">Таблица </w:t>
      </w:r>
      <w:r w:rsidR="00A67A75" w:rsidRPr="00527D1C">
        <w:rPr>
          <w:sz w:val="28"/>
          <w:szCs w:val="28"/>
        </w:rPr>
        <w:t>40</w:t>
      </w:r>
      <w:r w:rsidR="007A585C">
        <w:rPr>
          <w:sz w:val="28"/>
          <w:szCs w:val="28"/>
        </w:rPr>
        <w:t xml:space="preserve"> </w:t>
      </w:r>
      <w:r w:rsidR="007A585C" w:rsidRPr="003701A1">
        <w:rPr>
          <w:sz w:val="28"/>
          <w:szCs w:val="28"/>
        </w:rPr>
        <w:t>–</w:t>
      </w:r>
      <w:r w:rsidRPr="00527D1C">
        <w:rPr>
          <w:sz w:val="28"/>
          <w:szCs w:val="28"/>
        </w:rPr>
        <w:t xml:space="preserve"> </w:t>
      </w:r>
      <w:r w:rsidR="0058697E" w:rsidRPr="00527D1C">
        <w:rPr>
          <w:sz w:val="28"/>
          <w:szCs w:val="28"/>
        </w:rPr>
        <w:t>Необходимость</w:t>
      </w:r>
      <w:r w:rsidR="009D2624" w:rsidRPr="00527D1C">
        <w:rPr>
          <w:sz w:val="28"/>
          <w:szCs w:val="28"/>
        </w:rPr>
        <w:t xml:space="preserve"> ведени</w:t>
      </w:r>
      <w:r w:rsidR="0058697E" w:rsidRPr="00527D1C">
        <w:rPr>
          <w:sz w:val="28"/>
          <w:szCs w:val="28"/>
        </w:rPr>
        <w:t>я</w:t>
      </w:r>
      <w:r w:rsidR="009D2624" w:rsidRPr="00527D1C">
        <w:rPr>
          <w:sz w:val="28"/>
          <w:szCs w:val="28"/>
        </w:rPr>
        <w:t xml:space="preserve"> учета за использованием донорской спермы между клиниками</w:t>
      </w:r>
    </w:p>
    <w:p w14:paraId="47A0A87F" w14:textId="77777777" w:rsidR="00EE03A7" w:rsidRPr="003701A1" w:rsidRDefault="00EE03A7">
      <w:pPr>
        <w:ind w:firstLine="567"/>
        <w:jc w:val="center"/>
        <w:rPr>
          <w:sz w:val="32"/>
          <w:szCs w:val="32"/>
        </w:rPr>
      </w:pPr>
    </w:p>
    <w:tbl>
      <w:tblPr>
        <w:tblStyle w:val="affffffffd"/>
        <w:tblW w:w="9758"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34"/>
        <w:gridCol w:w="709"/>
        <w:gridCol w:w="902"/>
        <w:gridCol w:w="1080"/>
        <w:gridCol w:w="1080"/>
        <w:gridCol w:w="16"/>
        <w:gridCol w:w="662"/>
        <w:gridCol w:w="1080"/>
        <w:gridCol w:w="1080"/>
        <w:gridCol w:w="1081"/>
        <w:gridCol w:w="934"/>
      </w:tblGrid>
      <w:tr w:rsidR="00CF0BE3" w:rsidRPr="003701A1" w14:paraId="43078168" w14:textId="77777777" w:rsidTr="00556C7A">
        <w:trPr>
          <w:trHeight w:val="272"/>
          <w:jc w:val="center"/>
        </w:trPr>
        <w:tc>
          <w:tcPr>
            <w:tcW w:w="1134" w:type="dxa"/>
            <w:vMerge w:val="restart"/>
          </w:tcPr>
          <w:p w14:paraId="30351AD2" w14:textId="77777777" w:rsidR="00CF0BE3" w:rsidRPr="003701A1" w:rsidRDefault="009D2624">
            <w:pPr>
              <w:rPr>
                <w:sz w:val="28"/>
                <w:szCs w:val="28"/>
              </w:rPr>
            </w:pPr>
            <w:r w:rsidRPr="003701A1">
              <w:rPr>
                <w:sz w:val="28"/>
                <w:szCs w:val="28"/>
              </w:rPr>
              <w:t>Ответы</w:t>
            </w:r>
          </w:p>
        </w:tc>
        <w:tc>
          <w:tcPr>
            <w:tcW w:w="7690" w:type="dxa"/>
            <w:gridSpan w:val="9"/>
            <w:vAlign w:val="center"/>
          </w:tcPr>
          <w:p w14:paraId="0052BD8A" w14:textId="77777777" w:rsidR="00CF0BE3" w:rsidRPr="003701A1" w:rsidRDefault="009D2624">
            <w:pPr>
              <w:jc w:val="center"/>
              <w:rPr>
                <w:sz w:val="28"/>
                <w:szCs w:val="28"/>
              </w:rPr>
            </w:pPr>
            <w:r w:rsidRPr="003701A1">
              <w:rPr>
                <w:sz w:val="28"/>
                <w:szCs w:val="28"/>
              </w:rPr>
              <w:t>Медицинские работники РК (n=69)</w:t>
            </w:r>
          </w:p>
        </w:tc>
        <w:tc>
          <w:tcPr>
            <w:tcW w:w="934" w:type="dxa"/>
            <w:vMerge w:val="restart"/>
            <w:vAlign w:val="center"/>
          </w:tcPr>
          <w:p w14:paraId="013E030C" w14:textId="77777777" w:rsidR="00CF0BE3" w:rsidRPr="003701A1" w:rsidRDefault="009D2624">
            <w:pPr>
              <w:jc w:val="center"/>
              <w:rPr>
                <w:sz w:val="28"/>
                <w:szCs w:val="28"/>
              </w:rPr>
            </w:pPr>
            <w:r w:rsidRPr="003701A1">
              <w:rPr>
                <w:sz w:val="28"/>
                <w:szCs w:val="28"/>
              </w:rPr>
              <w:t>p</w:t>
            </w:r>
          </w:p>
        </w:tc>
      </w:tr>
      <w:tr w:rsidR="00CF0BE3" w:rsidRPr="003701A1" w14:paraId="73DF5A89" w14:textId="77777777" w:rsidTr="00556C7A">
        <w:trPr>
          <w:trHeight w:val="272"/>
          <w:jc w:val="center"/>
        </w:trPr>
        <w:tc>
          <w:tcPr>
            <w:tcW w:w="1134" w:type="dxa"/>
            <w:vMerge/>
          </w:tcPr>
          <w:p w14:paraId="11FC54C7" w14:textId="77777777" w:rsidR="00CF0BE3" w:rsidRPr="003701A1" w:rsidRDefault="00CF0BE3">
            <w:pPr>
              <w:widowControl w:val="0"/>
              <w:pBdr>
                <w:top w:val="nil"/>
                <w:left w:val="nil"/>
                <w:bottom w:val="nil"/>
                <w:right w:val="nil"/>
                <w:between w:val="nil"/>
              </w:pBdr>
              <w:rPr>
                <w:sz w:val="28"/>
                <w:szCs w:val="28"/>
              </w:rPr>
            </w:pPr>
          </w:p>
        </w:tc>
        <w:tc>
          <w:tcPr>
            <w:tcW w:w="3787" w:type="dxa"/>
            <w:gridSpan w:val="5"/>
            <w:vAlign w:val="center"/>
          </w:tcPr>
          <w:p w14:paraId="184D14DC" w14:textId="77777777" w:rsidR="00CF0BE3" w:rsidRPr="003701A1" w:rsidRDefault="009D2624">
            <w:pPr>
              <w:jc w:val="center"/>
              <w:rPr>
                <w:sz w:val="28"/>
                <w:szCs w:val="28"/>
              </w:rPr>
            </w:pPr>
            <w:r w:rsidRPr="003701A1">
              <w:rPr>
                <w:sz w:val="28"/>
                <w:szCs w:val="28"/>
              </w:rPr>
              <w:t>Мужчины</w:t>
            </w:r>
          </w:p>
          <w:p w14:paraId="60260919" w14:textId="77777777" w:rsidR="00CF0BE3" w:rsidRPr="003701A1" w:rsidRDefault="009D2624">
            <w:pPr>
              <w:jc w:val="center"/>
              <w:rPr>
                <w:sz w:val="28"/>
                <w:szCs w:val="28"/>
              </w:rPr>
            </w:pPr>
            <w:r w:rsidRPr="003701A1">
              <w:rPr>
                <w:sz w:val="28"/>
                <w:szCs w:val="28"/>
              </w:rPr>
              <w:t>(n=17)</w:t>
            </w:r>
          </w:p>
        </w:tc>
        <w:tc>
          <w:tcPr>
            <w:tcW w:w="3903" w:type="dxa"/>
            <w:gridSpan w:val="4"/>
            <w:vAlign w:val="center"/>
          </w:tcPr>
          <w:p w14:paraId="2E37E15F" w14:textId="77777777" w:rsidR="00CF0BE3" w:rsidRPr="003701A1" w:rsidRDefault="009D2624">
            <w:pPr>
              <w:jc w:val="center"/>
              <w:rPr>
                <w:sz w:val="28"/>
                <w:szCs w:val="28"/>
              </w:rPr>
            </w:pPr>
            <w:r w:rsidRPr="003701A1">
              <w:rPr>
                <w:sz w:val="28"/>
                <w:szCs w:val="28"/>
              </w:rPr>
              <w:t>Женщины</w:t>
            </w:r>
          </w:p>
          <w:p w14:paraId="30CDB275" w14:textId="77777777" w:rsidR="00CF0BE3" w:rsidRPr="003701A1" w:rsidRDefault="009D2624">
            <w:pPr>
              <w:jc w:val="center"/>
              <w:rPr>
                <w:sz w:val="28"/>
                <w:szCs w:val="28"/>
              </w:rPr>
            </w:pPr>
            <w:r w:rsidRPr="003701A1">
              <w:rPr>
                <w:sz w:val="28"/>
                <w:szCs w:val="28"/>
              </w:rPr>
              <w:t>(n=52)</w:t>
            </w:r>
          </w:p>
        </w:tc>
        <w:tc>
          <w:tcPr>
            <w:tcW w:w="934" w:type="dxa"/>
            <w:vMerge/>
            <w:vAlign w:val="center"/>
          </w:tcPr>
          <w:p w14:paraId="5E440E24"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62EC3996" w14:textId="77777777" w:rsidTr="00556C7A">
        <w:trPr>
          <w:trHeight w:val="258"/>
          <w:jc w:val="center"/>
        </w:trPr>
        <w:tc>
          <w:tcPr>
            <w:tcW w:w="1134" w:type="dxa"/>
            <w:vMerge/>
          </w:tcPr>
          <w:p w14:paraId="5AA12358" w14:textId="77777777" w:rsidR="00CF0BE3" w:rsidRPr="003701A1" w:rsidRDefault="00CF0BE3">
            <w:pPr>
              <w:widowControl w:val="0"/>
              <w:pBdr>
                <w:top w:val="nil"/>
                <w:left w:val="nil"/>
                <w:bottom w:val="nil"/>
                <w:right w:val="nil"/>
                <w:between w:val="nil"/>
              </w:pBdr>
              <w:rPr>
                <w:sz w:val="28"/>
                <w:szCs w:val="28"/>
              </w:rPr>
            </w:pPr>
          </w:p>
        </w:tc>
        <w:tc>
          <w:tcPr>
            <w:tcW w:w="709" w:type="dxa"/>
            <w:vAlign w:val="center"/>
          </w:tcPr>
          <w:p w14:paraId="72D5BE42" w14:textId="77777777" w:rsidR="00CF0BE3" w:rsidRPr="003701A1" w:rsidRDefault="009D2624">
            <w:pPr>
              <w:jc w:val="center"/>
              <w:rPr>
                <w:sz w:val="28"/>
                <w:szCs w:val="28"/>
              </w:rPr>
            </w:pPr>
            <w:r w:rsidRPr="003701A1">
              <w:rPr>
                <w:sz w:val="28"/>
                <w:szCs w:val="28"/>
              </w:rPr>
              <w:t>абс.</w:t>
            </w:r>
          </w:p>
        </w:tc>
        <w:tc>
          <w:tcPr>
            <w:tcW w:w="902" w:type="dxa"/>
            <w:vAlign w:val="center"/>
          </w:tcPr>
          <w:p w14:paraId="0CF0DB46" w14:textId="77777777" w:rsidR="00CF0BE3" w:rsidRPr="003701A1" w:rsidRDefault="009D2624">
            <w:pPr>
              <w:jc w:val="center"/>
              <w:rPr>
                <w:sz w:val="28"/>
                <w:szCs w:val="28"/>
              </w:rPr>
            </w:pPr>
            <w:r w:rsidRPr="003701A1">
              <w:rPr>
                <w:sz w:val="28"/>
                <w:szCs w:val="28"/>
              </w:rPr>
              <w:t>%</w:t>
            </w:r>
          </w:p>
        </w:tc>
        <w:tc>
          <w:tcPr>
            <w:tcW w:w="1080" w:type="dxa"/>
            <w:vAlign w:val="center"/>
          </w:tcPr>
          <w:p w14:paraId="0F18B21F" w14:textId="77777777" w:rsidR="00CF0BE3" w:rsidRPr="003701A1" w:rsidRDefault="009D2624">
            <w:pPr>
              <w:jc w:val="center"/>
              <w:rPr>
                <w:sz w:val="28"/>
                <w:szCs w:val="28"/>
              </w:rPr>
            </w:pPr>
            <w:r w:rsidRPr="003701A1">
              <w:rPr>
                <w:sz w:val="28"/>
                <w:szCs w:val="28"/>
              </w:rPr>
              <w:t>Exact 95% LCL</w:t>
            </w:r>
          </w:p>
        </w:tc>
        <w:tc>
          <w:tcPr>
            <w:tcW w:w="1080" w:type="dxa"/>
            <w:vAlign w:val="center"/>
          </w:tcPr>
          <w:p w14:paraId="417610C0" w14:textId="77777777" w:rsidR="00CF0BE3" w:rsidRPr="003701A1" w:rsidRDefault="009D2624">
            <w:pPr>
              <w:jc w:val="center"/>
              <w:rPr>
                <w:sz w:val="28"/>
                <w:szCs w:val="28"/>
              </w:rPr>
            </w:pPr>
            <w:r w:rsidRPr="003701A1">
              <w:rPr>
                <w:sz w:val="28"/>
                <w:szCs w:val="28"/>
              </w:rPr>
              <w:t>Exact 95% UCL</w:t>
            </w:r>
          </w:p>
        </w:tc>
        <w:tc>
          <w:tcPr>
            <w:tcW w:w="678" w:type="dxa"/>
            <w:gridSpan w:val="2"/>
            <w:vAlign w:val="center"/>
          </w:tcPr>
          <w:p w14:paraId="696D6625" w14:textId="77777777" w:rsidR="00CF0BE3" w:rsidRPr="003701A1" w:rsidRDefault="009D2624">
            <w:pPr>
              <w:jc w:val="center"/>
              <w:rPr>
                <w:sz w:val="28"/>
                <w:szCs w:val="28"/>
              </w:rPr>
            </w:pPr>
            <w:r w:rsidRPr="003701A1">
              <w:rPr>
                <w:sz w:val="28"/>
                <w:szCs w:val="28"/>
              </w:rPr>
              <w:t>абс.</w:t>
            </w:r>
          </w:p>
        </w:tc>
        <w:tc>
          <w:tcPr>
            <w:tcW w:w="1080" w:type="dxa"/>
            <w:vAlign w:val="center"/>
          </w:tcPr>
          <w:p w14:paraId="24F495D3" w14:textId="77777777" w:rsidR="00CF0BE3" w:rsidRPr="003701A1" w:rsidRDefault="009D2624">
            <w:pPr>
              <w:jc w:val="center"/>
              <w:rPr>
                <w:sz w:val="28"/>
                <w:szCs w:val="28"/>
              </w:rPr>
            </w:pPr>
            <w:r w:rsidRPr="003701A1">
              <w:rPr>
                <w:sz w:val="28"/>
                <w:szCs w:val="28"/>
              </w:rPr>
              <w:t>%</w:t>
            </w:r>
          </w:p>
        </w:tc>
        <w:tc>
          <w:tcPr>
            <w:tcW w:w="1080" w:type="dxa"/>
            <w:vAlign w:val="center"/>
          </w:tcPr>
          <w:p w14:paraId="56248735" w14:textId="77777777" w:rsidR="00CF0BE3" w:rsidRPr="003701A1" w:rsidRDefault="009D2624">
            <w:pPr>
              <w:jc w:val="center"/>
              <w:rPr>
                <w:sz w:val="28"/>
                <w:szCs w:val="28"/>
              </w:rPr>
            </w:pPr>
            <w:r w:rsidRPr="003701A1">
              <w:rPr>
                <w:sz w:val="28"/>
                <w:szCs w:val="28"/>
              </w:rPr>
              <w:t>Exact 95% LCL</w:t>
            </w:r>
          </w:p>
        </w:tc>
        <w:tc>
          <w:tcPr>
            <w:tcW w:w="1081" w:type="dxa"/>
            <w:vAlign w:val="center"/>
          </w:tcPr>
          <w:p w14:paraId="5263E800" w14:textId="77777777" w:rsidR="00CF0BE3" w:rsidRPr="003701A1" w:rsidRDefault="009D2624">
            <w:pPr>
              <w:jc w:val="center"/>
              <w:rPr>
                <w:sz w:val="28"/>
                <w:szCs w:val="28"/>
              </w:rPr>
            </w:pPr>
            <w:r w:rsidRPr="003701A1">
              <w:rPr>
                <w:sz w:val="28"/>
                <w:szCs w:val="28"/>
              </w:rPr>
              <w:t>Exact 95% UCL</w:t>
            </w:r>
          </w:p>
        </w:tc>
        <w:tc>
          <w:tcPr>
            <w:tcW w:w="934" w:type="dxa"/>
            <w:vAlign w:val="center"/>
          </w:tcPr>
          <w:p w14:paraId="5DC8297B" w14:textId="77777777" w:rsidR="00CF0BE3" w:rsidRPr="003701A1" w:rsidRDefault="00CF0BE3">
            <w:pPr>
              <w:jc w:val="center"/>
              <w:rPr>
                <w:sz w:val="28"/>
                <w:szCs w:val="28"/>
              </w:rPr>
            </w:pPr>
          </w:p>
        </w:tc>
      </w:tr>
      <w:tr w:rsidR="00CF0BE3" w:rsidRPr="003701A1" w14:paraId="02AA5DCD" w14:textId="77777777" w:rsidTr="00E3241B">
        <w:trPr>
          <w:trHeight w:val="439"/>
          <w:jc w:val="center"/>
        </w:trPr>
        <w:tc>
          <w:tcPr>
            <w:tcW w:w="1134" w:type="dxa"/>
          </w:tcPr>
          <w:p w14:paraId="1B6A0A88" w14:textId="77777777" w:rsidR="00CF0BE3" w:rsidRPr="003701A1" w:rsidRDefault="009D2624">
            <w:pPr>
              <w:rPr>
                <w:sz w:val="28"/>
                <w:szCs w:val="28"/>
              </w:rPr>
            </w:pPr>
            <w:r w:rsidRPr="003701A1">
              <w:rPr>
                <w:sz w:val="28"/>
                <w:szCs w:val="28"/>
              </w:rPr>
              <w:t>да</w:t>
            </w:r>
          </w:p>
        </w:tc>
        <w:tc>
          <w:tcPr>
            <w:tcW w:w="709" w:type="dxa"/>
            <w:vAlign w:val="center"/>
          </w:tcPr>
          <w:p w14:paraId="4E22D17B" w14:textId="77777777" w:rsidR="00CF0BE3" w:rsidRPr="003701A1" w:rsidRDefault="009D2624">
            <w:pPr>
              <w:jc w:val="center"/>
              <w:rPr>
                <w:sz w:val="28"/>
                <w:szCs w:val="28"/>
              </w:rPr>
            </w:pPr>
            <w:r w:rsidRPr="003701A1">
              <w:rPr>
                <w:sz w:val="28"/>
                <w:szCs w:val="28"/>
              </w:rPr>
              <w:t>16</w:t>
            </w:r>
          </w:p>
        </w:tc>
        <w:tc>
          <w:tcPr>
            <w:tcW w:w="902" w:type="dxa"/>
            <w:vAlign w:val="center"/>
          </w:tcPr>
          <w:p w14:paraId="28CB3FDD" w14:textId="77777777" w:rsidR="00CF0BE3" w:rsidRPr="003701A1" w:rsidRDefault="009D2624">
            <w:pPr>
              <w:jc w:val="center"/>
              <w:rPr>
                <w:sz w:val="28"/>
                <w:szCs w:val="28"/>
              </w:rPr>
            </w:pPr>
            <w:r w:rsidRPr="003701A1">
              <w:rPr>
                <w:sz w:val="28"/>
                <w:szCs w:val="28"/>
              </w:rPr>
              <w:t>94,12</w:t>
            </w:r>
          </w:p>
        </w:tc>
        <w:tc>
          <w:tcPr>
            <w:tcW w:w="1080" w:type="dxa"/>
            <w:vAlign w:val="center"/>
          </w:tcPr>
          <w:p w14:paraId="185DD582" w14:textId="77777777" w:rsidR="00CF0BE3" w:rsidRPr="003701A1" w:rsidRDefault="009D2624">
            <w:pPr>
              <w:jc w:val="center"/>
              <w:rPr>
                <w:sz w:val="28"/>
                <w:szCs w:val="28"/>
              </w:rPr>
            </w:pPr>
            <w:r w:rsidRPr="003701A1">
              <w:rPr>
                <w:sz w:val="28"/>
                <w:szCs w:val="28"/>
              </w:rPr>
              <w:t>71,31</w:t>
            </w:r>
          </w:p>
        </w:tc>
        <w:tc>
          <w:tcPr>
            <w:tcW w:w="1080" w:type="dxa"/>
            <w:vAlign w:val="center"/>
          </w:tcPr>
          <w:p w14:paraId="62D495FF" w14:textId="77777777" w:rsidR="00CF0BE3" w:rsidRPr="003701A1" w:rsidRDefault="009D2624">
            <w:pPr>
              <w:jc w:val="center"/>
              <w:rPr>
                <w:sz w:val="28"/>
                <w:szCs w:val="28"/>
              </w:rPr>
            </w:pPr>
            <w:r w:rsidRPr="003701A1">
              <w:rPr>
                <w:sz w:val="28"/>
                <w:szCs w:val="28"/>
              </w:rPr>
              <w:t>99,85</w:t>
            </w:r>
          </w:p>
        </w:tc>
        <w:tc>
          <w:tcPr>
            <w:tcW w:w="678" w:type="dxa"/>
            <w:gridSpan w:val="2"/>
            <w:vAlign w:val="center"/>
          </w:tcPr>
          <w:p w14:paraId="108B3334" w14:textId="77777777" w:rsidR="00CF0BE3" w:rsidRPr="003701A1" w:rsidRDefault="009D2624">
            <w:pPr>
              <w:jc w:val="center"/>
              <w:rPr>
                <w:sz w:val="28"/>
                <w:szCs w:val="28"/>
              </w:rPr>
            </w:pPr>
            <w:r w:rsidRPr="003701A1">
              <w:rPr>
                <w:sz w:val="28"/>
                <w:szCs w:val="28"/>
              </w:rPr>
              <w:t>49</w:t>
            </w:r>
          </w:p>
        </w:tc>
        <w:tc>
          <w:tcPr>
            <w:tcW w:w="1080" w:type="dxa"/>
            <w:vAlign w:val="center"/>
          </w:tcPr>
          <w:p w14:paraId="47380404" w14:textId="77777777" w:rsidR="00CF0BE3" w:rsidRPr="003701A1" w:rsidRDefault="009D2624">
            <w:pPr>
              <w:jc w:val="center"/>
              <w:rPr>
                <w:sz w:val="28"/>
                <w:szCs w:val="28"/>
              </w:rPr>
            </w:pPr>
            <w:r w:rsidRPr="003701A1">
              <w:rPr>
                <w:sz w:val="28"/>
                <w:szCs w:val="28"/>
              </w:rPr>
              <w:t>94,23</w:t>
            </w:r>
          </w:p>
        </w:tc>
        <w:tc>
          <w:tcPr>
            <w:tcW w:w="1080" w:type="dxa"/>
            <w:vAlign w:val="center"/>
          </w:tcPr>
          <w:p w14:paraId="4AFEFB26" w14:textId="77777777" w:rsidR="00CF0BE3" w:rsidRPr="003701A1" w:rsidRDefault="009D2624">
            <w:pPr>
              <w:jc w:val="center"/>
              <w:rPr>
                <w:sz w:val="28"/>
                <w:szCs w:val="28"/>
              </w:rPr>
            </w:pPr>
            <w:r w:rsidRPr="003701A1">
              <w:rPr>
                <w:sz w:val="28"/>
                <w:szCs w:val="28"/>
              </w:rPr>
              <w:t>81,79</w:t>
            </w:r>
          </w:p>
        </w:tc>
        <w:tc>
          <w:tcPr>
            <w:tcW w:w="1081" w:type="dxa"/>
            <w:vAlign w:val="center"/>
          </w:tcPr>
          <w:p w14:paraId="32F5B7A6" w14:textId="77777777" w:rsidR="00CF0BE3" w:rsidRPr="003701A1" w:rsidRDefault="009D2624">
            <w:pPr>
              <w:jc w:val="center"/>
              <w:rPr>
                <w:sz w:val="28"/>
                <w:szCs w:val="28"/>
              </w:rPr>
            </w:pPr>
            <w:r w:rsidRPr="003701A1">
              <w:rPr>
                <w:sz w:val="28"/>
                <w:szCs w:val="28"/>
              </w:rPr>
              <w:t>97,91</w:t>
            </w:r>
          </w:p>
        </w:tc>
        <w:tc>
          <w:tcPr>
            <w:tcW w:w="934" w:type="dxa"/>
            <w:vAlign w:val="center"/>
          </w:tcPr>
          <w:p w14:paraId="179322CA" w14:textId="77777777" w:rsidR="00CF0BE3" w:rsidRPr="003701A1" w:rsidRDefault="009D2624">
            <w:pPr>
              <w:jc w:val="center"/>
              <w:rPr>
                <w:sz w:val="28"/>
                <w:szCs w:val="28"/>
              </w:rPr>
            </w:pPr>
            <w:r w:rsidRPr="003701A1">
              <w:rPr>
                <w:sz w:val="28"/>
                <w:szCs w:val="28"/>
              </w:rPr>
              <w:t>0,986</w:t>
            </w:r>
          </w:p>
        </w:tc>
      </w:tr>
      <w:tr w:rsidR="00CF0BE3" w:rsidRPr="003701A1" w14:paraId="53D0B546" w14:textId="77777777" w:rsidTr="00E3241B">
        <w:trPr>
          <w:trHeight w:val="276"/>
          <w:jc w:val="center"/>
        </w:trPr>
        <w:tc>
          <w:tcPr>
            <w:tcW w:w="1134" w:type="dxa"/>
          </w:tcPr>
          <w:p w14:paraId="5CDD40B6" w14:textId="77777777" w:rsidR="00CF0BE3" w:rsidRPr="003701A1" w:rsidRDefault="009D2624">
            <w:pPr>
              <w:rPr>
                <w:sz w:val="28"/>
                <w:szCs w:val="28"/>
              </w:rPr>
            </w:pPr>
            <w:r w:rsidRPr="003701A1">
              <w:rPr>
                <w:sz w:val="28"/>
                <w:szCs w:val="28"/>
              </w:rPr>
              <w:t>нет</w:t>
            </w:r>
          </w:p>
        </w:tc>
        <w:tc>
          <w:tcPr>
            <w:tcW w:w="709" w:type="dxa"/>
            <w:vAlign w:val="center"/>
          </w:tcPr>
          <w:p w14:paraId="2F086BA6" w14:textId="77777777" w:rsidR="00CF0BE3" w:rsidRPr="003701A1" w:rsidRDefault="009D2624">
            <w:pPr>
              <w:jc w:val="center"/>
              <w:rPr>
                <w:sz w:val="28"/>
                <w:szCs w:val="28"/>
              </w:rPr>
            </w:pPr>
            <w:r w:rsidRPr="003701A1">
              <w:rPr>
                <w:sz w:val="28"/>
                <w:szCs w:val="28"/>
              </w:rPr>
              <w:t>1</w:t>
            </w:r>
          </w:p>
        </w:tc>
        <w:tc>
          <w:tcPr>
            <w:tcW w:w="902" w:type="dxa"/>
            <w:vAlign w:val="center"/>
          </w:tcPr>
          <w:p w14:paraId="71168E80" w14:textId="77777777" w:rsidR="00CF0BE3" w:rsidRPr="003701A1" w:rsidRDefault="009D2624">
            <w:pPr>
              <w:jc w:val="center"/>
              <w:rPr>
                <w:sz w:val="28"/>
                <w:szCs w:val="28"/>
              </w:rPr>
            </w:pPr>
            <w:r w:rsidRPr="003701A1">
              <w:rPr>
                <w:sz w:val="28"/>
                <w:szCs w:val="28"/>
              </w:rPr>
              <w:t>5,88</w:t>
            </w:r>
          </w:p>
        </w:tc>
        <w:tc>
          <w:tcPr>
            <w:tcW w:w="1080" w:type="dxa"/>
            <w:vAlign w:val="center"/>
          </w:tcPr>
          <w:p w14:paraId="0965C47B" w14:textId="77777777" w:rsidR="00CF0BE3" w:rsidRPr="003701A1" w:rsidRDefault="009D2624">
            <w:pPr>
              <w:jc w:val="center"/>
              <w:rPr>
                <w:sz w:val="28"/>
                <w:szCs w:val="28"/>
              </w:rPr>
            </w:pPr>
            <w:r w:rsidRPr="003701A1">
              <w:rPr>
                <w:sz w:val="28"/>
                <w:szCs w:val="28"/>
              </w:rPr>
              <w:t>0,15</w:t>
            </w:r>
          </w:p>
        </w:tc>
        <w:tc>
          <w:tcPr>
            <w:tcW w:w="1080" w:type="dxa"/>
            <w:vAlign w:val="center"/>
          </w:tcPr>
          <w:p w14:paraId="202F5F74" w14:textId="77777777" w:rsidR="00CF0BE3" w:rsidRPr="003701A1" w:rsidRDefault="009D2624">
            <w:pPr>
              <w:jc w:val="center"/>
              <w:rPr>
                <w:sz w:val="28"/>
                <w:szCs w:val="28"/>
              </w:rPr>
            </w:pPr>
            <w:r w:rsidRPr="003701A1">
              <w:rPr>
                <w:sz w:val="28"/>
                <w:szCs w:val="28"/>
              </w:rPr>
              <w:t>28,69</w:t>
            </w:r>
          </w:p>
        </w:tc>
        <w:tc>
          <w:tcPr>
            <w:tcW w:w="678" w:type="dxa"/>
            <w:gridSpan w:val="2"/>
            <w:vAlign w:val="center"/>
          </w:tcPr>
          <w:p w14:paraId="546DA487" w14:textId="77777777" w:rsidR="00CF0BE3" w:rsidRPr="003701A1" w:rsidRDefault="009D2624">
            <w:pPr>
              <w:jc w:val="center"/>
              <w:rPr>
                <w:sz w:val="28"/>
                <w:szCs w:val="28"/>
              </w:rPr>
            </w:pPr>
            <w:r w:rsidRPr="003701A1">
              <w:rPr>
                <w:sz w:val="28"/>
                <w:szCs w:val="28"/>
              </w:rPr>
              <w:t>3</w:t>
            </w:r>
          </w:p>
        </w:tc>
        <w:tc>
          <w:tcPr>
            <w:tcW w:w="1080" w:type="dxa"/>
            <w:vAlign w:val="center"/>
          </w:tcPr>
          <w:p w14:paraId="0D4DC283" w14:textId="77777777" w:rsidR="00CF0BE3" w:rsidRPr="003701A1" w:rsidRDefault="009D2624">
            <w:pPr>
              <w:jc w:val="center"/>
              <w:rPr>
                <w:sz w:val="28"/>
                <w:szCs w:val="28"/>
              </w:rPr>
            </w:pPr>
            <w:r w:rsidRPr="003701A1">
              <w:rPr>
                <w:sz w:val="28"/>
                <w:szCs w:val="28"/>
              </w:rPr>
              <w:t>5,77</w:t>
            </w:r>
          </w:p>
        </w:tc>
        <w:tc>
          <w:tcPr>
            <w:tcW w:w="1080" w:type="dxa"/>
            <w:vAlign w:val="center"/>
          </w:tcPr>
          <w:p w14:paraId="7B2BCB8A" w14:textId="77777777" w:rsidR="00CF0BE3" w:rsidRPr="003701A1" w:rsidRDefault="009D2624">
            <w:pPr>
              <w:jc w:val="center"/>
              <w:rPr>
                <w:sz w:val="28"/>
                <w:szCs w:val="28"/>
              </w:rPr>
            </w:pPr>
            <w:r w:rsidRPr="003701A1">
              <w:rPr>
                <w:sz w:val="28"/>
                <w:szCs w:val="28"/>
              </w:rPr>
              <w:t>1,18</w:t>
            </w:r>
          </w:p>
        </w:tc>
        <w:tc>
          <w:tcPr>
            <w:tcW w:w="1081" w:type="dxa"/>
            <w:vAlign w:val="center"/>
          </w:tcPr>
          <w:p w14:paraId="5A2C76ED" w14:textId="77777777" w:rsidR="00CF0BE3" w:rsidRPr="003701A1" w:rsidRDefault="009D2624">
            <w:pPr>
              <w:jc w:val="center"/>
              <w:rPr>
                <w:sz w:val="28"/>
                <w:szCs w:val="28"/>
              </w:rPr>
            </w:pPr>
            <w:r w:rsidRPr="003701A1">
              <w:rPr>
                <w:sz w:val="28"/>
                <w:szCs w:val="28"/>
              </w:rPr>
              <w:t>15,66</w:t>
            </w:r>
          </w:p>
        </w:tc>
        <w:tc>
          <w:tcPr>
            <w:tcW w:w="934" w:type="dxa"/>
            <w:vAlign w:val="center"/>
          </w:tcPr>
          <w:p w14:paraId="76DB3D6F" w14:textId="77777777" w:rsidR="00CF0BE3" w:rsidRPr="003701A1" w:rsidRDefault="009D2624">
            <w:pPr>
              <w:jc w:val="center"/>
              <w:rPr>
                <w:sz w:val="28"/>
                <w:szCs w:val="28"/>
              </w:rPr>
            </w:pPr>
            <w:r w:rsidRPr="003701A1">
              <w:rPr>
                <w:sz w:val="28"/>
                <w:szCs w:val="28"/>
              </w:rPr>
              <w:t>0,986</w:t>
            </w:r>
          </w:p>
        </w:tc>
      </w:tr>
    </w:tbl>
    <w:p w14:paraId="08C71247" w14:textId="77777777" w:rsidR="00CF0BE3" w:rsidRPr="003701A1" w:rsidRDefault="00CF0BE3">
      <w:pPr>
        <w:ind w:firstLine="567"/>
        <w:jc w:val="both"/>
        <w:rPr>
          <w:sz w:val="28"/>
          <w:szCs w:val="28"/>
        </w:rPr>
      </w:pPr>
    </w:p>
    <w:p w14:paraId="794F1F2A" w14:textId="77777777" w:rsidR="0047716B" w:rsidRPr="003701A1" w:rsidRDefault="0047716B" w:rsidP="0047716B">
      <w:pPr>
        <w:ind w:firstLine="709"/>
        <w:jc w:val="both"/>
        <w:rPr>
          <w:sz w:val="28"/>
          <w:szCs w:val="28"/>
        </w:rPr>
      </w:pPr>
      <w:r w:rsidRPr="003701A1">
        <w:rPr>
          <w:sz w:val="28"/>
          <w:szCs w:val="28"/>
        </w:rPr>
        <w:t>Единый регистр донорских половых гамет для 89,</w:t>
      </w:r>
      <w:r>
        <w:rPr>
          <w:sz w:val="28"/>
          <w:szCs w:val="28"/>
        </w:rPr>
        <w:t>9</w:t>
      </w:r>
      <w:r w:rsidRPr="003701A1">
        <w:rPr>
          <w:sz w:val="28"/>
          <w:szCs w:val="28"/>
        </w:rPr>
        <w:t>5% (62) респондентов видится важным и для 10,</w:t>
      </w:r>
      <w:r>
        <w:rPr>
          <w:sz w:val="28"/>
          <w:szCs w:val="28"/>
        </w:rPr>
        <w:t>0</w:t>
      </w:r>
      <w:r w:rsidRPr="003701A1">
        <w:rPr>
          <w:sz w:val="28"/>
          <w:szCs w:val="28"/>
        </w:rPr>
        <w:t>5 % – не нужным. Нет существенной разницы между ответами между респондентами мужского и женского пола. Положительно от</w:t>
      </w:r>
      <w:r>
        <w:rPr>
          <w:sz w:val="28"/>
          <w:szCs w:val="28"/>
        </w:rPr>
        <w:t>ветили 88,24% (15) мужчин и 90,38</w:t>
      </w:r>
      <w:r w:rsidRPr="003701A1">
        <w:rPr>
          <w:sz w:val="28"/>
          <w:szCs w:val="28"/>
        </w:rPr>
        <w:t xml:space="preserve"> % (47) женщин. Отрицательно 11,76 % (2) и 9,62 % (5) – мужчины и женщины соответственно</w:t>
      </w:r>
      <w:r>
        <w:rPr>
          <w:sz w:val="28"/>
          <w:szCs w:val="28"/>
        </w:rPr>
        <w:t xml:space="preserve"> (таблица 41)</w:t>
      </w:r>
      <w:r w:rsidRPr="003701A1">
        <w:rPr>
          <w:sz w:val="28"/>
          <w:szCs w:val="28"/>
        </w:rPr>
        <w:t>.</w:t>
      </w:r>
    </w:p>
    <w:p w14:paraId="37148FA2" w14:textId="77777777" w:rsidR="007A585C" w:rsidRPr="00E3241B" w:rsidRDefault="007A585C" w:rsidP="004A6719">
      <w:pPr>
        <w:jc w:val="both"/>
        <w:rPr>
          <w:sz w:val="28"/>
          <w:szCs w:val="28"/>
          <w:lang w:val="kk-KZ"/>
        </w:rPr>
      </w:pPr>
    </w:p>
    <w:p w14:paraId="767F9482" w14:textId="2BE4766A" w:rsidR="00CF0BE3" w:rsidRPr="00527D1C" w:rsidRDefault="007725CE" w:rsidP="00A67A75">
      <w:pPr>
        <w:jc w:val="both"/>
        <w:rPr>
          <w:sz w:val="28"/>
          <w:szCs w:val="28"/>
        </w:rPr>
      </w:pPr>
      <w:r w:rsidRPr="00527D1C">
        <w:rPr>
          <w:sz w:val="28"/>
          <w:szCs w:val="28"/>
        </w:rPr>
        <w:t xml:space="preserve">Таблица </w:t>
      </w:r>
      <w:r w:rsidR="00A67A75" w:rsidRPr="00527D1C">
        <w:rPr>
          <w:sz w:val="28"/>
          <w:szCs w:val="28"/>
        </w:rPr>
        <w:t>41</w:t>
      </w:r>
      <w:r w:rsidR="007A585C">
        <w:rPr>
          <w:sz w:val="28"/>
          <w:szCs w:val="28"/>
        </w:rPr>
        <w:t xml:space="preserve"> </w:t>
      </w:r>
      <w:r w:rsidR="007A585C" w:rsidRPr="003701A1">
        <w:rPr>
          <w:sz w:val="28"/>
          <w:szCs w:val="28"/>
        </w:rPr>
        <w:t>–</w:t>
      </w:r>
      <w:r w:rsidR="00A67A75" w:rsidRPr="00527D1C">
        <w:rPr>
          <w:sz w:val="28"/>
          <w:szCs w:val="28"/>
        </w:rPr>
        <w:t xml:space="preserve"> </w:t>
      </w:r>
      <w:r w:rsidR="005F57FA" w:rsidRPr="00527D1C">
        <w:rPr>
          <w:sz w:val="28"/>
          <w:szCs w:val="28"/>
        </w:rPr>
        <w:t xml:space="preserve">Необходимость </w:t>
      </w:r>
      <w:r w:rsidR="0058697E" w:rsidRPr="00527D1C">
        <w:rPr>
          <w:sz w:val="28"/>
          <w:szCs w:val="28"/>
        </w:rPr>
        <w:t>создания Е</w:t>
      </w:r>
      <w:r w:rsidR="009D2624" w:rsidRPr="00527D1C">
        <w:rPr>
          <w:sz w:val="28"/>
          <w:szCs w:val="28"/>
        </w:rPr>
        <w:t>дин</w:t>
      </w:r>
      <w:r w:rsidR="0058697E" w:rsidRPr="00527D1C">
        <w:rPr>
          <w:sz w:val="28"/>
          <w:szCs w:val="28"/>
        </w:rPr>
        <w:t>ого электронного</w:t>
      </w:r>
      <w:r w:rsidR="009D2624" w:rsidRPr="00527D1C">
        <w:rPr>
          <w:sz w:val="28"/>
          <w:szCs w:val="28"/>
        </w:rPr>
        <w:t xml:space="preserve"> Регистр</w:t>
      </w:r>
      <w:r w:rsidR="0058697E" w:rsidRPr="00527D1C">
        <w:rPr>
          <w:sz w:val="28"/>
          <w:szCs w:val="28"/>
        </w:rPr>
        <w:t>а</w:t>
      </w:r>
      <w:r w:rsidR="009D2624" w:rsidRPr="00527D1C">
        <w:rPr>
          <w:sz w:val="28"/>
          <w:szCs w:val="28"/>
        </w:rPr>
        <w:t xml:space="preserve"> донорских половых гамет</w:t>
      </w:r>
    </w:p>
    <w:p w14:paraId="311A03C0" w14:textId="77777777" w:rsidR="00712CDE" w:rsidRPr="003701A1" w:rsidRDefault="00712CDE">
      <w:pPr>
        <w:ind w:firstLine="567"/>
        <w:jc w:val="center"/>
        <w:rPr>
          <w:sz w:val="28"/>
          <w:szCs w:val="28"/>
        </w:rPr>
      </w:pPr>
    </w:p>
    <w:tbl>
      <w:tblPr>
        <w:tblStyle w:val="affffffffe"/>
        <w:tblW w:w="9615"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307"/>
        <w:gridCol w:w="731"/>
        <w:gridCol w:w="907"/>
        <w:gridCol w:w="921"/>
        <w:gridCol w:w="917"/>
        <w:gridCol w:w="702"/>
        <w:gridCol w:w="901"/>
        <w:gridCol w:w="896"/>
        <w:gridCol w:w="895"/>
        <w:gridCol w:w="1438"/>
      </w:tblGrid>
      <w:tr w:rsidR="00CF0BE3" w:rsidRPr="003701A1" w14:paraId="7A3D43EC" w14:textId="77777777">
        <w:trPr>
          <w:trHeight w:val="272"/>
          <w:jc w:val="center"/>
        </w:trPr>
        <w:tc>
          <w:tcPr>
            <w:tcW w:w="1307" w:type="dxa"/>
            <w:vMerge w:val="restart"/>
          </w:tcPr>
          <w:p w14:paraId="1771305F" w14:textId="77777777" w:rsidR="00CF0BE3" w:rsidRPr="003701A1" w:rsidRDefault="009D2624">
            <w:pPr>
              <w:rPr>
                <w:sz w:val="28"/>
                <w:szCs w:val="28"/>
              </w:rPr>
            </w:pPr>
            <w:r w:rsidRPr="003701A1">
              <w:rPr>
                <w:sz w:val="28"/>
                <w:szCs w:val="28"/>
              </w:rPr>
              <w:t>Ответы</w:t>
            </w:r>
          </w:p>
        </w:tc>
        <w:tc>
          <w:tcPr>
            <w:tcW w:w="6870" w:type="dxa"/>
            <w:gridSpan w:val="8"/>
            <w:vAlign w:val="center"/>
          </w:tcPr>
          <w:p w14:paraId="6C596AC6" w14:textId="77777777" w:rsidR="00CF0BE3" w:rsidRPr="003701A1" w:rsidRDefault="009D2624">
            <w:pPr>
              <w:jc w:val="center"/>
              <w:rPr>
                <w:sz w:val="28"/>
                <w:szCs w:val="28"/>
              </w:rPr>
            </w:pPr>
            <w:r w:rsidRPr="003701A1">
              <w:rPr>
                <w:sz w:val="28"/>
                <w:szCs w:val="28"/>
              </w:rPr>
              <w:t>Медицинские работники РК (n=69)</w:t>
            </w:r>
          </w:p>
        </w:tc>
        <w:tc>
          <w:tcPr>
            <w:tcW w:w="1438" w:type="dxa"/>
            <w:vMerge w:val="restart"/>
            <w:vAlign w:val="center"/>
          </w:tcPr>
          <w:p w14:paraId="3D622BF6" w14:textId="77777777" w:rsidR="00CF0BE3" w:rsidRPr="003701A1" w:rsidRDefault="009D2624">
            <w:pPr>
              <w:jc w:val="center"/>
              <w:rPr>
                <w:sz w:val="28"/>
                <w:szCs w:val="28"/>
              </w:rPr>
            </w:pPr>
            <w:r w:rsidRPr="003701A1">
              <w:rPr>
                <w:sz w:val="28"/>
                <w:szCs w:val="28"/>
              </w:rPr>
              <w:t>p</w:t>
            </w:r>
          </w:p>
        </w:tc>
      </w:tr>
      <w:tr w:rsidR="00CF0BE3" w:rsidRPr="003701A1" w14:paraId="6BEE4F54" w14:textId="77777777">
        <w:trPr>
          <w:trHeight w:val="272"/>
          <w:jc w:val="center"/>
        </w:trPr>
        <w:tc>
          <w:tcPr>
            <w:tcW w:w="1307" w:type="dxa"/>
            <w:vMerge/>
          </w:tcPr>
          <w:p w14:paraId="1B63A07C" w14:textId="77777777" w:rsidR="00CF0BE3" w:rsidRPr="003701A1" w:rsidRDefault="00CF0BE3">
            <w:pPr>
              <w:widowControl w:val="0"/>
              <w:pBdr>
                <w:top w:val="nil"/>
                <w:left w:val="nil"/>
                <w:bottom w:val="nil"/>
                <w:right w:val="nil"/>
                <w:between w:val="nil"/>
              </w:pBdr>
              <w:rPr>
                <w:sz w:val="28"/>
                <w:szCs w:val="28"/>
              </w:rPr>
            </w:pPr>
          </w:p>
        </w:tc>
        <w:tc>
          <w:tcPr>
            <w:tcW w:w="3476" w:type="dxa"/>
            <w:gridSpan w:val="4"/>
            <w:vAlign w:val="center"/>
          </w:tcPr>
          <w:p w14:paraId="58107050" w14:textId="77777777" w:rsidR="00CF0BE3" w:rsidRPr="003701A1" w:rsidRDefault="009D2624">
            <w:pPr>
              <w:jc w:val="center"/>
              <w:rPr>
                <w:sz w:val="28"/>
                <w:szCs w:val="28"/>
              </w:rPr>
            </w:pPr>
            <w:r w:rsidRPr="003701A1">
              <w:rPr>
                <w:sz w:val="28"/>
                <w:szCs w:val="28"/>
              </w:rPr>
              <w:t>Мужчины</w:t>
            </w:r>
          </w:p>
          <w:p w14:paraId="09B1A0E8" w14:textId="77777777" w:rsidR="00CF0BE3" w:rsidRPr="003701A1" w:rsidRDefault="009D2624">
            <w:pPr>
              <w:jc w:val="center"/>
              <w:rPr>
                <w:sz w:val="28"/>
                <w:szCs w:val="28"/>
              </w:rPr>
            </w:pPr>
            <w:r w:rsidRPr="003701A1">
              <w:rPr>
                <w:sz w:val="28"/>
                <w:szCs w:val="28"/>
              </w:rPr>
              <w:t>(n=17)</w:t>
            </w:r>
          </w:p>
        </w:tc>
        <w:tc>
          <w:tcPr>
            <w:tcW w:w="3394" w:type="dxa"/>
            <w:gridSpan w:val="4"/>
            <w:vAlign w:val="center"/>
          </w:tcPr>
          <w:p w14:paraId="7E7690B6" w14:textId="77777777" w:rsidR="00CF0BE3" w:rsidRPr="003701A1" w:rsidRDefault="009D2624">
            <w:pPr>
              <w:jc w:val="center"/>
              <w:rPr>
                <w:sz w:val="28"/>
                <w:szCs w:val="28"/>
              </w:rPr>
            </w:pPr>
            <w:r w:rsidRPr="003701A1">
              <w:rPr>
                <w:sz w:val="28"/>
                <w:szCs w:val="28"/>
              </w:rPr>
              <w:t>Женщины</w:t>
            </w:r>
          </w:p>
          <w:p w14:paraId="259A8B4F" w14:textId="77777777" w:rsidR="00CF0BE3" w:rsidRPr="003701A1" w:rsidRDefault="009D2624">
            <w:pPr>
              <w:jc w:val="center"/>
              <w:rPr>
                <w:sz w:val="28"/>
                <w:szCs w:val="28"/>
              </w:rPr>
            </w:pPr>
            <w:r w:rsidRPr="003701A1">
              <w:rPr>
                <w:sz w:val="28"/>
                <w:szCs w:val="28"/>
              </w:rPr>
              <w:t>(n=52)</w:t>
            </w:r>
          </w:p>
        </w:tc>
        <w:tc>
          <w:tcPr>
            <w:tcW w:w="1438" w:type="dxa"/>
            <w:vMerge/>
            <w:vAlign w:val="center"/>
          </w:tcPr>
          <w:p w14:paraId="34DF0C79"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4C21F959" w14:textId="77777777">
        <w:trPr>
          <w:trHeight w:val="258"/>
          <w:jc w:val="center"/>
        </w:trPr>
        <w:tc>
          <w:tcPr>
            <w:tcW w:w="1307" w:type="dxa"/>
            <w:vMerge/>
          </w:tcPr>
          <w:p w14:paraId="30662D65" w14:textId="77777777" w:rsidR="00CF0BE3" w:rsidRPr="003701A1" w:rsidRDefault="00CF0BE3">
            <w:pPr>
              <w:widowControl w:val="0"/>
              <w:pBdr>
                <w:top w:val="nil"/>
                <w:left w:val="nil"/>
                <w:bottom w:val="nil"/>
                <w:right w:val="nil"/>
                <w:between w:val="nil"/>
              </w:pBdr>
              <w:rPr>
                <w:sz w:val="28"/>
                <w:szCs w:val="28"/>
              </w:rPr>
            </w:pPr>
          </w:p>
        </w:tc>
        <w:tc>
          <w:tcPr>
            <w:tcW w:w="731" w:type="dxa"/>
            <w:vAlign w:val="center"/>
          </w:tcPr>
          <w:p w14:paraId="5AE85A79" w14:textId="77777777" w:rsidR="00CF0BE3" w:rsidRPr="003701A1" w:rsidRDefault="009D2624">
            <w:pPr>
              <w:jc w:val="center"/>
              <w:rPr>
                <w:sz w:val="28"/>
                <w:szCs w:val="28"/>
              </w:rPr>
            </w:pPr>
            <w:r w:rsidRPr="003701A1">
              <w:rPr>
                <w:sz w:val="28"/>
                <w:szCs w:val="28"/>
              </w:rPr>
              <w:t>абс.</w:t>
            </w:r>
          </w:p>
        </w:tc>
        <w:tc>
          <w:tcPr>
            <w:tcW w:w="907" w:type="dxa"/>
            <w:vAlign w:val="center"/>
          </w:tcPr>
          <w:p w14:paraId="1EE3CB8C" w14:textId="77777777" w:rsidR="00CF0BE3" w:rsidRPr="003701A1" w:rsidRDefault="009D2624">
            <w:pPr>
              <w:jc w:val="center"/>
              <w:rPr>
                <w:sz w:val="28"/>
                <w:szCs w:val="28"/>
              </w:rPr>
            </w:pPr>
            <w:r w:rsidRPr="003701A1">
              <w:rPr>
                <w:sz w:val="28"/>
                <w:szCs w:val="28"/>
              </w:rPr>
              <w:t>%</w:t>
            </w:r>
          </w:p>
        </w:tc>
        <w:tc>
          <w:tcPr>
            <w:tcW w:w="921" w:type="dxa"/>
            <w:vAlign w:val="center"/>
          </w:tcPr>
          <w:p w14:paraId="24046971" w14:textId="77777777" w:rsidR="00CF0BE3" w:rsidRPr="003701A1" w:rsidRDefault="009D2624">
            <w:pPr>
              <w:jc w:val="center"/>
              <w:rPr>
                <w:sz w:val="28"/>
                <w:szCs w:val="28"/>
              </w:rPr>
            </w:pPr>
            <w:r w:rsidRPr="003701A1">
              <w:rPr>
                <w:sz w:val="28"/>
                <w:szCs w:val="28"/>
              </w:rPr>
              <w:t>Exact 95% LCL</w:t>
            </w:r>
          </w:p>
        </w:tc>
        <w:tc>
          <w:tcPr>
            <w:tcW w:w="917" w:type="dxa"/>
            <w:vAlign w:val="center"/>
          </w:tcPr>
          <w:p w14:paraId="584DD4A3" w14:textId="77777777" w:rsidR="00CF0BE3" w:rsidRPr="003701A1" w:rsidRDefault="009D2624">
            <w:pPr>
              <w:jc w:val="center"/>
              <w:rPr>
                <w:sz w:val="28"/>
                <w:szCs w:val="28"/>
              </w:rPr>
            </w:pPr>
            <w:r w:rsidRPr="003701A1">
              <w:rPr>
                <w:sz w:val="28"/>
                <w:szCs w:val="28"/>
              </w:rPr>
              <w:t>Exact 95% UCL</w:t>
            </w:r>
          </w:p>
        </w:tc>
        <w:tc>
          <w:tcPr>
            <w:tcW w:w="702" w:type="dxa"/>
            <w:vAlign w:val="center"/>
          </w:tcPr>
          <w:p w14:paraId="3CE36115" w14:textId="77777777" w:rsidR="00CF0BE3" w:rsidRPr="003701A1" w:rsidRDefault="009D2624">
            <w:pPr>
              <w:jc w:val="center"/>
              <w:rPr>
                <w:sz w:val="28"/>
                <w:szCs w:val="28"/>
              </w:rPr>
            </w:pPr>
            <w:r w:rsidRPr="003701A1">
              <w:rPr>
                <w:sz w:val="28"/>
                <w:szCs w:val="28"/>
              </w:rPr>
              <w:t>абс.</w:t>
            </w:r>
          </w:p>
        </w:tc>
        <w:tc>
          <w:tcPr>
            <w:tcW w:w="901" w:type="dxa"/>
            <w:vAlign w:val="center"/>
          </w:tcPr>
          <w:p w14:paraId="7A1043BC" w14:textId="77777777" w:rsidR="00CF0BE3" w:rsidRPr="003701A1" w:rsidRDefault="009D2624">
            <w:pPr>
              <w:jc w:val="center"/>
              <w:rPr>
                <w:sz w:val="28"/>
                <w:szCs w:val="28"/>
              </w:rPr>
            </w:pPr>
            <w:r w:rsidRPr="003701A1">
              <w:rPr>
                <w:sz w:val="28"/>
                <w:szCs w:val="28"/>
              </w:rPr>
              <w:t>%</w:t>
            </w:r>
          </w:p>
        </w:tc>
        <w:tc>
          <w:tcPr>
            <w:tcW w:w="896" w:type="dxa"/>
            <w:vAlign w:val="center"/>
          </w:tcPr>
          <w:p w14:paraId="5D036CB8" w14:textId="77777777" w:rsidR="00CF0BE3" w:rsidRPr="003701A1" w:rsidRDefault="009D2624">
            <w:pPr>
              <w:jc w:val="center"/>
              <w:rPr>
                <w:sz w:val="28"/>
                <w:szCs w:val="28"/>
              </w:rPr>
            </w:pPr>
            <w:r w:rsidRPr="003701A1">
              <w:rPr>
                <w:sz w:val="28"/>
                <w:szCs w:val="28"/>
              </w:rPr>
              <w:t>Exact 95% LCL</w:t>
            </w:r>
          </w:p>
        </w:tc>
        <w:tc>
          <w:tcPr>
            <w:tcW w:w="895" w:type="dxa"/>
            <w:vAlign w:val="center"/>
          </w:tcPr>
          <w:p w14:paraId="676EBE8F" w14:textId="77777777" w:rsidR="00CF0BE3" w:rsidRPr="003701A1" w:rsidRDefault="009D2624">
            <w:pPr>
              <w:jc w:val="center"/>
              <w:rPr>
                <w:sz w:val="28"/>
                <w:szCs w:val="28"/>
              </w:rPr>
            </w:pPr>
            <w:r w:rsidRPr="003701A1">
              <w:rPr>
                <w:sz w:val="28"/>
                <w:szCs w:val="28"/>
              </w:rPr>
              <w:t>Exact 95% UCL</w:t>
            </w:r>
          </w:p>
        </w:tc>
        <w:tc>
          <w:tcPr>
            <w:tcW w:w="1438" w:type="dxa"/>
            <w:vMerge/>
            <w:vAlign w:val="center"/>
          </w:tcPr>
          <w:p w14:paraId="1E916D7C"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112BB1D4" w14:textId="77777777" w:rsidTr="007A585C">
        <w:trPr>
          <w:trHeight w:val="456"/>
          <w:jc w:val="center"/>
        </w:trPr>
        <w:tc>
          <w:tcPr>
            <w:tcW w:w="1307" w:type="dxa"/>
          </w:tcPr>
          <w:p w14:paraId="4E67BA3A" w14:textId="77777777" w:rsidR="00CF0BE3" w:rsidRPr="003701A1" w:rsidRDefault="009D2624">
            <w:pPr>
              <w:rPr>
                <w:sz w:val="28"/>
                <w:szCs w:val="28"/>
              </w:rPr>
            </w:pPr>
            <w:r w:rsidRPr="003701A1">
              <w:rPr>
                <w:sz w:val="28"/>
                <w:szCs w:val="28"/>
              </w:rPr>
              <w:t>да</w:t>
            </w:r>
          </w:p>
        </w:tc>
        <w:tc>
          <w:tcPr>
            <w:tcW w:w="731" w:type="dxa"/>
            <w:vAlign w:val="center"/>
          </w:tcPr>
          <w:p w14:paraId="7C601650" w14:textId="77777777" w:rsidR="00CF0BE3" w:rsidRPr="003701A1" w:rsidRDefault="009D2624">
            <w:pPr>
              <w:jc w:val="center"/>
              <w:rPr>
                <w:sz w:val="28"/>
                <w:szCs w:val="28"/>
              </w:rPr>
            </w:pPr>
            <w:r w:rsidRPr="003701A1">
              <w:rPr>
                <w:sz w:val="28"/>
                <w:szCs w:val="28"/>
              </w:rPr>
              <w:t>15</w:t>
            </w:r>
          </w:p>
        </w:tc>
        <w:tc>
          <w:tcPr>
            <w:tcW w:w="907" w:type="dxa"/>
            <w:vAlign w:val="center"/>
          </w:tcPr>
          <w:p w14:paraId="0D44F3B3" w14:textId="77777777" w:rsidR="00CF0BE3" w:rsidRPr="003701A1" w:rsidRDefault="009D2624">
            <w:pPr>
              <w:jc w:val="center"/>
              <w:rPr>
                <w:sz w:val="28"/>
                <w:szCs w:val="28"/>
              </w:rPr>
            </w:pPr>
            <w:r w:rsidRPr="003701A1">
              <w:rPr>
                <w:sz w:val="28"/>
                <w:szCs w:val="28"/>
              </w:rPr>
              <w:t>88,24</w:t>
            </w:r>
          </w:p>
        </w:tc>
        <w:tc>
          <w:tcPr>
            <w:tcW w:w="921" w:type="dxa"/>
            <w:vAlign w:val="center"/>
          </w:tcPr>
          <w:p w14:paraId="2945DE97" w14:textId="77777777" w:rsidR="00CF0BE3" w:rsidRPr="003701A1" w:rsidRDefault="009D2624">
            <w:pPr>
              <w:jc w:val="center"/>
              <w:rPr>
                <w:sz w:val="28"/>
                <w:szCs w:val="28"/>
              </w:rPr>
            </w:pPr>
            <w:r w:rsidRPr="003701A1">
              <w:rPr>
                <w:sz w:val="28"/>
                <w:szCs w:val="28"/>
              </w:rPr>
              <w:t>63,56</w:t>
            </w:r>
          </w:p>
        </w:tc>
        <w:tc>
          <w:tcPr>
            <w:tcW w:w="917" w:type="dxa"/>
            <w:vAlign w:val="center"/>
          </w:tcPr>
          <w:p w14:paraId="7879020C" w14:textId="77777777" w:rsidR="00CF0BE3" w:rsidRPr="003701A1" w:rsidRDefault="009D2624">
            <w:pPr>
              <w:jc w:val="center"/>
              <w:rPr>
                <w:sz w:val="28"/>
                <w:szCs w:val="28"/>
              </w:rPr>
            </w:pPr>
            <w:r w:rsidRPr="003701A1">
              <w:rPr>
                <w:sz w:val="28"/>
                <w:szCs w:val="28"/>
              </w:rPr>
              <w:t>98,54</w:t>
            </w:r>
          </w:p>
        </w:tc>
        <w:tc>
          <w:tcPr>
            <w:tcW w:w="702" w:type="dxa"/>
            <w:vAlign w:val="center"/>
          </w:tcPr>
          <w:p w14:paraId="5550733B" w14:textId="77777777" w:rsidR="00CF0BE3" w:rsidRPr="003701A1" w:rsidRDefault="009D2624">
            <w:pPr>
              <w:jc w:val="center"/>
              <w:rPr>
                <w:sz w:val="28"/>
                <w:szCs w:val="28"/>
              </w:rPr>
            </w:pPr>
            <w:r w:rsidRPr="003701A1">
              <w:rPr>
                <w:sz w:val="28"/>
                <w:szCs w:val="28"/>
              </w:rPr>
              <w:t>47</w:t>
            </w:r>
          </w:p>
        </w:tc>
        <w:tc>
          <w:tcPr>
            <w:tcW w:w="901" w:type="dxa"/>
            <w:vAlign w:val="center"/>
          </w:tcPr>
          <w:p w14:paraId="0A61756E" w14:textId="77777777" w:rsidR="00CF0BE3" w:rsidRPr="003701A1" w:rsidRDefault="009D2624">
            <w:pPr>
              <w:jc w:val="center"/>
              <w:rPr>
                <w:sz w:val="28"/>
                <w:szCs w:val="28"/>
              </w:rPr>
            </w:pPr>
            <w:r w:rsidRPr="003701A1">
              <w:rPr>
                <w:sz w:val="28"/>
                <w:szCs w:val="28"/>
              </w:rPr>
              <w:t>90,38</w:t>
            </w:r>
          </w:p>
        </w:tc>
        <w:tc>
          <w:tcPr>
            <w:tcW w:w="896" w:type="dxa"/>
            <w:vAlign w:val="center"/>
          </w:tcPr>
          <w:p w14:paraId="57E2AC04" w14:textId="77777777" w:rsidR="00CF0BE3" w:rsidRPr="003701A1" w:rsidRDefault="009D2624">
            <w:pPr>
              <w:jc w:val="center"/>
              <w:rPr>
                <w:sz w:val="28"/>
                <w:szCs w:val="28"/>
              </w:rPr>
            </w:pPr>
            <w:r w:rsidRPr="003701A1">
              <w:rPr>
                <w:sz w:val="28"/>
                <w:szCs w:val="28"/>
              </w:rPr>
              <w:t>78,97</w:t>
            </w:r>
          </w:p>
        </w:tc>
        <w:tc>
          <w:tcPr>
            <w:tcW w:w="895" w:type="dxa"/>
            <w:vAlign w:val="center"/>
          </w:tcPr>
          <w:p w14:paraId="2DEDF1FE" w14:textId="77777777" w:rsidR="00CF0BE3" w:rsidRPr="003701A1" w:rsidRDefault="009D2624">
            <w:pPr>
              <w:jc w:val="center"/>
              <w:rPr>
                <w:sz w:val="28"/>
                <w:szCs w:val="28"/>
              </w:rPr>
            </w:pPr>
            <w:r w:rsidRPr="003701A1">
              <w:rPr>
                <w:sz w:val="28"/>
                <w:szCs w:val="28"/>
              </w:rPr>
              <w:t>96,80</w:t>
            </w:r>
          </w:p>
        </w:tc>
        <w:tc>
          <w:tcPr>
            <w:tcW w:w="1438" w:type="dxa"/>
            <w:vAlign w:val="center"/>
          </w:tcPr>
          <w:p w14:paraId="1C695D44" w14:textId="77777777" w:rsidR="00CF0BE3" w:rsidRPr="003701A1" w:rsidRDefault="009D2624">
            <w:pPr>
              <w:jc w:val="center"/>
              <w:rPr>
                <w:sz w:val="28"/>
                <w:szCs w:val="28"/>
              </w:rPr>
            </w:pPr>
            <w:r w:rsidRPr="003701A1">
              <w:rPr>
                <w:sz w:val="28"/>
                <w:szCs w:val="28"/>
              </w:rPr>
              <w:t>0,799</w:t>
            </w:r>
          </w:p>
        </w:tc>
      </w:tr>
      <w:tr w:rsidR="00CF0BE3" w:rsidRPr="003701A1" w14:paraId="348C56D3" w14:textId="77777777" w:rsidTr="007A585C">
        <w:trPr>
          <w:trHeight w:val="419"/>
          <w:jc w:val="center"/>
        </w:trPr>
        <w:tc>
          <w:tcPr>
            <w:tcW w:w="1307" w:type="dxa"/>
          </w:tcPr>
          <w:p w14:paraId="5451C75D" w14:textId="77777777" w:rsidR="00CF0BE3" w:rsidRPr="003701A1" w:rsidRDefault="009D2624">
            <w:pPr>
              <w:rPr>
                <w:sz w:val="28"/>
                <w:szCs w:val="28"/>
              </w:rPr>
            </w:pPr>
            <w:r w:rsidRPr="003701A1">
              <w:rPr>
                <w:sz w:val="28"/>
                <w:szCs w:val="28"/>
              </w:rPr>
              <w:t>нет</w:t>
            </w:r>
          </w:p>
        </w:tc>
        <w:tc>
          <w:tcPr>
            <w:tcW w:w="731" w:type="dxa"/>
            <w:vAlign w:val="center"/>
          </w:tcPr>
          <w:p w14:paraId="605A2136" w14:textId="77777777" w:rsidR="00CF0BE3" w:rsidRPr="003701A1" w:rsidRDefault="009D2624">
            <w:pPr>
              <w:jc w:val="center"/>
              <w:rPr>
                <w:sz w:val="28"/>
                <w:szCs w:val="28"/>
              </w:rPr>
            </w:pPr>
            <w:r w:rsidRPr="003701A1">
              <w:rPr>
                <w:sz w:val="28"/>
                <w:szCs w:val="28"/>
              </w:rPr>
              <w:t>2</w:t>
            </w:r>
          </w:p>
        </w:tc>
        <w:tc>
          <w:tcPr>
            <w:tcW w:w="907" w:type="dxa"/>
            <w:vAlign w:val="center"/>
          </w:tcPr>
          <w:p w14:paraId="7CB8FA11" w14:textId="77777777" w:rsidR="00CF0BE3" w:rsidRPr="003701A1" w:rsidRDefault="009D2624">
            <w:pPr>
              <w:jc w:val="center"/>
              <w:rPr>
                <w:sz w:val="28"/>
                <w:szCs w:val="28"/>
              </w:rPr>
            </w:pPr>
            <w:r w:rsidRPr="003701A1">
              <w:rPr>
                <w:sz w:val="28"/>
                <w:szCs w:val="28"/>
              </w:rPr>
              <w:t>11,76</w:t>
            </w:r>
          </w:p>
        </w:tc>
        <w:tc>
          <w:tcPr>
            <w:tcW w:w="921" w:type="dxa"/>
            <w:vAlign w:val="center"/>
          </w:tcPr>
          <w:p w14:paraId="5F5E5C21" w14:textId="77777777" w:rsidR="00CF0BE3" w:rsidRPr="003701A1" w:rsidRDefault="009D2624">
            <w:pPr>
              <w:jc w:val="center"/>
              <w:rPr>
                <w:sz w:val="28"/>
                <w:szCs w:val="28"/>
              </w:rPr>
            </w:pPr>
            <w:r w:rsidRPr="003701A1">
              <w:rPr>
                <w:sz w:val="28"/>
                <w:szCs w:val="28"/>
              </w:rPr>
              <w:t>1,46</w:t>
            </w:r>
          </w:p>
        </w:tc>
        <w:tc>
          <w:tcPr>
            <w:tcW w:w="917" w:type="dxa"/>
            <w:vAlign w:val="center"/>
          </w:tcPr>
          <w:p w14:paraId="420144DD" w14:textId="77777777" w:rsidR="00CF0BE3" w:rsidRPr="003701A1" w:rsidRDefault="009D2624">
            <w:pPr>
              <w:jc w:val="center"/>
              <w:rPr>
                <w:sz w:val="28"/>
                <w:szCs w:val="28"/>
              </w:rPr>
            </w:pPr>
            <w:r w:rsidRPr="003701A1">
              <w:rPr>
                <w:sz w:val="28"/>
                <w:szCs w:val="28"/>
              </w:rPr>
              <w:t>36,44</w:t>
            </w:r>
          </w:p>
        </w:tc>
        <w:tc>
          <w:tcPr>
            <w:tcW w:w="702" w:type="dxa"/>
            <w:vAlign w:val="center"/>
          </w:tcPr>
          <w:p w14:paraId="45BBBB2F" w14:textId="77777777" w:rsidR="00CF0BE3" w:rsidRPr="003701A1" w:rsidRDefault="009D2624">
            <w:pPr>
              <w:jc w:val="center"/>
              <w:rPr>
                <w:sz w:val="28"/>
                <w:szCs w:val="28"/>
              </w:rPr>
            </w:pPr>
            <w:r w:rsidRPr="003701A1">
              <w:rPr>
                <w:sz w:val="28"/>
                <w:szCs w:val="28"/>
              </w:rPr>
              <w:t>5</w:t>
            </w:r>
          </w:p>
        </w:tc>
        <w:tc>
          <w:tcPr>
            <w:tcW w:w="901" w:type="dxa"/>
            <w:vAlign w:val="center"/>
          </w:tcPr>
          <w:p w14:paraId="4E08DF4D" w14:textId="77777777" w:rsidR="00CF0BE3" w:rsidRPr="003701A1" w:rsidRDefault="009D2624">
            <w:pPr>
              <w:jc w:val="center"/>
              <w:rPr>
                <w:sz w:val="28"/>
                <w:szCs w:val="28"/>
              </w:rPr>
            </w:pPr>
            <w:r w:rsidRPr="003701A1">
              <w:rPr>
                <w:sz w:val="28"/>
                <w:szCs w:val="28"/>
              </w:rPr>
              <w:t>9,62</w:t>
            </w:r>
          </w:p>
        </w:tc>
        <w:tc>
          <w:tcPr>
            <w:tcW w:w="896" w:type="dxa"/>
            <w:vAlign w:val="center"/>
          </w:tcPr>
          <w:p w14:paraId="456B7606" w14:textId="77777777" w:rsidR="00CF0BE3" w:rsidRPr="003701A1" w:rsidRDefault="009D2624">
            <w:pPr>
              <w:jc w:val="center"/>
              <w:rPr>
                <w:sz w:val="28"/>
                <w:szCs w:val="28"/>
              </w:rPr>
            </w:pPr>
            <w:r w:rsidRPr="003701A1">
              <w:rPr>
                <w:sz w:val="28"/>
                <w:szCs w:val="28"/>
              </w:rPr>
              <w:t>3,20</w:t>
            </w:r>
          </w:p>
        </w:tc>
        <w:tc>
          <w:tcPr>
            <w:tcW w:w="895" w:type="dxa"/>
            <w:vAlign w:val="center"/>
          </w:tcPr>
          <w:p w14:paraId="469B90FB" w14:textId="77777777" w:rsidR="00CF0BE3" w:rsidRPr="003701A1" w:rsidRDefault="009D2624">
            <w:pPr>
              <w:jc w:val="center"/>
              <w:rPr>
                <w:sz w:val="28"/>
                <w:szCs w:val="28"/>
              </w:rPr>
            </w:pPr>
            <w:r w:rsidRPr="003701A1">
              <w:rPr>
                <w:sz w:val="28"/>
                <w:szCs w:val="28"/>
              </w:rPr>
              <w:t>21,03</w:t>
            </w:r>
          </w:p>
        </w:tc>
        <w:tc>
          <w:tcPr>
            <w:tcW w:w="1438" w:type="dxa"/>
            <w:vAlign w:val="center"/>
          </w:tcPr>
          <w:p w14:paraId="5915CDFD" w14:textId="77777777" w:rsidR="00CF0BE3" w:rsidRPr="003701A1" w:rsidRDefault="009D2624">
            <w:pPr>
              <w:jc w:val="center"/>
              <w:rPr>
                <w:sz w:val="28"/>
                <w:szCs w:val="28"/>
              </w:rPr>
            </w:pPr>
            <w:r w:rsidRPr="003701A1">
              <w:rPr>
                <w:sz w:val="28"/>
                <w:szCs w:val="28"/>
              </w:rPr>
              <w:t>0,799</w:t>
            </w:r>
          </w:p>
        </w:tc>
      </w:tr>
    </w:tbl>
    <w:p w14:paraId="0FFA198D" w14:textId="77777777" w:rsidR="0047716B" w:rsidRPr="003701A1" w:rsidRDefault="0047716B" w:rsidP="006A5A66">
      <w:pPr>
        <w:ind w:firstLine="709"/>
        <w:jc w:val="both"/>
        <w:rPr>
          <w:sz w:val="28"/>
          <w:szCs w:val="28"/>
        </w:rPr>
      </w:pPr>
      <w:r w:rsidRPr="003701A1">
        <w:rPr>
          <w:sz w:val="28"/>
          <w:szCs w:val="28"/>
        </w:rPr>
        <w:t>Ответы респондентов на вопрос позволит ли создание Единого Регистра доноров спермы проводить учет количества рожденных детей – 60 (86,95 %) респондентов ответили положительно. Из них 12 (70,59 %) и 48 (92,31 %) соответственно респонденты мужского и женского пола</w:t>
      </w:r>
      <w:r>
        <w:rPr>
          <w:sz w:val="28"/>
          <w:szCs w:val="28"/>
        </w:rPr>
        <w:t>. Отрицательно ответили 9 (13,05</w:t>
      </w:r>
      <w:r w:rsidRPr="003701A1">
        <w:rPr>
          <w:sz w:val="28"/>
          <w:szCs w:val="28"/>
        </w:rPr>
        <w:t xml:space="preserve"> %) респондентов, 5 (29,41 %) и 4 (7,69 %) соответственно респонденты мужс</w:t>
      </w:r>
      <w:r>
        <w:rPr>
          <w:sz w:val="28"/>
          <w:szCs w:val="28"/>
        </w:rPr>
        <w:t>кого и женского пола (таблица 42</w:t>
      </w:r>
      <w:r w:rsidRPr="003701A1">
        <w:rPr>
          <w:sz w:val="28"/>
          <w:szCs w:val="28"/>
        </w:rPr>
        <w:t>).</w:t>
      </w:r>
    </w:p>
    <w:p w14:paraId="5DC9E997" w14:textId="77777777" w:rsidR="004A6719" w:rsidRDefault="004A6719" w:rsidP="007725CE">
      <w:pPr>
        <w:rPr>
          <w:sz w:val="28"/>
          <w:szCs w:val="28"/>
        </w:rPr>
      </w:pPr>
    </w:p>
    <w:p w14:paraId="75502645" w14:textId="16F1B895" w:rsidR="00CF0BE3" w:rsidRPr="00527D1C" w:rsidRDefault="007725CE" w:rsidP="00527D1C">
      <w:pPr>
        <w:jc w:val="both"/>
        <w:rPr>
          <w:sz w:val="28"/>
          <w:szCs w:val="28"/>
        </w:rPr>
      </w:pPr>
      <w:r w:rsidRPr="00527D1C">
        <w:rPr>
          <w:sz w:val="28"/>
          <w:szCs w:val="28"/>
        </w:rPr>
        <w:t xml:space="preserve">Таблица </w:t>
      </w:r>
      <w:r w:rsidR="00A67A75" w:rsidRPr="00527D1C">
        <w:rPr>
          <w:sz w:val="28"/>
          <w:szCs w:val="28"/>
        </w:rPr>
        <w:t>42</w:t>
      </w:r>
      <w:r w:rsidR="007A585C">
        <w:rPr>
          <w:sz w:val="28"/>
          <w:szCs w:val="28"/>
        </w:rPr>
        <w:t xml:space="preserve"> </w:t>
      </w:r>
      <w:r w:rsidR="007A585C" w:rsidRPr="003701A1">
        <w:rPr>
          <w:sz w:val="28"/>
          <w:szCs w:val="28"/>
        </w:rPr>
        <w:t>–</w:t>
      </w:r>
      <w:r w:rsidRPr="00527D1C">
        <w:rPr>
          <w:sz w:val="28"/>
          <w:szCs w:val="28"/>
        </w:rPr>
        <w:t xml:space="preserve"> </w:t>
      </w:r>
      <w:r w:rsidR="005F57FA" w:rsidRPr="00527D1C">
        <w:rPr>
          <w:sz w:val="28"/>
          <w:szCs w:val="28"/>
        </w:rPr>
        <w:t>Возможности единого</w:t>
      </w:r>
      <w:r w:rsidR="009D2624" w:rsidRPr="00527D1C">
        <w:rPr>
          <w:sz w:val="28"/>
          <w:szCs w:val="28"/>
        </w:rPr>
        <w:t xml:space="preserve"> Регистра проводить учет по количеству рожденных детей от одного донора спермы в пределах Республики Казахстан</w:t>
      </w:r>
    </w:p>
    <w:p w14:paraId="2F2B25F0" w14:textId="77777777" w:rsidR="001B5A54" w:rsidRPr="003701A1" w:rsidRDefault="001B5A54" w:rsidP="007A585C">
      <w:pPr>
        <w:jc w:val="center"/>
        <w:rPr>
          <w:b/>
          <w:sz w:val="36"/>
          <w:szCs w:val="36"/>
        </w:rPr>
      </w:pPr>
    </w:p>
    <w:tbl>
      <w:tblPr>
        <w:tblStyle w:val="afffffffff"/>
        <w:tblW w:w="9609" w:type="dxa"/>
        <w:jc w:val="cente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29"/>
        <w:gridCol w:w="709"/>
        <w:gridCol w:w="832"/>
        <w:gridCol w:w="938"/>
        <w:gridCol w:w="938"/>
        <w:gridCol w:w="13"/>
        <w:gridCol w:w="669"/>
        <w:gridCol w:w="973"/>
        <w:gridCol w:w="1080"/>
        <w:gridCol w:w="1080"/>
        <w:gridCol w:w="1248"/>
      </w:tblGrid>
      <w:tr w:rsidR="00CF0BE3" w:rsidRPr="003701A1" w14:paraId="3DE78555" w14:textId="77777777" w:rsidTr="007A585C">
        <w:trPr>
          <w:trHeight w:val="272"/>
          <w:jc w:val="center"/>
        </w:trPr>
        <w:tc>
          <w:tcPr>
            <w:tcW w:w="1129" w:type="dxa"/>
            <w:vMerge w:val="restart"/>
          </w:tcPr>
          <w:p w14:paraId="1ED90CB2" w14:textId="77777777" w:rsidR="00CF0BE3" w:rsidRPr="003701A1" w:rsidRDefault="009D2624">
            <w:pPr>
              <w:rPr>
                <w:sz w:val="28"/>
                <w:szCs w:val="28"/>
              </w:rPr>
            </w:pPr>
            <w:r w:rsidRPr="003701A1">
              <w:rPr>
                <w:sz w:val="28"/>
                <w:szCs w:val="28"/>
              </w:rPr>
              <w:t>Ответы</w:t>
            </w:r>
          </w:p>
        </w:tc>
        <w:tc>
          <w:tcPr>
            <w:tcW w:w="7232" w:type="dxa"/>
            <w:gridSpan w:val="9"/>
            <w:vAlign w:val="center"/>
          </w:tcPr>
          <w:p w14:paraId="07C8C43C" w14:textId="77777777" w:rsidR="00CF0BE3" w:rsidRPr="003701A1" w:rsidRDefault="009D2624">
            <w:pPr>
              <w:jc w:val="center"/>
              <w:rPr>
                <w:sz w:val="28"/>
                <w:szCs w:val="28"/>
              </w:rPr>
            </w:pPr>
            <w:r w:rsidRPr="003701A1">
              <w:rPr>
                <w:sz w:val="28"/>
                <w:szCs w:val="28"/>
              </w:rPr>
              <w:t>Медицинские работники РК (n=69)</w:t>
            </w:r>
          </w:p>
        </w:tc>
        <w:tc>
          <w:tcPr>
            <w:tcW w:w="1248" w:type="dxa"/>
            <w:vMerge w:val="restart"/>
            <w:vAlign w:val="center"/>
          </w:tcPr>
          <w:p w14:paraId="3C1CF4C9" w14:textId="77777777" w:rsidR="00CF0BE3" w:rsidRPr="003701A1" w:rsidRDefault="009D2624">
            <w:pPr>
              <w:jc w:val="center"/>
              <w:rPr>
                <w:sz w:val="28"/>
                <w:szCs w:val="28"/>
              </w:rPr>
            </w:pPr>
            <w:r w:rsidRPr="003701A1">
              <w:rPr>
                <w:sz w:val="28"/>
                <w:szCs w:val="28"/>
              </w:rPr>
              <w:t>p</w:t>
            </w:r>
          </w:p>
        </w:tc>
      </w:tr>
      <w:tr w:rsidR="00CF0BE3" w:rsidRPr="003701A1" w14:paraId="25F89B1F" w14:textId="77777777" w:rsidTr="007A585C">
        <w:trPr>
          <w:trHeight w:val="272"/>
          <w:jc w:val="center"/>
        </w:trPr>
        <w:tc>
          <w:tcPr>
            <w:tcW w:w="1129" w:type="dxa"/>
            <w:vMerge/>
          </w:tcPr>
          <w:p w14:paraId="75F2DE33" w14:textId="77777777" w:rsidR="00CF0BE3" w:rsidRPr="003701A1" w:rsidRDefault="00CF0BE3">
            <w:pPr>
              <w:widowControl w:val="0"/>
              <w:pBdr>
                <w:top w:val="nil"/>
                <w:left w:val="nil"/>
                <w:bottom w:val="nil"/>
                <w:right w:val="nil"/>
                <w:between w:val="nil"/>
              </w:pBdr>
              <w:rPr>
                <w:sz w:val="28"/>
                <w:szCs w:val="28"/>
              </w:rPr>
            </w:pPr>
          </w:p>
        </w:tc>
        <w:tc>
          <w:tcPr>
            <w:tcW w:w="3430" w:type="dxa"/>
            <w:gridSpan w:val="5"/>
            <w:vAlign w:val="center"/>
          </w:tcPr>
          <w:p w14:paraId="01433FF2" w14:textId="77777777" w:rsidR="00CF0BE3" w:rsidRPr="003701A1" w:rsidRDefault="009D2624">
            <w:pPr>
              <w:jc w:val="center"/>
              <w:rPr>
                <w:sz w:val="28"/>
                <w:szCs w:val="28"/>
              </w:rPr>
            </w:pPr>
            <w:r w:rsidRPr="003701A1">
              <w:rPr>
                <w:sz w:val="28"/>
                <w:szCs w:val="28"/>
              </w:rPr>
              <w:t>Мужчины</w:t>
            </w:r>
          </w:p>
          <w:p w14:paraId="0BF8CC4F" w14:textId="77777777" w:rsidR="00CF0BE3" w:rsidRPr="003701A1" w:rsidRDefault="009D2624">
            <w:pPr>
              <w:jc w:val="center"/>
              <w:rPr>
                <w:sz w:val="28"/>
                <w:szCs w:val="28"/>
              </w:rPr>
            </w:pPr>
            <w:r w:rsidRPr="003701A1">
              <w:rPr>
                <w:sz w:val="28"/>
                <w:szCs w:val="28"/>
              </w:rPr>
              <w:t>(n=17)</w:t>
            </w:r>
          </w:p>
        </w:tc>
        <w:tc>
          <w:tcPr>
            <w:tcW w:w="3802" w:type="dxa"/>
            <w:gridSpan w:val="4"/>
            <w:vAlign w:val="center"/>
          </w:tcPr>
          <w:p w14:paraId="62C29850" w14:textId="77777777" w:rsidR="00CF0BE3" w:rsidRPr="003701A1" w:rsidRDefault="009D2624">
            <w:pPr>
              <w:jc w:val="center"/>
              <w:rPr>
                <w:sz w:val="28"/>
                <w:szCs w:val="28"/>
              </w:rPr>
            </w:pPr>
            <w:r w:rsidRPr="003701A1">
              <w:rPr>
                <w:sz w:val="28"/>
                <w:szCs w:val="28"/>
              </w:rPr>
              <w:t>Женщины</w:t>
            </w:r>
          </w:p>
          <w:p w14:paraId="5E5A2172" w14:textId="77777777" w:rsidR="00CF0BE3" w:rsidRPr="003701A1" w:rsidRDefault="009D2624">
            <w:pPr>
              <w:jc w:val="center"/>
              <w:rPr>
                <w:sz w:val="28"/>
                <w:szCs w:val="28"/>
              </w:rPr>
            </w:pPr>
            <w:r w:rsidRPr="003701A1">
              <w:rPr>
                <w:sz w:val="28"/>
                <w:szCs w:val="28"/>
              </w:rPr>
              <w:t>(n=52)</w:t>
            </w:r>
          </w:p>
        </w:tc>
        <w:tc>
          <w:tcPr>
            <w:tcW w:w="1248" w:type="dxa"/>
            <w:vMerge/>
            <w:vAlign w:val="center"/>
          </w:tcPr>
          <w:p w14:paraId="42C1F59F"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46CAB102" w14:textId="77777777" w:rsidTr="007A585C">
        <w:trPr>
          <w:trHeight w:val="258"/>
          <w:jc w:val="center"/>
        </w:trPr>
        <w:tc>
          <w:tcPr>
            <w:tcW w:w="1129" w:type="dxa"/>
            <w:vMerge/>
          </w:tcPr>
          <w:p w14:paraId="4D63BD3E" w14:textId="77777777" w:rsidR="00CF0BE3" w:rsidRPr="003701A1" w:rsidRDefault="00CF0BE3">
            <w:pPr>
              <w:widowControl w:val="0"/>
              <w:pBdr>
                <w:top w:val="nil"/>
                <w:left w:val="nil"/>
                <w:bottom w:val="nil"/>
                <w:right w:val="nil"/>
                <w:between w:val="nil"/>
              </w:pBdr>
              <w:rPr>
                <w:sz w:val="28"/>
                <w:szCs w:val="28"/>
              </w:rPr>
            </w:pPr>
          </w:p>
        </w:tc>
        <w:tc>
          <w:tcPr>
            <w:tcW w:w="709" w:type="dxa"/>
            <w:vAlign w:val="center"/>
          </w:tcPr>
          <w:p w14:paraId="065FCA38" w14:textId="77777777" w:rsidR="00CF0BE3" w:rsidRPr="003701A1" w:rsidRDefault="009D2624">
            <w:pPr>
              <w:jc w:val="center"/>
              <w:rPr>
                <w:sz w:val="28"/>
                <w:szCs w:val="28"/>
              </w:rPr>
            </w:pPr>
            <w:r w:rsidRPr="003701A1">
              <w:rPr>
                <w:sz w:val="28"/>
                <w:szCs w:val="28"/>
              </w:rPr>
              <w:t>абс.</w:t>
            </w:r>
          </w:p>
        </w:tc>
        <w:tc>
          <w:tcPr>
            <w:tcW w:w="832" w:type="dxa"/>
            <w:vAlign w:val="center"/>
          </w:tcPr>
          <w:p w14:paraId="23DD7FE4" w14:textId="77777777" w:rsidR="00CF0BE3" w:rsidRPr="003701A1" w:rsidRDefault="009D2624">
            <w:pPr>
              <w:jc w:val="center"/>
              <w:rPr>
                <w:sz w:val="28"/>
                <w:szCs w:val="28"/>
              </w:rPr>
            </w:pPr>
            <w:r w:rsidRPr="003701A1">
              <w:rPr>
                <w:sz w:val="28"/>
                <w:szCs w:val="28"/>
              </w:rPr>
              <w:t>%</w:t>
            </w:r>
          </w:p>
        </w:tc>
        <w:tc>
          <w:tcPr>
            <w:tcW w:w="938" w:type="dxa"/>
            <w:vAlign w:val="center"/>
          </w:tcPr>
          <w:p w14:paraId="0380147D" w14:textId="77777777" w:rsidR="00CF0BE3" w:rsidRPr="003701A1" w:rsidRDefault="009D2624">
            <w:pPr>
              <w:jc w:val="center"/>
              <w:rPr>
                <w:sz w:val="28"/>
                <w:szCs w:val="28"/>
              </w:rPr>
            </w:pPr>
            <w:r w:rsidRPr="003701A1">
              <w:rPr>
                <w:sz w:val="28"/>
                <w:szCs w:val="28"/>
              </w:rPr>
              <w:t>Exact 95% LCL</w:t>
            </w:r>
          </w:p>
        </w:tc>
        <w:tc>
          <w:tcPr>
            <w:tcW w:w="938" w:type="dxa"/>
            <w:vAlign w:val="center"/>
          </w:tcPr>
          <w:p w14:paraId="639EBDE6" w14:textId="77777777" w:rsidR="00CF0BE3" w:rsidRPr="003701A1" w:rsidRDefault="009D2624">
            <w:pPr>
              <w:jc w:val="center"/>
              <w:rPr>
                <w:sz w:val="28"/>
                <w:szCs w:val="28"/>
              </w:rPr>
            </w:pPr>
            <w:r w:rsidRPr="003701A1">
              <w:rPr>
                <w:sz w:val="28"/>
                <w:szCs w:val="28"/>
              </w:rPr>
              <w:t>Exact 95% UCL</w:t>
            </w:r>
          </w:p>
        </w:tc>
        <w:tc>
          <w:tcPr>
            <w:tcW w:w="682" w:type="dxa"/>
            <w:gridSpan w:val="2"/>
            <w:vAlign w:val="center"/>
          </w:tcPr>
          <w:p w14:paraId="5BE80D20" w14:textId="77777777" w:rsidR="00CF0BE3" w:rsidRPr="003701A1" w:rsidRDefault="009D2624">
            <w:pPr>
              <w:jc w:val="center"/>
              <w:rPr>
                <w:sz w:val="28"/>
                <w:szCs w:val="28"/>
              </w:rPr>
            </w:pPr>
            <w:r w:rsidRPr="003701A1">
              <w:rPr>
                <w:sz w:val="28"/>
                <w:szCs w:val="28"/>
              </w:rPr>
              <w:t>абс.</w:t>
            </w:r>
          </w:p>
        </w:tc>
        <w:tc>
          <w:tcPr>
            <w:tcW w:w="973" w:type="dxa"/>
            <w:vAlign w:val="center"/>
          </w:tcPr>
          <w:p w14:paraId="704C6607" w14:textId="77777777" w:rsidR="00CF0BE3" w:rsidRPr="003701A1" w:rsidRDefault="009D2624">
            <w:pPr>
              <w:jc w:val="center"/>
              <w:rPr>
                <w:sz w:val="28"/>
                <w:szCs w:val="28"/>
              </w:rPr>
            </w:pPr>
            <w:r w:rsidRPr="003701A1">
              <w:rPr>
                <w:sz w:val="28"/>
                <w:szCs w:val="28"/>
              </w:rPr>
              <w:t>%</w:t>
            </w:r>
          </w:p>
        </w:tc>
        <w:tc>
          <w:tcPr>
            <w:tcW w:w="1080" w:type="dxa"/>
            <w:vAlign w:val="center"/>
          </w:tcPr>
          <w:p w14:paraId="3DF31FD7" w14:textId="77777777" w:rsidR="00CF0BE3" w:rsidRPr="003701A1" w:rsidRDefault="009D2624">
            <w:pPr>
              <w:jc w:val="center"/>
              <w:rPr>
                <w:sz w:val="28"/>
                <w:szCs w:val="28"/>
              </w:rPr>
            </w:pPr>
            <w:r w:rsidRPr="003701A1">
              <w:rPr>
                <w:sz w:val="28"/>
                <w:szCs w:val="28"/>
              </w:rPr>
              <w:t>Exact 95% LCL</w:t>
            </w:r>
          </w:p>
        </w:tc>
        <w:tc>
          <w:tcPr>
            <w:tcW w:w="1080" w:type="dxa"/>
            <w:vAlign w:val="center"/>
          </w:tcPr>
          <w:p w14:paraId="33195A57" w14:textId="77777777" w:rsidR="00CF0BE3" w:rsidRPr="003701A1" w:rsidRDefault="009D2624">
            <w:pPr>
              <w:jc w:val="center"/>
              <w:rPr>
                <w:sz w:val="28"/>
                <w:szCs w:val="28"/>
              </w:rPr>
            </w:pPr>
            <w:r w:rsidRPr="003701A1">
              <w:rPr>
                <w:sz w:val="28"/>
                <w:szCs w:val="28"/>
              </w:rPr>
              <w:t>Exact 95% UCL</w:t>
            </w:r>
          </w:p>
        </w:tc>
        <w:tc>
          <w:tcPr>
            <w:tcW w:w="1248" w:type="dxa"/>
            <w:vMerge/>
            <w:vAlign w:val="center"/>
          </w:tcPr>
          <w:p w14:paraId="6EAB9046" w14:textId="77777777" w:rsidR="00CF0BE3" w:rsidRPr="003701A1" w:rsidRDefault="00CF0BE3">
            <w:pPr>
              <w:widowControl w:val="0"/>
              <w:pBdr>
                <w:top w:val="nil"/>
                <w:left w:val="nil"/>
                <w:bottom w:val="nil"/>
                <w:right w:val="nil"/>
                <w:between w:val="nil"/>
              </w:pBdr>
              <w:rPr>
                <w:sz w:val="28"/>
                <w:szCs w:val="28"/>
              </w:rPr>
            </w:pPr>
          </w:p>
        </w:tc>
      </w:tr>
      <w:tr w:rsidR="00CF0BE3" w:rsidRPr="003701A1" w14:paraId="12F8C75C" w14:textId="77777777" w:rsidTr="007A585C">
        <w:trPr>
          <w:jc w:val="center"/>
        </w:trPr>
        <w:tc>
          <w:tcPr>
            <w:tcW w:w="1129" w:type="dxa"/>
          </w:tcPr>
          <w:p w14:paraId="68F58300" w14:textId="77777777" w:rsidR="00CF0BE3" w:rsidRPr="003701A1" w:rsidRDefault="009D2624">
            <w:pPr>
              <w:rPr>
                <w:sz w:val="28"/>
                <w:szCs w:val="28"/>
              </w:rPr>
            </w:pPr>
            <w:r w:rsidRPr="003701A1">
              <w:rPr>
                <w:sz w:val="28"/>
                <w:szCs w:val="28"/>
              </w:rPr>
              <w:t>да</w:t>
            </w:r>
          </w:p>
        </w:tc>
        <w:tc>
          <w:tcPr>
            <w:tcW w:w="709" w:type="dxa"/>
            <w:vAlign w:val="center"/>
          </w:tcPr>
          <w:p w14:paraId="2DAF78B5" w14:textId="77777777" w:rsidR="00CF0BE3" w:rsidRPr="003701A1" w:rsidRDefault="009D2624">
            <w:pPr>
              <w:jc w:val="center"/>
              <w:rPr>
                <w:sz w:val="28"/>
                <w:szCs w:val="28"/>
              </w:rPr>
            </w:pPr>
            <w:r w:rsidRPr="003701A1">
              <w:rPr>
                <w:sz w:val="28"/>
                <w:szCs w:val="28"/>
              </w:rPr>
              <w:t>12</w:t>
            </w:r>
          </w:p>
        </w:tc>
        <w:tc>
          <w:tcPr>
            <w:tcW w:w="832" w:type="dxa"/>
            <w:vAlign w:val="center"/>
          </w:tcPr>
          <w:p w14:paraId="3FB68C33" w14:textId="77777777" w:rsidR="00CF0BE3" w:rsidRPr="003701A1" w:rsidRDefault="009D2624">
            <w:pPr>
              <w:jc w:val="center"/>
              <w:rPr>
                <w:sz w:val="28"/>
                <w:szCs w:val="28"/>
              </w:rPr>
            </w:pPr>
            <w:r w:rsidRPr="003701A1">
              <w:rPr>
                <w:sz w:val="28"/>
                <w:szCs w:val="28"/>
              </w:rPr>
              <w:t>70,59</w:t>
            </w:r>
          </w:p>
        </w:tc>
        <w:tc>
          <w:tcPr>
            <w:tcW w:w="938" w:type="dxa"/>
            <w:vAlign w:val="center"/>
          </w:tcPr>
          <w:p w14:paraId="592D4F33" w14:textId="77777777" w:rsidR="00CF0BE3" w:rsidRPr="003701A1" w:rsidRDefault="009D2624">
            <w:pPr>
              <w:jc w:val="center"/>
              <w:rPr>
                <w:sz w:val="28"/>
                <w:szCs w:val="28"/>
              </w:rPr>
            </w:pPr>
            <w:r w:rsidRPr="003701A1">
              <w:rPr>
                <w:sz w:val="28"/>
                <w:szCs w:val="28"/>
              </w:rPr>
              <w:t>44,04</w:t>
            </w:r>
          </w:p>
        </w:tc>
        <w:tc>
          <w:tcPr>
            <w:tcW w:w="938" w:type="dxa"/>
            <w:vAlign w:val="center"/>
          </w:tcPr>
          <w:p w14:paraId="3A444D17" w14:textId="77777777" w:rsidR="00CF0BE3" w:rsidRPr="003701A1" w:rsidRDefault="009D2624">
            <w:pPr>
              <w:jc w:val="center"/>
              <w:rPr>
                <w:sz w:val="28"/>
                <w:szCs w:val="28"/>
              </w:rPr>
            </w:pPr>
            <w:r w:rsidRPr="003701A1">
              <w:rPr>
                <w:sz w:val="28"/>
                <w:szCs w:val="28"/>
              </w:rPr>
              <w:t>89,69</w:t>
            </w:r>
          </w:p>
        </w:tc>
        <w:tc>
          <w:tcPr>
            <w:tcW w:w="682" w:type="dxa"/>
            <w:gridSpan w:val="2"/>
            <w:vAlign w:val="center"/>
          </w:tcPr>
          <w:p w14:paraId="694E44F8" w14:textId="77777777" w:rsidR="00CF0BE3" w:rsidRPr="003701A1" w:rsidRDefault="009D2624">
            <w:pPr>
              <w:jc w:val="center"/>
              <w:rPr>
                <w:sz w:val="28"/>
                <w:szCs w:val="28"/>
              </w:rPr>
            </w:pPr>
            <w:r w:rsidRPr="003701A1">
              <w:rPr>
                <w:sz w:val="28"/>
                <w:szCs w:val="28"/>
              </w:rPr>
              <w:t>48</w:t>
            </w:r>
          </w:p>
        </w:tc>
        <w:tc>
          <w:tcPr>
            <w:tcW w:w="973" w:type="dxa"/>
            <w:vAlign w:val="center"/>
          </w:tcPr>
          <w:p w14:paraId="7AB8C138" w14:textId="77777777" w:rsidR="00CF0BE3" w:rsidRPr="003701A1" w:rsidRDefault="009D2624">
            <w:pPr>
              <w:jc w:val="center"/>
              <w:rPr>
                <w:sz w:val="28"/>
                <w:szCs w:val="28"/>
              </w:rPr>
            </w:pPr>
            <w:r w:rsidRPr="003701A1">
              <w:rPr>
                <w:sz w:val="28"/>
                <w:szCs w:val="28"/>
              </w:rPr>
              <w:t>92,31</w:t>
            </w:r>
          </w:p>
        </w:tc>
        <w:tc>
          <w:tcPr>
            <w:tcW w:w="1080" w:type="dxa"/>
            <w:vAlign w:val="center"/>
          </w:tcPr>
          <w:p w14:paraId="1CD98D76" w14:textId="77777777" w:rsidR="00CF0BE3" w:rsidRPr="003701A1" w:rsidRDefault="009D2624">
            <w:pPr>
              <w:jc w:val="center"/>
              <w:rPr>
                <w:sz w:val="28"/>
                <w:szCs w:val="28"/>
              </w:rPr>
            </w:pPr>
            <w:r w:rsidRPr="003701A1">
              <w:rPr>
                <w:sz w:val="28"/>
                <w:szCs w:val="28"/>
              </w:rPr>
              <w:t>81,46%</w:t>
            </w:r>
          </w:p>
        </w:tc>
        <w:tc>
          <w:tcPr>
            <w:tcW w:w="1080" w:type="dxa"/>
            <w:vAlign w:val="center"/>
          </w:tcPr>
          <w:p w14:paraId="6114B51E" w14:textId="77777777" w:rsidR="00CF0BE3" w:rsidRPr="003701A1" w:rsidRDefault="009D2624">
            <w:pPr>
              <w:jc w:val="center"/>
              <w:rPr>
                <w:sz w:val="28"/>
                <w:szCs w:val="28"/>
              </w:rPr>
            </w:pPr>
            <w:r w:rsidRPr="003701A1">
              <w:rPr>
                <w:sz w:val="28"/>
                <w:szCs w:val="28"/>
              </w:rPr>
              <w:t>97,86%</w:t>
            </w:r>
          </w:p>
        </w:tc>
        <w:tc>
          <w:tcPr>
            <w:tcW w:w="1248" w:type="dxa"/>
            <w:vAlign w:val="center"/>
          </w:tcPr>
          <w:p w14:paraId="72752426" w14:textId="77777777" w:rsidR="00CF0BE3" w:rsidRPr="005F57FA" w:rsidRDefault="009D2624">
            <w:pPr>
              <w:jc w:val="center"/>
              <w:rPr>
                <w:sz w:val="28"/>
                <w:szCs w:val="28"/>
              </w:rPr>
            </w:pPr>
            <w:r w:rsidRPr="005F57FA">
              <w:rPr>
                <w:sz w:val="28"/>
                <w:szCs w:val="28"/>
              </w:rPr>
              <w:t>0,021</w:t>
            </w:r>
          </w:p>
        </w:tc>
      </w:tr>
      <w:tr w:rsidR="00CF0BE3" w:rsidRPr="003701A1" w14:paraId="1AFCB549" w14:textId="77777777" w:rsidTr="007A585C">
        <w:trPr>
          <w:jc w:val="center"/>
        </w:trPr>
        <w:tc>
          <w:tcPr>
            <w:tcW w:w="1129" w:type="dxa"/>
          </w:tcPr>
          <w:p w14:paraId="6D04CA25" w14:textId="77777777" w:rsidR="00CF0BE3" w:rsidRPr="003701A1" w:rsidRDefault="009D2624">
            <w:pPr>
              <w:rPr>
                <w:sz w:val="28"/>
                <w:szCs w:val="28"/>
              </w:rPr>
            </w:pPr>
            <w:r w:rsidRPr="003701A1">
              <w:rPr>
                <w:sz w:val="28"/>
                <w:szCs w:val="28"/>
              </w:rPr>
              <w:t>нет</w:t>
            </w:r>
          </w:p>
        </w:tc>
        <w:tc>
          <w:tcPr>
            <w:tcW w:w="709" w:type="dxa"/>
            <w:vAlign w:val="center"/>
          </w:tcPr>
          <w:p w14:paraId="6BCBD058" w14:textId="77777777" w:rsidR="00CF0BE3" w:rsidRPr="003701A1" w:rsidRDefault="009D2624">
            <w:pPr>
              <w:jc w:val="center"/>
              <w:rPr>
                <w:sz w:val="28"/>
                <w:szCs w:val="28"/>
              </w:rPr>
            </w:pPr>
            <w:r w:rsidRPr="003701A1">
              <w:rPr>
                <w:sz w:val="28"/>
                <w:szCs w:val="28"/>
              </w:rPr>
              <w:t>5</w:t>
            </w:r>
          </w:p>
        </w:tc>
        <w:tc>
          <w:tcPr>
            <w:tcW w:w="832" w:type="dxa"/>
            <w:vAlign w:val="center"/>
          </w:tcPr>
          <w:p w14:paraId="0504B72F" w14:textId="77777777" w:rsidR="00CF0BE3" w:rsidRPr="003701A1" w:rsidRDefault="009D2624">
            <w:pPr>
              <w:jc w:val="center"/>
              <w:rPr>
                <w:sz w:val="28"/>
                <w:szCs w:val="28"/>
              </w:rPr>
            </w:pPr>
            <w:r w:rsidRPr="003701A1">
              <w:rPr>
                <w:sz w:val="28"/>
                <w:szCs w:val="28"/>
              </w:rPr>
              <w:t>29,41</w:t>
            </w:r>
          </w:p>
        </w:tc>
        <w:tc>
          <w:tcPr>
            <w:tcW w:w="938" w:type="dxa"/>
            <w:vAlign w:val="center"/>
          </w:tcPr>
          <w:p w14:paraId="20F43941" w14:textId="77777777" w:rsidR="00CF0BE3" w:rsidRPr="003701A1" w:rsidRDefault="009D2624">
            <w:pPr>
              <w:jc w:val="center"/>
              <w:rPr>
                <w:sz w:val="28"/>
                <w:szCs w:val="28"/>
              </w:rPr>
            </w:pPr>
            <w:r w:rsidRPr="003701A1">
              <w:rPr>
                <w:sz w:val="28"/>
                <w:szCs w:val="28"/>
              </w:rPr>
              <w:t>10,31</w:t>
            </w:r>
          </w:p>
        </w:tc>
        <w:tc>
          <w:tcPr>
            <w:tcW w:w="938" w:type="dxa"/>
            <w:vAlign w:val="center"/>
          </w:tcPr>
          <w:p w14:paraId="54452869" w14:textId="77777777" w:rsidR="00CF0BE3" w:rsidRPr="003701A1" w:rsidRDefault="009D2624">
            <w:pPr>
              <w:jc w:val="center"/>
              <w:rPr>
                <w:sz w:val="28"/>
                <w:szCs w:val="28"/>
              </w:rPr>
            </w:pPr>
            <w:r w:rsidRPr="003701A1">
              <w:rPr>
                <w:sz w:val="28"/>
                <w:szCs w:val="28"/>
              </w:rPr>
              <w:t>55,96</w:t>
            </w:r>
          </w:p>
        </w:tc>
        <w:tc>
          <w:tcPr>
            <w:tcW w:w="682" w:type="dxa"/>
            <w:gridSpan w:val="2"/>
            <w:vAlign w:val="center"/>
          </w:tcPr>
          <w:p w14:paraId="7C2C2E04" w14:textId="77777777" w:rsidR="00CF0BE3" w:rsidRPr="003701A1" w:rsidRDefault="009D2624">
            <w:pPr>
              <w:jc w:val="center"/>
              <w:rPr>
                <w:sz w:val="28"/>
                <w:szCs w:val="28"/>
              </w:rPr>
            </w:pPr>
            <w:r w:rsidRPr="003701A1">
              <w:rPr>
                <w:sz w:val="28"/>
                <w:szCs w:val="28"/>
              </w:rPr>
              <w:t>4</w:t>
            </w:r>
          </w:p>
        </w:tc>
        <w:tc>
          <w:tcPr>
            <w:tcW w:w="973" w:type="dxa"/>
            <w:vAlign w:val="center"/>
          </w:tcPr>
          <w:p w14:paraId="45EE428B" w14:textId="77777777" w:rsidR="00CF0BE3" w:rsidRPr="003701A1" w:rsidRDefault="009D2624">
            <w:pPr>
              <w:jc w:val="center"/>
              <w:rPr>
                <w:sz w:val="28"/>
                <w:szCs w:val="28"/>
              </w:rPr>
            </w:pPr>
            <w:r w:rsidRPr="003701A1">
              <w:rPr>
                <w:sz w:val="28"/>
                <w:szCs w:val="28"/>
              </w:rPr>
              <w:t>7,69</w:t>
            </w:r>
          </w:p>
        </w:tc>
        <w:tc>
          <w:tcPr>
            <w:tcW w:w="1080" w:type="dxa"/>
            <w:vAlign w:val="center"/>
          </w:tcPr>
          <w:p w14:paraId="607BA855" w14:textId="77777777" w:rsidR="00CF0BE3" w:rsidRPr="003701A1" w:rsidRDefault="009D2624">
            <w:pPr>
              <w:jc w:val="center"/>
              <w:rPr>
                <w:sz w:val="28"/>
                <w:szCs w:val="28"/>
              </w:rPr>
            </w:pPr>
            <w:r w:rsidRPr="003701A1">
              <w:rPr>
                <w:sz w:val="28"/>
                <w:szCs w:val="28"/>
              </w:rPr>
              <w:t>2,14%</w:t>
            </w:r>
          </w:p>
        </w:tc>
        <w:tc>
          <w:tcPr>
            <w:tcW w:w="1080" w:type="dxa"/>
            <w:vAlign w:val="center"/>
          </w:tcPr>
          <w:p w14:paraId="02F5BCEB" w14:textId="77777777" w:rsidR="00CF0BE3" w:rsidRPr="003701A1" w:rsidRDefault="009D2624">
            <w:pPr>
              <w:jc w:val="center"/>
              <w:rPr>
                <w:sz w:val="28"/>
                <w:szCs w:val="28"/>
              </w:rPr>
            </w:pPr>
            <w:r w:rsidRPr="003701A1">
              <w:rPr>
                <w:sz w:val="28"/>
                <w:szCs w:val="28"/>
              </w:rPr>
              <w:t>18,54%</w:t>
            </w:r>
          </w:p>
        </w:tc>
        <w:tc>
          <w:tcPr>
            <w:tcW w:w="1248" w:type="dxa"/>
            <w:vAlign w:val="center"/>
          </w:tcPr>
          <w:p w14:paraId="285D3666" w14:textId="77777777" w:rsidR="00CF0BE3" w:rsidRPr="005F57FA" w:rsidRDefault="009D2624">
            <w:pPr>
              <w:jc w:val="center"/>
              <w:rPr>
                <w:sz w:val="28"/>
                <w:szCs w:val="28"/>
              </w:rPr>
            </w:pPr>
            <w:r w:rsidRPr="005F57FA">
              <w:rPr>
                <w:sz w:val="28"/>
                <w:szCs w:val="28"/>
              </w:rPr>
              <w:t>0,021</w:t>
            </w:r>
          </w:p>
        </w:tc>
      </w:tr>
    </w:tbl>
    <w:p w14:paraId="42E6E2AF" w14:textId="77777777" w:rsidR="00CF0BE3" w:rsidRPr="003701A1" w:rsidRDefault="00CF0BE3" w:rsidP="008B5882">
      <w:pPr>
        <w:spacing w:line="259" w:lineRule="auto"/>
        <w:jc w:val="both"/>
        <w:rPr>
          <w:sz w:val="28"/>
          <w:szCs w:val="28"/>
        </w:rPr>
      </w:pPr>
    </w:p>
    <w:p w14:paraId="4000EB4C" w14:textId="77777777" w:rsidR="0047716B" w:rsidRDefault="0047716B" w:rsidP="0047716B">
      <w:pPr>
        <w:ind w:firstLine="709"/>
        <w:jc w:val="both"/>
        <w:rPr>
          <w:sz w:val="28"/>
          <w:szCs w:val="28"/>
        </w:rPr>
      </w:pPr>
      <w:r w:rsidRPr="003701A1">
        <w:rPr>
          <w:sz w:val="28"/>
          <w:szCs w:val="28"/>
        </w:rPr>
        <w:t>В ответах респондентов на важность ведения учета за использованием донорской спермы, отмечается положительное отношение и в бо</w:t>
      </w:r>
      <w:r>
        <w:rPr>
          <w:sz w:val="28"/>
          <w:szCs w:val="28"/>
        </w:rPr>
        <w:t>льшинстве своем респонденты 89,9</w:t>
      </w:r>
      <w:r w:rsidRPr="003701A1">
        <w:rPr>
          <w:sz w:val="28"/>
          <w:szCs w:val="28"/>
        </w:rPr>
        <w:t>5% считают его необходимым</w:t>
      </w:r>
      <w:r>
        <w:rPr>
          <w:sz w:val="28"/>
          <w:szCs w:val="28"/>
        </w:rPr>
        <w:t xml:space="preserve"> (рисунок 48)</w:t>
      </w:r>
      <w:r w:rsidRPr="003701A1">
        <w:rPr>
          <w:sz w:val="28"/>
          <w:szCs w:val="28"/>
        </w:rPr>
        <w:t xml:space="preserve">. </w:t>
      </w:r>
    </w:p>
    <w:p w14:paraId="7E4FA0B7" w14:textId="1A608F99" w:rsidR="0047716B" w:rsidRPr="003701A1" w:rsidRDefault="0047716B" w:rsidP="0047716B">
      <w:pPr>
        <w:ind w:firstLine="709"/>
        <w:jc w:val="both"/>
        <w:rPr>
          <w:sz w:val="28"/>
          <w:szCs w:val="28"/>
        </w:rPr>
      </w:pPr>
      <w:r w:rsidRPr="003701A1">
        <w:rPr>
          <w:sz w:val="28"/>
          <w:szCs w:val="28"/>
        </w:rPr>
        <w:t>Создание Единого электронного регистра необходимо, и позволит проводить контроль</w:t>
      </w:r>
      <w:r w:rsidR="004432B8">
        <w:rPr>
          <w:sz w:val="28"/>
          <w:szCs w:val="28"/>
        </w:rPr>
        <w:t>,</w:t>
      </w:r>
      <w:r w:rsidRPr="003701A1">
        <w:rPr>
          <w:sz w:val="28"/>
          <w:szCs w:val="28"/>
        </w:rPr>
        <w:t xml:space="preserve"> и вести учет по количеству рожденных детей от одного донора спермы в пределах Республики Казахстан по мнению респондентов. </w:t>
      </w:r>
    </w:p>
    <w:p w14:paraId="492E4CEE" w14:textId="77777777" w:rsidR="00363D9C" w:rsidRDefault="00363D9C">
      <w:pPr>
        <w:ind w:firstLine="567"/>
        <w:jc w:val="both"/>
        <w:rPr>
          <w:sz w:val="28"/>
          <w:szCs w:val="28"/>
        </w:rPr>
      </w:pPr>
    </w:p>
    <w:p w14:paraId="0CF78850" w14:textId="08C30480" w:rsidR="00CE04AE" w:rsidRDefault="00CE04AE">
      <w:pPr>
        <w:ind w:firstLine="567"/>
        <w:jc w:val="both"/>
        <w:rPr>
          <w:sz w:val="28"/>
          <w:szCs w:val="28"/>
        </w:rPr>
      </w:pPr>
    </w:p>
    <w:p w14:paraId="79B1E577" w14:textId="4A01E61E" w:rsidR="00CE04AE" w:rsidRDefault="00CE04AE">
      <w:pPr>
        <w:ind w:firstLine="567"/>
        <w:jc w:val="both"/>
        <w:rPr>
          <w:sz w:val="28"/>
          <w:szCs w:val="28"/>
        </w:rPr>
      </w:pPr>
      <w:r>
        <w:rPr>
          <w:noProof/>
          <w:sz w:val="28"/>
          <w:szCs w:val="28"/>
        </w:rPr>
        <w:drawing>
          <wp:inline distT="0" distB="0" distL="0" distR="0" wp14:anchorId="292654D6" wp14:editId="1C89C4D9">
            <wp:extent cx="5486400" cy="3200400"/>
            <wp:effectExtent l="0" t="0" r="0" b="0"/>
            <wp:docPr id="4" name="Диаграмма 4"/>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45E5D6A1" w14:textId="23A9E804" w:rsidR="00A70F03" w:rsidRDefault="00A70F03">
      <w:pPr>
        <w:ind w:firstLine="567"/>
        <w:jc w:val="both"/>
        <w:rPr>
          <w:sz w:val="28"/>
          <w:szCs w:val="28"/>
        </w:rPr>
      </w:pPr>
    </w:p>
    <w:p w14:paraId="78D4F1D7" w14:textId="5BA5C2B0" w:rsidR="00A70F03" w:rsidRPr="007725CE" w:rsidRDefault="007725CE" w:rsidP="007A585C">
      <w:pPr>
        <w:jc w:val="center"/>
        <w:rPr>
          <w:sz w:val="28"/>
          <w:szCs w:val="28"/>
        </w:rPr>
      </w:pPr>
      <w:r w:rsidRPr="007725CE">
        <w:rPr>
          <w:sz w:val="28"/>
          <w:szCs w:val="28"/>
        </w:rPr>
        <w:t>Рисунок 4</w:t>
      </w:r>
      <w:r w:rsidR="00A67A75">
        <w:rPr>
          <w:sz w:val="28"/>
          <w:szCs w:val="28"/>
        </w:rPr>
        <w:t>8</w:t>
      </w:r>
      <w:r w:rsidR="007A585C">
        <w:rPr>
          <w:sz w:val="28"/>
          <w:szCs w:val="28"/>
        </w:rPr>
        <w:t xml:space="preserve"> </w:t>
      </w:r>
      <w:r w:rsidR="007A585C" w:rsidRPr="003701A1">
        <w:rPr>
          <w:sz w:val="28"/>
          <w:szCs w:val="28"/>
        </w:rPr>
        <w:t>–</w:t>
      </w:r>
      <w:r w:rsidR="00A70F03" w:rsidRPr="007725CE">
        <w:rPr>
          <w:sz w:val="28"/>
          <w:szCs w:val="28"/>
        </w:rPr>
        <w:t xml:space="preserve"> Необходимость ведения учета использования донорской спермы</w:t>
      </w:r>
    </w:p>
    <w:p w14:paraId="5DB83EE5" w14:textId="0153ED1E" w:rsidR="00CF0BE3" w:rsidRPr="003701A1" w:rsidRDefault="00CF0BE3">
      <w:pPr>
        <w:ind w:firstLine="567"/>
        <w:jc w:val="both"/>
        <w:rPr>
          <w:sz w:val="28"/>
          <w:szCs w:val="28"/>
        </w:rPr>
      </w:pPr>
    </w:p>
    <w:p w14:paraId="55CB01C2" w14:textId="4FBDF8D7" w:rsidR="0047716B" w:rsidRPr="003701A1" w:rsidRDefault="0047716B" w:rsidP="0047716B">
      <w:pPr>
        <w:ind w:firstLine="709"/>
        <w:jc w:val="both"/>
        <w:rPr>
          <w:sz w:val="28"/>
          <w:szCs w:val="28"/>
        </w:rPr>
      </w:pPr>
      <w:r w:rsidRPr="003701A1">
        <w:rPr>
          <w:sz w:val="28"/>
          <w:szCs w:val="28"/>
        </w:rPr>
        <w:t>Этический комитет американской ассоциации репродуктивной медицины в 2018 году призвал вести базы учета доноров и не сохранять анонимность доноров, а также проводить обязательное консультирование психолога, генетика и генетический скрининг, как для доноров, так и для реципиентов [</w:t>
      </w:r>
      <w:r w:rsidR="003E358D">
        <w:rPr>
          <w:sz w:val="28"/>
          <w:szCs w:val="28"/>
        </w:rPr>
        <w:t>32,</w:t>
      </w:r>
      <w:r w:rsidR="00DF04AC">
        <w:rPr>
          <w:sz w:val="28"/>
          <w:szCs w:val="28"/>
          <w:lang w:val="kk-KZ"/>
        </w:rPr>
        <w:t>с</w:t>
      </w:r>
      <w:r w:rsidR="003E358D">
        <w:rPr>
          <w:sz w:val="28"/>
          <w:szCs w:val="28"/>
        </w:rPr>
        <w:t>.</w:t>
      </w:r>
      <w:r w:rsidR="00DF04AC">
        <w:rPr>
          <w:sz w:val="28"/>
          <w:szCs w:val="28"/>
          <w:lang w:val="kk-KZ"/>
        </w:rPr>
        <w:t xml:space="preserve"> </w:t>
      </w:r>
      <w:r w:rsidR="003E358D">
        <w:rPr>
          <w:sz w:val="28"/>
          <w:szCs w:val="28"/>
        </w:rPr>
        <w:t>16</w:t>
      </w:r>
      <w:r w:rsidRPr="003701A1">
        <w:rPr>
          <w:sz w:val="28"/>
          <w:szCs w:val="28"/>
        </w:rPr>
        <w:t>].</w:t>
      </w:r>
    </w:p>
    <w:p w14:paraId="680F4C89" w14:textId="77777777" w:rsidR="0047716B" w:rsidRPr="003701A1" w:rsidRDefault="0047716B" w:rsidP="0047716B">
      <w:pPr>
        <w:ind w:firstLine="709"/>
        <w:jc w:val="both"/>
        <w:rPr>
          <w:sz w:val="28"/>
          <w:szCs w:val="28"/>
        </w:rPr>
      </w:pPr>
      <w:r w:rsidRPr="003701A1">
        <w:rPr>
          <w:sz w:val="28"/>
          <w:szCs w:val="28"/>
        </w:rPr>
        <w:t>Европейская ассоциация репродукции человека (ESHRE) в свою очередь, призывает медицинское сообщество предоставлять доступную информацию о медико-генетическом обследовании и здоровье доноров, их расе и национальности, давать возможность реципиентам и рожденным детям получать полноценную информацию и сопровождение психологов [</w:t>
      </w:r>
      <w:r>
        <w:rPr>
          <w:sz w:val="28"/>
          <w:szCs w:val="28"/>
        </w:rPr>
        <w:t>210</w:t>
      </w:r>
      <w:r w:rsidRPr="003701A1">
        <w:rPr>
          <w:sz w:val="28"/>
          <w:szCs w:val="28"/>
        </w:rPr>
        <w:t>].</w:t>
      </w:r>
    </w:p>
    <w:p w14:paraId="2DF8148A" w14:textId="77777777" w:rsidR="0047716B" w:rsidRPr="003701A1" w:rsidRDefault="0047716B" w:rsidP="0047716B">
      <w:pPr>
        <w:ind w:firstLine="709"/>
        <w:jc w:val="both"/>
        <w:rPr>
          <w:sz w:val="28"/>
          <w:szCs w:val="28"/>
        </w:rPr>
      </w:pPr>
      <w:r w:rsidRPr="003701A1">
        <w:rPr>
          <w:sz w:val="28"/>
          <w:szCs w:val="28"/>
        </w:rPr>
        <w:t>Программы ВРТ с применением донорских гамет должны проводиться с уважением к тем, кто в них вовлечен. Этические принципы должны уважать интересы и благополучие лиц, которые родятся, а также здоровье и психосоциальное благополучие всех участников, включая рожденных детей и доноров спермы.</w:t>
      </w:r>
    </w:p>
    <w:p w14:paraId="2138B3C6" w14:textId="77777777" w:rsidR="0047716B" w:rsidRPr="003701A1" w:rsidRDefault="0047716B" w:rsidP="0047716B">
      <w:pPr>
        <w:ind w:firstLine="709"/>
        <w:jc w:val="both"/>
        <w:rPr>
          <w:sz w:val="28"/>
          <w:szCs w:val="28"/>
        </w:rPr>
      </w:pPr>
      <w:r w:rsidRPr="003701A1">
        <w:rPr>
          <w:sz w:val="28"/>
          <w:szCs w:val="28"/>
        </w:rPr>
        <w:t>Существует множество взглядов на проблему донации половых клеток: моральное право ребенка, зачатого с использованием донорского материала, репродуктивная свобода, свобода выбора, право на тайну и частную жизнь донора, семейной пары и личности в целом. Юридические права сопряжены с целым рядом практических, медицинских и социальных проблем, которые в свою очередь требуют нахождения баланса в принятии решений.</w:t>
      </w:r>
    </w:p>
    <w:p w14:paraId="17556AE7" w14:textId="77777777" w:rsidR="0047716B" w:rsidRPr="003701A1" w:rsidRDefault="0047716B" w:rsidP="0047716B">
      <w:pPr>
        <w:ind w:firstLine="709"/>
        <w:jc w:val="both"/>
        <w:rPr>
          <w:sz w:val="28"/>
          <w:szCs w:val="28"/>
        </w:rPr>
      </w:pPr>
      <w:r w:rsidRPr="003701A1">
        <w:rPr>
          <w:sz w:val="28"/>
          <w:szCs w:val="28"/>
        </w:rPr>
        <w:t xml:space="preserve">Право знать о донации, которое является важной составляющей современной культуры. Возможная связь с генетическим родителем, где донор воспринимается как личность, способствует возникновению доверительных отношений в семье. </w:t>
      </w:r>
    </w:p>
    <w:p w14:paraId="42F2EDB2" w14:textId="47C47553" w:rsidR="0047716B" w:rsidRPr="003701A1" w:rsidRDefault="0047716B" w:rsidP="0047716B">
      <w:pPr>
        <w:ind w:firstLine="709"/>
        <w:jc w:val="both"/>
        <w:rPr>
          <w:sz w:val="28"/>
          <w:szCs w:val="28"/>
        </w:rPr>
      </w:pPr>
      <w:r w:rsidRPr="003701A1">
        <w:rPr>
          <w:sz w:val="28"/>
          <w:szCs w:val="28"/>
        </w:rPr>
        <w:t xml:space="preserve">Право не знать о донации – как </w:t>
      </w:r>
      <w:r w:rsidR="003E358D" w:rsidRPr="003701A1">
        <w:rPr>
          <w:sz w:val="28"/>
          <w:szCs w:val="28"/>
        </w:rPr>
        <w:t>правило</w:t>
      </w:r>
      <w:r w:rsidR="003E358D">
        <w:rPr>
          <w:sz w:val="28"/>
          <w:szCs w:val="28"/>
        </w:rPr>
        <w:t xml:space="preserve"> </w:t>
      </w:r>
      <w:r w:rsidR="003E358D" w:rsidRPr="003701A1">
        <w:rPr>
          <w:sz w:val="28"/>
          <w:szCs w:val="28"/>
        </w:rPr>
        <w:t>— это</w:t>
      </w:r>
      <w:r>
        <w:rPr>
          <w:sz w:val="28"/>
          <w:szCs w:val="28"/>
        </w:rPr>
        <w:t xml:space="preserve"> </w:t>
      </w:r>
      <w:r w:rsidRPr="003701A1">
        <w:rPr>
          <w:sz w:val="28"/>
          <w:szCs w:val="28"/>
        </w:rPr>
        <w:t xml:space="preserve">психологические и семейные проблемы восприятия. Где рожденный ребенок не хочет знать о доноре. Так определяется репродуктивная справедливость и право на самоопределение семей. </w:t>
      </w:r>
    </w:p>
    <w:p w14:paraId="7C958DF7" w14:textId="4A374F1B" w:rsidR="0047716B" w:rsidRPr="003701A1" w:rsidRDefault="0047716B" w:rsidP="0047716B">
      <w:pPr>
        <w:ind w:firstLine="709"/>
        <w:jc w:val="both"/>
        <w:rPr>
          <w:sz w:val="28"/>
          <w:szCs w:val="28"/>
        </w:rPr>
      </w:pPr>
      <w:r w:rsidRPr="003701A1">
        <w:rPr>
          <w:sz w:val="28"/>
          <w:szCs w:val="28"/>
        </w:rPr>
        <w:t>Существует ли опасность близкородственных связей и как следствие увеличение генетических заболеваний, как безопасно (для всех сторон), обеспечить доступ к донорской генетической и медицинской информации- все эти</w:t>
      </w:r>
      <w:r w:rsidR="004432B8">
        <w:rPr>
          <w:sz w:val="28"/>
          <w:szCs w:val="28"/>
        </w:rPr>
        <w:t>,</w:t>
      </w:r>
      <w:r w:rsidRPr="003701A1">
        <w:rPr>
          <w:sz w:val="28"/>
          <w:szCs w:val="28"/>
        </w:rPr>
        <w:t xml:space="preserve"> и другие вопросы</w:t>
      </w:r>
      <w:r w:rsidR="004432B8">
        <w:rPr>
          <w:sz w:val="28"/>
          <w:szCs w:val="28"/>
        </w:rPr>
        <w:t>,</w:t>
      </w:r>
      <w:r w:rsidRPr="003701A1">
        <w:rPr>
          <w:sz w:val="28"/>
          <w:szCs w:val="28"/>
        </w:rPr>
        <w:t xml:space="preserve"> предстоит решить путем создания</w:t>
      </w:r>
      <w:r w:rsidR="00DF04AC">
        <w:rPr>
          <w:sz w:val="28"/>
          <w:szCs w:val="28"/>
          <w:lang w:val="kk-KZ"/>
        </w:rPr>
        <w:t xml:space="preserve"> </w:t>
      </w:r>
      <w:r>
        <w:rPr>
          <w:sz w:val="28"/>
          <w:szCs w:val="28"/>
        </w:rPr>
        <w:t xml:space="preserve">единой электронной </w:t>
      </w:r>
      <w:r w:rsidRPr="003701A1">
        <w:rPr>
          <w:sz w:val="28"/>
          <w:szCs w:val="28"/>
        </w:rPr>
        <w:t>базы</w:t>
      </w:r>
      <w:r w:rsidR="004432B8">
        <w:rPr>
          <w:sz w:val="28"/>
          <w:szCs w:val="28"/>
        </w:rPr>
        <w:t>, регистра</w:t>
      </w:r>
      <w:r w:rsidRPr="003701A1">
        <w:rPr>
          <w:sz w:val="28"/>
          <w:szCs w:val="28"/>
        </w:rPr>
        <w:t xml:space="preserve"> донорских половых гамет. </w:t>
      </w:r>
    </w:p>
    <w:p w14:paraId="107447CD" w14:textId="5BB2D449" w:rsidR="0047716B" w:rsidRDefault="0047716B" w:rsidP="0047716B">
      <w:pPr>
        <w:ind w:firstLine="709"/>
        <w:jc w:val="both"/>
        <w:rPr>
          <w:sz w:val="28"/>
          <w:szCs w:val="28"/>
        </w:rPr>
      </w:pPr>
      <w:r w:rsidRPr="003701A1">
        <w:rPr>
          <w:sz w:val="28"/>
          <w:szCs w:val="28"/>
        </w:rPr>
        <w:t>Создание Единого регистра донорских половых гамет на уровне государства, позволит с большей вероятностью</w:t>
      </w:r>
      <w:r w:rsidR="004432B8">
        <w:rPr>
          <w:sz w:val="28"/>
          <w:szCs w:val="28"/>
        </w:rPr>
        <w:t>,</w:t>
      </w:r>
      <w:r w:rsidRPr="003701A1">
        <w:rPr>
          <w:sz w:val="28"/>
          <w:szCs w:val="28"/>
        </w:rPr>
        <w:t xml:space="preserve"> провести анализ применения донорских половых гамет и контроль за использованием их как в государстве, так и между клиниками. </w:t>
      </w:r>
    </w:p>
    <w:p w14:paraId="35D75B43" w14:textId="77777777" w:rsidR="00755155" w:rsidRPr="003701A1" w:rsidRDefault="00755155">
      <w:pPr>
        <w:ind w:firstLine="567"/>
        <w:jc w:val="both"/>
        <w:rPr>
          <w:sz w:val="28"/>
          <w:szCs w:val="28"/>
          <w:lang w:val="uk-UA"/>
        </w:rPr>
      </w:pPr>
    </w:p>
    <w:p w14:paraId="7EC41E15" w14:textId="0D8F89B9" w:rsidR="00CF0BE3" w:rsidRPr="003701A1" w:rsidRDefault="00755155" w:rsidP="00755155">
      <w:pPr>
        <w:jc w:val="center"/>
        <w:rPr>
          <w:sz w:val="28"/>
          <w:szCs w:val="28"/>
          <w:lang w:val="uk-UA"/>
        </w:rPr>
      </w:pPr>
      <w:r>
        <w:rPr>
          <w:noProof/>
        </w:rPr>
        <w:drawing>
          <wp:inline distT="0" distB="0" distL="0" distR="0" wp14:anchorId="74A501FB" wp14:editId="02F038B5">
            <wp:extent cx="4456430" cy="3743325"/>
            <wp:effectExtent l="0" t="0" r="1270" b="9525"/>
            <wp:docPr id="70" name="Рисунок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 name="Реестр.PNG"/>
                    <pic:cNvPicPr/>
                  </pic:nvPicPr>
                  <pic:blipFill>
                    <a:blip r:embed="rId67">
                      <a:extLst>
                        <a:ext uri="{28A0092B-C50C-407E-A947-70E740481C1C}">
                          <a14:useLocalDpi xmlns:a14="http://schemas.microsoft.com/office/drawing/2010/main" val="0"/>
                        </a:ext>
                      </a:extLst>
                    </a:blip>
                    <a:stretch>
                      <a:fillRect/>
                    </a:stretch>
                  </pic:blipFill>
                  <pic:spPr>
                    <a:xfrm>
                      <a:off x="0" y="0"/>
                      <a:ext cx="4532174" cy="3806949"/>
                    </a:xfrm>
                    <a:prstGeom prst="rect">
                      <a:avLst/>
                    </a:prstGeom>
                  </pic:spPr>
                </pic:pic>
              </a:graphicData>
            </a:graphic>
          </wp:inline>
        </w:drawing>
      </w:r>
    </w:p>
    <w:p w14:paraId="735593D8" w14:textId="77777777" w:rsidR="007A585C" w:rsidRDefault="007A585C" w:rsidP="007A585C">
      <w:pPr>
        <w:jc w:val="center"/>
        <w:rPr>
          <w:sz w:val="28"/>
          <w:szCs w:val="28"/>
        </w:rPr>
      </w:pPr>
    </w:p>
    <w:p w14:paraId="53A0BCCB" w14:textId="4D0AB5FF" w:rsidR="00946A77" w:rsidRDefault="007725CE" w:rsidP="007A585C">
      <w:pPr>
        <w:jc w:val="center"/>
        <w:rPr>
          <w:sz w:val="28"/>
          <w:szCs w:val="28"/>
        </w:rPr>
      </w:pPr>
      <w:r w:rsidRPr="007725CE">
        <w:rPr>
          <w:sz w:val="28"/>
          <w:szCs w:val="28"/>
        </w:rPr>
        <w:t>Рисунок 4</w:t>
      </w:r>
      <w:r w:rsidR="00A67A75">
        <w:rPr>
          <w:sz w:val="28"/>
          <w:szCs w:val="28"/>
        </w:rPr>
        <w:t>9</w:t>
      </w:r>
      <w:r w:rsidR="007A585C">
        <w:rPr>
          <w:sz w:val="28"/>
          <w:szCs w:val="28"/>
        </w:rPr>
        <w:t xml:space="preserve"> </w:t>
      </w:r>
      <w:r w:rsidR="007A585C" w:rsidRPr="003701A1">
        <w:rPr>
          <w:sz w:val="28"/>
          <w:szCs w:val="28"/>
        </w:rPr>
        <w:t>–</w:t>
      </w:r>
      <w:r w:rsidR="007A585C">
        <w:rPr>
          <w:sz w:val="28"/>
          <w:szCs w:val="28"/>
        </w:rPr>
        <w:t xml:space="preserve"> </w:t>
      </w:r>
      <w:r w:rsidR="009D2624" w:rsidRPr="007725CE">
        <w:rPr>
          <w:sz w:val="28"/>
          <w:szCs w:val="28"/>
        </w:rPr>
        <w:t>Отношение респондентов к созданию единого регистра доноров половых гамет</w:t>
      </w:r>
    </w:p>
    <w:p w14:paraId="6714B28E" w14:textId="77777777" w:rsidR="00E05C61" w:rsidRDefault="00E05C61" w:rsidP="00755155">
      <w:pPr>
        <w:ind w:firstLine="567"/>
        <w:jc w:val="center"/>
        <w:rPr>
          <w:sz w:val="28"/>
          <w:szCs w:val="28"/>
        </w:rPr>
      </w:pPr>
    </w:p>
    <w:p w14:paraId="0DA5542B" w14:textId="77777777" w:rsidR="00E05C61" w:rsidRDefault="00E05C61" w:rsidP="00755155">
      <w:pPr>
        <w:ind w:firstLine="567"/>
        <w:jc w:val="center"/>
        <w:rPr>
          <w:sz w:val="28"/>
          <w:szCs w:val="28"/>
        </w:rPr>
      </w:pPr>
    </w:p>
    <w:p w14:paraId="3A0B391E" w14:textId="77777777" w:rsidR="00E05C61" w:rsidRPr="003701A1" w:rsidRDefault="00E05C61" w:rsidP="00755155">
      <w:pPr>
        <w:ind w:firstLine="567"/>
        <w:jc w:val="center"/>
        <w:rPr>
          <w:sz w:val="28"/>
          <w:szCs w:val="28"/>
        </w:rPr>
      </w:pPr>
    </w:p>
    <w:p w14:paraId="09703EB7" w14:textId="26A973FF" w:rsidR="00CF0BE3" w:rsidRPr="003701A1" w:rsidRDefault="00755155" w:rsidP="00755155">
      <w:pPr>
        <w:jc w:val="center"/>
        <w:rPr>
          <w:sz w:val="28"/>
          <w:szCs w:val="28"/>
        </w:rPr>
      </w:pPr>
      <w:r>
        <w:rPr>
          <w:noProof/>
          <w:sz w:val="28"/>
          <w:szCs w:val="28"/>
        </w:rPr>
        <w:drawing>
          <wp:inline distT="0" distB="0" distL="0" distR="0" wp14:anchorId="4DD3D3CE" wp14:editId="6F8027B2">
            <wp:extent cx="5591175" cy="3400425"/>
            <wp:effectExtent l="0" t="0" r="9525" b="9525"/>
            <wp:docPr id="71" name="Рисунок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 name="важность реестра.PNG"/>
                    <pic:cNvPicPr/>
                  </pic:nvPicPr>
                  <pic:blipFill>
                    <a:blip r:embed="rId68">
                      <a:extLst>
                        <a:ext uri="{28A0092B-C50C-407E-A947-70E740481C1C}">
                          <a14:useLocalDpi xmlns:a14="http://schemas.microsoft.com/office/drawing/2010/main" val="0"/>
                        </a:ext>
                      </a:extLst>
                    </a:blip>
                    <a:stretch>
                      <a:fillRect/>
                    </a:stretch>
                  </pic:blipFill>
                  <pic:spPr>
                    <a:xfrm>
                      <a:off x="0" y="0"/>
                      <a:ext cx="5619765" cy="3417813"/>
                    </a:xfrm>
                    <a:prstGeom prst="rect">
                      <a:avLst/>
                    </a:prstGeom>
                  </pic:spPr>
                </pic:pic>
              </a:graphicData>
            </a:graphic>
          </wp:inline>
        </w:drawing>
      </w:r>
    </w:p>
    <w:p w14:paraId="1847BBE1" w14:textId="24ECD763" w:rsidR="00755155" w:rsidRPr="003701A1" w:rsidRDefault="00755155" w:rsidP="007A585C">
      <w:pPr>
        <w:jc w:val="center"/>
        <w:rPr>
          <w:sz w:val="28"/>
          <w:szCs w:val="28"/>
        </w:rPr>
      </w:pPr>
      <w:r w:rsidRPr="007725CE">
        <w:rPr>
          <w:sz w:val="28"/>
          <w:szCs w:val="28"/>
        </w:rPr>
        <w:t xml:space="preserve">Рисунок </w:t>
      </w:r>
      <w:r w:rsidR="00A67A75">
        <w:rPr>
          <w:sz w:val="28"/>
          <w:szCs w:val="28"/>
        </w:rPr>
        <w:t>50</w:t>
      </w:r>
      <w:r w:rsidR="007A585C">
        <w:rPr>
          <w:sz w:val="28"/>
          <w:szCs w:val="28"/>
        </w:rPr>
        <w:t xml:space="preserve"> </w:t>
      </w:r>
      <w:r w:rsidR="007A585C" w:rsidRPr="003701A1">
        <w:rPr>
          <w:sz w:val="28"/>
          <w:szCs w:val="28"/>
        </w:rPr>
        <w:t>–</w:t>
      </w:r>
      <w:r w:rsidRPr="007725CE">
        <w:rPr>
          <w:sz w:val="28"/>
          <w:szCs w:val="28"/>
        </w:rPr>
        <w:t xml:space="preserve"> Отношение респондентов к учету за использованием донорских половых гамет между клиниками</w:t>
      </w:r>
    </w:p>
    <w:p w14:paraId="79D43AFD" w14:textId="77777777" w:rsidR="00946A77" w:rsidRDefault="00946A77">
      <w:pPr>
        <w:jc w:val="both"/>
        <w:rPr>
          <w:sz w:val="28"/>
          <w:szCs w:val="28"/>
        </w:rPr>
      </w:pPr>
    </w:p>
    <w:p w14:paraId="392C72C9" w14:textId="77777777" w:rsidR="00C566D7" w:rsidRDefault="00C566D7">
      <w:pPr>
        <w:jc w:val="both"/>
        <w:rPr>
          <w:b/>
          <w:sz w:val="28"/>
          <w:szCs w:val="28"/>
        </w:rPr>
      </w:pPr>
    </w:p>
    <w:p w14:paraId="6984DF4A" w14:textId="254A9E79" w:rsidR="00CF0BE3" w:rsidRPr="003701A1" w:rsidRDefault="00755155" w:rsidP="00755155">
      <w:pPr>
        <w:rPr>
          <w:sz w:val="28"/>
          <w:szCs w:val="28"/>
        </w:rPr>
      </w:pPr>
      <w:r>
        <w:rPr>
          <w:noProof/>
          <w:sz w:val="28"/>
          <w:szCs w:val="28"/>
        </w:rPr>
        <w:drawing>
          <wp:inline distT="0" distB="0" distL="0" distR="0" wp14:anchorId="76E3097A" wp14:editId="5A613BE2">
            <wp:extent cx="6205855" cy="3268980"/>
            <wp:effectExtent l="0" t="0" r="4445" b="0"/>
            <wp:docPr id="73" name="Рисунок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позволит.PNG"/>
                    <pic:cNvPicPr/>
                  </pic:nvPicPr>
                  <pic:blipFill>
                    <a:blip r:embed="rId69">
                      <a:extLst>
                        <a:ext uri="{28A0092B-C50C-407E-A947-70E740481C1C}">
                          <a14:useLocalDpi xmlns:a14="http://schemas.microsoft.com/office/drawing/2010/main" val="0"/>
                        </a:ext>
                      </a:extLst>
                    </a:blip>
                    <a:stretch>
                      <a:fillRect/>
                    </a:stretch>
                  </pic:blipFill>
                  <pic:spPr>
                    <a:xfrm>
                      <a:off x="0" y="0"/>
                      <a:ext cx="6205855" cy="3268980"/>
                    </a:xfrm>
                    <a:prstGeom prst="rect">
                      <a:avLst/>
                    </a:prstGeom>
                  </pic:spPr>
                </pic:pic>
              </a:graphicData>
            </a:graphic>
          </wp:inline>
        </w:drawing>
      </w:r>
    </w:p>
    <w:p w14:paraId="2976FD50" w14:textId="77777777" w:rsidR="00CF0BE3" w:rsidRPr="003701A1" w:rsidRDefault="00CF0BE3">
      <w:pPr>
        <w:ind w:firstLine="567"/>
        <w:jc w:val="both"/>
        <w:rPr>
          <w:sz w:val="28"/>
          <w:szCs w:val="28"/>
        </w:rPr>
      </w:pPr>
    </w:p>
    <w:p w14:paraId="54E0C153" w14:textId="2F7A0940" w:rsidR="00CF0BE3" w:rsidRPr="007725CE" w:rsidRDefault="007725CE" w:rsidP="007A585C">
      <w:pPr>
        <w:jc w:val="center"/>
        <w:rPr>
          <w:sz w:val="28"/>
          <w:szCs w:val="28"/>
        </w:rPr>
      </w:pPr>
      <w:r w:rsidRPr="007725CE">
        <w:rPr>
          <w:sz w:val="28"/>
          <w:szCs w:val="28"/>
        </w:rPr>
        <w:t xml:space="preserve">Рисунок </w:t>
      </w:r>
      <w:r w:rsidR="00A67A75">
        <w:rPr>
          <w:sz w:val="28"/>
          <w:szCs w:val="28"/>
        </w:rPr>
        <w:t>51</w:t>
      </w:r>
      <w:r w:rsidR="007A585C">
        <w:rPr>
          <w:sz w:val="28"/>
          <w:szCs w:val="28"/>
        </w:rPr>
        <w:t xml:space="preserve"> </w:t>
      </w:r>
      <w:r w:rsidR="007A585C" w:rsidRPr="003701A1">
        <w:rPr>
          <w:sz w:val="28"/>
          <w:szCs w:val="28"/>
        </w:rPr>
        <w:t>–</w:t>
      </w:r>
      <w:r w:rsidR="009D2624" w:rsidRPr="007725CE">
        <w:rPr>
          <w:sz w:val="28"/>
          <w:szCs w:val="28"/>
        </w:rPr>
        <w:t xml:space="preserve"> Отношение респондентов к созданию единого</w:t>
      </w:r>
      <w:r w:rsidR="002F6E36" w:rsidRPr="007725CE">
        <w:rPr>
          <w:sz w:val="28"/>
          <w:szCs w:val="28"/>
        </w:rPr>
        <w:t xml:space="preserve"> регистра доноров половых гамет</w:t>
      </w:r>
    </w:p>
    <w:p w14:paraId="4253CEBC" w14:textId="77777777" w:rsidR="00C566D7" w:rsidRPr="00DF04AC" w:rsidRDefault="00C566D7" w:rsidP="002F5793">
      <w:pPr>
        <w:jc w:val="both"/>
        <w:rPr>
          <w:b/>
          <w:sz w:val="28"/>
          <w:szCs w:val="28"/>
          <w:lang w:val="kk-KZ"/>
        </w:rPr>
      </w:pPr>
    </w:p>
    <w:p w14:paraId="26EC5C43" w14:textId="77777777" w:rsidR="00A54A77" w:rsidRDefault="00E05C61" w:rsidP="00A54A77">
      <w:pPr>
        <w:tabs>
          <w:tab w:val="left" w:pos="1341"/>
        </w:tabs>
        <w:ind w:firstLine="709"/>
        <w:jc w:val="both"/>
        <w:rPr>
          <w:b/>
          <w:sz w:val="28"/>
          <w:szCs w:val="28"/>
        </w:rPr>
      </w:pPr>
      <w:r w:rsidRPr="00527D1C">
        <w:rPr>
          <w:b/>
          <w:sz w:val="28"/>
          <w:szCs w:val="28"/>
        </w:rPr>
        <w:t>3.</w:t>
      </w:r>
      <w:r w:rsidR="008B5882" w:rsidRPr="00527D1C">
        <w:rPr>
          <w:b/>
          <w:sz w:val="28"/>
          <w:szCs w:val="28"/>
        </w:rPr>
        <w:t>5</w:t>
      </w:r>
      <w:r w:rsidRPr="00527D1C">
        <w:rPr>
          <w:b/>
          <w:sz w:val="28"/>
          <w:szCs w:val="28"/>
        </w:rPr>
        <w:t xml:space="preserve"> </w:t>
      </w:r>
      <w:r w:rsidR="00A734F0" w:rsidRPr="00527D1C">
        <w:rPr>
          <w:b/>
          <w:sz w:val="28"/>
          <w:szCs w:val="28"/>
        </w:rPr>
        <w:t>Разработка основных положений Единого регистра доноров половых гамет в Республике Казахстан</w:t>
      </w:r>
    </w:p>
    <w:p w14:paraId="4828F0CE" w14:textId="77777777" w:rsidR="00A54A77" w:rsidRDefault="00A54A77" w:rsidP="00A54A77">
      <w:pPr>
        <w:tabs>
          <w:tab w:val="left" w:pos="1341"/>
        </w:tabs>
        <w:ind w:firstLine="709"/>
        <w:jc w:val="both"/>
        <w:rPr>
          <w:b/>
          <w:sz w:val="28"/>
          <w:szCs w:val="28"/>
        </w:rPr>
      </w:pPr>
      <w:r w:rsidRPr="003701A1">
        <w:rPr>
          <w:sz w:val="28"/>
          <w:szCs w:val="28"/>
        </w:rPr>
        <w:t>На основании опроса медицинских сотрудников, занимающихся вопросами ВРТ были созданы основные положения регистра половых гамет. Электронный ре</w:t>
      </w:r>
      <w:r>
        <w:rPr>
          <w:sz w:val="28"/>
          <w:szCs w:val="28"/>
        </w:rPr>
        <w:t>ги</w:t>
      </w:r>
      <w:r w:rsidRPr="003701A1">
        <w:rPr>
          <w:sz w:val="28"/>
          <w:szCs w:val="28"/>
        </w:rPr>
        <w:t>стр донорских половых гамет представляет собой комплексную и организованную систему, в которой ведется учет лиц, которые жертвуют и получают репродуктивные гаметы (сперму и яйцеклетки) для вспомогательных репродуктивных процедур. Этот ре</w:t>
      </w:r>
      <w:r>
        <w:rPr>
          <w:sz w:val="28"/>
          <w:szCs w:val="28"/>
        </w:rPr>
        <w:t>ги</w:t>
      </w:r>
      <w:r w:rsidRPr="003701A1">
        <w:rPr>
          <w:sz w:val="28"/>
          <w:szCs w:val="28"/>
        </w:rPr>
        <w:t xml:space="preserve">стр </w:t>
      </w:r>
      <w:r>
        <w:rPr>
          <w:sz w:val="28"/>
          <w:szCs w:val="28"/>
        </w:rPr>
        <w:t>по</w:t>
      </w:r>
      <w:r w:rsidRPr="003701A1">
        <w:rPr>
          <w:sz w:val="28"/>
          <w:szCs w:val="28"/>
        </w:rPr>
        <w:t>служит важнейшим инструментом для обеспечения прозрачности, отслеживания и соблюдения этических норм в области вспомогательных репродуктивных технологий (ВРТ). Основные положения, обосновывающие необходимость создания и развития</w:t>
      </w:r>
      <w:r>
        <w:rPr>
          <w:sz w:val="28"/>
          <w:szCs w:val="28"/>
        </w:rPr>
        <w:t xml:space="preserve"> реестра изображены на рисунке 52</w:t>
      </w:r>
      <w:r w:rsidRPr="003701A1">
        <w:rPr>
          <w:sz w:val="28"/>
          <w:szCs w:val="28"/>
        </w:rPr>
        <w:t>.</w:t>
      </w:r>
      <w:r>
        <w:rPr>
          <w:sz w:val="28"/>
          <w:szCs w:val="28"/>
        </w:rPr>
        <w:t xml:space="preserve"> </w:t>
      </w:r>
    </w:p>
    <w:p w14:paraId="1A30037C" w14:textId="4D50D554" w:rsidR="00A54A77" w:rsidRPr="00A54A77" w:rsidRDefault="00A54A77" w:rsidP="00A54A77">
      <w:pPr>
        <w:tabs>
          <w:tab w:val="left" w:pos="1341"/>
        </w:tabs>
        <w:ind w:firstLine="709"/>
        <w:jc w:val="both"/>
        <w:rPr>
          <w:b/>
          <w:sz w:val="28"/>
          <w:szCs w:val="28"/>
        </w:rPr>
      </w:pPr>
      <w:r>
        <w:rPr>
          <w:sz w:val="28"/>
          <w:szCs w:val="28"/>
        </w:rPr>
        <w:t xml:space="preserve">Дизайн, маршрутизация, алгоритм электронного регистра разработаны совместно с </w:t>
      </w:r>
      <w:r>
        <w:rPr>
          <w:sz w:val="28"/>
          <w:szCs w:val="28"/>
          <w:lang w:val="en-US"/>
        </w:rPr>
        <w:t>IT</w:t>
      </w:r>
      <w:r>
        <w:rPr>
          <w:sz w:val="28"/>
          <w:szCs w:val="28"/>
        </w:rPr>
        <w:t xml:space="preserve"> специалистами (п</w:t>
      </w:r>
      <w:r w:rsidR="003E358D">
        <w:rPr>
          <w:sz w:val="28"/>
          <w:szCs w:val="28"/>
        </w:rPr>
        <w:t>ри</w:t>
      </w:r>
      <w:r>
        <w:rPr>
          <w:sz w:val="28"/>
          <w:szCs w:val="28"/>
        </w:rPr>
        <w:t xml:space="preserve">ложения </w:t>
      </w:r>
      <w:r w:rsidR="00A47A88">
        <w:rPr>
          <w:sz w:val="28"/>
          <w:szCs w:val="28"/>
        </w:rPr>
        <w:t>Д,</w:t>
      </w:r>
      <w:r w:rsidR="004432B8">
        <w:rPr>
          <w:sz w:val="28"/>
          <w:szCs w:val="28"/>
        </w:rPr>
        <w:t>с.</w:t>
      </w:r>
      <w:r w:rsidR="00DF04AC">
        <w:rPr>
          <w:sz w:val="28"/>
          <w:szCs w:val="28"/>
          <w:lang w:val="kk-KZ"/>
        </w:rPr>
        <w:t xml:space="preserve"> </w:t>
      </w:r>
      <w:r w:rsidR="004432B8">
        <w:rPr>
          <w:sz w:val="28"/>
          <w:szCs w:val="28"/>
        </w:rPr>
        <w:t>19</w:t>
      </w:r>
      <w:r w:rsidR="00EA76DE">
        <w:rPr>
          <w:sz w:val="28"/>
          <w:szCs w:val="28"/>
        </w:rPr>
        <w:t>1</w:t>
      </w:r>
      <w:r w:rsidR="004432B8">
        <w:rPr>
          <w:sz w:val="28"/>
          <w:szCs w:val="28"/>
        </w:rPr>
        <w:t>;</w:t>
      </w:r>
      <w:r w:rsidR="00DF04AC">
        <w:rPr>
          <w:sz w:val="28"/>
          <w:szCs w:val="28"/>
          <w:lang w:val="kk-KZ"/>
        </w:rPr>
        <w:t xml:space="preserve"> </w:t>
      </w:r>
      <w:r w:rsidR="00A47A88">
        <w:rPr>
          <w:sz w:val="28"/>
          <w:szCs w:val="28"/>
        </w:rPr>
        <w:t>Е</w:t>
      </w:r>
      <w:r w:rsidR="004432B8">
        <w:rPr>
          <w:sz w:val="28"/>
          <w:szCs w:val="28"/>
        </w:rPr>
        <w:t>,с. 19</w:t>
      </w:r>
      <w:r w:rsidR="00EA76DE">
        <w:rPr>
          <w:sz w:val="28"/>
          <w:szCs w:val="28"/>
        </w:rPr>
        <w:t>2</w:t>
      </w:r>
      <w:r>
        <w:rPr>
          <w:sz w:val="28"/>
          <w:szCs w:val="28"/>
        </w:rPr>
        <w:t>).</w:t>
      </w:r>
    </w:p>
    <w:p w14:paraId="3F025A34" w14:textId="50C32CAB" w:rsidR="00A54A77" w:rsidRPr="003701A1" w:rsidRDefault="00A54A77" w:rsidP="00A54A77">
      <w:pPr>
        <w:ind w:firstLine="709"/>
        <w:jc w:val="both"/>
        <w:rPr>
          <w:sz w:val="28"/>
          <w:szCs w:val="28"/>
        </w:rPr>
      </w:pPr>
      <w:r w:rsidRPr="003701A1">
        <w:rPr>
          <w:sz w:val="28"/>
          <w:szCs w:val="28"/>
        </w:rPr>
        <w:t>Электронный регистр помогает вести четкий и точный учет всех лиц, зачатых донором, и их биологического происхождения. Эта прослеживаемость необходима для обеспечения доступа людей к информации об их генетическом наследии</w:t>
      </w:r>
      <w:r w:rsidR="00EA76DE">
        <w:rPr>
          <w:sz w:val="28"/>
          <w:szCs w:val="28"/>
        </w:rPr>
        <w:t>,</w:t>
      </w:r>
      <w:r w:rsidRPr="003701A1">
        <w:rPr>
          <w:sz w:val="28"/>
          <w:szCs w:val="28"/>
        </w:rPr>
        <w:t xml:space="preserve"> и для установления ответственности в случае возникновения каких-либо медицинских проблем в будущем.</w:t>
      </w:r>
    </w:p>
    <w:p w14:paraId="5ECBB4B2" w14:textId="584B5288" w:rsidR="00CF0BE3" w:rsidRPr="003701A1" w:rsidRDefault="00A54A77" w:rsidP="00A54A77">
      <w:pPr>
        <w:ind w:firstLine="709"/>
        <w:jc w:val="both"/>
        <w:rPr>
          <w:sz w:val="28"/>
          <w:szCs w:val="28"/>
        </w:rPr>
      </w:pPr>
      <w:r w:rsidRPr="003701A1">
        <w:rPr>
          <w:sz w:val="28"/>
          <w:szCs w:val="28"/>
        </w:rPr>
        <w:t xml:space="preserve">Прозрачность и честность — ключевые этические принципы ВРТ. </w:t>
      </w:r>
      <w:r>
        <w:rPr>
          <w:sz w:val="28"/>
          <w:szCs w:val="28"/>
        </w:rPr>
        <w:t>Единый э</w:t>
      </w:r>
      <w:r w:rsidRPr="003701A1">
        <w:rPr>
          <w:sz w:val="28"/>
          <w:szCs w:val="28"/>
        </w:rPr>
        <w:t>лектронный ре</w:t>
      </w:r>
      <w:r>
        <w:rPr>
          <w:sz w:val="28"/>
          <w:szCs w:val="28"/>
        </w:rPr>
        <w:t>ги</w:t>
      </w:r>
      <w:r w:rsidRPr="003701A1">
        <w:rPr>
          <w:sz w:val="28"/>
          <w:szCs w:val="28"/>
        </w:rPr>
        <w:t xml:space="preserve">стр </w:t>
      </w:r>
      <w:r>
        <w:rPr>
          <w:sz w:val="28"/>
          <w:szCs w:val="28"/>
        </w:rPr>
        <w:t xml:space="preserve">доноров половых гамет в РК может обеспечить </w:t>
      </w:r>
      <w:r w:rsidRPr="003701A1">
        <w:rPr>
          <w:sz w:val="28"/>
          <w:szCs w:val="28"/>
        </w:rPr>
        <w:t>лицам, зачатым с использованием донорских гамет, право на доступ к информации об их биологическом происхождении. Эта прозрачность уважает право человека знать свое генетическое происхождение.</w:t>
      </w:r>
      <w:r>
        <w:rPr>
          <w:sz w:val="28"/>
          <w:szCs w:val="28"/>
        </w:rPr>
        <w:t xml:space="preserve"> </w:t>
      </w:r>
      <w:r w:rsidR="00901FF2" w:rsidRPr="003701A1">
        <w:rPr>
          <w:sz w:val="28"/>
          <w:szCs w:val="28"/>
          <w:lang w:val="uk-UA"/>
        </w:rPr>
        <w:br w:type="page"/>
      </w:r>
    </w:p>
    <w:p w14:paraId="47DFF777"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82304" behindDoc="0" locked="0" layoutInCell="1" hidden="0" allowOverlap="1" wp14:anchorId="3745A9E8" wp14:editId="7EF83623">
                <wp:simplePos x="0" y="0"/>
                <wp:positionH relativeFrom="column">
                  <wp:posOffset>100966</wp:posOffset>
                </wp:positionH>
                <wp:positionV relativeFrom="paragraph">
                  <wp:posOffset>13335</wp:posOffset>
                </wp:positionV>
                <wp:extent cx="5924550" cy="7560000"/>
                <wp:effectExtent l="0" t="0" r="19050" b="22225"/>
                <wp:wrapNone/>
                <wp:docPr id="58" name="Прямоугольник 58"/>
                <wp:cNvGraphicFramePr/>
                <a:graphic xmlns:a="http://schemas.openxmlformats.org/drawingml/2006/main">
                  <a:graphicData uri="http://schemas.microsoft.com/office/word/2010/wordprocessingShape">
                    <wps:wsp>
                      <wps:cNvSpPr/>
                      <wps:spPr>
                        <a:xfrm>
                          <a:off x="0" y="0"/>
                          <a:ext cx="5924550" cy="7560000"/>
                        </a:xfrm>
                        <a:prstGeom prst="rect">
                          <a:avLst/>
                        </a:prstGeom>
                        <a:noFill/>
                        <a:ln w="25400" cap="flat" cmpd="sng">
                          <a:solidFill>
                            <a:srgbClr val="000000"/>
                          </a:solidFill>
                          <a:prstDash val="solid"/>
                          <a:round/>
                          <a:headEnd type="none" w="sm" len="sm"/>
                          <a:tailEnd type="none" w="sm" len="sm"/>
                        </a:ln>
                      </wps:spPr>
                      <wps:txbx>
                        <w:txbxContent>
                          <w:p w14:paraId="64574951" w14:textId="77777777" w:rsidR="00D10F50" w:rsidRDefault="00D10F50">
                            <w:pPr>
                              <w:textDirection w:val="btLr"/>
                            </w:pPr>
                          </w:p>
                        </w:txbxContent>
                      </wps:txbx>
                      <wps:bodyPr spcFirstLastPara="1" wrap="square" lIns="91425" tIns="91425" rIns="91425" bIns="91425" anchor="ctr" anchorCtr="0">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3745A9E8" id="Прямоугольник 58" o:spid="_x0000_s1045" style="position:absolute;left:0;text-align:left;margin-left:7.95pt;margin-top:1.05pt;width:466.5pt;height:595.3pt;z-index:251682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aEqBQIAABUEAAAOAAAAZHJzL2Uyb0RvYy54bWysU9Gu0zAMfUfiH6K8s27TemHTuit0xxDS&#10;FUy68AFemq6R0iTY2dr9PU42tgEPSIg+pHbi2MfHJ8vHobPiqJGMd5WcjMZSaKd8bdy+kt++bt68&#10;k4IiuBqsd7qSJ03ycfX61bIPCz31rbe1RsFJHC36UMk2xrAoClKt7oBGPmjHh43HDiK7uC9qhJ6z&#10;d7aYjscPRe+xDuiVJuLd9flQrnL+ptEqfmka0lHYSjK2mFfM6y6txWoJiz1CaI26wIB/QNGBcVz0&#10;mmoNEcQBzR+pOqPQk2/iSPmu8E1jlM49cDeT8W/dvLQQdO6FyaFwpYn+X1r1+fgStsg09IEWxGbq&#10;YmiwS3/GJ4ZM1ulKlh6iULxZzqezsmROFZ+9LR/G/CU6i9v1gBQ/at+JZFQSeRqZJDg+UzyH/gxJ&#10;1ZzfGGvzRKwTfSWn5YxzCgUsjMZCZLMLdSXJ7XMe8tbU6U66TbjfPVkUR0ijzt8Fzi9hqeAaqD3H&#10;5aOzCNAfXJ2LtxrqD64W8RRYsY51KxMa6qSwmlXORo6LYOzf45gP65iWG7/JisNuEIZ7mcxTsrS1&#10;8/Vpi4KC2hgG+QwUt4CsxgmXZ4Vy4e8HQAZjPzmWwHwym5Ys6XsH753dvQNOtZ6FryJKcXaeYn4I&#10;Z+rfH6JvTJ7KDcwFNmsvz/XyTpK47/0cdXvNqx8AAAD//wMAUEsDBBQABgAIAAAAIQCEmeiX3gAA&#10;AAkBAAAPAAAAZHJzL2Rvd25yZXYueG1sTI/NTsMwEITvSLyDtUjcqJOIQhLiVAgEB1QO/RFnN17i&#10;iHgdxW4T+vQsJzh+O6PZmWo1u16ccAydJwXpIgGB1HjTUatgv3u5yUGEqMno3hMq+MYAq/ryotKl&#10;8RNt8LSNreAQCqVWYGMcSilDY9HpsPADEmuffnQ6Mo6tNKOeONz1MkuSO+l0R/zB6gGfLDZf26NT&#10;cN4sxyas3X7K6f3t1a7Puw/9rNT11fz4ACLiHP/M8Fufq0PNnQ7+SCaInnlZsFNBloJgubjNmQ98&#10;T4vsHmRdyf8L6h8AAAD//wMAUEsBAi0AFAAGAAgAAAAhALaDOJL+AAAA4QEAABMAAAAAAAAAAAAA&#10;AAAAAAAAAFtDb250ZW50X1R5cGVzXS54bWxQSwECLQAUAAYACAAAACEAOP0h/9YAAACUAQAACwAA&#10;AAAAAAAAAAAAAAAvAQAAX3JlbHMvLnJlbHNQSwECLQAUAAYACAAAACEAzamhKgUCAAAVBAAADgAA&#10;AAAAAAAAAAAAAAAuAgAAZHJzL2Uyb0RvYy54bWxQSwECLQAUAAYACAAAACEAhJnol94AAAAJAQAA&#10;DwAAAAAAAAAAAAAAAABfBAAAZHJzL2Rvd25yZXYueG1sUEsFBgAAAAAEAAQA8wAAAGoFAAAAAA==&#10;" filled="f" strokeweight="2pt">
                <v:stroke startarrowwidth="narrow" startarrowlength="short" endarrowwidth="narrow" endarrowlength="short" joinstyle="round"/>
                <v:textbox inset="2.53958mm,2.53958mm,2.53958mm,2.53958mm">
                  <w:txbxContent>
                    <w:p w14:paraId="64574951" w14:textId="77777777" w:rsidR="00D10F50" w:rsidRDefault="00D10F50">
                      <w:pPr>
                        <w:textDirection w:val="btLr"/>
                      </w:pPr>
                    </w:p>
                  </w:txbxContent>
                </v:textbox>
              </v:rect>
            </w:pict>
          </mc:Fallback>
        </mc:AlternateContent>
      </w:r>
    </w:p>
    <w:p w14:paraId="76257229" w14:textId="77777777" w:rsidR="00CF0BE3" w:rsidRPr="003701A1" w:rsidRDefault="00CF0BE3">
      <w:pPr>
        <w:ind w:firstLine="567"/>
        <w:jc w:val="both"/>
        <w:rPr>
          <w:b/>
          <w:sz w:val="28"/>
          <w:szCs w:val="28"/>
        </w:rPr>
      </w:pPr>
    </w:p>
    <w:p w14:paraId="1599783F" w14:textId="77777777" w:rsidR="00CF0BE3" w:rsidRPr="003701A1" w:rsidRDefault="00CF0BE3">
      <w:pPr>
        <w:ind w:firstLine="567"/>
        <w:jc w:val="both"/>
        <w:rPr>
          <w:b/>
          <w:sz w:val="28"/>
          <w:szCs w:val="28"/>
        </w:rPr>
      </w:pPr>
    </w:p>
    <w:p w14:paraId="3BA6CB59"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703808" behindDoc="0" locked="0" layoutInCell="1" hidden="0" allowOverlap="1" wp14:anchorId="770F1084" wp14:editId="29E46AA8">
                <wp:simplePos x="0" y="0"/>
                <wp:positionH relativeFrom="column">
                  <wp:posOffset>546100</wp:posOffset>
                </wp:positionH>
                <wp:positionV relativeFrom="paragraph">
                  <wp:posOffset>-12065</wp:posOffset>
                </wp:positionV>
                <wp:extent cx="5287682" cy="877047"/>
                <wp:effectExtent l="0" t="0" r="27305" b="18415"/>
                <wp:wrapNone/>
                <wp:docPr id="52" name="Прямоугольник 52"/>
                <wp:cNvGraphicFramePr/>
                <a:graphic xmlns:a="http://schemas.openxmlformats.org/drawingml/2006/main">
                  <a:graphicData uri="http://schemas.microsoft.com/office/word/2010/wordprocessingShape">
                    <wps:wsp>
                      <wps:cNvSpPr/>
                      <wps:spPr>
                        <a:xfrm>
                          <a:off x="2791059" y="3430377"/>
                          <a:ext cx="5109882" cy="699247"/>
                        </a:xfrm>
                        <a:prstGeom prst="rect">
                          <a:avLst/>
                        </a:prstGeom>
                        <a:solidFill>
                          <a:srgbClr val="DAE5F1"/>
                        </a:solidFill>
                        <a:ln w="25400" cap="flat" cmpd="sng">
                          <a:solidFill>
                            <a:srgbClr val="395E89"/>
                          </a:solidFill>
                          <a:prstDash val="solid"/>
                          <a:round/>
                          <a:headEnd type="none" w="sm" len="sm"/>
                          <a:tailEnd type="none" w="sm" len="sm"/>
                        </a:ln>
                      </wps:spPr>
                      <wps:txbx>
                        <w:txbxContent>
                          <w:p w14:paraId="5C45586C" w14:textId="77777777" w:rsidR="00D10F50" w:rsidRDefault="00D10F50">
                            <w:pPr>
                              <w:spacing w:line="275" w:lineRule="auto"/>
                              <w:jc w:val="center"/>
                              <w:textDirection w:val="btLr"/>
                            </w:pPr>
                            <w:r>
                              <w:rPr>
                                <w:b/>
                                <w:color w:val="000000"/>
                                <w:sz w:val="28"/>
                              </w:rPr>
                              <w:t>Основные положения проекта учетно-электронного регистра донорских половых гамет в Республике Казахстан</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770F1084" id="Прямоугольник 52" o:spid="_x0000_s1046" style="position:absolute;left:0;text-align:left;margin-left:43pt;margin-top:-.95pt;width:416.35pt;height:69.05pt;z-index:25170380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cSCRKAIAAEkEAAAOAAAAZHJzL2Uyb0RvYy54bWysVNuO2jAQfa/Uf7D8XnKBLAQRVqsFqkqr&#10;Fmm7H2Ach1hybNdjSPj7jg1d2G6lSlVfnJl4cubMzJks7odOkaNwII2uaDZKKRGam1rqfUVfvm8+&#10;zSgBz3TNlNGioicB9H758cOit3ORm9aoWjiCIBrmva1o672dJwnwVnQMRsYKjZeNcR3z6Lp9UjvW&#10;I3qnkjxN75LeuNo6wwUAvl2dL+ky4jeN4P5b04DwRFUUufl4unjuwpksF2y+d8y2kl9osH9g0TGp&#10;Mekr1Ip5Rg5OvoPqJHcGTONH3HSJaRrJRawBq8nS36p5bpkVsRZsDtjXNsH/g+Vfj89267ANvYU5&#10;oBmqGBrXhSfyI0NF82mZpUVJyami48k4HU+n58aJwROOAUWWlrNZTgnHiLuyzCcxILkiWQf+szAd&#10;CUZFHQ4m9osdn8Bjdgz9FRISg1Gy3kilouP2u0flyJHhEFcP62KThfT4yZswpUmPXItJioPmDMXU&#10;KObR7GxdUdD7mPDNJ3CLPC6L9az8E3JgtmLQnhlEhHP9zhx0HSXUClavdU38yaLKNWqdBjbQUaIE&#10;bgYaMc4zqf4eh6UpjRVeZxIsP+wGIrGWPOo2vNqZ+rR1BCzfSCT5xMBvmUMFZ5geVY2JfxyYQzLq&#10;i0bZlNkkL3ANojMppqFV7vZmd3vDNG8NLgv3jpKz8+jj8oSxaPNw8KaRcXxXMhfaqNc4ostuhYW4&#10;9WPU9Q+w/AkAAP//AwBQSwMEFAAGAAgAAAAhAA0TNBLeAAAACQEAAA8AAABkcnMvZG93bnJldi54&#10;bWxMj0FPhDAUhO8m/ofmmXjbLWCCgJSN0awe9OCueu/SJyXSltDHLvrrfZ70OJnJzDf1ZnGDOOIU&#10;++AVpOsEBPo2mN53Ct5et6sCRCTtjR6CRwVfGGHTnJ/VujLh5Hd43FMnuMTHSiuwRGMlZWwtOh3X&#10;YUTP3keYnCaWUyfNpE9c7gaZJUkune49L1g94p3F9nM/OwXZ+7Z/fumRMvv0QOkc7x935bdSlxfL&#10;7Q0IwoX+wvCLz+jQMNMhzN5EMSgocr5CClZpCYL9Mi2uQRw4eJVnIJta/n/Q/AAAAP//AwBQSwEC&#10;LQAUAAYACAAAACEAtoM4kv4AAADhAQAAEwAAAAAAAAAAAAAAAAAAAAAAW0NvbnRlbnRfVHlwZXNd&#10;LnhtbFBLAQItABQABgAIAAAAIQA4/SH/1gAAAJQBAAALAAAAAAAAAAAAAAAAAC8BAABfcmVscy8u&#10;cmVsc1BLAQItABQABgAIAAAAIQAUcSCRKAIAAEkEAAAOAAAAAAAAAAAAAAAAAC4CAABkcnMvZTJv&#10;RG9jLnhtbFBLAQItABQABgAIAAAAIQANEzQS3gAAAAkBAAAPAAAAAAAAAAAAAAAAAIIEAABkcnMv&#10;ZG93bnJldi54bWxQSwUGAAAAAAQABADzAAAAjQUAAAAA&#10;" fillcolor="#dae5f1" strokecolor="#395e89" strokeweight="2pt">
                <v:stroke startarrowwidth="narrow" startarrowlength="short" endarrowwidth="narrow" endarrowlength="short" joinstyle="round"/>
                <v:textbox inset="2.53958mm,1.2694mm,2.53958mm,1.2694mm">
                  <w:txbxContent>
                    <w:p w14:paraId="5C45586C" w14:textId="77777777" w:rsidR="00D10F50" w:rsidRDefault="00D10F50">
                      <w:pPr>
                        <w:spacing w:line="275" w:lineRule="auto"/>
                        <w:jc w:val="center"/>
                        <w:textDirection w:val="btLr"/>
                      </w:pPr>
                      <w:r>
                        <w:rPr>
                          <w:b/>
                          <w:color w:val="000000"/>
                          <w:sz w:val="28"/>
                        </w:rPr>
                        <w:t>Основные положения проекта учетно-электронного регистра донорских половых гамет в Республике Казахстан</w:t>
                      </w:r>
                    </w:p>
                  </w:txbxContent>
                </v:textbox>
              </v:rect>
            </w:pict>
          </mc:Fallback>
        </mc:AlternateContent>
      </w:r>
    </w:p>
    <w:p w14:paraId="08D3F398" w14:textId="77777777" w:rsidR="00CF0BE3" w:rsidRPr="003701A1" w:rsidRDefault="00CF0BE3">
      <w:pPr>
        <w:ind w:firstLine="567"/>
        <w:jc w:val="both"/>
        <w:rPr>
          <w:b/>
          <w:sz w:val="28"/>
          <w:szCs w:val="28"/>
        </w:rPr>
      </w:pPr>
    </w:p>
    <w:p w14:paraId="4634D507" w14:textId="77777777" w:rsidR="00CF0BE3" w:rsidRPr="003701A1" w:rsidRDefault="00CF0BE3">
      <w:pPr>
        <w:ind w:firstLine="567"/>
        <w:jc w:val="both"/>
        <w:rPr>
          <w:b/>
          <w:sz w:val="28"/>
          <w:szCs w:val="28"/>
        </w:rPr>
      </w:pPr>
    </w:p>
    <w:p w14:paraId="73DD39F8" w14:textId="77777777" w:rsidR="00CF0BE3" w:rsidRPr="003701A1" w:rsidRDefault="00CF0BE3">
      <w:pPr>
        <w:ind w:firstLine="567"/>
        <w:jc w:val="both"/>
        <w:rPr>
          <w:b/>
          <w:sz w:val="28"/>
          <w:szCs w:val="28"/>
        </w:rPr>
      </w:pPr>
    </w:p>
    <w:p w14:paraId="0905C36D"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24960" behindDoc="0" locked="0" layoutInCell="1" hidden="0" allowOverlap="1" wp14:anchorId="5E183F39" wp14:editId="3ADC6BB9">
                <wp:simplePos x="0" y="0"/>
                <wp:positionH relativeFrom="column">
                  <wp:posOffset>546100</wp:posOffset>
                </wp:positionH>
                <wp:positionV relativeFrom="paragraph">
                  <wp:posOffset>50165</wp:posOffset>
                </wp:positionV>
                <wp:extent cx="5287645" cy="661670"/>
                <wp:effectExtent l="0" t="0" r="27305" b="24130"/>
                <wp:wrapNone/>
                <wp:docPr id="57" name="Прямоугольник 57"/>
                <wp:cNvGraphicFramePr/>
                <a:graphic xmlns:a="http://schemas.openxmlformats.org/drawingml/2006/main">
                  <a:graphicData uri="http://schemas.microsoft.com/office/word/2010/wordprocessingShape">
                    <wps:wsp>
                      <wps:cNvSpPr/>
                      <wps:spPr>
                        <a:xfrm>
                          <a:off x="0" y="0"/>
                          <a:ext cx="5287645" cy="6616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1113FF4D" w14:textId="77777777" w:rsidR="00D10F50" w:rsidRDefault="00D10F50">
                            <w:pPr>
                              <w:spacing w:line="275" w:lineRule="auto"/>
                              <w:jc w:val="center"/>
                              <w:textDirection w:val="btLr"/>
                            </w:pPr>
                            <w:r>
                              <w:rPr>
                                <w:color w:val="000000"/>
                                <w:sz w:val="28"/>
                              </w:rPr>
                              <w:t>Прослеживаемость и подотчетность</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5E183F39" id="Прямоугольник 57" o:spid="_x0000_s1047" style="position:absolute;left:0;text-align:left;margin-left:43pt;margin-top:3.95pt;width:416.35pt;height:52.1pt;z-index:25162496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eU4kGgIAAD0EAAAOAAAAZHJzL2Uyb0RvYy54bWysU22P2jAM/j5p/yHK91HaUd5EOZ0OmCad&#10;dki3/YCQJjRSmmROoOXfzwkMuG3SpGlfEjt27Mf248VD32pyFOCVNRXNB0NKhOG2VmZf0W9fNx+m&#10;lPjATM20NaKiJ+Hpw/L9u0Xn5qKwjdW1AIJBjJ93rqJNCG6eZZ43omV+YJ0waJQWWhZQhX1WA+sw&#10;equzYjgcZ52F2oHlwnt8XZ2NdJniSyl4eJHSi0B0RRFbSCekcxfPbLlg8z0w1yh+gcH+AUXLlMGk&#10;11ArFhg5gPotVKs4WG9lGHDbZlZKxUWqAavJh79U89owJ1It2Bzvrm3y/y8s/3J8dVvANnTOzz2K&#10;sYpeQhtvxEf61KzTtVmiD4TjY1lMJ+NRSQlH23icjyepm9nttwMfPgnbkihUFHAYqUfs+OwDZkTX&#10;ny4xmbda1RuldVJgv3vSQI4MB7d6XJebPM4Kv7xx04Z0FS3K0RCHyxkSSGoWUGxdXVFv9inhmy/+&#10;PvLHWbmezv4UOSJbMd+cEaQIZ7KAPZg60aYRrF6bmoSTQ2Yb5DeNaHxLiRa4DSgkv8CU/rsflqYN&#10;VnibQ5RCv+uJwlqKVH982tn6tAXiHd8oBPnMfNgyQNbmmB6ZjIm/HxggGP3ZIFVm+ajAMYWkjMpJ&#10;bBXcW3b3FmZ4Y3FBeABKzspTSAsTx2Ls4yFYqdL4bmAusJGjaUSXfYpLcK8nr9vWL38AAAD//wMA&#10;UEsDBBQABgAIAAAAIQC1vVor3QAAAAgBAAAPAAAAZHJzL2Rvd25yZXYueG1sTI8xT8MwFIR3JP6D&#10;9ZDYqOMMbZLGqRCoMMBAC+xu/BpbxM9R7LSBX4+Zyni609139WZ2PTvhGKwnCWKRAUNqvbbUSfh4&#10;394VwEJUpFXvCSV8Y4BNc31Vq0r7M+3wtI8dSyUUKiXBxDhUnIfWoFNh4Qek5B396FRMcuy4HtU5&#10;lbue51m25E5ZSgtGDfhgsP3aT05C/rm1r28WY25enqKYwuPzrvyR8vZmvl8DizjHSxj+8BM6NInp&#10;4CfSgfUSimW6EiWsSmDJLkWxAnZIOZEL4E3N/x9ofgEAAP//AwBQSwECLQAUAAYACAAAACEAtoM4&#10;kv4AAADhAQAAEwAAAAAAAAAAAAAAAAAAAAAAW0NvbnRlbnRfVHlwZXNdLnhtbFBLAQItABQABgAI&#10;AAAAIQA4/SH/1gAAAJQBAAALAAAAAAAAAAAAAAAAAC8BAABfcmVscy8ucmVsc1BLAQItABQABgAI&#10;AAAAIQBCeU4kGgIAAD0EAAAOAAAAAAAAAAAAAAAAAC4CAABkcnMvZTJvRG9jLnhtbFBLAQItABQA&#10;BgAIAAAAIQC1vVor3QAAAAgBAAAPAAAAAAAAAAAAAAAAAHQEAABkcnMvZG93bnJldi54bWxQSwUG&#10;AAAAAAQABADzAAAAfgUAAAAA&#10;" fillcolor="#dae5f1" strokecolor="#395e89" strokeweight="2pt">
                <v:stroke startarrowwidth="narrow" startarrowlength="short" endarrowwidth="narrow" endarrowlength="short" joinstyle="round"/>
                <v:textbox inset="2.53958mm,1.2694mm,2.53958mm,1.2694mm">
                  <w:txbxContent>
                    <w:p w14:paraId="1113FF4D" w14:textId="77777777" w:rsidR="00D10F50" w:rsidRDefault="00D10F50">
                      <w:pPr>
                        <w:spacing w:line="275" w:lineRule="auto"/>
                        <w:jc w:val="center"/>
                        <w:textDirection w:val="btLr"/>
                      </w:pPr>
                      <w:r>
                        <w:rPr>
                          <w:color w:val="000000"/>
                          <w:sz w:val="28"/>
                        </w:rPr>
                        <w:t>Прослеживаемость и подотчетность</w:t>
                      </w:r>
                    </w:p>
                  </w:txbxContent>
                </v:textbox>
              </v:rect>
            </w:pict>
          </mc:Fallback>
        </mc:AlternateContent>
      </w:r>
    </w:p>
    <w:p w14:paraId="3D26E877" w14:textId="77777777" w:rsidR="00CF0BE3" w:rsidRPr="003701A1" w:rsidRDefault="00CF0BE3">
      <w:pPr>
        <w:ind w:firstLine="567"/>
        <w:jc w:val="both"/>
        <w:rPr>
          <w:b/>
          <w:sz w:val="28"/>
          <w:szCs w:val="28"/>
        </w:rPr>
      </w:pPr>
    </w:p>
    <w:p w14:paraId="18B0FC18" w14:textId="77777777" w:rsidR="00CF0BE3" w:rsidRPr="003701A1" w:rsidRDefault="00CF0BE3">
      <w:pPr>
        <w:ind w:firstLine="567"/>
        <w:jc w:val="both"/>
        <w:rPr>
          <w:b/>
          <w:sz w:val="28"/>
          <w:szCs w:val="28"/>
        </w:rPr>
      </w:pPr>
    </w:p>
    <w:p w14:paraId="58C3D68B"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32128" behindDoc="0" locked="0" layoutInCell="1" hidden="0" allowOverlap="1" wp14:anchorId="6B08CC77" wp14:editId="351D76FE">
                <wp:simplePos x="0" y="0"/>
                <wp:positionH relativeFrom="column">
                  <wp:posOffset>546100</wp:posOffset>
                </wp:positionH>
                <wp:positionV relativeFrom="paragraph">
                  <wp:posOffset>101600</wp:posOffset>
                </wp:positionV>
                <wp:extent cx="5287645" cy="661670"/>
                <wp:effectExtent l="0" t="0" r="27305" b="24130"/>
                <wp:wrapNone/>
                <wp:docPr id="49" name="Прямоугольник 49"/>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799CE5B0" w14:textId="77777777" w:rsidR="00D10F50" w:rsidRDefault="00D10F50">
                            <w:pPr>
                              <w:spacing w:line="275" w:lineRule="auto"/>
                              <w:jc w:val="center"/>
                              <w:textDirection w:val="btLr"/>
                            </w:pPr>
                            <w:r>
                              <w:rPr>
                                <w:color w:val="000000"/>
                                <w:sz w:val="28"/>
                              </w:rPr>
                              <w:t>Соблюдение этических норм</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6B08CC77" id="Прямоугольник 49" o:spid="_x0000_s1048" style="position:absolute;left:0;text-align:left;margin-left:43pt;margin-top:8pt;width:416.35pt;height:52.1pt;z-index:25163212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YWLZKQIAAEkEAAAOAAAAZHJzL2Uyb0RvYy54bWysVNuO2jAQfa/Uf7D8XnKBLAERVqsFqkqr&#10;Fmm7H2Ach1hybHdsSPj7jg1d2G6lSlVfnJl4cubMnJks7odOkaMAJ42uaDZKKRGam1rqfUVfvm8+&#10;lZQ4z3TNlNGioifh6P3y44dFb+ciN61RtQCCINrNe1vR1ns7TxLHW9ExNzJWaLxsDHTMowv7pAbW&#10;I3qnkjxN75LeQG3BcOEcvl2dL+ky4jeN4P5b0zjhiaoocvPxhHjuwpksF2y+B2ZbyS802D+w6JjU&#10;mPQVasU8IweQ76A6ycE40/gRN11imkZyEWvAarL0t2qeW2ZFrAWb4+xrm9z/g+Vfj892C9iG3rq5&#10;QzNUMTTQhSfyI0NF8+ksS6eo5Kmi42JcpnfFuXFi8IRjQJGls3JSUMIxYlKOy2nsbHJFsuD8Z2E6&#10;EoyKAgoT+8WOT85jdgz9FRISO6NkvZFKRQf2u0cF5MhQxNXDuthkIT1+8iZMadIj12KSotCc4TA1&#10;ink0O1tX1Ol9TPjmE3eLPJ4V63L2J+TAbMVce2YQEc71gznoOo5QK1i91jXxJ4tTrnHWaWDjOkqU&#10;wM1AI8Z5JtXf47A0pbHCqybB8sNuIBJryfMAFl7tTH3aAnGWbySSfGLObxngBGeYHqcaE/84MEAy&#10;6ovGsZllkxxl8tGZFNPQKri92d3eMM1bg8vCPVBydh59XJ4gizYPB28aGeW7krnQxnmNEl12KyzE&#10;rR+jrn+A5U8AAAD//wMAUEsDBBQABgAIAAAAIQBzmvuI3QAAAAkBAAAPAAAAZHJzL2Rvd25yZXYu&#10;eG1sTI8xT8MwEIV3JP6DdUhs1EmGkoY4FQIVBhhogd2Nj9giPkex0wZ+PdepTKd77/Tue/V69r04&#10;4BhdIAX5IgOB1AbjqFPw8b65KUHEpMnoPhAq+MEI6+byotaVCUfa4mGXOsEhFCutwKY0VFLG1qLX&#10;cREGJPa+wuh14nXspBn1kcN9L4ssW0qvHfEHqwd8sNh+7yavoPjcuNc3h6mwL08pn+Lj83b1q9T1&#10;1Xx/ByLhnM7HcMJndGiYaR8mMlH0CsolV0msnyb7q7y8BbFnocgKkE0t/zdo/gAAAP//AwBQSwEC&#10;LQAUAAYACAAAACEAtoM4kv4AAADhAQAAEwAAAAAAAAAAAAAAAAAAAAAAW0NvbnRlbnRfVHlwZXNd&#10;LnhtbFBLAQItABQABgAIAAAAIQA4/SH/1gAAAJQBAAALAAAAAAAAAAAAAAAAAC8BAABfcmVscy8u&#10;cmVsc1BLAQItABQABgAIAAAAIQBNYWLZKQIAAEkEAAAOAAAAAAAAAAAAAAAAAC4CAABkcnMvZTJv&#10;RG9jLnhtbFBLAQItABQABgAIAAAAIQBzmvuI3QAAAAkBAAAPAAAAAAAAAAAAAAAAAIMEAABkcnMv&#10;ZG93bnJldi54bWxQSwUGAAAAAAQABADzAAAAjQUAAAAA&#10;" fillcolor="#dae5f1" strokecolor="#395e89" strokeweight="2pt">
                <v:stroke startarrowwidth="narrow" startarrowlength="short" endarrowwidth="narrow" endarrowlength="short" joinstyle="round"/>
                <v:textbox inset="2.53958mm,1.2694mm,2.53958mm,1.2694mm">
                  <w:txbxContent>
                    <w:p w14:paraId="799CE5B0" w14:textId="77777777" w:rsidR="00D10F50" w:rsidRDefault="00D10F50">
                      <w:pPr>
                        <w:spacing w:line="275" w:lineRule="auto"/>
                        <w:jc w:val="center"/>
                        <w:textDirection w:val="btLr"/>
                      </w:pPr>
                      <w:r>
                        <w:rPr>
                          <w:color w:val="000000"/>
                          <w:sz w:val="28"/>
                        </w:rPr>
                        <w:t>Соблюдение этических норм</w:t>
                      </w:r>
                    </w:p>
                  </w:txbxContent>
                </v:textbox>
              </v:rect>
            </w:pict>
          </mc:Fallback>
        </mc:AlternateContent>
      </w:r>
    </w:p>
    <w:p w14:paraId="6C0A8AAE" w14:textId="77777777" w:rsidR="00CF0BE3" w:rsidRPr="003701A1" w:rsidRDefault="00CF0BE3">
      <w:pPr>
        <w:ind w:firstLine="567"/>
        <w:jc w:val="both"/>
        <w:rPr>
          <w:b/>
          <w:sz w:val="28"/>
          <w:szCs w:val="28"/>
        </w:rPr>
      </w:pPr>
    </w:p>
    <w:p w14:paraId="6B771C89" w14:textId="77777777" w:rsidR="00CF0BE3" w:rsidRPr="003701A1" w:rsidRDefault="00CF0BE3">
      <w:pPr>
        <w:ind w:firstLine="567"/>
        <w:jc w:val="both"/>
        <w:rPr>
          <w:b/>
          <w:sz w:val="28"/>
          <w:szCs w:val="28"/>
        </w:rPr>
      </w:pPr>
    </w:p>
    <w:p w14:paraId="538EA031" w14:textId="77777777" w:rsidR="00CF0BE3" w:rsidRPr="003701A1" w:rsidRDefault="00CF0BE3">
      <w:pPr>
        <w:ind w:firstLine="567"/>
        <w:jc w:val="both"/>
        <w:rPr>
          <w:b/>
          <w:sz w:val="28"/>
          <w:szCs w:val="28"/>
        </w:rPr>
      </w:pPr>
    </w:p>
    <w:p w14:paraId="21A44B59"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39296" behindDoc="0" locked="0" layoutInCell="1" hidden="0" allowOverlap="1" wp14:anchorId="40F25501" wp14:editId="466ABF7F">
                <wp:simplePos x="0" y="0"/>
                <wp:positionH relativeFrom="column">
                  <wp:posOffset>546100</wp:posOffset>
                </wp:positionH>
                <wp:positionV relativeFrom="paragraph">
                  <wp:posOffset>-51435</wp:posOffset>
                </wp:positionV>
                <wp:extent cx="5287682" cy="661894"/>
                <wp:effectExtent l="0" t="0" r="27305" b="24130"/>
                <wp:wrapNone/>
                <wp:docPr id="51" name="Прямоугольник 51"/>
                <wp:cNvGraphicFramePr/>
                <a:graphic xmlns:a="http://schemas.openxmlformats.org/drawingml/2006/main">
                  <a:graphicData uri="http://schemas.microsoft.com/office/word/2010/wordprocessingShape">
                    <wps:wsp>
                      <wps:cNvSpPr/>
                      <wps:spPr>
                        <a:xfrm>
                          <a:off x="2791059" y="3537953"/>
                          <a:ext cx="5109882" cy="484094"/>
                        </a:xfrm>
                        <a:prstGeom prst="rect">
                          <a:avLst/>
                        </a:prstGeom>
                        <a:solidFill>
                          <a:srgbClr val="DAE5F1"/>
                        </a:solidFill>
                        <a:ln w="25400" cap="flat" cmpd="sng">
                          <a:solidFill>
                            <a:srgbClr val="395E89"/>
                          </a:solidFill>
                          <a:prstDash val="solid"/>
                          <a:round/>
                          <a:headEnd type="none" w="sm" len="sm"/>
                          <a:tailEnd type="none" w="sm" len="sm"/>
                        </a:ln>
                      </wps:spPr>
                      <wps:txbx>
                        <w:txbxContent>
                          <w:p w14:paraId="7A404215" w14:textId="77777777" w:rsidR="00D10F50" w:rsidRDefault="00D10F50">
                            <w:pPr>
                              <w:spacing w:line="275" w:lineRule="auto"/>
                              <w:jc w:val="center"/>
                              <w:textDirection w:val="btLr"/>
                            </w:pPr>
                            <w:r>
                              <w:rPr>
                                <w:color w:val="000000"/>
                                <w:sz w:val="28"/>
                              </w:rPr>
                              <w:t>Доступ к истории болезни и генетическая информация донора</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40F25501" id="Прямоугольник 51" o:spid="_x0000_s1049" style="position:absolute;left:0;text-align:left;margin-left:43pt;margin-top:-4.05pt;width:416.35pt;height:52.1pt;z-index:25163929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y2uaJgIAAEkEAAAOAAAAZHJzL2Uyb0RvYy54bWysVNtu2zAMfR+wfxD0vvgSe42DOEXRJMOA&#10;Yg3Q7QMYWY4FyJImKXHy96PkrEm3AQOGvcikRR8ekode3J96SY7cOqFVTbNJSglXTDdC7Wv67evm&#10;w4wS50E1ILXiNT1zR++X798tBjPnue60bLglCKLcfDA17bw38yRxrOM9uIk2XOFlq20PHl27TxoL&#10;A6L3MsnT9GMyaNsYqxl3Dt+uxku6jPhty5l/blvHPZE1RW4+njaeu3AmywXM9xZMJ9iFBvwDix6E&#10;wqSvUCvwQA5W/AbVC2a1062fMN0num0F47EGrCZLf6nmpQPDYy3YHGde2+T+Hyz7cnwxW4ttGIyb&#10;OzRDFafW9uGJ/MippvldlaVlRcm5ptNyeleV07Fx/OQJw4AyS6vZLKeEYUQxK9KqCAHJFclY5z9x&#10;3ZNg1NTiYGK/4Pjk/Bj6MyQkdlqKZiOkjI7d7x6lJUfAIa4e1uUmu6C/CZOKDMi1LFIcNAMUUyvB&#10;o9mbpqZO7WPCN5+4W+RpVa5n1Z+QA7MVuG5kEBHG+q0+qCZKqOPQrFVD/NmgyhVqnQY2rqdEctwM&#10;NGKcByH/HoeNkwr7d51JsPxpdyICa8lj+8OrnW7OW0ucYRuBJJ/A+S1YVHCG6VHVmPj7ASySkZ8V&#10;yqbKirzENYhOUd6FVtnbm93tDSjWaVwW5i0lo/Po4/KEsSj9cPC6FXF8VzIX2qjXKIDLboWFuPVj&#10;1PUPsPwBAAD//wMAUEsDBBQABgAIAAAAIQBgmisG3gAAAAgBAAAPAAAAZHJzL2Rvd25yZXYueG1s&#10;TI/BTsMwEETvSPyDtUjcWsc5hDSNUyFQ4QAHWuDuxtvYIraj2GkDX89yKrdZzWrmTb2ZXc9OOEYb&#10;vASxzIChb4O2vpPw8b5dlMBiUl6rPniU8I0RNs31Va0qHc5+h6d96hiF+FgpCSaloeI8tgadissw&#10;oCfvGEanEp1jx/WozhTuep5nWcGdsp4ajBrwwWD7tZ+chPxza1/fLKbcvDwlMcXH593qR8rbm/l+&#10;DSzhnC7P8IdP6NAQ0yFMXkfWSygLmpIkLEoBjPyVKO+AHUgUAnhT8/8Dml8AAAD//wMAUEsBAi0A&#10;FAAGAAgAAAAhALaDOJL+AAAA4QEAABMAAAAAAAAAAAAAAAAAAAAAAFtDb250ZW50X1R5cGVzXS54&#10;bWxQSwECLQAUAAYACAAAACEAOP0h/9YAAACUAQAACwAAAAAAAAAAAAAAAAAvAQAAX3JlbHMvLnJl&#10;bHNQSwECLQAUAAYACAAAACEA2ctrmiYCAABJBAAADgAAAAAAAAAAAAAAAAAuAgAAZHJzL2Uyb0Rv&#10;Yy54bWxQSwECLQAUAAYACAAAACEAYJorBt4AAAAIAQAADwAAAAAAAAAAAAAAAACABAAAZHJzL2Rv&#10;d25yZXYueG1sUEsFBgAAAAAEAAQA8wAAAIsFAAAAAA==&#10;" fillcolor="#dae5f1" strokecolor="#395e89" strokeweight="2pt">
                <v:stroke startarrowwidth="narrow" startarrowlength="short" endarrowwidth="narrow" endarrowlength="short" joinstyle="round"/>
                <v:textbox inset="2.53958mm,1.2694mm,2.53958mm,1.2694mm">
                  <w:txbxContent>
                    <w:p w14:paraId="7A404215" w14:textId="77777777" w:rsidR="00D10F50" w:rsidRDefault="00D10F50">
                      <w:pPr>
                        <w:spacing w:line="275" w:lineRule="auto"/>
                        <w:jc w:val="center"/>
                        <w:textDirection w:val="btLr"/>
                      </w:pPr>
                      <w:r>
                        <w:rPr>
                          <w:color w:val="000000"/>
                          <w:sz w:val="28"/>
                        </w:rPr>
                        <w:t>Доступ к истории болезни и генетическая информация донора</w:t>
                      </w:r>
                    </w:p>
                  </w:txbxContent>
                </v:textbox>
              </v:rect>
            </w:pict>
          </mc:Fallback>
        </mc:AlternateContent>
      </w:r>
    </w:p>
    <w:p w14:paraId="36EB5D1D" w14:textId="77777777" w:rsidR="00CF0BE3" w:rsidRPr="003701A1" w:rsidRDefault="00CF0BE3">
      <w:pPr>
        <w:ind w:firstLine="567"/>
        <w:jc w:val="both"/>
        <w:rPr>
          <w:b/>
          <w:sz w:val="28"/>
          <w:szCs w:val="28"/>
        </w:rPr>
      </w:pPr>
    </w:p>
    <w:p w14:paraId="7E5FFBD2" w14:textId="77777777" w:rsidR="00CF0BE3" w:rsidRPr="003701A1" w:rsidRDefault="00CF0BE3">
      <w:pPr>
        <w:ind w:firstLine="567"/>
        <w:jc w:val="both"/>
        <w:rPr>
          <w:b/>
          <w:sz w:val="28"/>
          <w:szCs w:val="28"/>
        </w:rPr>
      </w:pPr>
    </w:p>
    <w:p w14:paraId="434CA2C5"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46464" behindDoc="0" locked="0" layoutInCell="1" hidden="0" allowOverlap="1" wp14:anchorId="3148DD3E" wp14:editId="08414115">
                <wp:simplePos x="0" y="0"/>
                <wp:positionH relativeFrom="column">
                  <wp:posOffset>546100</wp:posOffset>
                </wp:positionH>
                <wp:positionV relativeFrom="paragraph">
                  <wp:posOffset>0</wp:posOffset>
                </wp:positionV>
                <wp:extent cx="5287645" cy="746418"/>
                <wp:effectExtent l="0" t="0" r="27305" b="15875"/>
                <wp:wrapNone/>
                <wp:docPr id="55" name="Прямоугольник 55"/>
                <wp:cNvGraphicFramePr/>
                <a:graphic xmlns:a="http://schemas.openxmlformats.org/drawingml/2006/main">
                  <a:graphicData uri="http://schemas.microsoft.com/office/word/2010/wordprocessingShape">
                    <wps:wsp>
                      <wps:cNvSpPr/>
                      <wps:spPr>
                        <a:xfrm>
                          <a:off x="2791078" y="3495691"/>
                          <a:ext cx="5109845" cy="568618"/>
                        </a:xfrm>
                        <a:prstGeom prst="rect">
                          <a:avLst/>
                        </a:prstGeom>
                        <a:solidFill>
                          <a:srgbClr val="DAE5F1"/>
                        </a:solidFill>
                        <a:ln w="25400" cap="flat" cmpd="sng">
                          <a:solidFill>
                            <a:srgbClr val="395E89"/>
                          </a:solidFill>
                          <a:prstDash val="solid"/>
                          <a:round/>
                          <a:headEnd type="none" w="sm" len="sm"/>
                          <a:tailEnd type="none" w="sm" len="sm"/>
                        </a:ln>
                      </wps:spPr>
                      <wps:txbx>
                        <w:txbxContent>
                          <w:p w14:paraId="02794BC0" w14:textId="77777777" w:rsidR="00D10F50" w:rsidRDefault="00D10F50">
                            <w:pPr>
                              <w:spacing w:line="275" w:lineRule="auto"/>
                              <w:jc w:val="center"/>
                              <w:textDirection w:val="btLr"/>
                            </w:pPr>
                            <w:r>
                              <w:rPr>
                                <w:color w:val="000000"/>
                                <w:sz w:val="28"/>
                              </w:rPr>
                              <w:t>Предотвращение случайных кровнородственных связей, путем отслеживания количества потомков от одного донора.</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3148DD3E" id="Прямоугольник 55" o:spid="_x0000_s1050" style="position:absolute;left:0;text-align:left;margin-left:43pt;margin-top:0;width:416.35pt;height:58.75pt;z-index:25164646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ZgnwJwIAAEkEAAAOAAAAZHJzL2Uyb0RvYy54bWysVNuO2jAQfa/Uf7D8XpKwCRBEWK0WqCqt&#10;ukjbfoBxHGLJsV2PIfD3HTt0gfahUtUXx5M5OXPmlsXjqVPkKBxIoyuajVJKhOamlnpf0e/fNp9m&#10;lIBnumbKaFHRswD6uPz4YdHbuRib1qhaOIIkGua9rWjrvZ0nCfBWdAxGxgqNzsa4jnk03T6pHeuR&#10;vVPJOE0nSW9cbZ3hAgDfrgYnXUb+phHcvzYNCE9URVGbj6eL5y6cyXLB5nvHbCv5RQb7BxUdkxqD&#10;vlOtmGfk4OQfVJ3kzoBp/IibLjFNI7mIOWA2WfpbNm8tsyLmgsUB+14m+H+0/OvxzW4dlqG3MAe8&#10;hixOjevCE/WRU0XH0zJLp9jJc0Uf8rKYlNlQOHHyhCOgyNJylheUcEQUk9kkmwVAcmWyDvxnYToS&#10;LhV12JhYL3Z8AT9Af0FCYDBK1hupVDTcfvesHDkybOLqaV1sYnhkv4MpTXrUWuQpNpozHKZGMY/X&#10;ztYVBb2PAe8+gVvmh7JYz8qL7jtYULZi0A4KomvI35mDruMItYLVa10Tf7Y45RpnnQY10FGiBG4G&#10;XiLOM6n+jsPUlMb6XXsSbv60OxGJuYzzQBZe7Ux93joClm8kinxh4LfM4QRnGB6nGgP/ODCHYtQX&#10;jWNTZvkY2+SjkRfTUCp369ndepjmrcFl4d5RMhjPPi5PaIs2TwdvGhnbdxVzkY3zGgfgslthIW7t&#10;iLr+AZY/AQAA//8DAFBLAwQUAAYACAAAACEAeIyiZ90AAAAHAQAADwAAAGRycy9kb3ducmV2Lnht&#10;bEyPwU7DMBBE70j8g7VI3KiTSLRpiFMhUOEAB1rg7sZLbBGvo9hpA1/PcoLLSKsZzbytN7PvxRHH&#10;6AIpyBcZCKQ2GEedgrfX7VUJIiZNRveBUMEXRtg052e1rkw40Q6P+9QJLqFYaQU2paGSMrYWvY6L&#10;MCCx9xFGrxOfYyfNqE9c7ntZZNlSeu2IF6we8M5i+7mfvILifeueXxymwj49pHyK94+79bdSlxfz&#10;7Q2IhHP6C8MvPqNDw0yHMJGJoldQLvmVpICV3XVerkAcOJavrkE2tfzP3/wAAAD//wMAUEsBAi0A&#10;FAAGAAgAAAAhALaDOJL+AAAA4QEAABMAAAAAAAAAAAAAAAAAAAAAAFtDb250ZW50X1R5cGVzXS54&#10;bWxQSwECLQAUAAYACAAAACEAOP0h/9YAAACUAQAACwAAAAAAAAAAAAAAAAAvAQAAX3JlbHMvLnJl&#10;bHNQSwECLQAUAAYACAAAACEA0GYJ8CcCAABJBAAADgAAAAAAAAAAAAAAAAAuAgAAZHJzL2Uyb0Rv&#10;Yy54bWxQSwECLQAUAAYACAAAACEAeIyiZ90AAAAHAQAADwAAAAAAAAAAAAAAAACBBAAAZHJzL2Rv&#10;d25yZXYueG1sUEsFBgAAAAAEAAQA8wAAAIsFAAAAAA==&#10;" fillcolor="#dae5f1" strokecolor="#395e89" strokeweight="2pt">
                <v:stroke startarrowwidth="narrow" startarrowlength="short" endarrowwidth="narrow" endarrowlength="short" joinstyle="round"/>
                <v:textbox inset="2.53958mm,1.2694mm,2.53958mm,1.2694mm">
                  <w:txbxContent>
                    <w:p w14:paraId="02794BC0" w14:textId="77777777" w:rsidR="00D10F50" w:rsidRDefault="00D10F50">
                      <w:pPr>
                        <w:spacing w:line="275" w:lineRule="auto"/>
                        <w:jc w:val="center"/>
                        <w:textDirection w:val="btLr"/>
                      </w:pPr>
                      <w:r>
                        <w:rPr>
                          <w:color w:val="000000"/>
                          <w:sz w:val="28"/>
                        </w:rPr>
                        <w:t>Предотвращение случайных кровнородственных связей, путем отслеживания количества потомков от одного донора.</w:t>
                      </w:r>
                    </w:p>
                  </w:txbxContent>
                </v:textbox>
              </v:rect>
            </w:pict>
          </mc:Fallback>
        </mc:AlternateContent>
      </w:r>
    </w:p>
    <w:p w14:paraId="6E0D4697" w14:textId="77777777" w:rsidR="00CF0BE3" w:rsidRPr="003701A1" w:rsidRDefault="00CF0BE3">
      <w:pPr>
        <w:ind w:firstLine="567"/>
        <w:jc w:val="both"/>
        <w:rPr>
          <w:b/>
          <w:sz w:val="28"/>
          <w:szCs w:val="28"/>
        </w:rPr>
      </w:pPr>
    </w:p>
    <w:p w14:paraId="0E5A05B2" w14:textId="77777777" w:rsidR="00CF0BE3" w:rsidRPr="003701A1" w:rsidRDefault="00CF0BE3">
      <w:pPr>
        <w:ind w:firstLine="567"/>
        <w:jc w:val="both"/>
        <w:rPr>
          <w:b/>
          <w:sz w:val="28"/>
          <w:szCs w:val="28"/>
        </w:rPr>
      </w:pPr>
    </w:p>
    <w:p w14:paraId="2E993470"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53632" behindDoc="0" locked="0" layoutInCell="1" hidden="0" allowOverlap="1" wp14:anchorId="18C5DE06" wp14:editId="4A6A8337">
                <wp:simplePos x="0" y="0"/>
                <wp:positionH relativeFrom="column">
                  <wp:posOffset>546100</wp:posOffset>
                </wp:positionH>
                <wp:positionV relativeFrom="paragraph">
                  <wp:posOffset>135890</wp:posOffset>
                </wp:positionV>
                <wp:extent cx="5287645" cy="661670"/>
                <wp:effectExtent l="0" t="0" r="27305" b="24130"/>
                <wp:wrapNone/>
                <wp:docPr id="56" name="Прямоугольник 56"/>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146C729A" w14:textId="77777777" w:rsidR="00D10F50" w:rsidRDefault="00D10F50">
                            <w:pPr>
                              <w:spacing w:line="275" w:lineRule="auto"/>
                              <w:jc w:val="center"/>
                              <w:textDirection w:val="btLr"/>
                            </w:pPr>
                            <w:r>
                              <w:rPr>
                                <w:color w:val="000000"/>
                                <w:sz w:val="28"/>
                              </w:rPr>
                              <w:t>Безопасность и конфиденциальность данных</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18C5DE06" id="Прямоугольник 56" o:spid="_x0000_s1051" style="position:absolute;left:0;text-align:left;margin-left:43pt;margin-top:10.7pt;width:416.35pt;height:52.1pt;z-index:25165363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hQrBJwIAAEkEAAAOAAAAZHJzL2Uyb0RvYy54bWysVNuO2jAQfa/Uf7D8XpIAWQIirFbLUlVa&#10;tUjbfoCxHWLJsd2xIeHvOzZ0YdtKlaq+mJl4fOacubC8HzpNjhK8sqamxSinRBpuhTL7mn77uvlQ&#10;UeIDM4Jpa2RNT9LT+9X7d8veLeTYtlYLCQRBjF/0rqZtCG6RZZ63smN+ZJ00eNlY6FhAF/aZANYj&#10;eqezcZ7fZb0F4cBy6T1+XZ8v6SrhN43k4UvTeBmIrilyC+mEdO7ima2WbLEH5lrFLzTYP7DomDKY&#10;9BVqzQIjB1C/QXWKg/W2CSNuu8w2jeIyaUA1Rf6LmpeWOZm0YHG8ey2T/3+w/PPxxW0By9A7v/Bo&#10;RhVDA138RX5kqOl4Ni/yGXbyVNNJOanyu/JcODkEwjGgLPJ5NS0p4RgxrSbVLFU2uyI58OGjtB2J&#10;Rk0BG5PqxY7PPmB2DP0ZEhN7q5XYKK2TA/vdowZyZNjE9cNTuSlienzyJkwb0iPXcppjoznDYWo0&#10;C2h2TtTUm31K+OaJv0WezMunav4n5MhszXx7ZpAQzvrBHoxII9RKJp6MIOHkcMoNzjqNbHxHiZa4&#10;GWikuMCU/nscStMGFV57Eq0w7AaiUMs4lT9+2llx2gLxjm8UknxmPmwZ4AQXmB6nGhN/PzBAMvqT&#10;wbGZF1N8TEJypuUslgpub3a3N8zw1uKy8ACUnJ3HkJYntsXYh0OwjUrtu5K50MZ5TS267FZciFs/&#10;RV3/AVY/AAAA//8DAFBLAwQUAAYACAAAACEA5vCJ4d4AAAAJAQAADwAAAGRycy9kb3ducmV2Lnht&#10;bEyPwU7DMBBE70j8g7VI3KiTCEKaxqkQqHCAAy307iZLbBGvo9hpA1/PcoLjakZv31Tr2fXiiGOw&#10;nhSkiwQEUuNbS52C97fNVQEiRE2t7j2hgi8MsK7Pzypdtv5EWzzuYicYQqHUCkyMQyllaAw6HRZ+&#10;QOLsw49ORz7HTrajPjHc9TJLklw6bYk/GD3gvcHmczc5Bdl+Y19eLcbMPD/GdAoPT9vlt1KXF/Pd&#10;CkTEOf6V4Vef1aFmp4OfqA2iV1DkPCUyK70GwfkyLW5BHLiY3eQg60r+X1D/AAAA//8DAFBLAQIt&#10;ABQABgAIAAAAIQC2gziS/gAAAOEBAAATAAAAAAAAAAAAAAAAAAAAAABbQ29udGVudF9UeXBlc10u&#10;eG1sUEsBAi0AFAAGAAgAAAAhADj9If/WAAAAlAEAAAsAAAAAAAAAAAAAAAAALwEAAF9yZWxzLy5y&#10;ZWxzUEsBAi0AFAAGAAgAAAAhAHeFCsEnAgAASQQAAA4AAAAAAAAAAAAAAAAALgIAAGRycy9lMm9E&#10;b2MueG1sUEsBAi0AFAAGAAgAAAAhAObwieHeAAAACQEAAA8AAAAAAAAAAAAAAAAAgQQAAGRycy9k&#10;b3ducmV2LnhtbFBLBQYAAAAABAAEAPMAAACMBQAAAAA=&#10;" fillcolor="#dae5f1" strokecolor="#395e89" strokeweight="2pt">
                <v:stroke startarrowwidth="narrow" startarrowlength="short" endarrowwidth="narrow" endarrowlength="short" joinstyle="round"/>
                <v:textbox inset="2.53958mm,1.2694mm,2.53958mm,1.2694mm">
                  <w:txbxContent>
                    <w:p w14:paraId="146C729A" w14:textId="77777777" w:rsidR="00D10F50" w:rsidRDefault="00D10F50">
                      <w:pPr>
                        <w:spacing w:line="275" w:lineRule="auto"/>
                        <w:jc w:val="center"/>
                        <w:textDirection w:val="btLr"/>
                      </w:pPr>
                      <w:r>
                        <w:rPr>
                          <w:color w:val="000000"/>
                          <w:sz w:val="28"/>
                        </w:rPr>
                        <w:t>Безопасность и конфиденциальность данных</w:t>
                      </w:r>
                    </w:p>
                  </w:txbxContent>
                </v:textbox>
              </v:rect>
            </w:pict>
          </mc:Fallback>
        </mc:AlternateContent>
      </w:r>
    </w:p>
    <w:p w14:paraId="467D7E0F" w14:textId="77777777" w:rsidR="00CF0BE3" w:rsidRPr="003701A1" w:rsidRDefault="00CF0BE3">
      <w:pPr>
        <w:ind w:firstLine="567"/>
        <w:jc w:val="both"/>
        <w:rPr>
          <w:b/>
          <w:sz w:val="28"/>
          <w:szCs w:val="28"/>
        </w:rPr>
      </w:pPr>
    </w:p>
    <w:p w14:paraId="5759E954" w14:textId="77777777" w:rsidR="00CF0BE3" w:rsidRPr="003701A1" w:rsidRDefault="00CF0BE3">
      <w:pPr>
        <w:ind w:firstLine="567"/>
        <w:jc w:val="both"/>
        <w:rPr>
          <w:b/>
          <w:sz w:val="28"/>
          <w:szCs w:val="28"/>
        </w:rPr>
      </w:pPr>
    </w:p>
    <w:p w14:paraId="2F591A3A"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67968" behindDoc="0" locked="0" layoutInCell="1" hidden="0" allowOverlap="1" wp14:anchorId="2118DEA8" wp14:editId="7338C4D8">
                <wp:simplePos x="0" y="0"/>
                <wp:positionH relativeFrom="column">
                  <wp:posOffset>546100</wp:posOffset>
                </wp:positionH>
                <wp:positionV relativeFrom="paragraph">
                  <wp:posOffset>187960</wp:posOffset>
                </wp:positionV>
                <wp:extent cx="5287645" cy="661670"/>
                <wp:effectExtent l="0" t="0" r="27305" b="24130"/>
                <wp:wrapNone/>
                <wp:docPr id="47" name="Прямоугольник 47"/>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6CED2BD1" w14:textId="77777777" w:rsidR="00D10F50" w:rsidRDefault="00D10F50">
                            <w:pPr>
                              <w:spacing w:line="275" w:lineRule="auto"/>
                              <w:jc w:val="center"/>
                              <w:textDirection w:val="btLr"/>
                            </w:pPr>
                            <w:r>
                              <w:rPr>
                                <w:color w:val="000000"/>
                                <w:sz w:val="28"/>
                              </w:rPr>
                              <w:t>Регулирование и надзор</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2118DEA8" id="Прямоугольник 47" o:spid="_x0000_s1052" style="position:absolute;left:0;text-align:left;margin-left:43pt;margin-top:14.8pt;width:416.35pt;height:52.1pt;z-index:25166796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f+KKAIAAEkEAAAOAAAAZHJzL2Uyb0RvYy54bWysVFGP2jAMfp+0/xDlfbQFCi2inE4HTJNO&#10;G9JtPyCkKY2UJpkTaPn3cwI7uG3SpGkvqd24nz/7s7t8GDpFTgKcNLqi2SilRGhuaqkPFf32dfuh&#10;oMR5pmumjBYVPQtHH1bv3y17uxBj0xpVCyAIot2itxVtvbeLJHG8FR1zI2OFxsvGQMc8unBIamA9&#10;oncqGafpLOkN1BYMF87h2/Xlkq4iftMI7r80jROeqIoiNx9PiOc+nMlqyRYHYLaV/EqD/QOLjkmN&#10;SV+h1swzcgT5G1QnORhnGj/ipktM00guYg1YTZb+Us1Ly6yItWBznH1tk/t/sPzz6cXuANvQW7dw&#10;aIYqhga68ER+ZKjoeF5m6RyVPFd0kk+KdJZfGicGTzgG5FlaFtOcEo4R02JSzGNnkxuSBec/CtOR&#10;YFQUUJjYL3Z6dh6zY+jPkJDYGSXrrVQqOnDYPykgJ4Yirh83+TYL6fGTN2FKkx655tMUheYMh6lR&#10;zKPZ2bqiTh9iwjefuHvkSZlvivJPyIHZmrn2wiAiXOoHc9R1HKFWsHqja+LPFqdc46zTwMZ1lCiB&#10;m4FGjPNMqr/HYWlKY4U3TYLlh/1AJNYyngWw8Gpv6vMOiLN8K5HkM3N+xwAnOMP0ONWY+PuRAZJR&#10;nzSOTZlNxyiTj840n4dWwf3N/v6Gad4aXBbugZKL8+Tj8gRZtHk8etPIKN+NzJU2zmuU6LpbYSHu&#10;/Rh1+wOsfgAAAP//AwBQSwMEFAAGAAgAAAAhANIq/QPeAAAACQEAAA8AAABkcnMvZG93bnJldi54&#10;bWxMj0FPhDAQhe8m/odmTLy5BTZBQMrGaFYPenBXvXfpSIm0JXTYRX+940mPk/fyzffqzeIGccQp&#10;9sErSFcJCPRtML3vFLy9bq8KEJG0N3oIHhV8YYRNc35W68qEk9/hcU+dYIiPlVZgicZKythadDqu&#10;woies48wOU18Tp00kz4x3A0yS5JcOt17/mD1iHcW28/97BRk79v++aVHyuzTA6VzvH/cld9KXV4s&#10;tzcgCBf6K8OvPqtDw06HMHsTxaCgyHkKMavMQXBepsU1iAMX1+sCZFPL/wuaHwAAAP//AwBQSwEC&#10;LQAUAAYACAAAACEAtoM4kv4AAADhAQAAEwAAAAAAAAAAAAAAAAAAAAAAW0NvbnRlbnRfVHlwZXNd&#10;LnhtbFBLAQItABQABgAIAAAAIQA4/SH/1gAAAJQBAAALAAAAAAAAAAAAAAAAAC8BAABfcmVscy8u&#10;cmVsc1BLAQItABQABgAIAAAAIQCuPf+KKAIAAEkEAAAOAAAAAAAAAAAAAAAAAC4CAABkcnMvZTJv&#10;RG9jLnhtbFBLAQItABQABgAIAAAAIQDSKv0D3gAAAAkBAAAPAAAAAAAAAAAAAAAAAIIEAABkcnMv&#10;ZG93bnJldi54bWxQSwUGAAAAAAQABADzAAAAjQUAAAAA&#10;" fillcolor="#dae5f1" strokecolor="#395e89" strokeweight="2pt">
                <v:stroke startarrowwidth="narrow" startarrowlength="short" endarrowwidth="narrow" endarrowlength="short" joinstyle="round"/>
                <v:textbox inset="2.53958mm,1.2694mm,2.53958mm,1.2694mm">
                  <w:txbxContent>
                    <w:p w14:paraId="6CED2BD1" w14:textId="77777777" w:rsidR="00D10F50" w:rsidRDefault="00D10F50">
                      <w:pPr>
                        <w:spacing w:line="275" w:lineRule="auto"/>
                        <w:jc w:val="center"/>
                        <w:textDirection w:val="btLr"/>
                      </w:pPr>
                      <w:r>
                        <w:rPr>
                          <w:color w:val="000000"/>
                          <w:sz w:val="28"/>
                        </w:rPr>
                        <w:t>Регулирование и надзор</w:t>
                      </w:r>
                    </w:p>
                  </w:txbxContent>
                </v:textbox>
              </v:rect>
            </w:pict>
          </mc:Fallback>
        </mc:AlternateContent>
      </w:r>
    </w:p>
    <w:p w14:paraId="084FED54" w14:textId="77777777" w:rsidR="00CF0BE3" w:rsidRPr="003701A1" w:rsidRDefault="00CF0BE3">
      <w:pPr>
        <w:ind w:firstLine="567"/>
        <w:jc w:val="both"/>
        <w:rPr>
          <w:b/>
          <w:sz w:val="28"/>
          <w:szCs w:val="28"/>
        </w:rPr>
      </w:pPr>
    </w:p>
    <w:p w14:paraId="7D506336" w14:textId="77777777" w:rsidR="00CF0BE3" w:rsidRPr="003701A1" w:rsidRDefault="00CF0BE3">
      <w:pPr>
        <w:ind w:firstLine="567"/>
        <w:jc w:val="both"/>
        <w:rPr>
          <w:b/>
          <w:sz w:val="28"/>
          <w:szCs w:val="28"/>
        </w:rPr>
      </w:pPr>
    </w:p>
    <w:p w14:paraId="0FFB1B90" w14:textId="77777777" w:rsidR="00CF0BE3" w:rsidRPr="003701A1" w:rsidRDefault="00CF0BE3">
      <w:pPr>
        <w:ind w:firstLine="567"/>
        <w:jc w:val="both"/>
        <w:rPr>
          <w:b/>
          <w:sz w:val="28"/>
          <w:szCs w:val="28"/>
        </w:rPr>
      </w:pPr>
    </w:p>
    <w:p w14:paraId="2F5D0A0D"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75136" behindDoc="0" locked="0" layoutInCell="1" hidden="0" allowOverlap="1" wp14:anchorId="169C80B4" wp14:editId="63E499F0">
                <wp:simplePos x="0" y="0"/>
                <wp:positionH relativeFrom="column">
                  <wp:posOffset>546100</wp:posOffset>
                </wp:positionH>
                <wp:positionV relativeFrom="paragraph">
                  <wp:posOffset>34925</wp:posOffset>
                </wp:positionV>
                <wp:extent cx="5287645" cy="661670"/>
                <wp:effectExtent l="0" t="0" r="27305" b="24130"/>
                <wp:wrapNone/>
                <wp:docPr id="53" name="Прямоугольник 53"/>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3D59A9D8" w14:textId="77777777" w:rsidR="00D10F50" w:rsidRDefault="00D10F50">
                            <w:pPr>
                              <w:spacing w:line="275" w:lineRule="auto"/>
                              <w:jc w:val="center"/>
                              <w:textDirection w:val="btLr"/>
                            </w:pPr>
                            <w:r>
                              <w:rPr>
                                <w:color w:val="000000"/>
                                <w:sz w:val="28"/>
                              </w:rPr>
                              <w:t>Международное сотрудничество</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169C80B4" id="Прямоугольник 53" o:spid="_x0000_s1053" style="position:absolute;left:0;text-align:left;margin-left:43pt;margin-top:2.75pt;width:416.35pt;height:52.1pt;z-index:25167513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qHwFKAIAAEkEAAAOAAAAZHJzL2Uyb0RvYy54bWysVNuO2jAQfa/Uf7D8XpIAWQIirFbLUlVa&#10;tUjbfoBxHGLJt44NCX/fsaEL21aqVPXFmYknZ87MmcnyftCKHAV4aU1Ni1FOiTDcNtLsa/rt6+ZD&#10;RYkPzDRMWSNqehKe3q/ev1v2biHGtrOqEUAQxPhF72raheAWWeZ5JzTzI+uEwcvWgmYBXdhnDbAe&#10;0bXKxnl+l/UWGgeWC+/x7fp8SVcJv20FD1/a1otAVE2RW0gnpHMXz2y1ZIs9MNdJfqHB/oGFZtJg&#10;0leoNQuMHED+BqUlB+ttG0bc6sy2reQi1YDVFPkv1bx0zIlUCzbHu9c2+f8Hyz8fX9wWsA298wuP&#10;ZqxiaEHHJ/IjQ03Hs3mRz1DJU00n5aTK78pz48QQCMeAssjn1bSkhGPEtJpUs9TZ7IrkwIePwmoS&#10;jZoCCpP6xY7PPmB2DP0ZEhN7q2SzkUolB/a7RwXkyFDE9cNTuSlievzkTZgypEeu5TRHoTnDYWoV&#10;C2hq19TUm31K+OYTf4s8mZdP1fxPyJHZmvnuzCAhnOsHezBNGqFOsObJNCScHE65wVmnkY3XlCiB&#10;m4FGigtMqr/HYWnKYIVXTaIVht1AJNYynkWw+Gpnm9MWiHd8I5HkM/NhywAnuMD0ONWY+PuBAZJR&#10;nwyOzbyYjlGmkJxpOYutgtub3e0NM7yzuCw8ACVn5zGk5YmyGPtwCLaVSb4rmQttnNck0WW34kLc&#10;+inq+gdY/QAAAP//AwBQSwMEFAAGAAgAAAAhAASou2neAAAACAEAAA8AAABkcnMvZG93bnJldi54&#10;bWxMj8FOwzAQRO9I/IO1SNyok0htkxCnQqDCAQ5tgbsbL3FEvI5ipw18PcsJjqMZzbypNrPrxQnH&#10;0HlSkC4SEEiNNx21Ct5etzc5iBA1Gd17QgVfGGBTX15UujT+THs8HWIruIRCqRXYGIdSytBYdDos&#10;/IDE3ocfnY4sx1aaUZ+53PUyS5KVdLojXrB6wHuLzedhcgqy9233suswZvb5MaZTeHjaF99KXV/N&#10;d7cgIs7xLwy/+IwONTMd/UQmiF5BvuIrUcFyCYLtIs3XII6cS4o1yLqS/w/UPwAAAP//AwBQSwEC&#10;LQAUAAYACAAAACEAtoM4kv4AAADhAQAAEwAAAAAAAAAAAAAAAAAAAAAAW0NvbnRlbnRfVHlwZXNd&#10;LnhtbFBLAQItABQABgAIAAAAIQA4/SH/1gAAAJQBAAALAAAAAAAAAAAAAAAAAC8BAABfcmVscy8u&#10;cmVsc1BLAQItABQABgAIAAAAIQAmqHwFKAIAAEkEAAAOAAAAAAAAAAAAAAAAAC4CAABkcnMvZTJv&#10;RG9jLnhtbFBLAQItABQABgAIAAAAIQAEqLtp3gAAAAgBAAAPAAAAAAAAAAAAAAAAAIIEAABkcnMv&#10;ZG93bnJldi54bWxQSwUGAAAAAAQABADzAAAAjQUAAAAA&#10;" fillcolor="#dae5f1" strokecolor="#395e89" strokeweight="2pt">
                <v:stroke startarrowwidth="narrow" startarrowlength="short" endarrowwidth="narrow" endarrowlength="short" joinstyle="round"/>
                <v:textbox inset="2.53958mm,1.2694mm,2.53958mm,1.2694mm">
                  <w:txbxContent>
                    <w:p w14:paraId="3D59A9D8" w14:textId="77777777" w:rsidR="00D10F50" w:rsidRDefault="00D10F50">
                      <w:pPr>
                        <w:spacing w:line="275" w:lineRule="auto"/>
                        <w:jc w:val="center"/>
                        <w:textDirection w:val="btLr"/>
                      </w:pPr>
                      <w:r>
                        <w:rPr>
                          <w:color w:val="000000"/>
                          <w:sz w:val="28"/>
                        </w:rPr>
                        <w:t>Международное сотрудничество</w:t>
                      </w:r>
                    </w:p>
                  </w:txbxContent>
                </v:textbox>
              </v:rect>
            </w:pict>
          </mc:Fallback>
        </mc:AlternateContent>
      </w:r>
    </w:p>
    <w:p w14:paraId="1F576B0B" w14:textId="77777777" w:rsidR="00CF0BE3" w:rsidRPr="003701A1" w:rsidRDefault="00CF0BE3">
      <w:pPr>
        <w:ind w:firstLine="567"/>
        <w:jc w:val="both"/>
        <w:rPr>
          <w:b/>
          <w:sz w:val="28"/>
          <w:szCs w:val="28"/>
        </w:rPr>
      </w:pPr>
    </w:p>
    <w:p w14:paraId="77B2420F" w14:textId="77777777" w:rsidR="00CF0BE3" w:rsidRPr="003701A1" w:rsidRDefault="00CF0BE3">
      <w:pPr>
        <w:ind w:firstLine="567"/>
        <w:jc w:val="both"/>
        <w:rPr>
          <w:b/>
          <w:sz w:val="28"/>
          <w:szCs w:val="28"/>
        </w:rPr>
      </w:pPr>
    </w:p>
    <w:p w14:paraId="0C9D3B14"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89472" behindDoc="0" locked="0" layoutInCell="1" hidden="0" allowOverlap="1" wp14:anchorId="2B3A6763" wp14:editId="53F2759C">
                <wp:simplePos x="0" y="0"/>
                <wp:positionH relativeFrom="column">
                  <wp:posOffset>546100</wp:posOffset>
                </wp:positionH>
                <wp:positionV relativeFrom="paragraph">
                  <wp:posOffset>86360</wp:posOffset>
                </wp:positionV>
                <wp:extent cx="5287645" cy="661670"/>
                <wp:effectExtent l="0" t="0" r="27305" b="24130"/>
                <wp:wrapNone/>
                <wp:docPr id="48" name="Прямоугольник 48"/>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236B639C" w14:textId="77777777" w:rsidR="00D10F50" w:rsidRDefault="00D10F50">
                            <w:pPr>
                              <w:spacing w:line="275" w:lineRule="auto"/>
                              <w:jc w:val="center"/>
                              <w:textDirection w:val="btLr"/>
                            </w:pPr>
                            <w:r>
                              <w:rPr>
                                <w:color w:val="000000"/>
                                <w:sz w:val="28"/>
                              </w:rPr>
                              <w:t>Обновление и обслуживание</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2B3A6763" id="Прямоугольник 48" o:spid="_x0000_s1054" style="position:absolute;left:0;text-align:left;margin-left:43pt;margin-top:6.8pt;width:416.35pt;height:52.1pt;z-index:25168947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S66KAIAAEkEAAAOAAAAZHJzL2Uyb0RvYy54bWysVFGP2jAMfp+0/xDlfbQFehREOZ2OY5p0&#10;2pBu+wEhSWmkNMniQMu/nxPYwW2TJk17Se3G/fzZn93l/dBpcpQelDU1LUY5JdJwK5TZ1/Tb182H&#10;ihIIzAimrZE1PUmg96v375a9W8ixba0W0hMEMbDoXU3bENwiy4C3smMwsk4avGys71hA1+8z4VmP&#10;6J3Oxnl+l/XWC+ctlwD4dn2+pKuE3zSShy9NAzIQXVPkFtLp07mLZ7ZassXeM9cqfqHB/oFFx5TB&#10;pK9QaxYYOXj1G1SnuLdgmzDitsts0yguUw1YTZH/Us1Ly5xMtWBzwL22Cf4fLP98fHFbj23oHSwA&#10;zVjF0PguPpEfGWo6ns2LfIZKnmo6KSdVfleeGyeHQDgGlEU+r6YlJRwjptWkmqXOZlck5yF8lLYj&#10;0aipR2FSv9jxGQJmx9CfITExWK3ERmmdHL/fPWpPjgxFXD88lZsipsdP3oRpQ3rkWk5zFJozHKZG&#10;s4Bm50RNwexTwjefwC3yZF4+VfM/IUdmawbtmUFCONfv7cGINEKtZOLJCBJODqfc4KzTyAY6SrTE&#10;zUAjxQWm9N/jsDRtsMKrJtEKw24gCmsZVxEsvtpZcdp6Ao5vFJJ8ZhC2zOMEF5gepxoTfz8wj2T0&#10;J4NjMy+mY5QpJGdazmKr/O3N7vaGGd5aXBYePCVn5zGk5YmyGPtwCLZRSb4rmQttnNck0WW34kLc&#10;+inq+gdY/QAAAP//AwBQSwMEFAAGAAgAAAAhAB7bTg3eAAAACQEAAA8AAABkcnMvZG93bnJldi54&#10;bWxMj8FOwzAQRO9I/IO1SNyokyClaRqnQqDCAQ600LsbL4lFvI5ipw18PcsJjjszmn1TbWbXixOO&#10;wXpSkC4SEEiNN5ZaBe9v25sCRIiajO49oYIvDLCpLy8qXRp/ph2e9rEVXEKh1Aq6GIdSytB06HRY&#10;+AGJvQ8/Oh35HFtpRn3mctfLLEly6bQl/tDpAe87bD73k1OQHbb25dVizLrnx5hO4eFpt/pW6vpq&#10;vluDiDjHvzD84jM61Mx09BOZIHoFRc5TIuu3OQj2V2mxBHFkIV0WIOtK/l9Q/wAAAP//AwBQSwEC&#10;LQAUAAYACAAAACEAtoM4kv4AAADhAQAAEwAAAAAAAAAAAAAAAAAAAAAAW0NvbnRlbnRfVHlwZXNd&#10;LnhtbFBLAQItABQABgAIAAAAIQA4/SH/1gAAAJQBAAALAAAAAAAAAAAAAAAAAC8BAABfcmVscy8u&#10;cmVsc1BLAQItABQABgAIAAAAIQDa9S66KAIAAEkEAAAOAAAAAAAAAAAAAAAAAC4CAABkcnMvZTJv&#10;RG9jLnhtbFBLAQItABQABgAIAAAAIQAe204N3gAAAAkBAAAPAAAAAAAAAAAAAAAAAIIEAABkcnMv&#10;ZG93bnJldi54bWxQSwUGAAAAAAQABADzAAAAjQUAAAAA&#10;" fillcolor="#dae5f1" strokecolor="#395e89" strokeweight="2pt">
                <v:stroke startarrowwidth="narrow" startarrowlength="short" endarrowwidth="narrow" endarrowlength="short" joinstyle="round"/>
                <v:textbox inset="2.53958mm,1.2694mm,2.53958mm,1.2694mm">
                  <w:txbxContent>
                    <w:p w14:paraId="236B639C" w14:textId="77777777" w:rsidR="00D10F50" w:rsidRDefault="00D10F50">
                      <w:pPr>
                        <w:spacing w:line="275" w:lineRule="auto"/>
                        <w:jc w:val="center"/>
                        <w:textDirection w:val="btLr"/>
                      </w:pPr>
                      <w:r>
                        <w:rPr>
                          <w:color w:val="000000"/>
                          <w:sz w:val="28"/>
                        </w:rPr>
                        <w:t>Обновление и обслуживание</w:t>
                      </w:r>
                    </w:p>
                  </w:txbxContent>
                </v:textbox>
              </v:rect>
            </w:pict>
          </mc:Fallback>
        </mc:AlternateContent>
      </w:r>
    </w:p>
    <w:p w14:paraId="06F02B09" w14:textId="77777777" w:rsidR="00CF0BE3" w:rsidRPr="003701A1" w:rsidRDefault="00CF0BE3">
      <w:pPr>
        <w:ind w:firstLine="567"/>
        <w:jc w:val="both"/>
        <w:rPr>
          <w:b/>
          <w:sz w:val="28"/>
          <w:szCs w:val="28"/>
        </w:rPr>
      </w:pPr>
    </w:p>
    <w:p w14:paraId="46AFB7A9" w14:textId="77777777" w:rsidR="00CF0BE3" w:rsidRPr="003701A1" w:rsidRDefault="00CF0BE3">
      <w:pPr>
        <w:ind w:firstLine="567"/>
        <w:jc w:val="both"/>
        <w:rPr>
          <w:b/>
          <w:sz w:val="28"/>
          <w:szCs w:val="28"/>
        </w:rPr>
      </w:pPr>
    </w:p>
    <w:p w14:paraId="5E259B7F" w14:textId="77777777" w:rsidR="00CF0BE3" w:rsidRPr="003701A1" w:rsidRDefault="00CF0BE3">
      <w:pPr>
        <w:ind w:firstLine="567"/>
        <w:jc w:val="both"/>
        <w:rPr>
          <w:b/>
          <w:sz w:val="28"/>
          <w:szCs w:val="28"/>
        </w:rPr>
      </w:pPr>
    </w:p>
    <w:p w14:paraId="63CB2D74"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696640" behindDoc="0" locked="0" layoutInCell="1" hidden="0" allowOverlap="1" wp14:anchorId="74378F40" wp14:editId="1796D151">
                <wp:simplePos x="0" y="0"/>
                <wp:positionH relativeFrom="column">
                  <wp:posOffset>546100</wp:posOffset>
                </wp:positionH>
                <wp:positionV relativeFrom="paragraph">
                  <wp:posOffset>-66675</wp:posOffset>
                </wp:positionV>
                <wp:extent cx="5287645" cy="661670"/>
                <wp:effectExtent l="0" t="0" r="27305" b="24130"/>
                <wp:wrapNone/>
                <wp:docPr id="54" name="Прямоугольник 54"/>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4753D98E" w14:textId="77777777" w:rsidR="00D10F50" w:rsidRDefault="00D10F50">
                            <w:pPr>
                              <w:spacing w:line="275" w:lineRule="auto"/>
                              <w:jc w:val="center"/>
                              <w:textDirection w:val="btLr"/>
                            </w:pPr>
                            <w:r>
                              <w:rPr>
                                <w:color w:val="000000"/>
                                <w:sz w:val="28"/>
                              </w:rPr>
                              <w:t>Соблюдение юридических и нормативных требований:</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74378F40" id="Прямоугольник 54" o:spid="_x0000_s1055" style="position:absolute;left:0;text-align:left;margin-left:43pt;margin-top:-5.25pt;width:416.35pt;height:52.1pt;z-index:2516966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K01KAIAAEkEAAAOAAAAZHJzL2Uyb0RvYy54bWysVFGP2jAMfp+0/xDlfbQFehREOZ2OY5p0&#10;2pBu+wEhSWmkNMniQMu/nxPYwW2TJk17Se3G/fzZn93l/dBpcpQelDU1LUY5JdJwK5TZ1/Tb182H&#10;ihIIzAimrZE1PUmg96v375a9W8ixba0W0hMEMbDoXU3bENwiy4C3smMwsk4avGys71hA1+8z4VmP&#10;6J3Oxnl+l/XWC+ctlwD4dn2+pKuE3zSShy9NAzIQXVPkFtLp07mLZ7ZassXeM9cqfqHB/oFFx5TB&#10;pK9QaxYYOXj1G1SnuLdgmzDitsts0yguUw1YTZH/Us1Ly5xMtWBzwL22Cf4fLP98fHFbj23oHSwA&#10;zVjF0PguPpEfGWo6ns2LfIZKnmo6KSdVfleeGyeHQDgGlEU+r6YlJRwjptWkmqXOZlck5yF8lLYj&#10;0aipR2FSv9jxGQJmx9CfITExWK3ERmmdHL/fPWpPjgxFXD88lZsipsdP3oRpQ3rkWk5zFJozHKZG&#10;s4Bm50RNwexTwjefwC3yZF4+VfM/IUdmawbtmUFCONfv7cGINEKtZOLJCBJODqfc4KzTyAY6SrTE&#10;zUAjxQWm9N/jsDRtsMKrJtEKw24gCmsZJ5bx1c6K09YTcHyjkOQzg7BlHie4wPQ41Zj4+4F5JKM/&#10;GRybeTEdo0whOdNyFlvlb292tzfM8NbisvDgKTk7jyEtT5TF2IdDsI1K8l3JXGjjvCaJLrsVF+LW&#10;T1HXP8DqBwAAAP//AwBQSwMEFAAGAAgAAAAhAM6CKabgAAAACQEAAA8AAABkcnMvZG93bnJldi54&#10;bWxMj8FOwzAQRO9I/IO1SNxaJ0G0aRqnQqDCAQ600LubLLFFvI5ipw18PcsJbrOa0eybcjO5Tpxw&#10;CNaTgnSegECqfWOpVfD+tp3lIELU1OjOEyr4wgCb6vKi1EXjz7TD0z62gksoFFqBibEvpAy1QafD&#10;3PdI7H34wenI59DKZtBnLnedzJJkIZ22xB+M7vHeYP25H52C7LC1L68WY2aeH2M6hoen3epbqeur&#10;6W4NIuIU/8Lwi8/oUDHT0Y/UBNEpyBc8JSqYpcktCA6s0nwJ4sjiZgmyKuX/BdUPAAAA//8DAFBL&#10;AQItABQABgAIAAAAIQC2gziS/gAAAOEBAAATAAAAAAAAAAAAAAAAAAAAAABbQ29udGVudF9UeXBl&#10;c10ueG1sUEsBAi0AFAAGAAgAAAAhADj9If/WAAAAlAEAAAsAAAAAAAAAAAAAAAAALwEAAF9yZWxz&#10;Ly5yZWxzUEsBAi0AFAAGAAgAAAAhAFJgrTUoAgAASQQAAA4AAAAAAAAAAAAAAAAALgIAAGRycy9l&#10;Mm9Eb2MueG1sUEsBAi0AFAAGAAgAAAAhAM6CKabgAAAACQEAAA8AAAAAAAAAAAAAAAAAggQAAGRy&#10;cy9kb3ducmV2LnhtbFBLBQYAAAAABAAEAPMAAACPBQAAAAA=&#10;" fillcolor="#dae5f1" strokecolor="#395e89" strokeweight="2pt">
                <v:stroke startarrowwidth="narrow" startarrowlength="short" endarrowwidth="narrow" endarrowlength="short" joinstyle="round"/>
                <v:textbox inset="2.53958mm,1.2694mm,2.53958mm,1.2694mm">
                  <w:txbxContent>
                    <w:p w14:paraId="4753D98E" w14:textId="77777777" w:rsidR="00D10F50" w:rsidRDefault="00D10F50">
                      <w:pPr>
                        <w:spacing w:line="275" w:lineRule="auto"/>
                        <w:jc w:val="center"/>
                        <w:textDirection w:val="btLr"/>
                      </w:pPr>
                      <w:r>
                        <w:rPr>
                          <w:color w:val="000000"/>
                          <w:sz w:val="28"/>
                        </w:rPr>
                        <w:t>Соблюдение юридических и нормативных требований:</w:t>
                      </w:r>
                    </w:p>
                  </w:txbxContent>
                </v:textbox>
              </v:rect>
            </w:pict>
          </mc:Fallback>
        </mc:AlternateContent>
      </w:r>
    </w:p>
    <w:p w14:paraId="049B9E93" w14:textId="77777777" w:rsidR="00CF0BE3" w:rsidRPr="003701A1" w:rsidRDefault="00CF0BE3">
      <w:pPr>
        <w:ind w:firstLine="567"/>
        <w:jc w:val="both"/>
        <w:rPr>
          <w:b/>
          <w:sz w:val="28"/>
          <w:szCs w:val="28"/>
        </w:rPr>
      </w:pPr>
    </w:p>
    <w:p w14:paraId="611F224D" w14:textId="77777777" w:rsidR="00CF0BE3" w:rsidRPr="003701A1" w:rsidRDefault="00CF0BE3">
      <w:pPr>
        <w:ind w:firstLine="567"/>
        <w:jc w:val="both"/>
        <w:rPr>
          <w:b/>
          <w:sz w:val="28"/>
          <w:szCs w:val="28"/>
        </w:rPr>
      </w:pPr>
    </w:p>
    <w:p w14:paraId="0273C6F5" w14:textId="77777777" w:rsidR="00CF0BE3" w:rsidRPr="003701A1" w:rsidRDefault="009D2624">
      <w:pPr>
        <w:ind w:firstLine="567"/>
        <w:jc w:val="both"/>
        <w:rPr>
          <w:b/>
          <w:sz w:val="28"/>
          <w:szCs w:val="28"/>
        </w:rPr>
      </w:pPr>
      <w:r w:rsidRPr="003701A1">
        <w:rPr>
          <w:noProof/>
        </w:rPr>
        <mc:AlternateContent>
          <mc:Choice Requires="wps">
            <w:drawing>
              <wp:anchor distT="0" distB="0" distL="114300" distR="114300" simplePos="0" relativeHeight="251710976" behindDoc="0" locked="0" layoutInCell="1" hidden="0" allowOverlap="1" wp14:anchorId="42D54B8B" wp14:editId="0FE8DCA2">
                <wp:simplePos x="0" y="0"/>
                <wp:positionH relativeFrom="column">
                  <wp:posOffset>546100</wp:posOffset>
                </wp:positionH>
                <wp:positionV relativeFrom="paragraph">
                  <wp:posOffset>-15240</wp:posOffset>
                </wp:positionV>
                <wp:extent cx="5287645" cy="661670"/>
                <wp:effectExtent l="0" t="0" r="27305" b="24130"/>
                <wp:wrapNone/>
                <wp:docPr id="50" name="Прямоугольник 50"/>
                <wp:cNvGraphicFramePr/>
                <a:graphic xmlns:a="http://schemas.openxmlformats.org/drawingml/2006/main">
                  <a:graphicData uri="http://schemas.microsoft.com/office/word/2010/wordprocessingShape">
                    <wps:wsp>
                      <wps:cNvSpPr/>
                      <wps:spPr>
                        <a:xfrm>
                          <a:off x="2791078" y="3538065"/>
                          <a:ext cx="5109845" cy="483870"/>
                        </a:xfrm>
                        <a:prstGeom prst="rect">
                          <a:avLst/>
                        </a:prstGeom>
                        <a:solidFill>
                          <a:srgbClr val="DAE5F1"/>
                        </a:solidFill>
                        <a:ln w="25400" cap="flat" cmpd="sng">
                          <a:solidFill>
                            <a:srgbClr val="395E89"/>
                          </a:solidFill>
                          <a:prstDash val="solid"/>
                          <a:round/>
                          <a:headEnd type="none" w="sm" len="sm"/>
                          <a:tailEnd type="none" w="sm" len="sm"/>
                        </a:ln>
                      </wps:spPr>
                      <wps:txbx>
                        <w:txbxContent>
                          <w:p w14:paraId="5403C155" w14:textId="24F57D4D" w:rsidR="00D10F50" w:rsidRDefault="00D10F50">
                            <w:pPr>
                              <w:spacing w:line="275" w:lineRule="auto"/>
                              <w:jc w:val="center"/>
                              <w:textDirection w:val="btLr"/>
                            </w:pPr>
                            <w:r>
                              <w:rPr>
                                <w:color w:val="000000"/>
                                <w:sz w:val="28"/>
                              </w:rPr>
                              <w:t>Поддержка лиц, зачатых донорами</w:t>
                            </w:r>
                          </w:p>
                        </w:txbxContent>
                      </wps:txbx>
                      <wps:bodyPr spcFirstLastPara="1" wrap="square" lIns="91425" tIns="45700" rIns="91425" bIns="45700" anchor="ctr" anchorCtr="0">
                        <a:noAutofit/>
                      </wps:bodyPr>
                    </wps:wsp>
                  </a:graphicData>
                </a:graphic>
              </wp:anchor>
            </w:drawing>
          </mc:Choice>
          <mc:Fallback xmlns:w16du="http://schemas.microsoft.com/office/word/2023/wordml/word16du" xmlns:w16sdtfl="http://schemas.microsoft.com/office/word/2024/wordml/sdtformatlock"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oel="http://schemas.microsoft.com/office/2019/extlst"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rect w14:anchorId="42D54B8B" id="Прямоугольник 50" o:spid="_x0000_s1056" style="position:absolute;left:0;text-align:left;margin-left:43pt;margin-top:-1.2pt;width:416.35pt;height:52.1pt;z-index:25171097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Pj+KAIAAEkEAAAOAAAAZHJzL2Uyb0RvYy54bWysVFGP2jAMfp+0/xDlfbQFehREOZ2OY5p0&#10;2pBu+wEhSWmkNMmcQMu/nxPYwW2TJk17Se3G/fzZn93l/dBpcpTglTU1LUY5JdJwK5TZ1/Tb182H&#10;ihIfmBFMWyNrepKe3q/ev1v2biHHtrVaSCAIYvyidzVtQ3CLLPO8lR3zI+ukwcvGQscCurDPBLAe&#10;0TudjfP8LustCAeWS+/x7fp8SVcJv2kkD1+axstAdE2RW0gnpHMXz2y1ZIs9MNcqfqHB/oFFx5TB&#10;pK9QaxYYOYD6DapTHKy3TRhx22W2aRSXqQaspsh/qealZU6mWrA53r22yf8/WP75+OK2gG3onV94&#10;NGMVQwNdfCI/MtR0PJsX+QyVPNV0Uk6q/K48N04OgXAMKIt8Xk1LSjhGTKtJNUudza5IDnz4KG1H&#10;olFTQGFSv9jx2QfMjqE/Q2Jib7USG6V1cmC/e9RAjgxFXD88lZsipsdP3oRpQ3rkWk5zFJozHKZG&#10;s4Bm50RNvdmnhG8+8bfIk3n5VM3/hByZrZlvzwwSwrl+sAcj0gi1koknI0g4OZxyg7NOIxvfUaIl&#10;bgYaKS4wpf8eh6VpgxVeNYlWGHYDUVjLJHU3vtpZcdoC8Y5vFJJ8Zj5sGeAEF5gepxoTfz8wQDL6&#10;k8GxmRfTMcoUkjMtZ7FVcHuzu71hhrcWl4UHoOTsPIa0PFEWYx8OwTYqyXclc6GN85okuuxWXIhb&#10;P0Vd/wCrHwAAAP//AwBQSwMEFAAGAAgAAAAhALDAloreAAAACQEAAA8AAABkcnMvZG93bnJldi54&#10;bWxMj8FOwzAQRO9I/IO1SNxaJxEqaYhTIVDhAAda4O7GS2wRr6PYaQNfz3KC42hGM2/qzex7ccQx&#10;ukAK8mUGAqkNxlGn4O11uyhBxKTJ6D4QKvjCCJvm/KzWlQkn2uFxnzrBJRQrrcCmNFRSxtai13EZ&#10;BiT2PsLodWI5dtKM+sTlvpdFlq2k1454weoB7yy2n/vJKyjet+75xWEq7NNDyqd4/7hbfyt1eTHf&#10;3oBIOKe/MPziMzo0zHQIE5koegXliq8kBYviCgT767y8BnHgYJaXIJta/n/Q/AAAAP//AwBQSwEC&#10;LQAUAAYACAAAACEAtoM4kv4AAADhAQAAEwAAAAAAAAAAAAAAAAAAAAAAW0NvbnRlbnRfVHlwZXNd&#10;LnhtbFBLAQItABQABgAIAAAAIQA4/SH/1gAAAJQBAAALAAAAAAAAAAAAAAAAAC8BAABfcmVscy8u&#10;cmVsc1BLAQItABQABgAIAAAAIQCbxPj+KAIAAEkEAAAOAAAAAAAAAAAAAAAAAC4CAABkcnMvZTJv&#10;RG9jLnhtbFBLAQItABQABgAIAAAAIQCwwJaK3gAAAAkBAAAPAAAAAAAAAAAAAAAAAIIEAABkcnMv&#10;ZG93bnJldi54bWxQSwUGAAAAAAQABADzAAAAjQUAAAAA&#10;" fillcolor="#dae5f1" strokecolor="#395e89" strokeweight="2pt">
                <v:stroke startarrowwidth="narrow" startarrowlength="short" endarrowwidth="narrow" endarrowlength="short" joinstyle="round"/>
                <v:textbox inset="2.53958mm,1.2694mm,2.53958mm,1.2694mm">
                  <w:txbxContent>
                    <w:p w14:paraId="5403C155" w14:textId="24F57D4D" w:rsidR="00D10F50" w:rsidRDefault="00D10F50">
                      <w:pPr>
                        <w:spacing w:line="275" w:lineRule="auto"/>
                        <w:jc w:val="center"/>
                        <w:textDirection w:val="btLr"/>
                      </w:pPr>
                      <w:r>
                        <w:rPr>
                          <w:color w:val="000000"/>
                          <w:sz w:val="28"/>
                        </w:rPr>
                        <w:t>Поддержка лиц, зачатых донорами</w:t>
                      </w:r>
                    </w:p>
                  </w:txbxContent>
                </v:textbox>
              </v:rect>
            </w:pict>
          </mc:Fallback>
        </mc:AlternateContent>
      </w:r>
    </w:p>
    <w:p w14:paraId="2EA45675" w14:textId="77777777" w:rsidR="00CF0BE3" w:rsidRPr="003701A1" w:rsidRDefault="00CF0BE3">
      <w:pPr>
        <w:ind w:firstLine="567"/>
        <w:jc w:val="both"/>
        <w:rPr>
          <w:b/>
          <w:sz w:val="28"/>
          <w:szCs w:val="28"/>
        </w:rPr>
      </w:pPr>
    </w:p>
    <w:p w14:paraId="71959BD9" w14:textId="77777777" w:rsidR="00CF0BE3" w:rsidRPr="003701A1" w:rsidRDefault="00CF0BE3">
      <w:pPr>
        <w:ind w:firstLine="567"/>
        <w:jc w:val="both"/>
        <w:rPr>
          <w:b/>
          <w:sz w:val="28"/>
          <w:szCs w:val="28"/>
        </w:rPr>
      </w:pPr>
    </w:p>
    <w:p w14:paraId="1388C068" w14:textId="77777777" w:rsidR="00CF0BE3" w:rsidRPr="003701A1" w:rsidRDefault="00CF0BE3">
      <w:pPr>
        <w:ind w:firstLine="567"/>
        <w:jc w:val="both"/>
        <w:rPr>
          <w:b/>
          <w:sz w:val="28"/>
          <w:szCs w:val="28"/>
        </w:rPr>
      </w:pPr>
    </w:p>
    <w:p w14:paraId="34772D75" w14:textId="17D9A3D6" w:rsidR="00CF0BE3" w:rsidRPr="003701A1" w:rsidRDefault="00946A77" w:rsidP="00C566D7">
      <w:pPr>
        <w:jc w:val="center"/>
        <w:rPr>
          <w:sz w:val="28"/>
          <w:szCs w:val="28"/>
          <w:lang w:val="uk-UA"/>
        </w:rPr>
      </w:pPr>
      <w:r w:rsidRPr="007725CE">
        <w:rPr>
          <w:sz w:val="28"/>
          <w:szCs w:val="28"/>
        </w:rPr>
        <w:t>Ри</w:t>
      </w:r>
      <w:r w:rsidR="007725CE" w:rsidRPr="007725CE">
        <w:rPr>
          <w:sz w:val="28"/>
          <w:szCs w:val="28"/>
        </w:rPr>
        <w:t xml:space="preserve">сунок </w:t>
      </w:r>
      <w:r w:rsidR="00A67A75">
        <w:rPr>
          <w:sz w:val="28"/>
          <w:szCs w:val="28"/>
        </w:rPr>
        <w:t>52</w:t>
      </w:r>
      <w:r w:rsidR="007725CE" w:rsidRPr="007725CE">
        <w:rPr>
          <w:sz w:val="28"/>
          <w:szCs w:val="28"/>
        </w:rPr>
        <w:t xml:space="preserve"> </w:t>
      </w:r>
      <w:r w:rsidR="00C566D7" w:rsidRPr="003701A1">
        <w:rPr>
          <w:sz w:val="28"/>
          <w:szCs w:val="28"/>
        </w:rPr>
        <w:t>–</w:t>
      </w:r>
      <w:r w:rsidR="009D2624" w:rsidRPr="007725CE">
        <w:rPr>
          <w:sz w:val="28"/>
          <w:szCs w:val="28"/>
        </w:rPr>
        <w:t xml:space="preserve"> Основные положения проекта учетно-электронного регистра донорских половых гамет в Республике Казахстан</w:t>
      </w:r>
      <w:r w:rsidR="00901FF2" w:rsidRPr="007725CE">
        <w:rPr>
          <w:sz w:val="28"/>
          <w:szCs w:val="28"/>
          <w:lang w:val="uk-UA"/>
        </w:rPr>
        <w:br w:type="page"/>
      </w:r>
    </w:p>
    <w:p w14:paraId="391BAA0D" w14:textId="77777777" w:rsidR="00A54A77" w:rsidRPr="003701A1" w:rsidRDefault="00A54A77" w:rsidP="00A54A77">
      <w:pPr>
        <w:ind w:firstLine="709"/>
        <w:jc w:val="both"/>
        <w:rPr>
          <w:sz w:val="28"/>
          <w:szCs w:val="28"/>
        </w:rPr>
      </w:pPr>
      <w:r w:rsidRPr="003701A1">
        <w:rPr>
          <w:sz w:val="28"/>
          <w:szCs w:val="28"/>
        </w:rPr>
        <w:t>Ре</w:t>
      </w:r>
      <w:r>
        <w:rPr>
          <w:sz w:val="28"/>
          <w:szCs w:val="28"/>
        </w:rPr>
        <w:t>ги</w:t>
      </w:r>
      <w:r w:rsidRPr="003701A1">
        <w:rPr>
          <w:sz w:val="28"/>
          <w:szCs w:val="28"/>
        </w:rPr>
        <w:t>стр может включать подробные истории болезни и генетическую информацию доноров. Эта информация имеет решающее значение для обеспечения здоровья и благополучия потомства, а также для выявления потенциальных генетических рисков.</w:t>
      </w:r>
    </w:p>
    <w:p w14:paraId="755793CE" w14:textId="77777777" w:rsidR="00A54A77" w:rsidRPr="003701A1" w:rsidRDefault="00A54A77" w:rsidP="00A54A77">
      <w:pPr>
        <w:ind w:firstLine="709"/>
        <w:jc w:val="both"/>
        <w:rPr>
          <w:sz w:val="28"/>
          <w:szCs w:val="28"/>
        </w:rPr>
      </w:pPr>
      <w:r w:rsidRPr="003701A1">
        <w:rPr>
          <w:sz w:val="28"/>
          <w:szCs w:val="28"/>
        </w:rPr>
        <w:t>Ре</w:t>
      </w:r>
      <w:r>
        <w:rPr>
          <w:sz w:val="28"/>
          <w:szCs w:val="28"/>
        </w:rPr>
        <w:t>ги</w:t>
      </w:r>
      <w:r w:rsidRPr="003701A1">
        <w:rPr>
          <w:sz w:val="28"/>
          <w:szCs w:val="28"/>
        </w:rPr>
        <w:t>стр помогает предотвратить случайные кровнородственные связи, отслеживая количество потомков от одного донора. Эта информация важна для того, чтобы сводные братья и сестры не вступали в отношения друг с другом бессознательно.</w:t>
      </w:r>
    </w:p>
    <w:p w14:paraId="422088F8" w14:textId="77777777" w:rsidR="00A54A77" w:rsidRDefault="00A54A77" w:rsidP="00A54A77">
      <w:pPr>
        <w:ind w:firstLine="709"/>
        <w:jc w:val="both"/>
        <w:rPr>
          <w:sz w:val="28"/>
          <w:szCs w:val="28"/>
        </w:rPr>
      </w:pPr>
      <w:r w:rsidRPr="003701A1">
        <w:rPr>
          <w:sz w:val="28"/>
          <w:szCs w:val="28"/>
        </w:rPr>
        <w:t>Ограничение использования доноров половых гамет (доноров спермы и яйцеклеток) может быть сложным и деликатным вопросом, поскольку оно включает в себя этические, юридические и социальные соображения. При обсуждении таких ограничений крайне важно сбалансировать права и интересы доноров, реципиентов и любого полученного в результате потомства, обеспечивая при этом соблюдение этических и юридических требований. Создание единого регистра половых гамет и банков спермы в каждой конкретной клинике репродуктологии в Республике Казахстан будет способствовать ограничению донорства половых гамет от одного человека.</w:t>
      </w:r>
    </w:p>
    <w:p w14:paraId="7084C048" w14:textId="0051185E" w:rsidR="00A54A77" w:rsidRPr="003701A1" w:rsidRDefault="00A54A77" w:rsidP="00A54A77">
      <w:pPr>
        <w:ind w:firstLine="709"/>
        <w:jc w:val="both"/>
        <w:rPr>
          <w:sz w:val="28"/>
          <w:szCs w:val="28"/>
        </w:rPr>
      </w:pPr>
      <w:r w:rsidRPr="003701A1">
        <w:rPr>
          <w:sz w:val="28"/>
          <w:szCs w:val="28"/>
        </w:rPr>
        <w:t>Вот несколько рекомендаций, которые следует учитывать, чтобы регулировать использование половых гамет от одного донора:</w:t>
      </w:r>
    </w:p>
    <w:p w14:paraId="2FD1729C" w14:textId="77777777" w:rsidR="00A54A77" w:rsidRPr="003701A1" w:rsidRDefault="00A54A77" w:rsidP="00A54A77">
      <w:pPr>
        <w:ind w:firstLine="709"/>
        <w:jc w:val="both"/>
        <w:rPr>
          <w:sz w:val="28"/>
          <w:szCs w:val="28"/>
        </w:rPr>
      </w:pPr>
      <w:r w:rsidRPr="003701A1">
        <w:rPr>
          <w:sz w:val="28"/>
          <w:szCs w:val="28"/>
        </w:rPr>
        <w:t xml:space="preserve">1. </w:t>
      </w:r>
      <w:r w:rsidRPr="003701A1">
        <w:rPr>
          <w:b/>
          <w:sz w:val="28"/>
          <w:szCs w:val="28"/>
        </w:rPr>
        <w:t>Внедрить комплексное регулирование</w:t>
      </w:r>
      <w:r w:rsidRPr="003701A1">
        <w:rPr>
          <w:sz w:val="28"/>
          <w:szCs w:val="28"/>
        </w:rPr>
        <w:t>. Установить четкие и всеобъемлющие правила и рекомендации для донорства гамет, решая такие вопросы, как право донора, компенсация, согласие и ведение учета. Это помогает обеспечить прозрачность и этичность процесса.</w:t>
      </w:r>
    </w:p>
    <w:p w14:paraId="1126863E" w14:textId="1DB66D59" w:rsidR="00A54A77" w:rsidRPr="003701A1" w:rsidRDefault="00A54A77" w:rsidP="00A54A77">
      <w:pPr>
        <w:ind w:firstLine="709"/>
        <w:jc w:val="both"/>
        <w:rPr>
          <w:sz w:val="28"/>
          <w:szCs w:val="28"/>
        </w:rPr>
      </w:pPr>
      <w:r w:rsidRPr="003701A1">
        <w:rPr>
          <w:sz w:val="28"/>
          <w:szCs w:val="28"/>
        </w:rPr>
        <w:t xml:space="preserve">2. </w:t>
      </w:r>
      <w:r w:rsidRPr="003701A1">
        <w:rPr>
          <w:b/>
          <w:sz w:val="28"/>
          <w:szCs w:val="28"/>
        </w:rPr>
        <w:t>Ограничение на количество рожденных детей от одного донора</w:t>
      </w:r>
      <w:r w:rsidRPr="003701A1">
        <w:rPr>
          <w:sz w:val="28"/>
          <w:szCs w:val="28"/>
        </w:rPr>
        <w:t xml:space="preserve">. Возможность установления ограничения на количество потомков, которые могут быть зачаты от гамет одного донора. Это ограничение может помочь предотвратить ситуации, когда у одного донора имеется огромное количество генетически родственных потомков, что может привести к непредвиденным последствиям, таким как </w:t>
      </w:r>
      <w:r w:rsidR="00EA76DE">
        <w:rPr>
          <w:sz w:val="28"/>
          <w:szCs w:val="28"/>
        </w:rPr>
        <w:t xml:space="preserve">супружеские </w:t>
      </w:r>
      <w:r w:rsidRPr="003701A1">
        <w:rPr>
          <w:sz w:val="28"/>
          <w:szCs w:val="28"/>
        </w:rPr>
        <w:t>отношения сводных братьев и сестер или кровное родство.</w:t>
      </w:r>
    </w:p>
    <w:p w14:paraId="0DF8BB83" w14:textId="77777777" w:rsidR="00A54A77" w:rsidRPr="003701A1" w:rsidRDefault="00A54A77" w:rsidP="00A54A77">
      <w:pPr>
        <w:ind w:firstLine="709"/>
        <w:jc w:val="both"/>
        <w:rPr>
          <w:sz w:val="28"/>
          <w:szCs w:val="28"/>
        </w:rPr>
      </w:pPr>
      <w:r w:rsidRPr="003701A1">
        <w:rPr>
          <w:sz w:val="28"/>
          <w:szCs w:val="28"/>
        </w:rPr>
        <w:t xml:space="preserve">3. </w:t>
      </w:r>
      <w:r w:rsidRPr="003701A1">
        <w:rPr>
          <w:b/>
          <w:sz w:val="28"/>
          <w:szCs w:val="28"/>
        </w:rPr>
        <w:t>Сохранение анонимности доноров</w:t>
      </w:r>
      <w:r w:rsidRPr="003701A1">
        <w:rPr>
          <w:sz w:val="28"/>
          <w:szCs w:val="28"/>
        </w:rPr>
        <w:t xml:space="preserve">. В некоторых странах и регионах действуют законы, запрещающие анонимное донорство гамет, чтобы гарантировать потомкам право на доступ к информации о своем генетическом происхождении по достижении определенного возраста. Необходимо учитывать этические последствия анонимности доноров, решение о том разрешить или ограничить ее принимается в каждой стране индивидуально. В нашем исследовании </w:t>
      </w:r>
      <w:r>
        <w:rPr>
          <w:sz w:val="28"/>
          <w:szCs w:val="28"/>
        </w:rPr>
        <w:t>большинство</w:t>
      </w:r>
      <w:r w:rsidRPr="003701A1">
        <w:rPr>
          <w:sz w:val="28"/>
          <w:szCs w:val="28"/>
        </w:rPr>
        <w:t xml:space="preserve"> респондентов указали, что создания регистра половых гамет позволит сократить количество потомков от одного донора. По результатам текущего исследования в Республике Казахстан можно рекомендовать создание регистра половых гамет с сохранением анонимности донора.</w:t>
      </w:r>
    </w:p>
    <w:p w14:paraId="1A3E52E7" w14:textId="77777777" w:rsidR="00A54A77" w:rsidRPr="003701A1" w:rsidRDefault="00A54A77" w:rsidP="00A54A77">
      <w:pPr>
        <w:ind w:firstLine="709"/>
        <w:jc w:val="both"/>
        <w:rPr>
          <w:sz w:val="28"/>
          <w:szCs w:val="28"/>
        </w:rPr>
      </w:pPr>
      <w:r w:rsidRPr="003701A1">
        <w:rPr>
          <w:sz w:val="28"/>
          <w:szCs w:val="28"/>
        </w:rPr>
        <w:t xml:space="preserve">4. </w:t>
      </w:r>
      <w:r w:rsidRPr="003701A1">
        <w:rPr>
          <w:b/>
          <w:sz w:val="28"/>
          <w:szCs w:val="28"/>
        </w:rPr>
        <w:t>Требования к просвещению, ознакомлению и консультированию</w:t>
      </w:r>
      <w:r w:rsidRPr="003701A1">
        <w:rPr>
          <w:sz w:val="28"/>
          <w:szCs w:val="28"/>
        </w:rPr>
        <w:t>. Обязательные образовательные программы и консультирование как для доноров, так и для реципиентов, чтобы гарантировать, что они понимают эмоциональные, юридические и этические аспекты донорства гамет. Информированное принятие решений может помочь предотвратить недоразумения и споры в дальнейшем.</w:t>
      </w:r>
    </w:p>
    <w:p w14:paraId="63FF383D" w14:textId="77777777" w:rsidR="00A54A77" w:rsidRPr="003701A1" w:rsidRDefault="00A54A77" w:rsidP="00A54A77">
      <w:pPr>
        <w:ind w:firstLine="709"/>
        <w:jc w:val="both"/>
        <w:rPr>
          <w:sz w:val="28"/>
          <w:szCs w:val="28"/>
        </w:rPr>
      </w:pPr>
      <w:r w:rsidRPr="003701A1">
        <w:rPr>
          <w:sz w:val="28"/>
          <w:szCs w:val="28"/>
        </w:rPr>
        <w:t xml:space="preserve">5. </w:t>
      </w:r>
      <w:r w:rsidRPr="003701A1">
        <w:rPr>
          <w:b/>
          <w:sz w:val="28"/>
          <w:szCs w:val="28"/>
        </w:rPr>
        <w:t>Предотвращение коммерциализации.</w:t>
      </w:r>
      <w:r w:rsidRPr="003701A1">
        <w:rPr>
          <w:sz w:val="28"/>
          <w:szCs w:val="28"/>
        </w:rPr>
        <w:t xml:space="preserve"> Ввести ограничения на коммерциализацию и эксплуатацию донорских гамет. Это может включать запрет на финансовые стимулы, выходящие за рамки разумной компенсации для доноров, и ограничение участия сторонних агентств, которые не занесены в единый регистр половых гамет. </w:t>
      </w:r>
    </w:p>
    <w:p w14:paraId="511D7192" w14:textId="77777777" w:rsidR="00A54A77" w:rsidRPr="003701A1" w:rsidRDefault="00A54A77" w:rsidP="00A54A77">
      <w:pPr>
        <w:ind w:firstLine="709"/>
        <w:jc w:val="both"/>
        <w:rPr>
          <w:sz w:val="28"/>
          <w:szCs w:val="28"/>
        </w:rPr>
      </w:pPr>
      <w:r w:rsidRPr="003701A1">
        <w:rPr>
          <w:sz w:val="28"/>
          <w:szCs w:val="28"/>
        </w:rPr>
        <w:t xml:space="preserve">6. </w:t>
      </w:r>
      <w:r w:rsidRPr="003701A1">
        <w:rPr>
          <w:b/>
          <w:sz w:val="28"/>
          <w:szCs w:val="28"/>
        </w:rPr>
        <w:t>Прозрачное ведение учета</w:t>
      </w:r>
      <w:r w:rsidRPr="003701A1">
        <w:rPr>
          <w:sz w:val="28"/>
          <w:szCs w:val="28"/>
        </w:rPr>
        <w:t>. Необходимо поддерживать прозрачную и централизованную базу данных с информацией о донорах, которая включает количество рожденных потомков, историю болезни и любые другие важные детали. Это может помочь предотвратить непреднамеренное кровное родство и обеспечить доступ потомства к жизненно важной медицинской информации.</w:t>
      </w:r>
    </w:p>
    <w:p w14:paraId="719AE014" w14:textId="77777777" w:rsidR="00A54A77" w:rsidRPr="003701A1" w:rsidRDefault="00A54A77" w:rsidP="00A54A77">
      <w:pPr>
        <w:ind w:firstLine="709"/>
        <w:jc w:val="both"/>
        <w:rPr>
          <w:sz w:val="28"/>
          <w:szCs w:val="28"/>
        </w:rPr>
      </w:pPr>
      <w:r w:rsidRPr="003701A1">
        <w:rPr>
          <w:sz w:val="28"/>
          <w:szCs w:val="28"/>
        </w:rPr>
        <w:t xml:space="preserve">7. </w:t>
      </w:r>
      <w:r w:rsidRPr="003701A1">
        <w:rPr>
          <w:b/>
          <w:sz w:val="28"/>
          <w:szCs w:val="28"/>
        </w:rPr>
        <w:t>Мониторинг и обеспечение соблюдения требований</w:t>
      </w:r>
      <w:r w:rsidRPr="003701A1">
        <w:rPr>
          <w:sz w:val="28"/>
          <w:szCs w:val="28"/>
        </w:rPr>
        <w:t>. Создать механизмы контроля за соблюдением правил донорства гамет и применять меры наказания за нарушения. Регулярные проверки могут помочь гарантировать соблюдение правил клиниками и организациями.</w:t>
      </w:r>
    </w:p>
    <w:p w14:paraId="5D934AA3" w14:textId="77777777" w:rsidR="00A54A77" w:rsidRPr="003701A1" w:rsidRDefault="00A54A77" w:rsidP="00A54A77">
      <w:pPr>
        <w:ind w:firstLine="709"/>
        <w:jc w:val="both"/>
        <w:rPr>
          <w:sz w:val="28"/>
          <w:szCs w:val="28"/>
        </w:rPr>
      </w:pPr>
      <w:r w:rsidRPr="003701A1">
        <w:rPr>
          <w:sz w:val="28"/>
          <w:szCs w:val="28"/>
        </w:rPr>
        <w:t xml:space="preserve">8. </w:t>
      </w:r>
      <w:r w:rsidRPr="003701A1">
        <w:rPr>
          <w:b/>
          <w:sz w:val="28"/>
          <w:szCs w:val="28"/>
        </w:rPr>
        <w:t>Психологический скрининг</w:t>
      </w:r>
      <w:r w:rsidRPr="003701A1">
        <w:rPr>
          <w:sz w:val="28"/>
          <w:szCs w:val="28"/>
        </w:rPr>
        <w:t>. Перед донацией необходимо проводить психологическое обследования как доноров, так и реципиентов, чтобы оценить их готовность к эмоциональным и психологическим аспектам донорства гамет.</w:t>
      </w:r>
    </w:p>
    <w:p w14:paraId="76A3344A" w14:textId="77777777" w:rsidR="00A54A77" w:rsidRPr="003701A1" w:rsidRDefault="00A54A77" w:rsidP="00A54A77">
      <w:pPr>
        <w:ind w:firstLine="709"/>
        <w:jc w:val="both"/>
        <w:rPr>
          <w:sz w:val="28"/>
          <w:szCs w:val="28"/>
        </w:rPr>
      </w:pPr>
      <w:r w:rsidRPr="003701A1">
        <w:rPr>
          <w:sz w:val="28"/>
          <w:szCs w:val="28"/>
        </w:rPr>
        <w:t xml:space="preserve">9. </w:t>
      </w:r>
      <w:r w:rsidRPr="003701A1">
        <w:rPr>
          <w:b/>
          <w:sz w:val="28"/>
          <w:szCs w:val="28"/>
        </w:rPr>
        <w:t>Мероприятия по повышению осведомленности общественности.</w:t>
      </w:r>
      <w:r w:rsidRPr="003701A1">
        <w:rPr>
          <w:sz w:val="28"/>
          <w:szCs w:val="28"/>
        </w:rPr>
        <w:t xml:space="preserve"> Медицинским сотрудникам важно проводить кампании (тренинги, круглые столы, конференции, информационная активность в социальных сетях, создание брошюр и методических рекомендаций) по повышению осведомленности общественности об этических и социальных последствиях донорства гамет. Это может помочь просвещать общественность о потенциальных последствиях и ответственности.</w:t>
      </w:r>
    </w:p>
    <w:p w14:paraId="6E19FC5B" w14:textId="77777777" w:rsidR="00A54A77" w:rsidRPr="003701A1" w:rsidRDefault="00A54A77" w:rsidP="00A54A77">
      <w:pPr>
        <w:ind w:firstLine="709"/>
        <w:jc w:val="both"/>
        <w:rPr>
          <w:sz w:val="28"/>
          <w:szCs w:val="28"/>
        </w:rPr>
      </w:pPr>
      <w:r>
        <w:rPr>
          <w:sz w:val="28"/>
          <w:szCs w:val="28"/>
        </w:rPr>
        <w:t xml:space="preserve">10. </w:t>
      </w:r>
      <w:r w:rsidRPr="003701A1">
        <w:rPr>
          <w:b/>
          <w:sz w:val="28"/>
          <w:szCs w:val="28"/>
        </w:rPr>
        <w:t>Вклад заинтересованных сторон</w:t>
      </w:r>
      <w:r w:rsidRPr="003701A1">
        <w:rPr>
          <w:sz w:val="28"/>
          <w:szCs w:val="28"/>
        </w:rPr>
        <w:t>. Важно привлечение заинтересованных сторон, в том числе лиц, зачатых донором, доноров и семьи реципиентов, к разработке и пересмотру политики и правил, касающихся донорства гамет. Их вклад может дать ценные точки зрения и идеи.</w:t>
      </w:r>
    </w:p>
    <w:p w14:paraId="75F32A76" w14:textId="77777777" w:rsidR="00A54A77" w:rsidRPr="003701A1" w:rsidRDefault="00A54A77" w:rsidP="00A54A77">
      <w:pPr>
        <w:ind w:firstLine="709"/>
        <w:jc w:val="both"/>
        <w:rPr>
          <w:sz w:val="28"/>
          <w:szCs w:val="28"/>
        </w:rPr>
      </w:pPr>
      <w:r w:rsidRPr="003701A1">
        <w:rPr>
          <w:sz w:val="28"/>
          <w:szCs w:val="28"/>
        </w:rPr>
        <w:t xml:space="preserve">11. </w:t>
      </w:r>
      <w:r w:rsidRPr="003701A1">
        <w:rPr>
          <w:b/>
          <w:sz w:val="28"/>
          <w:szCs w:val="28"/>
        </w:rPr>
        <w:t>Исследование и оценка</w:t>
      </w:r>
      <w:r w:rsidRPr="003701A1">
        <w:rPr>
          <w:sz w:val="28"/>
          <w:szCs w:val="28"/>
        </w:rPr>
        <w:t>. Необходимо постоянно оценивать влияние политики и правил донорства гамет. Исследования благополучия и опыта людей, зачатых донорами, и их семей могут способствовать принятию будущих политических решений.</w:t>
      </w:r>
    </w:p>
    <w:p w14:paraId="0CB0F75E" w14:textId="75335C1F" w:rsidR="00A54A77" w:rsidRPr="003701A1" w:rsidRDefault="00A54A77" w:rsidP="00A54A77">
      <w:pPr>
        <w:ind w:firstLine="709"/>
        <w:jc w:val="both"/>
        <w:rPr>
          <w:sz w:val="28"/>
          <w:szCs w:val="28"/>
        </w:rPr>
      </w:pPr>
      <w:r w:rsidRPr="003701A1">
        <w:rPr>
          <w:sz w:val="28"/>
          <w:szCs w:val="28"/>
        </w:rPr>
        <w:t>Очень важно участвовать во всестороннем обсуждении при рассмотрении ограничений на донорство гамет, чтобы найти баланс между защитой этических принципов и уважением прав и выбора людей, участвующих в этом процессе. Юридические и этические соображения могут различаться в зависимости от юрисдикции, поэтому при формулировании или пересмотре политики в этой области важно консультироваться с экспертами и соответствующими органами.</w:t>
      </w:r>
    </w:p>
    <w:p w14:paraId="7C0E866B" w14:textId="77777777" w:rsidR="00A54A77" w:rsidRPr="003701A1" w:rsidRDefault="00A54A77" w:rsidP="00A54A77">
      <w:pPr>
        <w:ind w:firstLine="709"/>
        <w:jc w:val="both"/>
        <w:rPr>
          <w:sz w:val="28"/>
          <w:szCs w:val="28"/>
        </w:rPr>
      </w:pPr>
      <w:r w:rsidRPr="003701A1">
        <w:rPr>
          <w:sz w:val="28"/>
          <w:szCs w:val="28"/>
        </w:rPr>
        <w:t>Правительственные и регулирующие органы могут использовать Регистр для надзора и регулирования процедур донорских гамет. Это гарантирует, что клиники и банки придерживаются установленных правил и этических стандартов.</w:t>
      </w:r>
    </w:p>
    <w:p w14:paraId="5447BCB1" w14:textId="77777777" w:rsidR="00A54A77" w:rsidRPr="003701A1" w:rsidRDefault="00A54A77" w:rsidP="00A54A77">
      <w:pPr>
        <w:ind w:firstLine="709"/>
        <w:jc w:val="both"/>
        <w:rPr>
          <w:sz w:val="28"/>
          <w:szCs w:val="28"/>
        </w:rPr>
      </w:pPr>
      <w:r w:rsidRPr="003701A1">
        <w:rPr>
          <w:sz w:val="28"/>
          <w:szCs w:val="28"/>
        </w:rPr>
        <w:t>Хорошо развитый электронный Регистр должен иметь надежные меры безопасности данных для защиты частной жизни и конфиденциальности доноров, получателей и их потомков. Доступ к личной информации должен быть ограничен уполномоченными лицами.</w:t>
      </w:r>
    </w:p>
    <w:p w14:paraId="5F1EBC06" w14:textId="77777777" w:rsidR="00A54A77" w:rsidRPr="003701A1" w:rsidRDefault="00A54A77" w:rsidP="00A54A77">
      <w:pPr>
        <w:ind w:firstLine="709"/>
        <w:jc w:val="both"/>
        <w:rPr>
          <w:sz w:val="28"/>
          <w:szCs w:val="28"/>
        </w:rPr>
      </w:pPr>
      <w:r w:rsidRPr="003701A1">
        <w:rPr>
          <w:sz w:val="28"/>
          <w:szCs w:val="28"/>
        </w:rPr>
        <w:t>Электронный Регистр может облегчить международное сотрудничество между странами, имеющими общих доноров или получателей. Это помо</w:t>
      </w:r>
      <w:r>
        <w:rPr>
          <w:sz w:val="28"/>
          <w:szCs w:val="28"/>
        </w:rPr>
        <w:t>жет</w:t>
      </w:r>
      <w:r w:rsidRPr="003701A1">
        <w:rPr>
          <w:sz w:val="28"/>
          <w:szCs w:val="28"/>
        </w:rPr>
        <w:t xml:space="preserve"> гарантировать, что люди не будут случайно связаны со сводными братьями и сестрами в других странах.</w:t>
      </w:r>
    </w:p>
    <w:p w14:paraId="39201755" w14:textId="77777777" w:rsidR="00A54A77" w:rsidRPr="003701A1" w:rsidRDefault="00A54A77" w:rsidP="00A54A77">
      <w:pPr>
        <w:ind w:firstLine="709"/>
        <w:jc w:val="both"/>
        <w:rPr>
          <w:sz w:val="28"/>
          <w:szCs w:val="28"/>
        </w:rPr>
      </w:pPr>
      <w:r w:rsidRPr="003701A1">
        <w:rPr>
          <w:sz w:val="28"/>
          <w:szCs w:val="28"/>
        </w:rPr>
        <w:t>Регистр должен иметь механизмы для обновления информации о донорах и получателях по мере необходимости. Это включает в себя обновление истории болезни и уведомление людей о наличии изменений, которые могут повлиять на их здоровье или здоровье их потомства.</w:t>
      </w:r>
    </w:p>
    <w:p w14:paraId="1F2BF9F6" w14:textId="77777777" w:rsidR="00A54A77" w:rsidRPr="003701A1" w:rsidRDefault="00A54A77" w:rsidP="00A54A77">
      <w:pPr>
        <w:ind w:firstLine="709"/>
        <w:jc w:val="both"/>
        <w:rPr>
          <w:sz w:val="28"/>
          <w:szCs w:val="28"/>
        </w:rPr>
      </w:pPr>
      <w:r w:rsidRPr="003701A1">
        <w:rPr>
          <w:sz w:val="28"/>
          <w:szCs w:val="28"/>
        </w:rPr>
        <w:t>Регистр помогает клиникам, банкам спермы/яйцеклеток и частным лицам соблюдать законодательные и нормативные требования, связанные с зачатием донора, родительскими правами и информированным согласием.</w:t>
      </w:r>
    </w:p>
    <w:p w14:paraId="75212349" w14:textId="77777777" w:rsidR="00A54A77" w:rsidRPr="003701A1" w:rsidRDefault="00A54A77" w:rsidP="00A54A77">
      <w:pPr>
        <w:ind w:firstLine="709"/>
        <w:jc w:val="both"/>
        <w:rPr>
          <w:sz w:val="28"/>
          <w:szCs w:val="28"/>
        </w:rPr>
      </w:pPr>
      <w:r w:rsidRPr="003701A1">
        <w:rPr>
          <w:sz w:val="28"/>
          <w:szCs w:val="28"/>
        </w:rPr>
        <w:t>У людей, зачатых донором, часто возникают вопросы об их происхождении и истории болезни. Доступ к электронному Регистру может предоставить им необходимую информацию для принятия обоснованных решений относительно своего здоровья и взаимоотношений.</w:t>
      </w:r>
    </w:p>
    <w:p w14:paraId="1353AE52" w14:textId="77777777" w:rsidR="00A54A77" w:rsidRPr="003701A1" w:rsidRDefault="00A54A77" w:rsidP="00A54A77">
      <w:pPr>
        <w:ind w:firstLine="709"/>
        <w:jc w:val="both"/>
        <w:rPr>
          <w:sz w:val="28"/>
          <w:szCs w:val="28"/>
        </w:rPr>
      </w:pPr>
      <w:r w:rsidRPr="003701A1">
        <w:rPr>
          <w:sz w:val="28"/>
          <w:szCs w:val="28"/>
        </w:rPr>
        <w:t>Разработка эффективного электронного регистра донорских половых гамет в Республике Казахстан требует сотрудничества между медицинскими работниками, регулирующими органами, юристами и комитетами по этике. Он должен уделять приоритетное внимание правам, конфиденциальности и благополучию всех вовлеченных сторон, одновременно содействуя прозрачности и ответственной репродуктивной практике. В первую очередь, для создания регистра необходимо взаимодействие между медицинскими сотрудниками, что подтверждает важность проведенного опроса сотрудников клиник репродуктивной медицины</w:t>
      </w:r>
    </w:p>
    <w:p w14:paraId="4DF14745" w14:textId="53D01787" w:rsidR="00A54A77" w:rsidRDefault="00A54A77" w:rsidP="00A54A77">
      <w:pPr>
        <w:ind w:firstLine="709"/>
        <w:jc w:val="both"/>
        <w:rPr>
          <w:sz w:val="28"/>
          <w:szCs w:val="28"/>
        </w:rPr>
      </w:pPr>
      <w:r w:rsidRPr="003701A1">
        <w:rPr>
          <w:sz w:val="28"/>
          <w:szCs w:val="28"/>
        </w:rPr>
        <w:t>Точка зрения медицинских работников в Республике Казахстан в отношении использования донорской спермы/ооцитов в программах ВРТ</w:t>
      </w:r>
      <w:r w:rsidR="00EA76DE">
        <w:rPr>
          <w:sz w:val="28"/>
          <w:szCs w:val="28"/>
        </w:rPr>
        <w:t>,</w:t>
      </w:r>
      <w:r w:rsidRPr="003701A1">
        <w:rPr>
          <w:sz w:val="28"/>
          <w:szCs w:val="28"/>
        </w:rPr>
        <w:t xml:space="preserve"> может различаться в зависимости от культурных, этических, правовых и медицинских соображений.</w:t>
      </w:r>
    </w:p>
    <w:p w14:paraId="6D951860" w14:textId="7C511721" w:rsidR="00A54A77" w:rsidRPr="003701A1" w:rsidRDefault="00A54A77" w:rsidP="00A54A77">
      <w:pPr>
        <w:ind w:firstLine="709"/>
        <w:jc w:val="both"/>
        <w:rPr>
          <w:sz w:val="28"/>
          <w:szCs w:val="28"/>
        </w:rPr>
      </w:pPr>
      <w:r w:rsidRPr="003701A1">
        <w:rPr>
          <w:sz w:val="28"/>
          <w:szCs w:val="28"/>
        </w:rPr>
        <w:t>Вот общий обзор некоторых факторов, которые медицинские работники в Казахстане могут учитывать, когда речь идет о донорских клетках в программах ВРТ: Казахстан – разнообразная страна с различными культурными и религиозными убеждениями. Медицинским работникам, возможно, придется учитывать культурные и религиозные особенности пациентов, у которых могут быть сомнения в отношении использования донорской спермы/ооцитов из-за их убеждений.</w:t>
      </w:r>
    </w:p>
    <w:p w14:paraId="0BD505F3" w14:textId="77777777" w:rsidR="00A54A77" w:rsidRPr="003701A1" w:rsidRDefault="00A54A77" w:rsidP="00A54A77">
      <w:pPr>
        <w:ind w:firstLine="709"/>
        <w:jc w:val="both"/>
        <w:rPr>
          <w:sz w:val="28"/>
          <w:szCs w:val="28"/>
        </w:rPr>
      </w:pPr>
      <w:r w:rsidRPr="003701A1">
        <w:rPr>
          <w:sz w:val="28"/>
          <w:szCs w:val="28"/>
        </w:rPr>
        <w:t>Казахстан имеет свой собственный свод законов и правил, регулирующих процедуры ВРТ, включая использование донорских половых гамет. Медицинские работники должны хорошо знать эти правила, чтобы обеспечить их соблюдение и предоставлять точную информацию пациентам.</w:t>
      </w:r>
    </w:p>
    <w:p w14:paraId="0652047C" w14:textId="77777777" w:rsidR="00A54A77" w:rsidRPr="003701A1" w:rsidRDefault="00A54A77" w:rsidP="00A54A77">
      <w:pPr>
        <w:ind w:firstLine="709"/>
        <w:jc w:val="both"/>
        <w:rPr>
          <w:sz w:val="28"/>
          <w:szCs w:val="28"/>
        </w:rPr>
      </w:pPr>
      <w:r w:rsidRPr="003701A1">
        <w:rPr>
          <w:sz w:val="28"/>
          <w:szCs w:val="28"/>
        </w:rPr>
        <w:t>Медицинские работники играют решающую роль в информировании пациентов о доступных вариантах донорства, и помогают им принимать обоснованные решения. Это может включать обсуждение медицинских и этических аспектов использования донорской спермы/ооцитов, решение проблем и оказание эмоциональной поддержки.</w:t>
      </w:r>
    </w:p>
    <w:p w14:paraId="1382CE49" w14:textId="101FB1AD" w:rsidR="00A54A77" w:rsidRPr="003701A1" w:rsidRDefault="00A54A77" w:rsidP="00A54A77">
      <w:pPr>
        <w:ind w:firstLine="709"/>
        <w:jc w:val="both"/>
        <w:rPr>
          <w:sz w:val="28"/>
          <w:szCs w:val="28"/>
        </w:rPr>
      </w:pPr>
      <w:r w:rsidRPr="003701A1">
        <w:rPr>
          <w:sz w:val="28"/>
          <w:szCs w:val="28"/>
        </w:rPr>
        <w:t>Скрининг и отбор доноров: Медицинские работники должны убедиться, что доноры гамет про</w:t>
      </w:r>
      <w:r w:rsidR="00EA76DE">
        <w:rPr>
          <w:sz w:val="28"/>
          <w:szCs w:val="28"/>
        </w:rPr>
        <w:t>шли</w:t>
      </w:r>
      <w:r w:rsidRPr="003701A1">
        <w:rPr>
          <w:sz w:val="28"/>
          <w:szCs w:val="28"/>
        </w:rPr>
        <w:t xml:space="preserve"> тщательный скрининг, чтобы предотвратить передачу генетических заболеваний или инфекций реципиентам. Это включает в себя медицинские, генетические и инфекционные тесты.</w:t>
      </w:r>
    </w:p>
    <w:p w14:paraId="1C3073B4" w14:textId="77777777" w:rsidR="00A54A77" w:rsidRPr="003701A1" w:rsidRDefault="00A54A77" w:rsidP="00A54A77">
      <w:pPr>
        <w:ind w:firstLine="709"/>
        <w:jc w:val="both"/>
        <w:rPr>
          <w:sz w:val="28"/>
          <w:szCs w:val="28"/>
        </w:rPr>
      </w:pPr>
      <w:r w:rsidRPr="003701A1">
        <w:rPr>
          <w:sz w:val="28"/>
          <w:szCs w:val="28"/>
        </w:rPr>
        <w:t>Взгляд на анонимность донора по сравнению с раскрытием личности может повлиять на то, как медицинские работники подходят к консультированию и обмену информацией с пациентами. В зависимости от законов и культурных предпочтений медицинские работники могут обсудить, будет ли личность донора раскрыта зачатому ребенку.</w:t>
      </w:r>
    </w:p>
    <w:p w14:paraId="09D3882D" w14:textId="77777777" w:rsidR="00A54A77" w:rsidRPr="003701A1" w:rsidRDefault="00A54A77" w:rsidP="00A54A77">
      <w:pPr>
        <w:ind w:firstLine="709"/>
        <w:jc w:val="both"/>
        <w:rPr>
          <w:sz w:val="28"/>
          <w:szCs w:val="28"/>
        </w:rPr>
      </w:pPr>
      <w:r w:rsidRPr="003701A1">
        <w:rPr>
          <w:sz w:val="28"/>
          <w:szCs w:val="28"/>
        </w:rPr>
        <w:t>Получение информированного согласия как от донора спермы/ооцитов, так и от реципиентов имеет решающее значение. Медицинские работники должны четко объяснить последствия, риски и преимущества использования донорских клеток всем вовлеченным сторонам.</w:t>
      </w:r>
    </w:p>
    <w:p w14:paraId="131BDA47" w14:textId="77777777" w:rsidR="00A54A77" w:rsidRPr="003701A1" w:rsidRDefault="00A54A77" w:rsidP="00A54A77">
      <w:pPr>
        <w:ind w:firstLine="709"/>
        <w:jc w:val="both"/>
        <w:rPr>
          <w:sz w:val="28"/>
          <w:szCs w:val="28"/>
        </w:rPr>
      </w:pPr>
      <w:r w:rsidRPr="003701A1">
        <w:rPr>
          <w:sz w:val="28"/>
          <w:szCs w:val="28"/>
        </w:rPr>
        <w:t>Необходимо оказывать психологическую и эмоциональную поддержку донорам и реципиентам. Медицинские работники должны учитывать эмоциональное воздействие, которое может оказать использование донорских половых гамет на реципиентов. Предложение психологической поддержки или консультирования может помочь отдельным лицам и парам справиться со сложными эмоциями, связанными с вспомогательной репродукцией.</w:t>
      </w:r>
    </w:p>
    <w:p w14:paraId="2E91848D" w14:textId="77777777" w:rsidR="00A54A77" w:rsidRPr="003701A1" w:rsidRDefault="00A54A77" w:rsidP="00A54A77">
      <w:pPr>
        <w:ind w:firstLine="709"/>
        <w:jc w:val="both"/>
        <w:rPr>
          <w:sz w:val="28"/>
          <w:szCs w:val="28"/>
        </w:rPr>
      </w:pPr>
      <w:r w:rsidRPr="003701A1">
        <w:rPr>
          <w:sz w:val="28"/>
          <w:szCs w:val="28"/>
        </w:rPr>
        <w:t>Существует медицинская необходимость использования донорских половых гамет. Медицинские работники могут рекомендовать использование донорской спермы/яйцеклеток по медицинским показаниям, например, при наличии женского или мужского бесплодия. Они должны дать четкие объяснения, почему рекомендуется этот вариант, и решить любые проблемы, которые могут возникнуть у пациентов.</w:t>
      </w:r>
    </w:p>
    <w:p w14:paraId="1F96D5E3" w14:textId="77777777" w:rsidR="00A54A77" w:rsidRPr="003701A1" w:rsidRDefault="00A54A77" w:rsidP="00A54A77">
      <w:pPr>
        <w:ind w:firstLine="709"/>
        <w:jc w:val="both"/>
        <w:rPr>
          <w:sz w:val="28"/>
          <w:szCs w:val="28"/>
        </w:rPr>
      </w:pPr>
      <w:r w:rsidRPr="003701A1">
        <w:rPr>
          <w:sz w:val="28"/>
          <w:szCs w:val="28"/>
        </w:rPr>
        <w:t>Важным в создании регистра половых гамет, является неприкосновенность частной жизни и конфиденциальность пациентов. Медицинские работники должны обеспечить конфиденциальность всех вовлеченных сторон. Это включает в себя защиту личности донора спермы/ооцитов и реципиентов, а также любой конфиденциальной медицинской информации.</w:t>
      </w:r>
    </w:p>
    <w:p w14:paraId="789835EF" w14:textId="2AEFFA4A" w:rsidR="00A54A77" w:rsidRPr="003701A1" w:rsidRDefault="00A54A77" w:rsidP="00A54A77">
      <w:pPr>
        <w:ind w:firstLine="709"/>
        <w:jc w:val="both"/>
        <w:rPr>
          <w:sz w:val="28"/>
          <w:szCs w:val="28"/>
        </w:rPr>
      </w:pPr>
      <w:r w:rsidRPr="003701A1">
        <w:rPr>
          <w:sz w:val="28"/>
          <w:szCs w:val="28"/>
        </w:rPr>
        <w:t xml:space="preserve">Необходимо использовать </w:t>
      </w:r>
      <w:r w:rsidR="00EA76DE">
        <w:rPr>
          <w:sz w:val="28"/>
          <w:szCs w:val="28"/>
        </w:rPr>
        <w:t xml:space="preserve">и принять во внимание, </w:t>
      </w:r>
      <w:r w:rsidRPr="003701A1">
        <w:rPr>
          <w:sz w:val="28"/>
          <w:szCs w:val="28"/>
        </w:rPr>
        <w:t>практический опыт других евр</w:t>
      </w:r>
      <w:r w:rsidR="00EA76DE">
        <w:rPr>
          <w:sz w:val="28"/>
          <w:szCs w:val="28"/>
        </w:rPr>
        <w:t>опе</w:t>
      </w:r>
      <w:r w:rsidRPr="003701A1">
        <w:rPr>
          <w:sz w:val="28"/>
          <w:szCs w:val="28"/>
        </w:rPr>
        <w:t xml:space="preserve">йских клиник по лечению бесплодия. Практика клиник </w:t>
      </w:r>
      <w:r w:rsidR="00D66B60">
        <w:rPr>
          <w:sz w:val="28"/>
          <w:szCs w:val="28"/>
        </w:rPr>
        <w:t xml:space="preserve">ВРТ </w:t>
      </w:r>
      <w:r w:rsidRPr="003701A1">
        <w:rPr>
          <w:sz w:val="28"/>
          <w:szCs w:val="28"/>
        </w:rPr>
        <w:t xml:space="preserve">по лечению бесплодия </w:t>
      </w:r>
      <w:r w:rsidR="00D66B60">
        <w:rPr>
          <w:sz w:val="28"/>
          <w:szCs w:val="28"/>
        </w:rPr>
        <w:t xml:space="preserve">с применением ДПГ </w:t>
      </w:r>
      <w:r w:rsidRPr="003701A1">
        <w:rPr>
          <w:sz w:val="28"/>
          <w:szCs w:val="28"/>
        </w:rPr>
        <w:t xml:space="preserve">в </w:t>
      </w:r>
      <w:r w:rsidR="00D66B60">
        <w:rPr>
          <w:sz w:val="28"/>
          <w:szCs w:val="28"/>
        </w:rPr>
        <w:t xml:space="preserve">Республике </w:t>
      </w:r>
      <w:r w:rsidRPr="003701A1">
        <w:rPr>
          <w:sz w:val="28"/>
          <w:szCs w:val="28"/>
        </w:rPr>
        <w:t>Казахстан</w:t>
      </w:r>
      <w:r w:rsidR="00D66B60">
        <w:rPr>
          <w:sz w:val="28"/>
          <w:szCs w:val="28"/>
        </w:rPr>
        <w:t>,</w:t>
      </w:r>
      <w:r w:rsidRPr="003701A1">
        <w:rPr>
          <w:sz w:val="28"/>
          <w:szCs w:val="28"/>
        </w:rPr>
        <w:t xml:space="preserve"> будет играть роль в формировании перспектив </w:t>
      </w:r>
      <w:r w:rsidR="00D66B60">
        <w:rPr>
          <w:sz w:val="28"/>
          <w:szCs w:val="28"/>
        </w:rPr>
        <w:t>создания единого регистра ДПГ</w:t>
      </w:r>
      <w:r w:rsidRPr="003701A1">
        <w:rPr>
          <w:sz w:val="28"/>
          <w:szCs w:val="28"/>
        </w:rPr>
        <w:t>. Клиники, которые отдают приоритет этическим практикам, благополучию пациентов и соблюдению правил, скорее всего, окажут положительное влияние</w:t>
      </w:r>
      <w:r w:rsidR="00D66B60">
        <w:rPr>
          <w:sz w:val="28"/>
          <w:szCs w:val="28"/>
        </w:rPr>
        <w:t xml:space="preserve"> на формирование и внедрение регистра</w:t>
      </w:r>
      <w:r w:rsidR="00D66B60" w:rsidRPr="003701A1">
        <w:rPr>
          <w:sz w:val="28"/>
          <w:szCs w:val="28"/>
        </w:rPr>
        <w:t>.</w:t>
      </w:r>
    </w:p>
    <w:p w14:paraId="025A152D" w14:textId="6E3EFC52" w:rsidR="00A54A77" w:rsidRPr="003701A1" w:rsidRDefault="00A54A77" w:rsidP="00A54A77">
      <w:pPr>
        <w:ind w:firstLine="709"/>
        <w:jc w:val="both"/>
        <w:rPr>
          <w:sz w:val="28"/>
          <w:szCs w:val="28"/>
        </w:rPr>
      </w:pPr>
      <w:r w:rsidRPr="003701A1">
        <w:rPr>
          <w:sz w:val="28"/>
          <w:szCs w:val="28"/>
        </w:rPr>
        <w:t>Важно отметить, что со временем точки зрения и мнения могут меняться, а на взгляды медицинских работников могут влиять изменения в обществе, достижения в области медицинских технологий и текущие исследования в области вспомогательной репродукции. Вероятно, со временем необходимо будет проведение повторного исследования, чтобы получить самую последнюю информацию на текущий момент.</w:t>
      </w:r>
    </w:p>
    <w:p w14:paraId="54EB22DB" w14:textId="5B70AA08" w:rsidR="00A54A77" w:rsidRPr="003701A1" w:rsidRDefault="00A54A77" w:rsidP="00A54A77">
      <w:pPr>
        <w:ind w:firstLine="709"/>
        <w:jc w:val="both"/>
        <w:rPr>
          <w:sz w:val="28"/>
          <w:szCs w:val="28"/>
        </w:rPr>
      </w:pPr>
      <w:r w:rsidRPr="003701A1">
        <w:rPr>
          <w:sz w:val="28"/>
          <w:szCs w:val="28"/>
        </w:rPr>
        <w:t>Создание единого банка донорской спермы</w:t>
      </w:r>
      <w:r w:rsidR="00D66B60">
        <w:rPr>
          <w:sz w:val="28"/>
          <w:szCs w:val="28"/>
        </w:rPr>
        <w:t>/ ооцитов</w:t>
      </w:r>
      <w:r w:rsidRPr="003701A1">
        <w:rPr>
          <w:sz w:val="28"/>
          <w:szCs w:val="28"/>
        </w:rPr>
        <w:t xml:space="preserve"> в Республике Казахстан будет зависеть от нескольких факторов, включая текущую ситуацию с донорством спермы</w:t>
      </w:r>
      <w:r w:rsidR="00D66B60">
        <w:rPr>
          <w:sz w:val="28"/>
          <w:szCs w:val="28"/>
        </w:rPr>
        <w:t>/ооцитов</w:t>
      </w:r>
      <w:r w:rsidRPr="003701A1">
        <w:rPr>
          <w:sz w:val="28"/>
          <w:szCs w:val="28"/>
        </w:rPr>
        <w:t>, а также потребности и приоритеты системы здравоохранения и населения страны. Вот некоторые соображения, которые помогут оценить, может ли такой единый банк спермы</w:t>
      </w:r>
      <w:r w:rsidR="00D66B60">
        <w:rPr>
          <w:sz w:val="28"/>
          <w:szCs w:val="28"/>
        </w:rPr>
        <w:t>/ооцитов</w:t>
      </w:r>
      <w:r w:rsidRPr="003701A1">
        <w:rPr>
          <w:sz w:val="28"/>
          <w:szCs w:val="28"/>
        </w:rPr>
        <w:t xml:space="preserve"> быть полезным:</w:t>
      </w:r>
    </w:p>
    <w:p w14:paraId="5BA51EA6" w14:textId="35B9706D" w:rsidR="00A54A77" w:rsidRPr="003701A1" w:rsidRDefault="00A54A77" w:rsidP="00A54A77">
      <w:pPr>
        <w:ind w:firstLine="709"/>
        <w:jc w:val="both"/>
        <w:rPr>
          <w:sz w:val="28"/>
          <w:szCs w:val="28"/>
        </w:rPr>
      </w:pPr>
      <w:r w:rsidRPr="003701A1">
        <w:rPr>
          <w:b/>
          <w:sz w:val="28"/>
          <w:szCs w:val="28"/>
        </w:rPr>
        <w:t>Спрос на донорскую сперму</w:t>
      </w:r>
      <w:r w:rsidR="00D66B60">
        <w:rPr>
          <w:b/>
          <w:sz w:val="28"/>
          <w:szCs w:val="28"/>
        </w:rPr>
        <w:t>/ооцитов</w:t>
      </w:r>
      <w:r w:rsidRPr="003701A1">
        <w:rPr>
          <w:sz w:val="28"/>
          <w:szCs w:val="28"/>
        </w:rPr>
        <w:t>: оценить спрос на донорскую сперму/ооцитов в Казахстане. Существует ли значительная потребность в донорских гаметах из-за проблем с фертильностью у половых партнеров либо одиноких женщин, нуждающихся в вспомогательных репродуктивных технологиях? Понимание спроса имеет важное значение для определения необходимости создания Единого регистра или банка половых гамет.</w:t>
      </w:r>
    </w:p>
    <w:p w14:paraId="6895B725" w14:textId="77777777" w:rsidR="00A54A77" w:rsidRPr="003701A1" w:rsidRDefault="00A54A77" w:rsidP="00A54A77">
      <w:pPr>
        <w:ind w:firstLine="709"/>
        <w:jc w:val="both"/>
        <w:rPr>
          <w:sz w:val="28"/>
          <w:szCs w:val="28"/>
        </w:rPr>
      </w:pPr>
      <w:r w:rsidRPr="003701A1">
        <w:rPr>
          <w:b/>
          <w:sz w:val="28"/>
          <w:szCs w:val="28"/>
        </w:rPr>
        <w:t>Доступность</w:t>
      </w:r>
      <w:r w:rsidRPr="003701A1">
        <w:rPr>
          <w:sz w:val="28"/>
          <w:szCs w:val="28"/>
        </w:rPr>
        <w:t>: рассмотреть доступность донорской спермы/ооцитов в разных регионах Казахстана. Если существуют различия в доступе, единый банк половых гамет мог бы помочь обеспечить справедливое распределение донорской спермы/ооцитов в клиниках репродуктивной медицины по всей стране.</w:t>
      </w:r>
    </w:p>
    <w:p w14:paraId="529FF569" w14:textId="77777777" w:rsidR="00A54A77" w:rsidRPr="003701A1" w:rsidRDefault="00A54A77" w:rsidP="00A54A77">
      <w:pPr>
        <w:ind w:firstLine="709"/>
        <w:jc w:val="both"/>
        <w:rPr>
          <w:sz w:val="28"/>
          <w:szCs w:val="28"/>
        </w:rPr>
      </w:pPr>
      <w:r w:rsidRPr="003701A1">
        <w:rPr>
          <w:b/>
          <w:sz w:val="28"/>
          <w:szCs w:val="28"/>
        </w:rPr>
        <w:t>Контроль качества</w:t>
      </w:r>
      <w:r w:rsidRPr="003701A1">
        <w:rPr>
          <w:sz w:val="28"/>
          <w:szCs w:val="28"/>
        </w:rPr>
        <w:t>: оценить контроль качества и стандарты безопасности существующих учреждений по донорству половых клеток. Единый банк мог бы помочь централизовать и стандартизировать процессы скрининга, тестирования и обеспечения качества, что имеет решающее значение для безопасности реципиентов и потомства.</w:t>
      </w:r>
    </w:p>
    <w:p w14:paraId="5D96975B" w14:textId="77777777" w:rsidR="00A54A77" w:rsidRPr="003701A1" w:rsidRDefault="00A54A77" w:rsidP="00A54A77">
      <w:pPr>
        <w:ind w:firstLine="709"/>
        <w:jc w:val="both"/>
        <w:rPr>
          <w:sz w:val="28"/>
          <w:szCs w:val="28"/>
        </w:rPr>
      </w:pPr>
      <w:r w:rsidRPr="003701A1">
        <w:rPr>
          <w:b/>
          <w:sz w:val="28"/>
          <w:szCs w:val="28"/>
        </w:rPr>
        <w:t>Нормативно-правовая база</w:t>
      </w:r>
      <w:r w:rsidRPr="003701A1">
        <w:rPr>
          <w:sz w:val="28"/>
          <w:szCs w:val="28"/>
        </w:rPr>
        <w:t>: оценить действующую нормативно-правовую базу, регулирующую донорство половых гамет в Казахстане. Определить, поддерживают ли существующие правила или препятствуют созданию единого банка. Правила должны касаться таких вопросов, как право доноров, информированное согласие, анонимность и конфиденциальность данных.</w:t>
      </w:r>
    </w:p>
    <w:p w14:paraId="75397292" w14:textId="77777777" w:rsidR="00A54A77" w:rsidRPr="003701A1" w:rsidRDefault="00A54A77" w:rsidP="00A54A77">
      <w:pPr>
        <w:ind w:firstLine="709"/>
        <w:jc w:val="both"/>
        <w:rPr>
          <w:sz w:val="28"/>
          <w:szCs w:val="28"/>
        </w:rPr>
      </w:pPr>
      <w:r w:rsidRPr="003701A1">
        <w:rPr>
          <w:b/>
          <w:sz w:val="28"/>
          <w:szCs w:val="28"/>
        </w:rPr>
        <w:t xml:space="preserve">Этические и культурные соображения: </w:t>
      </w:r>
      <w:r w:rsidRPr="003701A1">
        <w:rPr>
          <w:sz w:val="28"/>
          <w:szCs w:val="28"/>
        </w:rPr>
        <w:t>принимать во внимание любые этические, культурные или религиозные соображения, касающиеся донорства в Казахстане. Общественное мнение и убеждения могут повлиять на приемлемость и целесообразность создания единого банка спермы/ооцитов.</w:t>
      </w:r>
    </w:p>
    <w:p w14:paraId="37ED3630" w14:textId="77777777" w:rsidR="00A54A77" w:rsidRPr="003701A1" w:rsidRDefault="00A54A77" w:rsidP="00A54A77">
      <w:pPr>
        <w:ind w:firstLine="709"/>
        <w:jc w:val="both"/>
        <w:rPr>
          <w:sz w:val="28"/>
          <w:szCs w:val="28"/>
        </w:rPr>
      </w:pPr>
      <w:r w:rsidRPr="003701A1">
        <w:rPr>
          <w:sz w:val="28"/>
          <w:szCs w:val="28"/>
        </w:rPr>
        <w:t>Финансовая жизнеспособность: оценить финансовую целесообразность создания и поддержания единого банка доноров. Рассмотреть источники финансирования, операционные расходы и потенциальное получение доходов от услуг донации.</w:t>
      </w:r>
    </w:p>
    <w:p w14:paraId="22449FB0" w14:textId="77777777" w:rsidR="00A54A77" w:rsidRPr="003701A1" w:rsidRDefault="00A54A77" w:rsidP="00A54A77">
      <w:pPr>
        <w:ind w:firstLine="709"/>
        <w:jc w:val="both"/>
        <w:rPr>
          <w:sz w:val="28"/>
          <w:szCs w:val="28"/>
        </w:rPr>
      </w:pPr>
      <w:r w:rsidRPr="003701A1">
        <w:rPr>
          <w:b/>
          <w:sz w:val="28"/>
          <w:szCs w:val="28"/>
        </w:rPr>
        <w:t>Международное сотрудничество</w:t>
      </w:r>
      <w:r w:rsidRPr="003701A1">
        <w:rPr>
          <w:sz w:val="28"/>
          <w:szCs w:val="28"/>
        </w:rPr>
        <w:t>: изучить возможности международного сотрудничества и обмена опытом в создании Регистра или банка половых гамет. Партнерство с авторитетными Регистрами доноров или банками спермы/ооцитов в других странах может предоставить ценную информацию и поддержку.</w:t>
      </w:r>
    </w:p>
    <w:p w14:paraId="3DAEEB05" w14:textId="77777777" w:rsidR="00A54A77" w:rsidRPr="003701A1" w:rsidRDefault="00A54A77" w:rsidP="00A54A77">
      <w:pPr>
        <w:ind w:firstLine="709"/>
        <w:jc w:val="both"/>
        <w:rPr>
          <w:sz w:val="28"/>
          <w:szCs w:val="28"/>
        </w:rPr>
      </w:pPr>
      <w:r w:rsidRPr="003701A1">
        <w:rPr>
          <w:b/>
          <w:sz w:val="28"/>
          <w:szCs w:val="28"/>
        </w:rPr>
        <w:t>Исследования и образование</w:t>
      </w:r>
      <w:r w:rsidRPr="003701A1">
        <w:rPr>
          <w:sz w:val="28"/>
          <w:szCs w:val="28"/>
        </w:rPr>
        <w:t>: рассмотреть потенциал исследований и образования, связанных с репродуктивным здоровьем и вспомогательными репродуктивными технологиями, которым мог бы способствовать единый Регистр или банк ДГ.</w:t>
      </w:r>
    </w:p>
    <w:p w14:paraId="7A7AEE9D" w14:textId="77777777" w:rsidR="00A54A77" w:rsidRPr="003701A1" w:rsidRDefault="00A54A77" w:rsidP="00A54A77">
      <w:pPr>
        <w:ind w:firstLine="709"/>
        <w:jc w:val="both"/>
        <w:rPr>
          <w:sz w:val="28"/>
          <w:szCs w:val="28"/>
        </w:rPr>
      </w:pPr>
      <w:r w:rsidRPr="003701A1">
        <w:rPr>
          <w:b/>
          <w:sz w:val="28"/>
          <w:szCs w:val="28"/>
        </w:rPr>
        <w:t>Вовлечение заинтересованных сторон</w:t>
      </w:r>
      <w:r>
        <w:rPr>
          <w:sz w:val="28"/>
          <w:szCs w:val="28"/>
        </w:rPr>
        <w:t>: Вовлечение заинтересованной</w:t>
      </w:r>
      <w:r w:rsidRPr="003701A1">
        <w:rPr>
          <w:sz w:val="28"/>
          <w:szCs w:val="28"/>
        </w:rPr>
        <w:t xml:space="preserve"> стороны, включая медицинских работников, специалистов по репродуктивной медицине, специалистов по этике и потенциальных пользователей донорской спермы, в процесс принятия решений. Их вклад может дать ценные точки зрения и рекомендации.</w:t>
      </w:r>
    </w:p>
    <w:p w14:paraId="5920E808" w14:textId="77777777" w:rsidR="00A54A77" w:rsidRPr="003701A1" w:rsidRDefault="00A54A77" w:rsidP="00A54A77">
      <w:pPr>
        <w:ind w:firstLine="709"/>
        <w:jc w:val="both"/>
        <w:rPr>
          <w:sz w:val="28"/>
          <w:szCs w:val="28"/>
        </w:rPr>
      </w:pPr>
      <w:r w:rsidRPr="003701A1">
        <w:rPr>
          <w:sz w:val="28"/>
          <w:szCs w:val="28"/>
        </w:rPr>
        <w:t>Долгосрочная устойчивость: необходимо убедиться в том, что единый Регист или банк ДГ рассчитан на долгосрочную устойчивость и адаптируемость к меняющимся потребностям здравоохранения и общества.</w:t>
      </w:r>
    </w:p>
    <w:p w14:paraId="5E72636E" w14:textId="22D70F62" w:rsidR="00A54A77" w:rsidRDefault="00A54A77" w:rsidP="00A54A77">
      <w:pPr>
        <w:ind w:firstLine="709"/>
        <w:jc w:val="both"/>
        <w:rPr>
          <w:sz w:val="28"/>
          <w:szCs w:val="28"/>
        </w:rPr>
      </w:pPr>
      <w:r w:rsidRPr="003701A1">
        <w:rPr>
          <w:sz w:val="28"/>
          <w:szCs w:val="28"/>
        </w:rPr>
        <w:t>В конечном итоге необходимость создания единого электронного Регистра донорских половых гамет в Казахстане</w:t>
      </w:r>
      <w:r w:rsidR="00500BDF">
        <w:rPr>
          <w:sz w:val="28"/>
          <w:szCs w:val="28"/>
        </w:rPr>
        <w:t>,</w:t>
      </w:r>
      <w:r w:rsidRPr="003701A1">
        <w:rPr>
          <w:sz w:val="28"/>
          <w:szCs w:val="28"/>
        </w:rPr>
        <w:t xml:space="preserve"> должна быть определена посредством всесторонней оценки факторов, упомянутых выше, а также тщательного обсуждения между соответствующими заинтересованными сторонами и политиками. Такая оценка должна также учитывать культурный, этический и правовой контекст, характерный для Казахстана, а также передовой международный опыт донорства половых клеток и вспомогательных репродуктивных технологий.</w:t>
      </w:r>
    </w:p>
    <w:p w14:paraId="7B7FE013" w14:textId="77777777" w:rsidR="00527D1C" w:rsidRDefault="00527D1C" w:rsidP="00527D1C">
      <w:pPr>
        <w:jc w:val="both"/>
        <w:rPr>
          <w:sz w:val="28"/>
          <w:szCs w:val="28"/>
        </w:rPr>
      </w:pPr>
    </w:p>
    <w:p w14:paraId="5C4686D7" w14:textId="1693D166" w:rsidR="000936EB" w:rsidRPr="00486CB1" w:rsidRDefault="000936EB" w:rsidP="00486CB1">
      <w:pPr>
        <w:ind w:firstLine="709"/>
        <w:jc w:val="both"/>
        <w:rPr>
          <w:b/>
          <w:sz w:val="28"/>
          <w:szCs w:val="28"/>
        </w:rPr>
      </w:pPr>
      <w:r w:rsidRPr="003701A1">
        <w:rPr>
          <w:b/>
          <w:sz w:val="28"/>
          <w:szCs w:val="28"/>
        </w:rPr>
        <w:t>3.</w:t>
      </w:r>
      <w:r w:rsidR="006368A9">
        <w:rPr>
          <w:b/>
          <w:sz w:val="28"/>
          <w:szCs w:val="28"/>
        </w:rPr>
        <w:t>6</w:t>
      </w:r>
      <w:r w:rsidRPr="003701A1">
        <w:rPr>
          <w:b/>
          <w:sz w:val="28"/>
          <w:szCs w:val="28"/>
        </w:rPr>
        <w:t xml:space="preserve"> </w:t>
      </w:r>
      <w:r w:rsidRPr="001911FC">
        <w:rPr>
          <w:b/>
          <w:sz w:val="28"/>
          <w:szCs w:val="28"/>
        </w:rPr>
        <w:t>Апробация Единого регистра донорских половых гамет на базе КАРМ</w:t>
      </w:r>
    </w:p>
    <w:p w14:paraId="4C4BBE37" w14:textId="2D354218" w:rsidR="00A54A77" w:rsidRPr="001911FC" w:rsidRDefault="00A54A77" w:rsidP="00A54A77">
      <w:pPr>
        <w:ind w:firstLine="709"/>
        <w:jc w:val="both"/>
        <w:rPr>
          <w:sz w:val="28"/>
          <w:szCs w:val="28"/>
        </w:rPr>
      </w:pPr>
      <w:r w:rsidRPr="001911FC">
        <w:rPr>
          <w:sz w:val="28"/>
          <w:szCs w:val="28"/>
        </w:rPr>
        <w:t>Целью данного этапа исследования явилась апробация разработанного Единого регистра донорских половых гамет на базе Казахстанско</w:t>
      </w:r>
      <w:r>
        <w:rPr>
          <w:sz w:val="28"/>
          <w:szCs w:val="28"/>
        </w:rPr>
        <w:t>й</w:t>
      </w:r>
      <w:r w:rsidRPr="001911FC">
        <w:rPr>
          <w:sz w:val="28"/>
          <w:szCs w:val="28"/>
        </w:rPr>
        <w:t xml:space="preserve"> </w:t>
      </w:r>
      <w:r>
        <w:rPr>
          <w:sz w:val="28"/>
          <w:szCs w:val="28"/>
        </w:rPr>
        <w:t xml:space="preserve">ассоциации </w:t>
      </w:r>
      <w:r w:rsidRPr="001911FC">
        <w:rPr>
          <w:sz w:val="28"/>
          <w:szCs w:val="28"/>
        </w:rPr>
        <w:t xml:space="preserve">репродуктивной медицины (КАРМ) для оценки </w:t>
      </w:r>
      <w:r>
        <w:rPr>
          <w:sz w:val="28"/>
          <w:szCs w:val="28"/>
        </w:rPr>
        <w:t>возможности его внедрения</w:t>
      </w:r>
      <w:r w:rsidRPr="001911FC">
        <w:rPr>
          <w:sz w:val="28"/>
          <w:szCs w:val="28"/>
        </w:rPr>
        <w:t xml:space="preserve">, эффективности и выявления текущих </w:t>
      </w:r>
      <w:r>
        <w:rPr>
          <w:sz w:val="28"/>
          <w:szCs w:val="28"/>
        </w:rPr>
        <w:t>проблемных вопросов</w:t>
      </w:r>
      <w:r w:rsidRPr="001911FC">
        <w:rPr>
          <w:sz w:val="28"/>
          <w:szCs w:val="28"/>
        </w:rPr>
        <w:t xml:space="preserve"> в системе учета и логистики донорского материала в клиниках вспомогательных репродуктивных технологий (ВРТ) Республики Казахстан.</w:t>
      </w:r>
    </w:p>
    <w:p w14:paraId="2796579E" w14:textId="6F355434" w:rsidR="00A54A77" w:rsidRPr="00ED27CF" w:rsidRDefault="00A54A77" w:rsidP="00A54A77">
      <w:pPr>
        <w:ind w:firstLine="709"/>
        <w:jc w:val="both"/>
        <w:rPr>
          <w:sz w:val="28"/>
          <w:szCs w:val="28"/>
        </w:rPr>
      </w:pPr>
      <w:r w:rsidRPr="001911FC">
        <w:rPr>
          <w:sz w:val="28"/>
          <w:szCs w:val="28"/>
        </w:rPr>
        <w:t>На этапе проведения исследования приглашение к участию в апробации было направлено в 30 клиник, осуществляющих деятельность в сфере ВРТ в Республике Казахстан. В опросе приняли участие 16 клиник (53,3% от общего числа приглашённых). Каждая клиника заполнила анкету, включающую 17 вопросов, охватывающих различные аспекты применения и учёта донорского биоматериала, логистики и контроля за рождаемостью после применения донорских половых гамет (ДПГ).</w:t>
      </w:r>
    </w:p>
    <w:p w14:paraId="4DAC1CB1" w14:textId="77777777" w:rsidR="00A54A77" w:rsidRPr="00ED27CF" w:rsidRDefault="00A54A77" w:rsidP="00A54A77">
      <w:pPr>
        <w:ind w:firstLine="709"/>
        <w:jc w:val="both"/>
        <w:outlineLvl w:val="3"/>
        <w:rPr>
          <w:b/>
          <w:bCs/>
          <w:sz w:val="28"/>
          <w:szCs w:val="28"/>
        </w:rPr>
      </w:pPr>
      <w:r w:rsidRPr="00ED27CF">
        <w:rPr>
          <w:b/>
          <w:bCs/>
          <w:sz w:val="28"/>
          <w:szCs w:val="28"/>
        </w:rPr>
        <w:t>Программы ЭКО с донорской спермой</w:t>
      </w:r>
    </w:p>
    <w:p w14:paraId="5ED59967" w14:textId="77777777" w:rsidR="00A54A77" w:rsidRDefault="00A54A77" w:rsidP="00A54A77">
      <w:pPr>
        <w:ind w:firstLine="709"/>
        <w:jc w:val="both"/>
        <w:rPr>
          <w:sz w:val="28"/>
          <w:szCs w:val="28"/>
          <w:lang w:val="kk-KZ"/>
        </w:rPr>
      </w:pPr>
      <w:r w:rsidRPr="00ED27CF">
        <w:rPr>
          <w:sz w:val="28"/>
          <w:szCs w:val="28"/>
        </w:rPr>
        <w:t>Согласно результатам, в 2021 году в 16 клиниках ВРТ было проведено 720 программ ЭКО с донорской спермой, а в 2022 году – 677, что свидетельствует о снижении на 43 случая (</w:t>
      </w:r>
      <w:r>
        <w:rPr>
          <w:sz w:val="28"/>
          <w:szCs w:val="28"/>
        </w:rPr>
        <w:t>р</w:t>
      </w:r>
      <w:r w:rsidRPr="00ED27CF">
        <w:rPr>
          <w:sz w:val="28"/>
          <w:szCs w:val="28"/>
        </w:rPr>
        <w:t xml:space="preserve">исунок </w:t>
      </w:r>
      <w:r>
        <w:rPr>
          <w:sz w:val="28"/>
          <w:szCs w:val="28"/>
        </w:rPr>
        <w:t>53</w:t>
      </w:r>
      <w:r w:rsidRPr="00ED27CF">
        <w:rPr>
          <w:sz w:val="28"/>
          <w:szCs w:val="28"/>
        </w:rPr>
        <w:t>). Снижение количества программ ЭКО с использованием донорской спермы с 720 до 677 может быть связано с несколькими факторами. Во-первых, это может отражать общее снижение обращаемости пациентов за данными программами, возможно, из-за ограниченного доступа к донорам, недостаточного информирования пациентов или социально-этических барьеров.</w:t>
      </w:r>
    </w:p>
    <w:p w14:paraId="63EEB920" w14:textId="77777777" w:rsidR="00B44CC3" w:rsidRPr="00B44CC3" w:rsidRDefault="00B44CC3" w:rsidP="00A54A77">
      <w:pPr>
        <w:ind w:firstLine="709"/>
        <w:jc w:val="both"/>
        <w:rPr>
          <w:sz w:val="28"/>
          <w:szCs w:val="28"/>
          <w:lang w:val="kk-KZ"/>
        </w:rPr>
      </w:pPr>
    </w:p>
    <w:p w14:paraId="49E551EA" w14:textId="10BCC934" w:rsidR="000936EB" w:rsidRPr="001911FC" w:rsidRDefault="00486CB1" w:rsidP="00486CB1">
      <w:pPr>
        <w:rPr>
          <w:sz w:val="28"/>
          <w:szCs w:val="28"/>
        </w:rPr>
      </w:pPr>
      <w:r>
        <w:rPr>
          <w:sz w:val="28"/>
          <w:szCs w:val="28"/>
        </w:rPr>
        <w:t xml:space="preserve">  </w:t>
      </w:r>
      <w:r w:rsidR="000936EB" w:rsidRPr="001911FC">
        <w:rPr>
          <w:noProof/>
          <w:sz w:val="28"/>
          <w:szCs w:val="28"/>
        </w:rPr>
        <w:drawing>
          <wp:inline distT="0" distB="0" distL="0" distR="0" wp14:anchorId="5B5C4825" wp14:editId="53129B1E">
            <wp:extent cx="5981700" cy="2540635"/>
            <wp:effectExtent l="0" t="0" r="0" b="0"/>
            <wp:docPr id="1507023612" name="Рисунок 1507023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bwMode="auto">
                    <a:xfrm>
                      <a:off x="0" y="0"/>
                      <a:ext cx="6035729" cy="2563583"/>
                    </a:xfrm>
                    <a:prstGeom prst="rect">
                      <a:avLst/>
                    </a:prstGeom>
                    <a:noFill/>
                  </pic:spPr>
                </pic:pic>
              </a:graphicData>
            </a:graphic>
          </wp:inline>
        </w:drawing>
      </w:r>
    </w:p>
    <w:p w14:paraId="1C1C31FF" w14:textId="77777777" w:rsidR="00486CB1" w:rsidRDefault="00486CB1" w:rsidP="000936EB">
      <w:pPr>
        <w:ind w:firstLine="709"/>
        <w:jc w:val="both"/>
        <w:rPr>
          <w:sz w:val="28"/>
          <w:szCs w:val="28"/>
        </w:rPr>
      </w:pPr>
    </w:p>
    <w:p w14:paraId="7D846CC0" w14:textId="00B6D1DE" w:rsidR="000936EB" w:rsidRPr="001911FC" w:rsidRDefault="000936EB" w:rsidP="00486CB1">
      <w:pPr>
        <w:jc w:val="center"/>
        <w:rPr>
          <w:sz w:val="28"/>
          <w:szCs w:val="28"/>
        </w:rPr>
      </w:pPr>
      <w:r w:rsidRPr="001911FC">
        <w:rPr>
          <w:sz w:val="28"/>
          <w:szCs w:val="28"/>
        </w:rPr>
        <w:t xml:space="preserve">Рисунок </w:t>
      </w:r>
      <w:r>
        <w:rPr>
          <w:sz w:val="28"/>
          <w:szCs w:val="28"/>
        </w:rPr>
        <w:t>5</w:t>
      </w:r>
      <w:r w:rsidR="00FC4D98">
        <w:rPr>
          <w:sz w:val="28"/>
          <w:szCs w:val="28"/>
        </w:rPr>
        <w:t>3</w:t>
      </w:r>
      <w:r w:rsidRPr="001911FC">
        <w:rPr>
          <w:sz w:val="28"/>
          <w:szCs w:val="28"/>
        </w:rPr>
        <w:t xml:space="preserve"> – Число программ ЭКО с применением донорской спермы</w:t>
      </w:r>
    </w:p>
    <w:p w14:paraId="5C4CED6C" w14:textId="77777777" w:rsidR="000936EB" w:rsidRPr="001911FC" w:rsidRDefault="000936EB" w:rsidP="000936EB">
      <w:pPr>
        <w:ind w:firstLine="709"/>
        <w:rPr>
          <w:sz w:val="28"/>
          <w:szCs w:val="28"/>
        </w:rPr>
      </w:pPr>
    </w:p>
    <w:p w14:paraId="6238EDC2" w14:textId="479442BA" w:rsidR="00A54A77" w:rsidRDefault="00A54A77" w:rsidP="00A54A77">
      <w:pPr>
        <w:ind w:firstLine="709"/>
        <w:jc w:val="both"/>
        <w:rPr>
          <w:sz w:val="28"/>
          <w:szCs w:val="28"/>
        </w:rPr>
      </w:pPr>
      <w:r w:rsidRPr="00ED27CF">
        <w:rPr>
          <w:sz w:val="28"/>
          <w:szCs w:val="28"/>
        </w:rPr>
        <w:t>Несмотря на это, показатели клинической эффективности оставались стабильными: 229 и 228 клинических беременностей в 2021 и 2022 годах соответственно (</w:t>
      </w:r>
      <w:r>
        <w:rPr>
          <w:sz w:val="28"/>
          <w:szCs w:val="28"/>
        </w:rPr>
        <w:t>р</w:t>
      </w:r>
      <w:r w:rsidRPr="00ED27CF">
        <w:rPr>
          <w:sz w:val="28"/>
          <w:szCs w:val="28"/>
        </w:rPr>
        <w:t xml:space="preserve">исунок </w:t>
      </w:r>
      <w:r>
        <w:rPr>
          <w:sz w:val="28"/>
          <w:szCs w:val="28"/>
        </w:rPr>
        <w:t>54</w:t>
      </w:r>
      <w:r w:rsidRPr="00ED27CF">
        <w:rPr>
          <w:sz w:val="28"/>
          <w:szCs w:val="28"/>
        </w:rPr>
        <w:t>). Стабильность количества клинических беременностей</w:t>
      </w:r>
      <w:r w:rsidR="00500BDF">
        <w:rPr>
          <w:sz w:val="28"/>
          <w:szCs w:val="28"/>
        </w:rPr>
        <w:t>,</w:t>
      </w:r>
      <w:r w:rsidRPr="00ED27CF">
        <w:rPr>
          <w:sz w:val="28"/>
          <w:szCs w:val="28"/>
        </w:rPr>
        <w:t xml:space="preserve"> при снижении числа программ</w:t>
      </w:r>
      <w:r w:rsidR="00500BDF">
        <w:rPr>
          <w:sz w:val="28"/>
          <w:szCs w:val="28"/>
        </w:rPr>
        <w:t>,</w:t>
      </w:r>
      <w:r w:rsidRPr="00ED27CF">
        <w:rPr>
          <w:sz w:val="28"/>
          <w:szCs w:val="28"/>
        </w:rPr>
        <w:t xml:space="preserve"> указывает на повышение эффективности или более точный отбор пациентов. Это может свидетельствовать о прогрессе в методиках оплодотворения, улучшении качества донорского материала и клинических протоколов, направленных на повышение вероятности наступления беременности.</w:t>
      </w:r>
    </w:p>
    <w:p w14:paraId="5A6DC348" w14:textId="77777777" w:rsidR="000936EB" w:rsidRPr="00ED27CF" w:rsidRDefault="000936EB" w:rsidP="000936EB">
      <w:pPr>
        <w:ind w:firstLine="709"/>
        <w:jc w:val="both"/>
        <w:rPr>
          <w:sz w:val="28"/>
          <w:szCs w:val="28"/>
        </w:rPr>
      </w:pPr>
    </w:p>
    <w:p w14:paraId="3FE977B3" w14:textId="6A20E3AB" w:rsidR="000936EB" w:rsidRPr="001911FC" w:rsidRDefault="00486CB1" w:rsidP="00486CB1">
      <w:pPr>
        <w:rPr>
          <w:sz w:val="28"/>
          <w:szCs w:val="28"/>
        </w:rPr>
      </w:pPr>
      <w:r>
        <w:rPr>
          <w:sz w:val="28"/>
          <w:szCs w:val="28"/>
        </w:rPr>
        <w:t xml:space="preserve">   </w:t>
      </w:r>
      <w:r w:rsidR="000936EB" w:rsidRPr="001911FC">
        <w:rPr>
          <w:noProof/>
          <w:sz w:val="28"/>
          <w:szCs w:val="28"/>
        </w:rPr>
        <w:drawing>
          <wp:inline distT="0" distB="0" distL="0" distR="0" wp14:anchorId="44014B0E" wp14:editId="5D81FC36">
            <wp:extent cx="5942658" cy="2457450"/>
            <wp:effectExtent l="0" t="0" r="1270" b="0"/>
            <wp:docPr id="561711184" name="Рисунок 561711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1" cstate="print">
                      <a:extLst>
                        <a:ext uri="{28A0092B-C50C-407E-A947-70E740481C1C}">
                          <a14:useLocalDpi xmlns:a14="http://schemas.microsoft.com/office/drawing/2010/main" val="0"/>
                        </a:ext>
                      </a:extLst>
                    </a:blip>
                    <a:srcRect/>
                    <a:stretch>
                      <a:fillRect/>
                    </a:stretch>
                  </pic:blipFill>
                  <pic:spPr bwMode="auto">
                    <a:xfrm>
                      <a:off x="0" y="0"/>
                      <a:ext cx="5983351" cy="2474278"/>
                    </a:xfrm>
                    <a:prstGeom prst="rect">
                      <a:avLst/>
                    </a:prstGeom>
                    <a:noFill/>
                  </pic:spPr>
                </pic:pic>
              </a:graphicData>
            </a:graphic>
          </wp:inline>
        </w:drawing>
      </w:r>
    </w:p>
    <w:p w14:paraId="3B394BA0" w14:textId="77777777" w:rsidR="00B47768" w:rsidRDefault="00B47768" w:rsidP="000936EB">
      <w:pPr>
        <w:ind w:firstLine="709"/>
        <w:jc w:val="center"/>
        <w:rPr>
          <w:sz w:val="28"/>
          <w:szCs w:val="28"/>
        </w:rPr>
      </w:pPr>
    </w:p>
    <w:p w14:paraId="7AA1DFFF" w14:textId="3BD5FD35" w:rsidR="000936EB" w:rsidRPr="001911FC" w:rsidRDefault="000936EB" w:rsidP="000936EB">
      <w:pPr>
        <w:ind w:firstLine="709"/>
        <w:jc w:val="center"/>
        <w:rPr>
          <w:sz w:val="28"/>
          <w:szCs w:val="28"/>
        </w:rPr>
      </w:pPr>
      <w:r w:rsidRPr="001911FC">
        <w:rPr>
          <w:sz w:val="28"/>
          <w:szCs w:val="28"/>
        </w:rPr>
        <w:t xml:space="preserve">Рисунок </w:t>
      </w:r>
      <w:r>
        <w:rPr>
          <w:sz w:val="28"/>
          <w:szCs w:val="28"/>
        </w:rPr>
        <w:t>5</w:t>
      </w:r>
      <w:r w:rsidR="00FC4D98">
        <w:rPr>
          <w:sz w:val="28"/>
          <w:szCs w:val="28"/>
        </w:rPr>
        <w:t>4</w:t>
      </w:r>
      <w:r w:rsidRPr="001911FC">
        <w:rPr>
          <w:sz w:val="28"/>
          <w:szCs w:val="28"/>
        </w:rPr>
        <w:t xml:space="preserve"> – Число клинических беременностей после ЭКО с использованием донорской спермы</w:t>
      </w:r>
    </w:p>
    <w:p w14:paraId="2F1B2EE7" w14:textId="77777777" w:rsidR="000936EB" w:rsidRDefault="000936EB" w:rsidP="000936EB">
      <w:pPr>
        <w:ind w:firstLine="709"/>
        <w:jc w:val="both"/>
        <w:rPr>
          <w:sz w:val="28"/>
          <w:szCs w:val="28"/>
        </w:rPr>
      </w:pPr>
    </w:p>
    <w:p w14:paraId="5BFF7880" w14:textId="77777777" w:rsidR="00A54A77" w:rsidRDefault="00A54A77" w:rsidP="00A54A77">
      <w:pPr>
        <w:ind w:firstLine="709"/>
        <w:jc w:val="both"/>
        <w:rPr>
          <w:sz w:val="28"/>
          <w:szCs w:val="28"/>
        </w:rPr>
      </w:pPr>
      <w:r w:rsidRPr="00ED27CF">
        <w:rPr>
          <w:sz w:val="28"/>
          <w:szCs w:val="28"/>
        </w:rPr>
        <w:t xml:space="preserve">Увеличение числа клинических беременностей с 20 до 27 за год демонстрирует рост интереса к менее инвазивным и более доступным методам репродуктивной помощи (рисунок </w:t>
      </w:r>
      <w:r>
        <w:rPr>
          <w:sz w:val="28"/>
          <w:szCs w:val="28"/>
        </w:rPr>
        <w:t>55</w:t>
      </w:r>
      <w:r w:rsidRPr="00ED27CF">
        <w:rPr>
          <w:sz w:val="28"/>
          <w:szCs w:val="28"/>
        </w:rPr>
        <w:t xml:space="preserve">). Однако небольшие абсолютные числа не позволяют говорить о тренде. Тем не менее, это может свидетельствовать о росте информированности населения и доверия к </w:t>
      </w:r>
      <w:r>
        <w:rPr>
          <w:sz w:val="28"/>
          <w:szCs w:val="28"/>
        </w:rPr>
        <w:t xml:space="preserve">данной </w:t>
      </w:r>
      <w:r w:rsidRPr="00ED27CF">
        <w:rPr>
          <w:sz w:val="28"/>
          <w:szCs w:val="28"/>
        </w:rPr>
        <w:t>процедуре.</w:t>
      </w:r>
    </w:p>
    <w:p w14:paraId="622C2D84" w14:textId="77777777" w:rsidR="000936EB" w:rsidRPr="00ED27CF" w:rsidRDefault="000936EB" w:rsidP="000936EB">
      <w:pPr>
        <w:ind w:firstLine="709"/>
        <w:jc w:val="both"/>
        <w:rPr>
          <w:sz w:val="28"/>
          <w:szCs w:val="28"/>
        </w:rPr>
      </w:pPr>
    </w:p>
    <w:p w14:paraId="53DB0116" w14:textId="6258C5C1" w:rsidR="000936EB" w:rsidRPr="001911FC" w:rsidRDefault="002C224F" w:rsidP="002C224F">
      <w:pPr>
        <w:rPr>
          <w:sz w:val="28"/>
          <w:szCs w:val="28"/>
        </w:rPr>
      </w:pPr>
      <w:r>
        <w:rPr>
          <w:sz w:val="28"/>
          <w:szCs w:val="28"/>
        </w:rPr>
        <w:t xml:space="preserve">     </w:t>
      </w:r>
      <w:r w:rsidR="000936EB" w:rsidRPr="001911FC">
        <w:rPr>
          <w:noProof/>
          <w:sz w:val="28"/>
          <w:szCs w:val="28"/>
        </w:rPr>
        <w:drawing>
          <wp:inline distT="0" distB="0" distL="0" distR="0" wp14:anchorId="779C4F5E" wp14:editId="457DB1BF">
            <wp:extent cx="5791200" cy="2324100"/>
            <wp:effectExtent l="0" t="0" r="0" b="0"/>
            <wp:docPr id="843135202" name="Рисунок 15">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FB444D12-7253-472B-B71B-5A59A7D818FB}"/>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Рисунок 15">
                      <a:extLst>
                        <a:ext uri="{FF2B5EF4-FFF2-40B4-BE49-F238E27FC236}">
                          <a16:creationId xmlns:a16="http://schemas.microsoft.com/office/drawing/2014/main"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FB444D12-7253-472B-B71B-5A59A7D818FB}"/>
                        </a:ext>
                      </a:extLst>
                    </pic:cNvPr>
                    <pic:cNvPicPr>
                      <a:picLocks noChangeAspect="1"/>
                    </pic:cNvPicPr>
                  </pic:nvPicPr>
                  <pic:blipFill>
                    <a:blip r:embed="rId72" cstate="print"/>
                    <a:stretch>
                      <a:fillRect/>
                    </a:stretch>
                  </pic:blipFill>
                  <pic:spPr>
                    <a:xfrm>
                      <a:off x="0" y="0"/>
                      <a:ext cx="5792700" cy="2324702"/>
                    </a:xfrm>
                    <a:prstGeom prst="rect">
                      <a:avLst/>
                    </a:prstGeom>
                  </pic:spPr>
                </pic:pic>
              </a:graphicData>
            </a:graphic>
          </wp:inline>
        </w:drawing>
      </w:r>
    </w:p>
    <w:p w14:paraId="01808477" w14:textId="77777777" w:rsidR="002C224F" w:rsidRDefault="002C224F" w:rsidP="000936EB">
      <w:pPr>
        <w:ind w:firstLine="709"/>
        <w:jc w:val="center"/>
        <w:rPr>
          <w:sz w:val="28"/>
          <w:szCs w:val="28"/>
        </w:rPr>
      </w:pPr>
    </w:p>
    <w:p w14:paraId="13C5848F" w14:textId="3A666C4C" w:rsidR="000936EB" w:rsidRDefault="000936EB" w:rsidP="000936EB">
      <w:pPr>
        <w:ind w:firstLine="709"/>
        <w:jc w:val="center"/>
        <w:rPr>
          <w:sz w:val="28"/>
          <w:szCs w:val="28"/>
        </w:rPr>
      </w:pPr>
      <w:r w:rsidRPr="001911FC">
        <w:rPr>
          <w:sz w:val="28"/>
          <w:szCs w:val="28"/>
        </w:rPr>
        <w:t xml:space="preserve">Рисунок </w:t>
      </w:r>
      <w:r w:rsidR="00383CFF">
        <w:rPr>
          <w:sz w:val="28"/>
          <w:szCs w:val="28"/>
        </w:rPr>
        <w:t>5</w:t>
      </w:r>
      <w:r w:rsidR="00FC4D98">
        <w:rPr>
          <w:sz w:val="28"/>
          <w:szCs w:val="28"/>
        </w:rPr>
        <w:t>5</w:t>
      </w:r>
      <w:r w:rsidRPr="001911FC">
        <w:rPr>
          <w:sz w:val="28"/>
          <w:szCs w:val="28"/>
        </w:rPr>
        <w:t xml:space="preserve"> – Число клинических беременностей после внутриматочной инсеминации с применением донорской спермы</w:t>
      </w:r>
    </w:p>
    <w:p w14:paraId="47ECA848" w14:textId="77777777" w:rsidR="00527D1C" w:rsidRDefault="00527D1C" w:rsidP="002C224F">
      <w:pPr>
        <w:jc w:val="both"/>
        <w:rPr>
          <w:sz w:val="28"/>
          <w:szCs w:val="28"/>
        </w:rPr>
      </w:pPr>
    </w:p>
    <w:p w14:paraId="020F6777" w14:textId="47D1CFFE" w:rsidR="00A54A77" w:rsidRDefault="00A54A77" w:rsidP="00A54A77">
      <w:pPr>
        <w:ind w:firstLine="709"/>
        <w:jc w:val="both"/>
        <w:rPr>
          <w:sz w:val="28"/>
          <w:szCs w:val="28"/>
        </w:rPr>
      </w:pPr>
      <w:r w:rsidRPr="00626C9B">
        <w:rPr>
          <w:sz w:val="28"/>
          <w:szCs w:val="28"/>
        </w:rPr>
        <w:t xml:space="preserve">Одним из важных этапов ведения программ ВРТ с использованием донорской спермы является частота использования материала от одного донора и ведение этого учета. При обработке данных опроса были получены данные, что опрошенные клиники использовали донорскую сперму одного донора от двух до 13 раз в год (рисунок </w:t>
      </w:r>
      <w:r>
        <w:rPr>
          <w:sz w:val="28"/>
          <w:szCs w:val="28"/>
        </w:rPr>
        <w:t>56</w:t>
      </w:r>
      <w:r w:rsidRPr="00626C9B">
        <w:rPr>
          <w:sz w:val="28"/>
          <w:szCs w:val="28"/>
        </w:rPr>
        <w:t>). При этом мы имеем данные, что не все клиники ведут данный учет, что создает определенные проб</w:t>
      </w:r>
      <w:r w:rsidR="00500BDF">
        <w:rPr>
          <w:sz w:val="28"/>
          <w:szCs w:val="28"/>
        </w:rPr>
        <w:t>елы</w:t>
      </w:r>
      <w:r w:rsidRPr="00626C9B">
        <w:rPr>
          <w:sz w:val="28"/>
          <w:szCs w:val="28"/>
        </w:rPr>
        <w:t xml:space="preserve"> в данных программах. </w:t>
      </w:r>
    </w:p>
    <w:p w14:paraId="24A9666D" w14:textId="77777777" w:rsidR="000936EB" w:rsidRPr="00626C9B" w:rsidRDefault="000936EB" w:rsidP="000936EB">
      <w:pPr>
        <w:ind w:firstLine="709"/>
        <w:jc w:val="both"/>
        <w:rPr>
          <w:sz w:val="28"/>
          <w:szCs w:val="28"/>
        </w:rPr>
      </w:pPr>
    </w:p>
    <w:p w14:paraId="11CB2B15" w14:textId="20EABD5B" w:rsidR="000936EB" w:rsidRPr="00DB46A0" w:rsidRDefault="002C224F" w:rsidP="002C224F">
      <w:pPr>
        <w:rPr>
          <w:color w:val="FF0000"/>
          <w:sz w:val="28"/>
          <w:szCs w:val="28"/>
        </w:rPr>
      </w:pPr>
      <w:r>
        <w:rPr>
          <w:color w:val="FF0000"/>
          <w:sz w:val="28"/>
          <w:szCs w:val="28"/>
        </w:rPr>
        <w:t xml:space="preserve">      </w:t>
      </w:r>
      <w:r w:rsidR="000936EB" w:rsidRPr="00DB46A0">
        <w:rPr>
          <w:noProof/>
          <w:color w:val="FF0000"/>
          <w:sz w:val="28"/>
          <w:szCs w:val="28"/>
        </w:rPr>
        <w:drawing>
          <wp:inline distT="0" distB="0" distL="0" distR="0" wp14:anchorId="398A671C" wp14:editId="671D6AE0">
            <wp:extent cx="5753100" cy="2651760"/>
            <wp:effectExtent l="0" t="0" r="0" b="0"/>
            <wp:docPr id="1544896221" name="Рисунок 1544896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73" cstate="print">
                      <a:extLst>
                        <a:ext uri="{28A0092B-C50C-407E-A947-70E740481C1C}">
                          <a14:useLocalDpi xmlns:a14="http://schemas.microsoft.com/office/drawing/2010/main" val="0"/>
                        </a:ext>
                      </a:extLst>
                    </a:blip>
                    <a:srcRect/>
                    <a:stretch>
                      <a:fillRect/>
                    </a:stretch>
                  </pic:blipFill>
                  <pic:spPr bwMode="auto">
                    <a:xfrm>
                      <a:off x="0" y="0"/>
                      <a:ext cx="5753100" cy="2651760"/>
                    </a:xfrm>
                    <a:prstGeom prst="rect">
                      <a:avLst/>
                    </a:prstGeom>
                    <a:noFill/>
                  </pic:spPr>
                </pic:pic>
              </a:graphicData>
            </a:graphic>
          </wp:inline>
        </w:drawing>
      </w:r>
    </w:p>
    <w:p w14:paraId="235BFB13" w14:textId="77777777" w:rsidR="002C224F" w:rsidRDefault="002C224F" w:rsidP="000936EB">
      <w:pPr>
        <w:ind w:firstLine="709"/>
        <w:jc w:val="center"/>
        <w:rPr>
          <w:sz w:val="28"/>
          <w:szCs w:val="28"/>
        </w:rPr>
      </w:pPr>
    </w:p>
    <w:p w14:paraId="57F02299" w14:textId="0218C0FC" w:rsidR="000936EB" w:rsidRPr="00B44CC3" w:rsidRDefault="000936EB" w:rsidP="00B44CC3">
      <w:pPr>
        <w:ind w:firstLine="709"/>
        <w:jc w:val="center"/>
        <w:rPr>
          <w:sz w:val="28"/>
          <w:szCs w:val="28"/>
          <w:lang w:val="kk-KZ"/>
        </w:rPr>
      </w:pPr>
      <w:r w:rsidRPr="00626C9B">
        <w:rPr>
          <w:sz w:val="28"/>
          <w:szCs w:val="28"/>
        </w:rPr>
        <w:t xml:space="preserve">Рисунок </w:t>
      </w:r>
      <w:r w:rsidR="00383CFF">
        <w:rPr>
          <w:sz w:val="28"/>
          <w:szCs w:val="28"/>
        </w:rPr>
        <w:t>5</w:t>
      </w:r>
      <w:r w:rsidR="00FC4D98">
        <w:rPr>
          <w:sz w:val="28"/>
          <w:szCs w:val="28"/>
        </w:rPr>
        <w:t>6</w:t>
      </w:r>
      <w:r w:rsidRPr="00626C9B">
        <w:rPr>
          <w:sz w:val="28"/>
          <w:szCs w:val="28"/>
        </w:rPr>
        <w:t xml:space="preserve"> – Количество донаций одного донора спермы в одной клинике за год</w:t>
      </w:r>
    </w:p>
    <w:p w14:paraId="70317C9D" w14:textId="4CFB6631" w:rsidR="00A54A77" w:rsidRPr="00DA210E" w:rsidRDefault="00A54A77" w:rsidP="00A54A77">
      <w:pPr>
        <w:pStyle w:val="afffffffff7"/>
        <w:spacing w:before="0" w:beforeAutospacing="0" w:after="0" w:afterAutospacing="0"/>
        <w:ind w:firstLine="709"/>
        <w:jc w:val="both"/>
        <w:rPr>
          <w:sz w:val="28"/>
          <w:szCs w:val="28"/>
        </w:rPr>
      </w:pPr>
      <w:r w:rsidRPr="00DA210E">
        <w:rPr>
          <w:sz w:val="28"/>
          <w:szCs w:val="28"/>
        </w:rPr>
        <w:t xml:space="preserve">Проведен опрос клиник об учет количества рожденных детей после внутриматочной инсеминации с </w:t>
      </w:r>
      <w:r>
        <w:rPr>
          <w:sz w:val="28"/>
          <w:szCs w:val="28"/>
        </w:rPr>
        <w:t xml:space="preserve">использованием </w:t>
      </w:r>
      <w:r w:rsidRPr="00DA210E">
        <w:rPr>
          <w:sz w:val="28"/>
          <w:szCs w:val="28"/>
        </w:rPr>
        <w:t>донорской сперм</w:t>
      </w:r>
      <w:r>
        <w:rPr>
          <w:sz w:val="28"/>
          <w:szCs w:val="28"/>
        </w:rPr>
        <w:t>ы</w:t>
      </w:r>
      <w:r w:rsidRPr="00DA210E">
        <w:rPr>
          <w:sz w:val="28"/>
          <w:szCs w:val="28"/>
        </w:rPr>
        <w:t xml:space="preserve">. В результате было показано, что 14 из 16 клиник проводят учет, а 2 клиники такого учета не проводят (рисунок </w:t>
      </w:r>
      <w:r>
        <w:rPr>
          <w:sz w:val="28"/>
          <w:szCs w:val="28"/>
        </w:rPr>
        <w:t>5</w:t>
      </w:r>
      <w:r>
        <w:rPr>
          <w:sz w:val="28"/>
          <w:szCs w:val="28"/>
          <w:lang w:val="ru-RU"/>
        </w:rPr>
        <w:t>7</w:t>
      </w:r>
      <w:r w:rsidRPr="00DA210E">
        <w:rPr>
          <w:sz w:val="28"/>
          <w:szCs w:val="28"/>
        </w:rPr>
        <w:t xml:space="preserve">). Факт, что 2 клиники из 16 не ведут учет рожденных детей после </w:t>
      </w:r>
      <w:r w:rsidR="00500BDF">
        <w:rPr>
          <w:sz w:val="28"/>
          <w:szCs w:val="28"/>
          <w:lang w:val="ru-RU"/>
        </w:rPr>
        <w:t>ВМИ Д</w:t>
      </w:r>
      <w:r w:rsidRPr="00DA210E">
        <w:rPr>
          <w:sz w:val="28"/>
          <w:szCs w:val="28"/>
        </w:rPr>
        <w:t>С, подчеркивает фрагментарность системы мониторинга. Без учета таких данных невозможно обеспечить безопасность и отслеживаемость программ.</w:t>
      </w:r>
    </w:p>
    <w:p w14:paraId="7B0B69BA" w14:textId="77777777" w:rsidR="000936EB" w:rsidRPr="00A54A77" w:rsidRDefault="000936EB" w:rsidP="000936EB">
      <w:pPr>
        <w:ind w:firstLine="709"/>
        <w:jc w:val="both"/>
        <w:rPr>
          <w:sz w:val="28"/>
          <w:szCs w:val="28"/>
          <w:lang w:val="uk-UA"/>
        </w:rPr>
      </w:pPr>
    </w:p>
    <w:p w14:paraId="7FE40D9C" w14:textId="648ADDAA" w:rsidR="000936EB" w:rsidRPr="001911FC" w:rsidRDefault="002C224F" w:rsidP="002C224F">
      <w:pPr>
        <w:rPr>
          <w:sz w:val="28"/>
          <w:szCs w:val="28"/>
        </w:rPr>
      </w:pPr>
      <w:r>
        <w:rPr>
          <w:sz w:val="28"/>
          <w:szCs w:val="28"/>
        </w:rPr>
        <w:t xml:space="preserve">        </w:t>
      </w:r>
      <w:r w:rsidR="000936EB" w:rsidRPr="001911FC">
        <w:rPr>
          <w:noProof/>
          <w:sz w:val="28"/>
          <w:szCs w:val="28"/>
        </w:rPr>
        <w:drawing>
          <wp:inline distT="0" distB="0" distL="0" distR="0" wp14:anchorId="2ABFB6A7" wp14:editId="29F2FB3F">
            <wp:extent cx="5438775" cy="2162175"/>
            <wp:effectExtent l="0" t="0" r="9525" b="9525"/>
            <wp:docPr id="1012031802" name="Рисунок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74" cstate="print">
                      <a:extLst>
                        <a:ext uri="{28A0092B-C50C-407E-A947-70E740481C1C}">
                          <a14:useLocalDpi xmlns:a14="http://schemas.microsoft.com/office/drawing/2010/main" val="0"/>
                        </a:ext>
                      </a:extLst>
                    </a:blip>
                    <a:srcRect/>
                    <a:stretch>
                      <a:fillRect/>
                    </a:stretch>
                  </pic:blipFill>
                  <pic:spPr bwMode="auto">
                    <a:xfrm>
                      <a:off x="0" y="0"/>
                      <a:ext cx="5438775" cy="2162175"/>
                    </a:xfrm>
                    <a:prstGeom prst="rect">
                      <a:avLst/>
                    </a:prstGeom>
                    <a:noFill/>
                  </pic:spPr>
                </pic:pic>
              </a:graphicData>
            </a:graphic>
          </wp:inline>
        </w:drawing>
      </w:r>
    </w:p>
    <w:p w14:paraId="41C94D71" w14:textId="77777777" w:rsidR="002C224F" w:rsidRDefault="002C224F" w:rsidP="000936EB">
      <w:pPr>
        <w:ind w:firstLine="709"/>
        <w:jc w:val="center"/>
        <w:rPr>
          <w:sz w:val="28"/>
          <w:szCs w:val="28"/>
        </w:rPr>
      </w:pPr>
    </w:p>
    <w:p w14:paraId="6AEB226A" w14:textId="62ACD059" w:rsidR="000936EB" w:rsidRDefault="000936EB" w:rsidP="000936EB">
      <w:pPr>
        <w:ind w:firstLine="709"/>
        <w:jc w:val="center"/>
        <w:rPr>
          <w:sz w:val="28"/>
          <w:szCs w:val="28"/>
        </w:rPr>
      </w:pPr>
      <w:r w:rsidRPr="001911FC">
        <w:rPr>
          <w:sz w:val="28"/>
          <w:szCs w:val="28"/>
        </w:rPr>
        <w:t xml:space="preserve">Рисунок </w:t>
      </w:r>
      <w:r>
        <w:rPr>
          <w:sz w:val="28"/>
          <w:szCs w:val="28"/>
        </w:rPr>
        <w:t>5</w:t>
      </w:r>
      <w:r w:rsidR="00FC4D98">
        <w:rPr>
          <w:sz w:val="28"/>
          <w:szCs w:val="28"/>
        </w:rPr>
        <w:t>7</w:t>
      </w:r>
      <w:r w:rsidRPr="001911FC">
        <w:rPr>
          <w:sz w:val="28"/>
          <w:szCs w:val="28"/>
        </w:rPr>
        <w:t xml:space="preserve"> – Количество рожденных детей после внутриматочной инсеминации с донорской спермой</w:t>
      </w:r>
    </w:p>
    <w:p w14:paraId="1ACFF1CA" w14:textId="77777777" w:rsidR="002C224F" w:rsidRPr="001911FC" w:rsidRDefault="002C224F" w:rsidP="000936EB">
      <w:pPr>
        <w:ind w:firstLine="709"/>
        <w:jc w:val="center"/>
        <w:rPr>
          <w:sz w:val="28"/>
          <w:szCs w:val="28"/>
        </w:rPr>
      </w:pPr>
    </w:p>
    <w:p w14:paraId="526AC696" w14:textId="77777777" w:rsidR="00A54A77" w:rsidRPr="00961540" w:rsidRDefault="00A54A77" w:rsidP="00A54A77">
      <w:pPr>
        <w:ind w:firstLine="709"/>
        <w:jc w:val="both"/>
        <w:rPr>
          <w:b/>
          <w:sz w:val="28"/>
          <w:szCs w:val="28"/>
        </w:rPr>
      </w:pPr>
      <w:r w:rsidRPr="00961540">
        <w:rPr>
          <w:b/>
          <w:sz w:val="28"/>
          <w:szCs w:val="28"/>
        </w:rPr>
        <w:t>Программы ЭКО с донорскими ооцитами</w:t>
      </w:r>
    </w:p>
    <w:p w14:paraId="2404453B" w14:textId="5892A569" w:rsidR="000936EB" w:rsidRDefault="00A54A77" w:rsidP="00A54A77">
      <w:pPr>
        <w:ind w:firstLine="709"/>
        <w:jc w:val="both"/>
        <w:rPr>
          <w:sz w:val="28"/>
          <w:szCs w:val="28"/>
        </w:rPr>
      </w:pPr>
      <w:r w:rsidRPr="00961540">
        <w:rPr>
          <w:sz w:val="28"/>
          <w:szCs w:val="28"/>
        </w:rPr>
        <w:t>Результаты опроса показали, что отмечается увеличение программ ЭКО с донорскими ооцитами на 561 случай (2179/2740)</w:t>
      </w:r>
      <w:r>
        <w:rPr>
          <w:sz w:val="28"/>
          <w:szCs w:val="28"/>
        </w:rPr>
        <w:t xml:space="preserve">, что </w:t>
      </w:r>
      <w:r w:rsidRPr="00961540">
        <w:rPr>
          <w:sz w:val="28"/>
          <w:szCs w:val="28"/>
        </w:rPr>
        <w:t xml:space="preserve">указывает на растущую востребованность донации ооцитов (рисунок </w:t>
      </w:r>
      <w:r>
        <w:rPr>
          <w:sz w:val="28"/>
          <w:szCs w:val="28"/>
        </w:rPr>
        <w:t>58</w:t>
      </w:r>
      <w:r w:rsidRPr="00961540">
        <w:rPr>
          <w:sz w:val="28"/>
          <w:szCs w:val="28"/>
        </w:rPr>
        <w:t>). Это</w:t>
      </w:r>
      <w:r w:rsidR="00500BDF">
        <w:rPr>
          <w:sz w:val="28"/>
          <w:szCs w:val="28"/>
        </w:rPr>
        <w:t>,</w:t>
      </w:r>
      <w:r w:rsidRPr="00961540">
        <w:rPr>
          <w:sz w:val="28"/>
          <w:szCs w:val="28"/>
        </w:rPr>
        <w:t xml:space="preserve"> может быть связано с тенденцией к более позднему материнству, при котором снижается овариальный резерв, а также с ростом числа обращений от нерезидентов. </w:t>
      </w:r>
      <w:r>
        <w:rPr>
          <w:sz w:val="28"/>
          <w:szCs w:val="28"/>
        </w:rPr>
        <w:t xml:space="preserve">Данный показатель еще раз </w:t>
      </w:r>
      <w:r w:rsidRPr="00961540">
        <w:rPr>
          <w:sz w:val="28"/>
          <w:szCs w:val="28"/>
        </w:rPr>
        <w:t>подтверждает необходимость развития криобанков и регулирования донорства</w:t>
      </w:r>
      <w:r>
        <w:rPr>
          <w:sz w:val="28"/>
          <w:szCs w:val="28"/>
        </w:rPr>
        <w:t xml:space="preserve"> в РК</w:t>
      </w:r>
      <w:r w:rsidR="000936EB" w:rsidRPr="00961540">
        <w:rPr>
          <w:sz w:val="28"/>
          <w:szCs w:val="28"/>
        </w:rPr>
        <w:t>.</w:t>
      </w:r>
    </w:p>
    <w:p w14:paraId="52E0BDDA" w14:textId="77777777" w:rsidR="000936EB" w:rsidRPr="00961540" w:rsidRDefault="000936EB" w:rsidP="000936EB">
      <w:pPr>
        <w:ind w:firstLine="709"/>
        <w:jc w:val="both"/>
        <w:rPr>
          <w:sz w:val="28"/>
          <w:szCs w:val="28"/>
        </w:rPr>
      </w:pPr>
    </w:p>
    <w:p w14:paraId="12E030BC" w14:textId="49797AE2" w:rsidR="000936EB" w:rsidRPr="001911FC" w:rsidRDefault="002C224F" w:rsidP="002C224F">
      <w:pPr>
        <w:rPr>
          <w:sz w:val="28"/>
          <w:szCs w:val="28"/>
        </w:rPr>
      </w:pPr>
      <w:r>
        <w:rPr>
          <w:sz w:val="28"/>
          <w:szCs w:val="28"/>
        </w:rPr>
        <w:t xml:space="preserve">       </w:t>
      </w:r>
      <w:r w:rsidR="000936EB" w:rsidRPr="001911FC">
        <w:rPr>
          <w:noProof/>
          <w:sz w:val="28"/>
          <w:szCs w:val="28"/>
        </w:rPr>
        <w:drawing>
          <wp:inline distT="0" distB="0" distL="0" distR="0" wp14:anchorId="7B0972C4" wp14:editId="575A8225">
            <wp:extent cx="5667375" cy="2194560"/>
            <wp:effectExtent l="0" t="0" r="9525" b="0"/>
            <wp:docPr id="767788293" name="Рисунок 767788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75" cstate="print">
                      <a:extLst>
                        <a:ext uri="{28A0092B-C50C-407E-A947-70E740481C1C}">
                          <a14:useLocalDpi xmlns:a14="http://schemas.microsoft.com/office/drawing/2010/main" val="0"/>
                        </a:ext>
                      </a:extLst>
                    </a:blip>
                    <a:srcRect/>
                    <a:stretch>
                      <a:fillRect/>
                    </a:stretch>
                  </pic:blipFill>
                  <pic:spPr bwMode="auto">
                    <a:xfrm>
                      <a:off x="0" y="0"/>
                      <a:ext cx="5711205" cy="2211532"/>
                    </a:xfrm>
                    <a:prstGeom prst="rect">
                      <a:avLst/>
                    </a:prstGeom>
                    <a:noFill/>
                  </pic:spPr>
                </pic:pic>
              </a:graphicData>
            </a:graphic>
          </wp:inline>
        </w:drawing>
      </w:r>
    </w:p>
    <w:p w14:paraId="3DBA5C49" w14:textId="77777777" w:rsidR="000936EB" w:rsidRDefault="000936EB" w:rsidP="000936EB">
      <w:pPr>
        <w:ind w:firstLine="709"/>
        <w:jc w:val="center"/>
        <w:rPr>
          <w:sz w:val="28"/>
          <w:szCs w:val="28"/>
        </w:rPr>
      </w:pPr>
    </w:p>
    <w:p w14:paraId="2CAB7114" w14:textId="3D71113F" w:rsidR="000936EB" w:rsidRPr="001911FC" w:rsidRDefault="000936EB" w:rsidP="002C224F">
      <w:pPr>
        <w:jc w:val="center"/>
        <w:rPr>
          <w:sz w:val="28"/>
          <w:szCs w:val="28"/>
        </w:rPr>
      </w:pPr>
      <w:r w:rsidRPr="001911FC">
        <w:rPr>
          <w:sz w:val="28"/>
          <w:szCs w:val="28"/>
        </w:rPr>
        <w:t xml:space="preserve">Рисунок </w:t>
      </w:r>
      <w:r w:rsidR="00383CFF">
        <w:rPr>
          <w:sz w:val="28"/>
          <w:szCs w:val="28"/>
        </w:rPr>
        <w:t>5</w:t>
      </w:r>
      <w:r w:rsidR="00FC4D98">
        <w:rPr>
          <w:sz w:val="28"/>
          <w:szCs w:val="28"/>
        </w:rPr>
        <w:t>8</w:t>
      </w:r>
      <w:r w:rsidRPr="001911FC">
        <w:rPr>
          <w:sz w:val="28"/>
          <w:szCs w:val="28"/>
        </w:rPr>
        <w:t xml:space="preserve"> – Число программ ЭКО с использованием донорских ооцитов</w:t>
      </w:r>
    </w:p>
    <w:p w14:paraId="481DCC54" w14:textId="60C58AB2" w:rsidR="000936EB" w:rsidRDefault="00A54A77" w:rsidP="000936EB">
      <w:pPr>
        <w:ind w:firstLine="709"/>
        <w:jc w:val="both"/>
        <w:rPr>
          <w:sz w:val="28"/>
          <w:szCs w:val="28"/>
        </w:rPr>
      </w:pPr>
      <w:r w:rsidRPr="00961540">
        <w:rPr>
          <w:sz w:val="28"/>
          <w:szCs w:val="28"/>
        </w:rPr>
        <w:t xml:space="preserve">Стабильное количество клинических беременностей при увеличении числа программ (соотношение 1252 к 1259) может говорить о снижении эффективности новых циклов или о включении пациентов с более сложными клиническими случаями (рисунок </w:t>
      </w:r>
      <w:r>
        <w:rPr>
          <w:sz w:val="28"/>
          <w:szCs w:val="28"/>
        </w:rPr>
        <w:t>59</w:t>
      </w:r>
      <w:r w:rsidRPr="00961540">
        <w:rPr>
          <w:sz w:val="28"/>
          <w:szCs w:val="28"/>
        </w:rPr>
        <w:t>). Это требует внимания к стандартам отбора доноров, лабораторной подготовки ооцитов и улучшения клинических протоколов</w:t>
      </w:r>
      <w:r w:rsidR="000936EB" w:rsidRPr="00961540">
        <w:rPr>
          <w:sz w:val="28"/>
          <w:szCs w:val="28"/>
        </w:rPr>
        <w:t>.</w:t>
      </w:r>
    </w:p>
    <w:p w14:paraId="3A3497F8" w14:textId="77777777" w:rsidR="000936EB" w:rsidRPr="00961540" w:rsidRDefault="000936EB" w:rsidP="000936EB">
      <w:pPr>
        <w:ind w:firstLine="709"/>
        <w:jc w:val="both"/>
        <w:rPr>
          <w:sz w:val="28"/>
          <w:szCs w:val="28"/>
        </w:rPr>
      </w:pPr>
    </w:p>
    <w:p w14:paraId="0EB6DCB0" w14:textId="38DD383F" w:rsidR="000936EB" w:rsidRPr="001911FC" w:rsidRDefault="00DA4D59" w:rsidP="00DA4D59">
      <w:pPr>
        <w:ind w:firstLine="709"/>
        <w:rPr>
          <w:sz w:val="28"/>
          <w:szCs w:val="28"/>
        </w:rPr>
      </w:pPr>
      <w:r>
        <w:rPr>
          <w:sz w:val="28"/>
          <w:szCs w:val="28"/>
        </w:rPr>
        <w:t xml:space="preserve"> </w:t>
      </w:r>
      <w:r w:rsidR="000936EB" w:rsidRPr="001911FC">
        <w:rPr>
          <w:noProof/>
          <w:sz w:val="28"/>
          <w:szCs w:val="28"/>
        </w:rPr>
        <w:drawing>
          <wp:inline distT="0" distB="0" distL="0" distR="0" wp14:anchorId="64801457" wp14:editId="7EA5FE46">
            <wp:extent cx="5448300" cy="2254250"/>
            <wp:effectExtent l="0" t="0" r="0" b="0"/>
            <wp:docPr id="816856355" name="Рисунок 816856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6" cstate="print">
                      <a:extLst>
                        <a:ext uri="{28A0092B-C50C-407E-A947-70E740481C1C}">
                          <a14:useLocalDpi xmlns:a14="http://schemas.microsoft.com/office/drawing/2010/main" val="0"/>
                        </a:ext>
                      </a:extLst>
                    </a:blip>
                    <a:srcRect/>
                    <a:stretch>
                      <a:fillRect/>
                    </a:stretch>
                  </pic:blipFill>
                  <pic:spPr bwMode="auto">
                    <a:xfrm>
                      <a:off x="0" y="0"/>
                      <a:ext cx="5465335" cy="2261298"/>
                    </a:xfrm>
                    <a:prstGeom prst="rect">
                      <a:avLst/>
                    </a:prstGeom>
                    <a:noFill/>
                  </pic:spPr>
                </pic:pic>
              </a:graphicData>
            </a:graphic>
          </wp:inline>
        </w:drawing>
      </w:r>
    </w:p>
    <w:p w14:paraId="183D0C61" w14:textId="77777777" w:rsidR="000936EB" w:rsidRDefault="000936EB" w:rsidP="000936EB">
      <w:pPr>
        <w:ind w:firstLine="709"/>
        <w:jc w:val="center"/>
        <w:rPr>
          <w:sz w:val="28"/>
          <w:szCs w:val="28"/>
        </w:rPr>
      </w:pPr>
    </w:p>
    <w:p w14:paraId="7910A0CE" w14:textId="45AFDC6F" w:rsidR="000936EB" w:rsidRPr="001911FC" w:rsidRDefault="000936EB" w:rsidP="00DA4D59">
      <w:pPr>
        <w:jc w:val="center"/>
        <w:rPr>
          <w:sz w:val="28"/>
          <w:szCs w:val="28"/>
        </w:rPr>
      </w:pPr>
      <w:r w:rsidRPr="001911FC">
        <w:rPr>
          <w:sz w:val="28"/>
          <w:szCs w:val="28"/>
        </w:rPr>
        <w:t xml:space="preserve">Рисунок </w:t>
      </w:r>
      <w:r w:rsidR="00383CFF">
        <w:rPr>
          <w:sz w:val="28"/>
          <w:szCs w:val="28"/>
        </w:rPr>
        <w:t>5</w:t>
      </w:r>
      <w:r w:rsidR="00FC4D98">
        <w:rPr>
          <w:sz w:val="28"/>
          <w:szCs w:val="28"/>
        </w:rPr>
        <w:t>9</w:t>
      </w:r>
      <w:r w:rsidRPr="001911FC">
        <w:rPr>
          <w:sz w:val="28"/>
          <w:szCs w:val="28"/>
        </w:rPr>
        <w:t xml:space="preserve"> – Число клинических беременностей после ЭКО с использованием донорских ооцитов.</w:t>
      </w:r>
    </w:p>
    <w:p w14:paraId="0DF5E830" w14:textId="77777777" w:rsidR="000936EB" w:rsidRPr="00961540" w:rsidRDefault="000936EB" w:rsidP="000936EB">
      <w:pPr>
        <w:ind w:firstLine="709"/>
        <w:rPr>
          <w:sz w:val="28"/>
          <w:szCs w:val="28"/>
        </w:rPr>
      </w:pPr>
    </w:p>
    <w:p w14:paraId="2DD93BC0" w14:textId="0CE08257" w:rsidR="000936EB" w:rsidRDefault="00A54A77" w:rsidP="000936EB">
      <w:pPr>
        <w:ind w:firstLine="709"/>
        <w:jc w:val="both"/>
        <w:rPr>
          <w:sz w:val="28"/>
          <w:szCs w:val="28"/>
        </w:rPr>
      </w:pPr>
      <w:r w:rsidRPr="00961540">
        <w:rPr>
          <w:sz w:val="28"/>
          <w:szCs w:val="28"/>
        </w:rPr>
        <w:t>Частое использование одного донора (до 5–6 раз в год)</w:t>
      </w:r>
      <w:r w:rsidR="00500BDF">
        <w:rPr>
          <w:sz w:val="28"/>
          <w:szCs w:val="28"/>
        </w:rPr>
        <w:t>,</w:t>
      </w:r>
      <w:r w:rsidRPr="00961540">
        <w:rPr>
          <w:sz w:val="28"/>
          <w:szCs w:val="28"/>
        </w:rPr>
        <w:t xml:space="preserve"> вызывает обеспокоенность, особенно при отсутствии централизованного учета (рисунок </w:t>
      </w:r>
      <w:r>
        <w:rPr>
          <w:sz w:val="28"/>
          <w:szCs w:val="28"/>
        </w:rPr>
        <w:t>60</w:t>
      </w:r>
      <w:r w:rsidRPr="00961540">
        <w:rPr>
          <w:sz w:val="28"/>
          <w:szCs w:val="28"/>
        </w:rPr>
        <w:t>). Это создает риски инбридинга в будущем, если дети от одного донора не будут учтены. Данные подчеркивают необходимость лимитирования числа донаций и внедрения межклинической</w:t>
      </w:r>
      <w:r>
        <w:rPr>
          <w:sz w:val="28"/>
          <w:szCs w:val="28"/>
        </w:rPr>
        <w:t xml:space="preserve"> и государственной </w:t>
      </w:r>
      <w:r w:rsidRPr="00961540">
        <w:rPr>
          <w:sz w:val="28"/>
          <w:szCs w:val="28"/>
        </w:rPr>
        <w:t>системы отслеживания</w:t>
      </w:r>
      <w:r w:rsidR="000936EB" w:rsidRPr="00961540">
        <w:rPr>
          <w:sz w:val="28"/>
          <w:szCs w:val="28"/>
        </w:rPr>
        <w:t>.</w:t>
      </w:r>
    </w:p>
    <w:p w14:paraId="01D60514" w14:textId="77777777" w:rsidR="000936EB" w:rsidRPr="00961540" w:rsidRDefault="000936EB" w:rsidP="000936EB">
      <w:pPr>
        <w:ind w:firstLine="709"/>
        <w:jc w:val="both"/>
        <w:rPr>
          <w:sz w:val="28"/>
          <w:szCs w:val="28"/>
        </w:rPr>
      </w:pPr>
    </w:p>
    <w:p w14:paraId="0A8D78F5" w14:textId="77777777" w:rsidR="000936EB" w:rsidRPr="001911FC" w:rsidRDefault="000936EB" w:rsidP="00DA4D59">
      <w:pPr>
        <w:ind w:firstLine="709"/>
        <w:rPr>
          <w:sz w:val="28"/>
          <w:szCs w:val="28"/>
        </w:rPr>
      </w:pPr>
      <w:r w:rsidRPr="001911FC">
        <w:rPr>
          <w:noProof/>
          <w:sz w:val="28"/>
          <w:szCs w:val="28"/>
        </w:rPr>
        <w:drawing>
          <wp:inline distT="0" distB="0" distL="0" distR="0" wp14:anchorId="31A74E44" wp14:editId="3F971B9C">
            <wp:extent cx="5467350" cy="2273300"/>
            <wp:effectExtent l="0" t="0" r="0" b="0"/>
            <wp:docPr id="108628902" name="Рисунок 108628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77" cstate="print">
                      <a:extLst>
                        <a:ext uri="{28A0092B-C50C-407E-A947-70E740481C1C}">
                          <a14:useLocalDpi xmlns:a14="http://schemas.microsoft.com/office/drawing/2010/main" val="0"/>
                        </a:ext>
                      </a:extLst>
                    </a:blip>
                    <a:srcRect/>
                    <a:stretch>
                      <a:fillRect/>
                    </a:stretch>
                  </pic:blipFill>
                  <pic:spPr bwMode="auto">
                    <a:xfrm>
                      <a:off x="0" y="0"/>
                      <a:ext cx="5483923" cy="2280191"/>
                    </a:xfrm>
                    <a:prstGeom prst="rect">
                      <a:avLst/>
                    </a:prstGeom>
                    <a:noFill/>
                  </pic:spPr>
                </pic:pic>
              </a:graphicData>
            </a:graphic>
          </wp:inline>
        </w:drawing>
      </w:r>
    </w:p>
    <w:p w14:paraId="78FA3DF3" w14:textId="77777777" w:rsidR="00DA4D59" w:rsidRDefault="00DA4D59" w:rsidP="00DA4D59">
      <w:pPr>
        <w:jc w:val="center"/>
        <w:rPr>
          <w:sz w:val="28"/>
          <w:szCs w:val="28"/>
        </w:rPr>
      </w:pPr>
    </w:p>
    <w:p w14:paraId="7065F451" w14:textId="3327888B" w:rsidR="000936EB" w:rsidRPr="001911FC" w:rsidRDefault="000936EB" w:rsidP="00DA4D59">
      <w:pPr>
        <w:jc w:val="center"/>
        <w:rPr>
          <w:sz w:val="28"/>
          <w:szCs w:val="28"/>
        </w:rPr>
      </w:pPr>
      <w:r w:rsidRPr="001911FC">
        <w:rPr>
          <w:sz w:val="28"/>
          <w:szCs w:val="28"/>
        </w:rPr>
        <w:t xml:space="preserve">Рисунок </w:t>
      </w:r>
      <w:r w:rsidR="00FC4D98">
        <w:rPr>
          <w:sz w:val="28"/>
          <w:szCs w:val="28"/>
        </w:rPr>
        <w:t>60</w:t>
      </w:r>
      <w:r w:rsidRPr="001911FC">
        <w:rPr>
          <w:sz w:val="28"/>
          <w:szCs w:val="28"/>
        </w:rPr>
        <w:t xml:space="preserve"> – Количество донаций одного донора ооцитов в одной клинике за год</w:t>
      </w:r>
    </w:p>
    <w:p w14:paraId="125AC9CB" w14:textId="77777777" w:rsidR="000936EB" w:rsidRDefault="000936EB" w:rsidP="000936EB">
      <w:pPr>
        <w:ind w:firstLine="709"/>
        <w:jc w:val="both"/>
        <w:rPr>
          <w:sz w:val="28"/>
          <w:szCs w:val="28"/>
        </w:rPr>
      </w:pPr>
    </w:p>
    <w:p w14:paraId="3FFC3D66" w14:textId="1BF50B3D" w:rsidR="000936EB" w:rsidRDefault="00A54A77" w:rsidP="000936EB">
      <w:pPr>
        <w:ind w:firstLine="709"/>
        <w:jc w:val="both"/>
        <w:rPr>
          <w:sz w:val="28"/>
          <w:szCs w:val="28"/>
        </w:rPr>
      </w:pPr>
      <w:r>
        <w:rPr>
          <w:sz w:val="28"/>
          <w:szCs w:val="28"/>
        </w:rPr>
        <w:t>Стоит обратить внимание на п</w:t>
      </w:r>
      <w:r w:rsidRPr="00847ABB">
        <w:rPr>
          <w:sz w:val="28"/>
          <w:szCs w:val="28"/>
        </w:rPr>
        <w:t>роблем</w:t>
      </w:r>
      <w:r>
        <w:rPr>
          <w:sz w:val="28"/>
          <w:szCs w:val="28"/>
        </w:rPr>
        <w:t>у</w:t>
      </w:r>
      <w:r w:rsidRPr="00847ABB">
        <w:rPr>
          <w:sz w:val="28"/>
          <w:szCs w:val="28"/>
        </w:rPr>
        <w:t xml:space="preserve"> отсутствия учета количества донаций </w:t>
      </w:r>
      <w:r>
        <w:rPr>
          <w:sz w:val="28"/>
          <w:szCs w:val="28"/>
        </w:rPr>
        <w:t xml:space="preserve">ооцитов </w:t>
      </w:r>
      <w:r w:rsidRPr="00847ABB">
        <w:rPr>
          <w:sz w:val="28"/>
          <w:szCs w:val="28"/>
        </w:rPr>
        <w:t xml:space="preserve">от одного донора в разных клиниках </w:t>
      </w:r>
      <w:r w:rsidRPr="001911FC">
        <w:rPr>
          <w:sz w:val="28"/>
          <w:szCs w:val="28"/>
        </w:rPr>
        <w:t xml:space="preserve">(рисунок </w:t>
      </w:r>
      <w:r>
        <w:rPr>
          <w:sz w:val="28"/>
          <w:szCs w:val="28"/>
        </w:rPr>
        <w:t>61</w:t>
      </w:r>
      <w:r w:rsidRPr="001911FC">
        <w:rPr>
          <w:sz w:val="28"/>
          <w:szCs w:val="28"/>
        </w:rPr>
        <w:t>)</w:t>
      </w:r>
      <w:r w:rsidRPr="00847ABB">
        <w:rPr>
          <w:sz w:val="28"/>
          <w:szCs w:val="28"/>
        </w:rPr>
        <w:t xml:space="preserve">. </w:t>
      </w:r>
      <w:r>
        <w:rPr>
          <w:sz w:val="28"/>
          <w:szCs w:val="28"/>
        </w:rPr>
        <w:t>Из 16 опрошенных клиник ЭКО</w:t>
      </w:r>
      <w:r w:rsidR="00500BDF">
        <w:rPr>
          <w:sz w:val="28"/>
          <w:szCs w:val="28"/>
        </w:rPr>
        <w:t>,</w:t>
      </w:r>
      <w:r>
        <w:rPr>
          <w:sz w:val="28"/>
          <w:szCs w:val="28"/>
        </w:rPr>
        <w:t xml:space="preserve"> в большинстве не ведется учет количества донаций от одного донора. </w:t>
      </w:r>
      <w:r w:rsidRPr="00847ABB">
        <w:rPr>
          <w:sz w:val="28"/>
          <w:szCs w:val="28"/>
        </w:rPr>
        <w:t>Недостоверность данных, получаемых со слов доноров, обусловлена конфликтом интересов. Финансовая мотивация может побуждать доноров скрывать участие в программах других клиник. Это делает централизованный электронный реестр критически необходимым</w:t>
      </w:r>
      <w:r w:rsidR="000936EB" w:rsidRPr="00847ABB">
        <w:rPr>
          <w:sz w:val="28"/>
          <w:szCs w:val="28"/>
        </w:rPr>
        <w:t>.</w:t>
      </w:r>
    </w:p>
    <w:p w14:paraId="4ACC44ED" w14:textId="77777777" w:rsidR="000936EB" w:rsidRPr="00847ABB" w:rsidRDefault="000936EB" w:rsidP="000936EB">
      <w:pPr>
        <w:ind w:firstLine="709"/>
        <w:jc w:val="both"/>
        <w:rPr>
          <w:sz w:val="28"/>
          <w:szCs w:val="28"/>
        </w:rPr>
      </w:pPr>
    </w:p>
    <w:p w14:paraId="197D0DE5" w14:textId="77777777" w:rsidR="000936EB" w:rsidRPr="001911FC" w:rsidRDefault="000936EB" w:rsidP="00DA4D59">
      <w:pPr>
        <w:ind w:firstLine="709"/>
        <w:rPr>
          <w:sz w:val="28"/>
          <w:szCs w:val="28"/>
        </w:rPr>
      </w:pPr>
      <w:r w:rsidRPr="001911FC">
        <w:rPr>
          <w:noProof/>
          <w:sz w:val="28"/>
          <w:szCs w:val="28"/>
        </w:rPr>
        <w:drawing>
          <wp:inline distT="0" distB="0" distL="0" distR="0" wp14:anchorId="0C84D8FF" wp14:editId="3DD0E180">
            <wp:extent cx="5267325" cy="2676525"/>
            <wp:effectExtent l="0" t="0" r="9525" b="9525"/>
            <wp:docPr id="7" name="Рисунок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78" cstate="print">
                      <a:extLst>
                        <a:ext uri="{28A0092B-C50C-407E-A947-70E740481C1C}">
                          <a14:useLocalDpi xmlns:a14="http://schemas.microsoft.com/office/drawing/2010/main" val="0"/>
                        </a:ext>
                      </a:extLst>
                    </a:blip>
                    <a:srcRect/>
                    <a:stretch>
                      <a:fillRect/>
                    </a:stretch>
                  </pic:blipFill>
                  <pic:spPr bwMode="auto">
                    <a:xfrm>
                      <a:off x="0" y="0"/>
                      <a:ext cx="5271281" cy="2678535"/>
                    </a:xfrm>
                    <a:prstGeom prst="rect">
                      <a:avLst/>
                    </a:prstGeom>
                    <a:noFill/>
                  </pic:spPr>
                </pic:pic>
              </a:graphicData>
            </a:graphic>
          </wp:inline>
        </w:drawing>
      </w:r>
    </w:p>
    <w:p w14:paraId="6D8ABCD7" w14:textId="77777777" w:rsidR="000936EB" w:rsidRDefault="000936EB" w:rsidP="000936EB">
      <w:pPr>
        <w:ind w:firstLine="709"/>
        <w:jc w:val="center"/>
        <w:rPr>
          <w:sz w:val="28"/>
          <w:szCs w:val="28"/>
        </w:rPr>
      </w:pPr>
    </w:p>
    <w:p w14:paraId="7E7B7C36" w14:textId="1167D12E" w:rsidR="000936EB" w:rsidRDefault="000936EB" w:rsidP="00DA4D59">
      <w:pPr>
        <w:jc w:val="center"/>
        <w:rPr>
          <w:sz w:val="28"/>
          <w:szCs w:val="28"/>
        </w:rPr>
      </w:pPr>
      <w:r w:rsidRPr="001911FC">
        <w:rPr>
          <w:sz w:val="28"/>
          <w:szCs w:val="28"/>
        </w:rPr>
        <w:t xml:space="preserve">Рисунок </w:t>
      </w:r>
      <w:r w:rsidR="00FC4D98">
        <w:rPr>
          <w:sz w:val="28"/>
          <w:szCs w:val="28"/>
        </w:rPr>
        <w:t>61</w:t>
      </w:r>
      <w:r w:rsidRPr="001911FC">
        <w:rPr>
          <w:sz w:val="28"/>
          <w:szCs w:val="28"/>
        </w:rPr>
        <w:t xml:space="preserve"> – Количество донаций одного донора ооцитов в разных клиниках ВРТ в РК за год</w:t>
      </w:r>
    </w:p>
    <w:p w14:paraId="1B5E13E9" w14:textId="77777777" w:rsidR="00DA4D59" w:rsidRPr="001911FC" w:rsidRDefault="00DA4D59" w:rsidP="00DA4D59">
      <w:pPr>
        <w:jc w:val="center"/>
        <w:rPr>
          <w:sz w:val="28"/>
          <w:szCs w:val="28"/>
        </w:rPr>
      </w:pPr>
    </w:p>
    <w:p w14:paraId="4BCD3F4D" w14:textId="77777777" w:rsidR="00A54A77" w:rsidRPr="00DB46A0" w:rsidRDefault="00A54A77" w:rsidP="00A54A77">
      <w:pPr>
        <w:ind w:firstLine="709"/>
        <w:rPr>
          <w:b/>
          <w:sz w:val="28"/>
          <w:szCs w:val="28"/>
        </w:rPr>
      </w:pPr>
      <w:r w:rsidRPr="00DB46A0">
        <w:rPr>
          <w:b/>
          <w:sz w:val="28"/>
          <w:szCs w:val="28"/>
        </w:rPr>
        <w:t>Логистика донорского материала между клиниками РК и странами</w:t>
      </w:r>
    </w:p>
    <w:p w14:paraId="11BCF5A9" w14:textId="539B0434" w:rsidR="000936EB" w:rsidRDefault="00A54A77" w:rsidP="00A54A77">
      <w:pPr>
        <w:ind w:firstLine="709"/>
        <w:jc w:val="both"/>
        <w:rPr>
          <w:sz w:val="28"/>
          <w:szCs w:val="28"/>
        </w:rPr>
      </w:pPr>
      <w:r>
        <w:rPr>
          <w:sz w:val="28"/>
          <w:szCs w:val="28"/>
        </w:rPr>
        <w:t>Результаты, полученные в результаты анкетирования респондентов, показали п</w:t>
      </w:r>
      <w:r w:rsidRPr="00DB46A0">
        <w:rPr>
          <w:sz w:val="28"/>
          <w:szCs w:val="28"/>
        </w:rPr>
        <w:t>рактически полное отсутствие обмена донорским материалом между клиниками</w:t>
      </w:r>
      <w:r>
        <w:rPr>
          <w:sz w:val="28"/>
          <w:szCs w:val="28"/>
        </w:rPr>
        <w:t>, что</w:t>
      </w:r>
      <w:r w:rsidRPr="00DB46A0">
        <w:rPr>
          <w:sz w:val="28"/>
          <w:szCs w:val="28"/>
        </w:rPr>
        <w:t xml:space="preserve"> говорит о низкой степени интеграции и развитости внутреннего рынка репродуктивных технологий.</w:t>
      </w:r>
      <w:r>
        <w:rPr>
          <w:sz w:val="28"/>
          <w:szCs w:val="28"/>
        </w:rPr>
        <w:t xml:space="preserve"> Так, </w:t>
      </w:r>
      <w:r w:rsidRPr="001911FC">
        <w:rPr>
          <w:sz w:val="28"/>
          <w:szCs w:val="28"/>
        </w:rPr>
        <w:t xml:space="preserve">12 клиник ВРТ не используют практику транспортировки донорских ооцитов из других клиник ВРТ, используя ооциты из собственного криобанка. 4 клиники воспользовались данными услугами от 2 до 4 раз в год (рисунок </w:t>
      </w:r>
      <w:r>
        <w:rPr>
          <w:sz w:val="28"/>
          <w:szCs w:val="28"/>
        </w:rPr>
        <w:t>62</w:t>
      </w:r>
      <w:r w:rsidR="000936EB" w:rsidRPr="001911FC">
        <w:rPr>
          <w:sz w:val="28"/>
          <w:szCs w:val="28"/>
        </w:rPr>
        <w:t>).</w:t>
      </w:r>
    </w:p>
    <w:p w14:paraId="1928FD02" w14:textId="77777777" w:rsidR="000936EB" w:rsidRPr="001911FC" w:rsidRDefault="000936EB" w:rsidP="000936EB">
      <w:pPr>
        <w:ind w:firstLine="709"/>
        <w:jc w:val="both"/>
        <w:rPr>
          <w:sz w:val="28"/>
          <w:szCs w:val="28"/>
        </w:rPr>
      </w:pPr>
    </w:p>
    <w:p w14:paraId="547EFA6F" w14:textId="3B4CF20A" w:rsidR="000936EB" w:rsidRPr="001911FC" w:rsidRDefault="00DA4D59" w:rsidP="00DA4D59">
      <w:pPr>
        <w:rPr>
          <w:sz w:val="28"/>
          <w:szCs w:val="28"/>
        </w:rPr>
      </w:pPr>
      <w:r>
        <w:rPr>
          <w:sz w:val="28"/>
          <w:szCs w:val="28"/>
        </w:rPr>
        <w:t xml:space="preserve">          </w:t>
      </w:r>
      <w:r w:rsidR="000936EB" w:rsidRPr="001911FC">
        <w:rPr>
          <w:noProof/>
          <w:sz w:val="28"/>
          <w:szCs w:val="28"/>
        </w:rPr>
        <w:drawing>
          <wp:inline distT="0" distB="0" distL="0" distR="0" wp14:anchorId="1C427680" wp14:editId="34AB0705">
            <wp:extent cx="5353050" cy="2422525"/>
            <wp:effectExtent l="0" t="0" r="0" b="0"/>
            <wp:docPr id="620162210" name="Рисунок 620162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5381887" cy="2435575"/>
                    </a:xfrm>
                    <a:prstGeom prst="rect">
                      <a:avLst/>
                    </a:prstGeom>
                    <a:noFill/>
                  </pic:spPr>
                </pic:pic>
              </a:graphicData>
            </a:graphic>
          </wp:inline>
        </w:drawing>
      </w:r>
    </w:p>
    <w:p w14:paraId="265A63D2" w14:textId="77777777" w:rsidR="000936EB" w:rsidRDefault="000936EB" w:rsidP="00DA4D59">
      <w:pPr>
        <w:jc w:val="center"/>
        <w:rPr>
          <w:sz w:val="28"/>
          <w:szCs w:val="28"/>
        </w:rPr>
      </w:pPr>
    </w:p>
    <w:p w14:paraId="74B42D8D" w14:textId="20391B11" w:rsidR="000936EB" w:rsidRPr="001911FC" w:rsidRDefault="000936EB" w:rsidP="00DA4D59">
      <w:pPr>
        <w:jc w:val="center"/>
        <w:rPr>
          <w:sz w:val="28"/>
          <w:szCs w:val="28"/>
        </w:rPr>
      </w:pPr>
      <w:r w:rsidRPr="001911FC">
        <w:rPr>
          <w:sz w:val="28"/>
          <w:szCs w:val="28"/>
        </w:rPr>
        <w:t xml:space="preserve">Рисунок </w:t>
      </w:r>
      <w:r w:rsidR="00FC4D98">
        <w:rPr>
          <w:sz w:val="28"/>
          <w:szCs w:val="28"/>
        </w:rPr>
        <w:t>62</w:t>
      </w:r>
      <w:r w:rsidRPr="001911FC">
        <w:rPr>
          <w:sz w:val="28"/>
          <w:szCs w:val="28"/>
        </w:rPr>
        <w:t xml:space="preserve"> – Количество использованных донорских ооцитов, привезенных из других клиник ВРТ в РК</w:t>
      </w:r>
    </w:p>
    <w:p w14:paraId="3F447841" w14:textId="77777777" w:rsidR="000936EB" w:rsidRPr="001911FC" w:rsidRDefault="000936EB" w:rsidP="00DA4D59">
      <w:pPr>
        <w:rPr>
          <w:sz w:val="28"/>
          <w:szCs w:val="28"/>
        </w:rPr>
      </w:pPr>
    </w:p>
    <w:p w14:paraId="0A870E5F" w14:textId="77777777" w:rsidR="00EC506D" w:rsidRDefault="00EC506D" w:rsidP="00EC506D">
      <w:pPr>
        <w:ind w:firstLine="709"/>
        <w:jc w:val="both"/>
        <w:rPr>
          <w:sz w:val="28"/>
          <w:szCs w:val="28"/>
        </w:rPr>
      </w:pPr>
      <w:r>
        <w:rPr>
          <w:sz w:val="28"/>
          <w:szCs w:val="28"/>
        </w:rPr>
        <w:t>Обращает на себя внимание, тот факт, что ни одна из опрошенных клиник ЭКО в РК</w:t>
      </w:r>
      <w:r w:rsidRPr="001911FC">
        <w:rPr>
          <w:sz w:val="28"/>
          <w:szCs w:val="28"/>
        </w:rPr>
        <w:t xml:space="preserve"> </w:t>
      </w:r>
      <w:r>
        <w:rPr>
          <w:sz w:val="28"/>
          <w:szCs w:val="28"/>
        </w:rPr>
        <w:t xml:space="preserve">не </w:t>
      </w:r>
      <w:r w:rsidRPr="001911FC">
        <w:rPr>
          <w:sz w:val="28"/>
          <w:szCs w:val="28"/>
        </w:rPr>
        <w:t>применяют тактику использовани</w:t>
      </w:r>
      <w:r>
        <w:rPr>
          <w:sz w:val="28"/>
          <w:szCs w:val="28"/>
        </w:rPr>
        <w:t>я</w:t>
      </w:r>
      <w:r w:rsidRPr="001911FC">
        <w:rPr>
          <w:sz w:val="28"/>
          <w:szCs w:val="28"/>
        </w:rPr>
        <w:t xml:space="preserve"> транспортированных ооцитов из других стран, что может быть связано с высокой стоимостью самих клеток и логистическими трудностями транспортировки (рисунок </w:t>
      </w:r>
      <w:r>
        <w:rPr>
          <w:sz w:val="28"/>
          <w:szCs w:val="28"/>
        </w:rPr>
        <w:t>63</w:t>
      </w:r>
      <w:r w:rsidRPr="001911FC">
        <w:rPr>
          <w:sz w:val="28"/>
          <w:szCs w:val="28"/>
        </w:rPr>
        <w:t>).</w:t>
      </w:r>
    </w:p>
    <w:p w14:paraId="0B5426A1" w14:textId="77777777" w:rsidR="000936EB" w:rsidRPr="001911FC" w:rsidRDefault="000936EB" w:rsidP="000936EB">
      <w:pPr>
        <w:ind w:firstLine="709"/>
        <w:jc w:val="both"/>
        <w:rPr>
          <w:sz w:val="28"/>
          <w:szCs w:val="28"/>
        </w:rPr>
      </w:pPr>
    </w:p>
    <w:p w14:paraId="365AB1DA" w14:textId="77777777" w:rsidR="000936EB" w:rsidRPr="001911FC" w:rsidRDefault="000936EB" w:rsidP="00DA4D59">
      <w:pPr>
        <w:ind w:firstLine="709"/>
        <w:rPr>
          <w:sz w:val="28"/>
          <w:szCs w:val="28"/>
        </w:rPr>
      </w:pPr>
      <w:r w:rsidRPr="001911FC">
        <w:rPr>
          <w:noProof/>
          <w:sz w:val="28"/>
          <w:szCs w:val="28"/>
        </w:rPr>
        <w:drawing>
          <wp:inline distT="0" distB="0" distL="0" distR="0" wp14:anchorId="7FEF03A8" wp14:editId="1760CFED">
            <wp:extent cx="5419725" cy="2619375"/>
            <wp:effectExtent l="0" t="0" r="9525" b="9525"/>
            <wp:docPr id="242666034" name="Рисунок 242666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5430425" cy="2624546"/>
                    </a:xfrm>
                    <a:prstGeom prst="rect">
                      <a:avLst/>
                    </a:prstGeom>
                    <a:noFill/>
                  </pic:spPr>
                </pic:pic>
              </a:graphicData>
            </a:graphic>
          </wp:inline>
        </w:drawing>
      </w:r>
    </w:p>
    <w:p w14:paraId="5065B6FC" w14:textId="77777777" w:rsidR="000936EB" w:rsidRDefault="000936EB" w:rsidP="000936EB">
      <w:pPr>
        <w:ind w:firstLine="709"/>
        <w:jc w:val="center"/>
        <w:rPr>
          <w:sz w:val="28"/>
          <w:szCs w:val="28"/>
        </w:rPr>
      </w:pPr>
    </w:p>
    <w:p w14:paraId="6929C3A0" w14:textId="3E8C6BF0" w:rsidR="000936EB" w:rsidRDefault="000936EB" w:rsidP="00DA4D59">
      <w:pPr>
        <w:jc w:val="center"/>
        <w:rPr>
          <w:sz w:val="28"/>
          <w:szCs w:val="28"/>
        </w:rPr>
      </w:pPr>
      <w:r w:rsidRPr="001911FC">
        <w:rPr>
          <w:sz w:val="28"/>
          <w:szCs w:val="28"/>
        </w:rPr>
        <w:t xml:space="preserve">Рисунок </w:t>
      </w:r>
      <w:r w:rsidR="00383CFF">
        <w:rPr>
          <w:sz w:val="28"/>
          <w:szCs w:val="28"/>
        </w:rPr>
        <w:t>6</w:t>
      </w:r>
      <w:r w:rsidR="00FC4D98">
        <w:rPr>
          <w:sz w:val="28"/>
          <w:szCs w:val="28"/>
        </w:rPr>
        <w:t>3</w:t>
      </w:r>
      <w:r w:rsidRPr="001911FC">
        <w:rPr>
          <w:sz w:val="28"/>
          <w:szCs w:val="28"/>
        </w:rPr>
        <w:t xml:space="preserve"> – Количество использованных донорских ооцитов, привезенных из других стран</w:t>
      </w:r>
    </w:p>
    <w:p w14:paraId="57062E9A" w14:textId="77777777" w:rsidR="00DA4D59" w:rsidRPr="001911FC" w:rsidRDefault="00DA4D59" w:rsidP="00DA4D59">
      <w:pPr>
        <w:jc w:val="center"/>
        <w:rPr>
          <w:sz w:val="28"/>
          <w:szCs w:val="28"/>
        </w:rPr>
      </w:pPr>
    </w:p>
    <w:p w14:paraId="773F1BA8" w14:textId="77777777" w:rsidR="00EC506D" w:rsidRDefault="00EC506D" w:rsidP="00EC506D">
      <w:pPr>
        <w:ind w:firstLine="709"/>
        <w:jc w:val="both"/>
        <w:rPr>
          <w:sz w:val="28"/>
          <w:szCs w:val="28"/>
        </w:rPr>
      </w:pPr>
      <w:r>
        <w:rPr>
          <w:sz w:val="28"/>
          <w:szCs w:val="28"/>
        </w:rPr>
        <w:t xml:space="preserve">Результаты анализа информации относительно </w:t>
      </w:r>
      <w:r w:rsidRPr="001911FC">
        <w:rPr>
          <w:sz w:val="28"/>
          <w:szCs w:val="28"/>
        </w:rPr>
        <w:t>то</w:t>
      </w:r>
      <w:r>
        <w:rPr>
          <w:sz w:val="28"/>
          <w:szCs w:val="28"/>
        </w:rPr>
        <w:t>го</w:t>
      </w:r>
      <w:r w:rsidRPr="001911FC">
        <w:rPr>
          <w:sz w:val="28"/>
          <w:szCs w:val="28"/>
        </w:rPr>
        <w:t>, сколько раз в клинике использовалась донорская сперма, привезенная из других клиник в РК</w:t>
      </w:r>
      <w:r>
        <w:rPr>
          <w:sz w:val="28"/>
          <w:szCs w:val="28"/>
        </w:rPr>
        <w:t xml:space="preserve">, </w:t>
      </w:r>
      <w:r w:rsidRPr="001911FC">
        <w:rPr>
          <w:sz w:val="28"/>
          <w:szCs w:val="28"/>
        </w:rPr>
        <w:t>показа</w:t>
      </w:r>
      <w:r>
        <w:rPr>
          <w:sz w:val="28"/>
          <w:szCs w:val="28"/>
        </w:rPr>
        <w:t>ли</w:t>
      </w:r>
      <w:r w:rsidRPr="001911FC">
        <w:rPr>
          <w:sz w:val="28"/>
          <w:szCs w:val="28"/>
        </w:rPr>
        <w:t xml:space="preserve">, что в 2021 году клиники </w:t>
      </w:r>
      <w:r>
        <w:rPr>
          <w:sz w:val="28"/>
          <w:szCs w:val="28"/>
        </w:rPr>
        <w:t xml:space="preserve">только 4 клиники из 16 </w:t>
      </w:r>
      <w:r w:rsidRPr="001911FC">
        <w:rPr>
          <w:sz w:val="28"/>
          <w:szCs w:val="28"/>
        </w:rPr>
        <w:t>обращались в другие клиники за донорской спермой</w:t>
      </w:r>
      <w:r>
        <w:rPr>
          <w:sz w:val="28"/>
          <w:szCs w:val="28"/>
        </w:rPr>
        <w:t xml:space="preserve"> (от 1 до 4 раз)</w:t>
      </w:r>
      <w:r w:rsidRPr="001911FC">
        <w:rPr>
          <w:sz w:val="28"/>
          <w:szCs w:val="28"/>
        </w:rPr>
        <w:t xml:space="preserve">, а в 2022 году – </w:t>
      </w:r>
      <w:r>
        <w:rPr>
          <w:sz w:val="28"/>
          <w:szCs w:val="28"/>
        </w:rPr>
        <w:t>только 2 из 16 клиник делали такие обращения с частотой 1 раз в год</w:t>
      </w:r>
      <w:r w:rsidRPr="001911FC">
        <w:rPr>
          <w:sz w:val="28"/>
          <w:szCs w:val="28"/>
        </w:rPr>
        <w:t>. Остальные клиники использовали сперму из собственного банка клиники</w:t>
      </w:r>
      <w:r>
        <w:rPr>
          <w:sz w:val="28"/>
          <w:szCs w:val="28"/>
        </w:rPr>
        <w:t xml:space="preserve"> </w:t>
      </w:r>
      <w:r w:rsidRPr="001911FC">
        <w:rPr>
          <w:sz w:val="28"/>
          <w:szCs w:val="28"/>
        </w:rPr>
        <w:t xml:space="preserve">(рисунок </w:t>
      </w:r>
      <w:r>
        <w:rPr>
          <w:sz w:val="28"/>
          <w:szCs w:val="28"/>
        </w:rPr>
        <w:t>64</w:t>
      </w:r>
      <w:r w:rsidRPr="001911FC">
        <w:rPr>
          <w:sz w:val="28"/>
          <w:szCs w:val="28"/>
        </w:rPr>
        <w:t>).</w:t>
      </w:r>
    </w:p>
    <w:p w14:paraId="570F4493" w14:textId="77777777" w:rsidR="000936EB" w:rsidRPr="001911FC" w:rsidRDefault="000936EB" w:rsidP="000936EB">
      <w:pPr>
        <w:ind w:firstLine="709"/>
        <w:jc w:val="both"/>
        <w:rPr>
          <w:sz w:val="28"/>
          <w:szCs w:val="28"/>
        </w:rPr>
      </w:pPr>
    </w:p>
    <w:p w14:paraId="7FC6B2D6" w14:textId="77777777" w:rsidR="000936EB" w:rsidRPr="001911FC" w:rsidRDefault="000936EB" w:rsidP="00FB52B5">
      <w:pPr>
        <w:ind w:firstLine="709"/>
        <w:rPr>
          <w:sz w:val="28"/>
          <w:szCs w:val="28"/>
        </w:rPr>
      </w:pPr>
      <w:r w:rsidRPr="001911FC">
        <w:rPr>
          <w:noProof/>
          <w:sz w:val="28"/>
          <w:szCs w:val="28"/>
        </w:rPr>
        <w:drawing>
          <wp:inline distT="0" distB="0" distL="0" distR="0" wp14:anchorId="46F2CA03" wp14:editId="0D4D9940">
            <wp:extent cx="5399714" cy="2762250"/>
            <wp:effectExtent l="0" t="0" r="0" b="0"/>
            <wp:docPr id="1570849009" name="Рисунок 1570849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81" cstate="print">
                      <a:extLst>
                        <a:ext uri="{28A0092B-C50C-407E-A947-70E740481C1C}">
                          <a14:useLocalDpi xmlns:a14="http://schemas.microsoft.com/office/drawing/2010/main" val="0"/>
                        </a:ext>
                      </a:extLst>
                    </a:blip>
                    <a:srcRect/>
                    <a:stretch>
                      <a:fillRect/>
                    </a:stretch>
                  </pic:blipFill>
                  <pic:spPr bwMode="auto">
                    <a:xfrm>
                      <a:off x="0" y="0"/>
                      <a:ext cx="5432828" cy="2779190"/>
                    </a:xfrm>
                    <a:prstGeom prst="rect">
                      <a:avLst/>
                    </a:prstGeom>
                    <a:noFill/>
                  </pic:spPr>
                </pic:pic>
              </a:graphicData>
            </a:graphic>
          </wp:inline>
        </w:drawing>
      </w:r>
    </w:p>
    <w:p w14:paraId="04C7C11E" w14:textId="77777777" w:rsidR="000936EB" w:rsidRDefault="000936EB" w:rsidP="000936EB">
      <w:pPr>
        <w:ind w:firstLine="709"/>
        <w:jc w:val="center"/>
        <w:rPr>
          <w:sz w:val="28"/>
          <w:szCs w:val="28"/>
        </w:rPr>
      </w:pPr>
    </w:p>
    <w:p w14:paraId="7E485BA9" w14:textId="74FCF321" w:rsidR="000936EB" w:rsidRPr="001911FC" w:rsidRDefault="000936EB" w:rsidP="00FB52B5">
      <w:pPr>
        <w:jc w:val="center"/>
        <w:rPr>
          <w:sz w:val="28"/>
          <w:szCs w:val="28"/>
        </w:rPr>
      </w:pPr>
      <w:r w:rsidRPr="00B77D45">
        <w:rPr>
          <w:sz w:val="28"/>
          <w:szCs w:val="28"/>
        </w:rPr>
        <w:t xml:space="preserve">Рисунок </w:t>
      </w:r>
      <w:r w:rsidR="00383CFF">
        <w:rPr>
          <w:sz w:val="28"/>
          <w:szCs w:val="28"/>
        </w:rPr>
        <w:t>6</w:t>
      </w:r>
      <w:r w:rsidR="00FC4D98">
        <w:rPr>
          <w:sz w:val="28"/>
          <w:szCs w:val="28"/>
        </w:rPr>
        <w:t>4</w:t>
      </w:r>
      <w:r w:rsidRPr="00B77D45">
        <w:rPr>
          <w:sz w:val="28"/>
          <w:szCs w:val="28"/>
        </w:rPr>
        <w:t xml:space="preserve"> – Использование донорской спермы клиниками, привезенной из</w:t>
      </w:r>
      <w:r w:rsidRPr="001911FC">
        <w:rPr>
          <w:sz w:val="28"/>
          <w:szCs w:val="28"/>
        </w:rPr>
        <w:t xml:space="preserve"> других клиник в РК</w:t>
      </w:r>
    </w:p>
    <w:p w14:paraId="38F15257" w14:textId="77777777" w:rsidR="000936EB" w:rsidRPr="001911FC" w:rsidRDefault="000936EB" w:rsidP="000936EB">
      <w:pPr>
        <w:ind w:firstLine="709"/>
        <w:rPr>
          <w:sz w:val="28"/>
          <w:szCs w:val="28"/>
        </w:rPr>
      </w:pPr>
    </w:p>
    <w:p w14:paraId="6685EA08" w14:textId="77777777" w:rsidR="00EC506D" w:rsidRDefault="00EC506D" w:rsidP="00EC506D">
      <w:pPr>
        <w:ind w:firstLine="709"/>
        <w:jc w:val="both"/>
        <w:rPr>
          <w:sz w:val="28"/>
          <w:szCs w:val="28"/>
        </w:rPr>
      </w:pPr>
      <w:r w:rsidRPr="001911FC">
        <w:rPr>
          <w:sz w:val="28"/>
          <w:szCs w:val="28"/>
        </w:rPr>
        <w:t>Аналогичны</w:t>
      </w:r>
      <w:r>
        <w:rPr>
          <w:sz w:val="28"/>
          <w:szCs w:val="28"/>
        </w:rPr>
        <w:t>е</w:t>
      </w:r>
      <w:r w:rsidRPr="001911FC">
        <w:rPr>
          <w:sz w:val="28"/>
          <w:szCs w:val="28"/>
        </w:rPr>
        <w:t xml:space="preserve"> </w:t>
      </w:r>
      <w:r>
        <w:rPr>
          <w:sz w:val="28"/>
          <w:szCs w:val="28"/>
        </w:rPr>
        <w:t xml:space="preserve">данные были получены от клиник относительно </w:t>
      </w:r>
      <w:r w:rsidRPr="001911FC">
        <w:rPr>
          <w:sz w:val="28"/>
          <w:szCs w:val="28"/>
        </w:rPr>
        <w:t>количеств</w:t>
      </w:r>
      <w:r>
        <w:rPr>
          <w:sz w:val="28"/>
          <w:szCs w:val="28"/>
        </w:rPr>
        <w:t>а</w:t>
      </w:r>
      <w:r w:rsidRPr="001911FC">
        <w:rPr>
          <w:sz w:val="28"/>
          <w:szCs w:val="28"/>
        </w:rPr>
        <w:t xml:space="preserve"> раз использования в клинике донорской спермы, привезенной из других стран. По результатам опроса было показано, что в 2021 году клиники </w:t>
      </w:r>
      <w:r>
        <w:rPr>
          <w:sz w:val="28"/>
          <w:szCs w:val="28"/>
        </w:rPr>
        <w:t xml:space="preserve">ни разу не </w:t>
      </w:r>
      <w:r w:rsidRPr="001911FC">
        <w:rPr>
          <w:sz w:val="28"/>
          <w:szCs w:val="28"/>
        </w:rPr>
        <w:t>обращались в клиники други</w:t>
      </w:r>
      <w:r>
        <w:rPr>
          <w:sz w:val="28"/>
          <w:szCs w:val="28"/>
        </w:rPr>
        <w:t>х стран</w:t>
      </w:r>
      <w:r w:rsidRPr="001911FC">
        <w:rPr>
          <w:sz w:val="28"/>
          <w:szCs w:val="28"/>
        </w:rPr>
        <w:t xml:space="preserve"> за донорской спермой, а в 2022 году – </w:t>
      </w:r>
      <w:r w:rsidRPr="00D12C1E">
        <w:rPr>
          <w:sz w:val="28"/>
          <w:szCs w:val="28"/>
        </w:rPr>
        <w:t>7 из 16 клиник имели такую практику. При этом частота обращений составляла от 1 до 39 раз.</w:t>
      </w:r>
      <w:r w:rsidRPr="001911FC">
        <w:rPr>
          <w:sz w:val="28"/>
          <w:szCs w:val="28"/>
        </w:rPr>
        <w:t xml:space="preserve"> Остальные клиники использовали сперму из собственного банка клиники</w:t>
      </w:r>
      <w:r>
        <w:rPr>
          <w:sz w:val="28"/>
          <w:szCs w:val="28"/>
        </w:rPr>
        <w:t xml:space="preserve"> </w:t>
      </w:r>
      <w:r w:rsidRPr="001911FC">
        <w:rPr>
          <w:sz w:val="28"/>
          <w:szCs w:val="28"/>
        </w:rPr>
        <w:t xml:space="preserve">(рисунок </w:t>
      </w:r>
      <w:r>
        <w:rPr>
          <w:sz w:val="28"/>
          <w:szCs w:val="28"/>
        </w:rPr>
        <w:t>65</w:t>
      </w:r>
      <w:r w:rsidRPr="001911FC">
        <w:rPr>
          <w:sz w:val="28"/>
          <w:szCs w:val="28"/>
        </w:rPr>
        <w:t>).</w:t>
      </w:r>
    </w:p>
    <w:p w14:paraId="549D29BA" w14:textId="77777777" w:rsidR="000936EB" w:rsidRPr="001911FC" w:rsidRDefault="000936EB" w:rsidP="000936EB">
      <w:pPr>
        <w:ind w:firstLine="709"/>
        <w:jc w:val="both"/>
        <w:rPr>
          <w:sz w:val="28"/>
          <w:szCs w:val="28"/>
        </w:rPr>
      </w:pPr>
    </w:p>
    <w:p w14:paraId="2C56B497" w14:textId="77777777" w:rsidR="000936EB" w:rsidRPr="001911FC" w:rsidRDefault="000936EB" w:rsidP="00FB52B5">
      <w:pPr>
        <w:ind w:firstLine="709"/>
        <w:rPr>
          <w:sz w:val="28"/>
          <w:szCs w:val="28"/>
        </w:rPr>
      </w:pPr>
      <w:r w:rsidRPr="001911FC">
        <w:rPr>
          <w:noProof/>
          <w:sz w:val="28"/>
          <w:szCs w:val="28"/>
        </w:rPr>
        <w:drawing>
          <wp:inline distT="0" distB="0" distL="0" distR="0" wp14:anchorId="0F6C3087" wp14:editId="4315B307">
            <wp:extent cx="5505450" cy="2362545"/>
            <wp:effectExtent l="0" t="0" r="0" b="0"/>
            <wp:docPr id="11" name="Рисунок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82" cstate="print">
                      <a:extLst>
                        <a:ext uri="{28A0092B-C50C-407E-A947-70E740481C1C}">
                          <a14:useLocalDpi xmlns:a14="http://schemas.microsoft.com/office/drawing/2010/main" val="0"/>
                        </a:ext>
                      </a:extLst>
                    </a:blip>
                    <a:srcRect/>
                    <a:stretch>
                      <a:fillRect/>
                    </a:stretch>
                  </pic:blipFill>
                  <pic:spPr bwMode="auto">
                    <a:xfrm>
                      <a:off x="0" y="0"/>
                      <a:ext cx="5538944" cy="2376918"/>
                    </a:xfrm>
                    <a:prstGeom prst="rect">
                      <a:avLst/>
                    </a:prstGeom>
                    <a:noFill/>
                  </pic:spPr>
                </pic:pic>
              </a:graphicData>
            </a:graphic>
          </wp:inline>
        </w:drawing>
      </w:r>
    </w:p>
    <w:p w14:paraId="155ACD8A" w14:textId="77777777" w:rsidR="000936EB" w:rsidRDefault="000936EB" w:rsidP="000936EB">
      <w:pPr>
        <w:ind w:firstLine="709"/>
        <w:jc w:val="center"/>
        <w:rPr>
          <w:sz w:val="28"/>
          <w:szCs w:val="28"/>
        </w:rPr>
      </w:pPr>
    </w:p>
    <w:p w14:paraId="578BE1F3" w14:textId="3281FCAB" w:rsidR="000936EB" w:rsidRDefault="000936EB" w:rsidP="00FB52B5">
      <w:pPr>
        <w:jc w:val="center"/>
        <w:rPr>
          <w:sz w:val="28"/>
          <w:szCs w:val="28"/>
        </w:rPr>
      </w:pPr>
      <w:r w:rsidRPr="00D12C1E">
        <w:rPr>
          <w:sz w:val="28"/>
          <w:szCs w:val="28"/>
        </w:rPr>
        <w:t xml:space="preserve">Рисунок </w:t>
      </w:r>
      <w:r w:rsidR="00383CFF">
        <w:rPr>
          <w:sz w:val="28"/>
          <w:szCs w:val="28"/>
        </w:rPr>
        <w:t>6</w:t>
      </w:r>
      <w:r w:rsidR="00FC4D98">
        <w:rPr>
          <w:sz w:val="28"/>
          <w:szCs w:val="28"/>
        </w:rPr>
        <w:t>5</w:t>
      </w:r>
      <w:r w:rsidRPr="001911FC">
        <w:rPr>
          <w:sz w:val="28"/>
          <w:szCs w:val="28"/>
        </w:rPr>
        <w:t xml:space="preserve"> – Результаты опроса клиник об использовании донорской спермы, привезенной из других стран</w:t>
      </w:r>
    </w:p>
    <w:p w14:paraId="5053AA84" w14:textId="77777777" w:rsidR="00FB52B5" w:rsidRPr="001911FC" w:rsidRDefault="00FB52B5" w:rsidP="00FB52B5">
      <w:pPr>
        <w:jc w:val="center"/>
        <w:rPr>
          <w:sz w:val="28"/>
          <w:szCs w:val="28"/>
        </w:rPr>
      </w:pPr>
    </w:p>
    <w:p w14:paraId="79051E95" w14:textId="77777777" w:rsidR="00EC506D" w:rsidRPr="00F744F5" w:rsidRDefault="00EC506D" w:rsidP="00EC506D">
      <w:pPr>
        <w:ind w:firstLine="709"/>
        <w:jc w:val="both"/>
        <w:rPr>
          <w:sz w:val="28"/>
          <w:szCs w:val="28"/>
        </w:rPr>
      </w:pPr>
      <w:r w:rsidRPr="00F744F5">
        <w:rPr>
          <w:sz w:val="28"/>
          <w:szCs w:val="28"/>
        </w:rPr>
        <w:t>Выявленная проблематика использования донорской спермы из других клиник и стран возможно связана с высокой стоимостью, проблемами с транспортировкой, отсутствием нормативных регламентов, и являются основными препятствиями. Это в свою очередь ограничивает доступ пациентов к разнообразию доноров.</w:t>
      </w:r>
      <w:r>
        <w:rPr>
          <w:sz w:val="28"/>
          <w:szCs w:val="28"/>
        </w:rPr>
        <w:t xml:space="preserve"> </w:t>
      </w:r>
      <w:r w:rsidRPr="00F744F5">
        <w:rPr>
          <w:sz w:val="28"/>
          <w:szCs w:val="28"/>
        </w:rPr>
        <w:t>Редкость использования спермы из других клиник и особенно из других стран также указывает на слабую логистическую систему. Это ограничивает генетическое разнообразие и выбор, особенно в регионах с малым числом доноров. Импортное донорство нуждается в поддержке, регламентации и упрощении процедур.</w:t>
      </w:r>
    </w:p>
    <w:p w14:paraId="547341F9" w14:textId="77777777" w:rsidR="00EC506D" w:rsidRPr="000936EB" w:rsidRDefault="00EC506D" w:rsidP="00EC506D">
      <w:pPr>
        <w:pStyle w:val="4"/>
        <w:spacing w:before="0" w:after="0"/>
        <w:ind w:firstLine="709"/>
        <w:jc w:val="both"/>
        <w:rPr>
          <w:sz w:val="28"/>
          <w:szCs w:val="28"/>
        </w:rPr>
      </w:pPr>
      <w:r w:rsidRPr="000936EB">
        <w:rPr>
          <w:sz w:val="28"/>
          <w:szCs w:val="28"/>
        </w:rPr>
        <w:t>Данные о рождаемости детей среди резидентов и нерезидентов РК</w:t>
      </w:r>
    </w:p>
    <w:p w14:paraId="107D1485" w14:textId="653F6523" w:rsidR="000936EB" w:rsidRDefault="00EC506D" w:rsidP="00EC506D">
      <w:pPr>
        <w:ind w:firstLine="709"/>
        <w:jc w:val="both"/>
        <w:rPr>
          <w:sz w:val="28"/>
          <w:szCs w:val="28"/>
        </w:rPr>
      </w:pPr>
      <w:r w:rsidRPr="000936EB">
        <w:rPr>
          <w:sz w:val="28"/>
          <w:szCs w:val="28"/>
        </w:rPr>
        <w:t>Нами был проведен опрос клиник относительно того, сколько</w:t>
      </w:r>
      <w:r w:rsidRPr="00E50631">
        <w:rPr>
          <w:sz w:val="28"/>
          <w:szCs w:val="28"/>
        </w:rPr>
        <w:t xml:space="preserve"> было рождено детей с использованием донорской спермы у пар, являющихся </w:t>
      </w:r>
      <w:r>
        <w:rPr>
          <w:sz w:val="28"/>
          <w:szCs w:val="28"/>
        </w:rPr>
        <w:t xml:space="preserve">гражданами и </w:t>
      </w:r>
      <w:r w:rsidRPr="00E50631">
        <w:rPr>
          <w:sz w:val="28"/>
          <w:szCs w:val="28"/>
        </w:rPr>
        <w:t xml:space="preserve">нерезидентами РК. </w:t>
      </w:r>
      <w:r w:rsidRPr="001911FC">
        <w:rPr>
          <w:sz w:val="28"/>
          <w:szCs w:val="28"/>
        </w:rPr>
        <w:t xml:space="preserve">Результаты показали, что в 2021 году </w:t>
      </w:r>
      <w:r>
        <w:rPr>
          <w:sz w:val="28"/>
          <w:szCs w:val="28"/>
        </w:rPr>
        <w:t>у</w:t>
      </w:r>
      <w:r w:rsidRPr="001911FC">
        <w:rPr>
          <w:sz w:val="28"/>
          <w:szCs w:val="28"/>
        </w:rPr>
        <w:t xml:space="preserve"> пар </w:t>
      </w:r>
      <w:r>
        <w:rPr>
          <w:sz w:val="28"/>
          <w:szCs w:val="28"/>
        </w:rPr>
        <w:t xml:space="preserve">являющихся гражданами РК составило </w:t>
      </w:r>
      <w:r w:rsidRPr="001911FC">
        <w:rPr>
          <w:sz w:val="28"/>
          <w:szCs w:val="28"/>
        </w:rPr>
        <w:t xml:space="preserve">115, а в 2022 году – 99, что показывает значительный спад (рисунок </w:t>
      </w:r>
      <w:r>
        <w:rPr>
          <w:sz w:val="28"/>
          <w:szCs w:val="28"/>
        </w:rPr>
        <w:t>66</w:t>
      </w:r>
      <w:r w:rsidRPr="001911FC">
        <w:rPr>
          <w:sz w:val="28"/>
          <w:szCs w:val="28"/>
        </w:rPr>
        <w:t>).</w:t>
      </w:r>
      <w:r>
        <w:rPr>
          <w:sz w:val="28"/>
          <w:szCs w:val="28"/>
        </w:rPr>
        <w:t xml:space="preserve"> Рассмотрев результаты опроса относительно </w:t>
      </w:r>
      <w:r w:rsidR="003E358D">
        <w:rPr>
          <w:sz w:val="28"/>
          <w:szCs w:val="28"/>
        </w:rPr>
        <w:t>нерезидентов РК,</w:t>
      </w:r>
      <w:r>
        <w:rPr>
          <w:sz w:val="28"/>
          <w:szCs w:val="28"/>
        </w:rPr>
        <w:t xml:space="preserve"> мы получили результаты, показывающие, </w:t>
      </w:r>
      <w:r w:rsidRPr="00E50631">
        <w:rPr>
          <w:sz w:val="28"/>
          <w:szCs w:val="28"/>
        </w:rPr>
        <w:t>что в 2021 году таких пар оказалось</w:t>
      </w:r>
      <w:r w:rsidRPr="001911FC">
        <w:rPr>
          <w:sz w:val="28"/>
          <w:szCs w:val="28"/>
        </w:rPr>
        <w:t xml:space="preserve"> 4, а в 2022 году – 10, что показы</w:t>
      </w:r>
      <w:r>
        <w:rPr>
          <w:sz w:val="28"/>
          <w:szCs w:val="28"/>
        </w:rPr>
        <w:t>вает рост тенденции</w:t>
      </w:r>
      <w:r w:rsidR="000936EB" w:rsidRPr="001911FC">
        <w:rPr>
          <w:sz w:val="28"/>
          <w:szCs w:val="28"/>
        </w:rPr>
        <w:t>.</w:t>
      </w:r>
    </w:p>
    <w:p w14:paraId="2988FE38" w14:textId="77777777" w:rsidR="000936EB" w:rsidRDefault="000936EB" w:rsidP="000936EB">
      <w:pPr>
        <w:ind w:firstLine="709"/>
        <w:jc w:val="both"/>
        <w:rPr>
          <w:sz w:val="28"/>
          <w:szCs w:val="28"/>
        </w:rPr>
      </w:pPr>
    </w:p>
    <w:p w14:paraId="078D8443" w14:textId="77777777" w:rsidR="000936EB" w:rsidRPr="001911FC" w:rsidRDefault="000936EB" w:rsidP="000936EB">
      <w:pPr>
        <w:jc w:val="both"/>
        <w:rPr>
          <w:sz w:val="28"/>
          <w:szCs w:val="28"/>
        </w:rPr>
      </w:pPr>
      <w:r w:rsidRPr="00104D25">
        <w:rPr>
          <w:noProof/>
          <w:sz w:val="28"/>
          <w:szCs w:val="28"/>
        </w:rPr>
        <w:drawing>
          <wp:inline distT="0" distB="0" distL="0" distR="0" wp14:anchorId="2625D679" wp14:editId="2CA264AB">
            <wp:extent cx="2879897" cy="2095500"/>
            <wp:effectExtent l="0" t="0" r="0" b="0"/>
            <wp:docPr id="132416123" name="Рисунок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bwMode="auto">
                    <a:xfrm>
                      <a:off x="0" y="0"/>
                      <a:ext cx="2887450" cy="2100996"/>
                    </a:xfrm>
                    <a:prstGeom prst="rect">
                      <a:avLst/>
                    </a:prstGeom>
                    <a:noFill/>
                  </pic:spPr>
                </pic:pic>
              </a:graphicData>
            </a:graphic>
          </wp:inline>
        </w:drawing>
      </w:r>
      <w:r>
        <w:rPr>
          <w:sz w:val="28"/>
          <w:szCs w:val="28"/>
        </w:rPr>
        <w:t xml:space="preserve"> </w:t>
      </w:r>
      <w:r w:rsidRPr="001911FC">
        <w:rPr>
          <w:noProof/>
          <w:sz w:val="28"/>
          <w:szCs w:val="28"/>
        </w:rPr>
        <w:drawing>
          <wp:inline distT="0" distB="0" distL="0" distR="0" wp14:anchorId="16319488" wp14:editId="62A640C6">
            <wp:extent cx="2927985" cy="2095500"/>
            <wp:effectExtent l="0" t="0" r="5715" b="0"/>
            <wp:docPr id="1325281191" name="Рисунок 1325281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84" cstate="print">
                      <a:extLst>
                        <a:ext uri="{28A0092B-C50C-407E-A947-70E740481C1C}">
                          <a14:useLocalDpi xmlns:a14="http://schemas.microsoft.com/office/drawing/2010/main" val="0"/>
                        </a:ext>
                      </a:extLst>
                    </a:blip>
                    <a:srcRect/>
                    <a:stretch>
                      <a:fillRect/>
                    </a:stretch>
                  </pic:blipFill>
                  <pic:spPr bwMode="auto">
                    <a:xfrm>
                      <a:off x="0" y="0"/>
                      <a:ext cx="2938759" cy="2103211"/>
                    </a:xfrm>
                    <a:prstGeom prst="rect">
                      <a:avLst/>
                    </a:prstGeom>
                    <a:noFill/>
                  </pic:spPr>
                </pic:pic>
              </a:graphicData>
            </a:graphic>
          </wp:inline>
        </w:drawing>
      </w:r>
    </w:p>
    <w:p w14:paraId="5B17B09E" w14:textId="77777777" w:rsidR="000936EB" w:rsidRDefault="000936EB" w:rsidP="000936EB">
      <w:pPr>
        <w:ind w:firstLine="709"/>
        <w:jc w:val="center"/>
        <w:rPr>
          <w:sz w:val="28"/>
          <w:szCs w:val="28"/>
        </w:rPr>
      </w:pPr>
    </w:p>
    <w:p w14:paraId="36DF72AB" w14:textId="7457811D" w:rsidR="000936EB" w:rsidRPr="001911FC" w:rsidRDefault="000936EB" w:rsidP="000936EB">
      <w:pPr>
        <w:ind w:firstLine="709"/>
        <w:jc w:val="center"/>
        <w:rPr>
          <w:sz w:val="28"/>
          <w:szCs w:val="28"/>
        </w:rPr>
      </w:pPr>
      <w:r w:rsidRPr="001911FC">
        <w:rPr>
          <w:sz w:val="28"/>
          <w:szCs w:val="28"/>
        </w:rPr>
        <w:t xml:space="preserve">Рисунок </w:t>
      </w:r>
      <w:r w:rsidR="00383CFF">
        <w:rPr>
          <w:sz w:val="28"/>
          <w:szCs w:val="28"/>
        </w:rPr>
        <w:t>6</w:t>
      </w:r>
      <w:r w:rsidR="00FC4D98">
        <w:rPr>
          <w:sz w:val="28"/>
          <w:szCs w:val="28"/>
        </w:rPr>
        <w:t>6</w:t>
      </w:r>
      <w:r w:rsidRPr="001911FC">
        <w:rPr>
          <w:sz w:val="28"/>
          <w:szCs w:val="28"/>
        </w:rPr>
        <w:t xml:space="preserve"> – Количество рожденных детей с использованием донорской спермы у пар, являющихся </w:t>
      </w:r>
      <w:r>
        <w:rPr>
          <w:sz w:val="28"/>
          <w:szCs w:val="28"/>
        </w:rPr>
        <w:t xml:space="preserve">гражданами и </w:t>
      </w:r>
      <w:r w:rsidRPr="001911FC">
        <w:rPr>
          <w:sz w:val="28"/>
          <w:szCs w:val="28"/>
        </w:rPr>
        <w:t>нерезидентами РК</w:t>
      </w:r>
    </w:p>
    <w:p w14:paraId="353ED8B9" w14:textId="77777777" w:rsidR="000936EB" w:rsidRDefault="000936EB" w:rsidP="000936EB">
      <w:pPr>
        <w:pStyle w:val="afffffffff7"/>
        <w:spacing w:before="0" w:beforeAutospacing="0" w:after="0" w:afterAutospacing="0"/>
        <w:ind w:firstLine="709"/>
        <w:jc w:val="both"/>
        <w:rPr>
          <w:sz w:val="28"/>
          <w:szCs w:val="28"/>
        </w:rPr>
      </w:pPr>
    </w:p>
    <w:p w14:paraId="34DC00A8" w14:textId="77777777" w:rsidR="00EC506D" w:rsidRPr="00E50631" w:rsidRDefault="00EC506D" w:rsidP="00EC506D">
      <w:pPr>
        <w:pStyle w:val="afffffffff7"/>
        <w:spacing w:before="0" w:beforeAutospacing="0" w:after="0" w:afterAutospacing="0"/>
        <w:ind w:firstLine="709"/>
        <w:jc w:val="both"/>
        <w:rPr>
          <w:sz w:val="28"/>
          <w:szCs w:val="28"/>
        </w:rPr>
      </w:pPr>
      <w:r w:rsidRPr="00E50631">
        <w:rPr>
          <w:sz w:val="28"/>
          <w:szCs w:val="28"/>
        </w:rPr>
        <w:t>Рост числа рождений среди нерезидентов (в 2</w:t>
      </w:r>
      <w:r>
        <w:rPr>
          <w:sz w:val="28"/>
          <w:szCs w:val="28"/>
        </w:rPr>
        <w:t>,</w:t>
      </w:r>
      <w:r w:rsidRPr="00E50631">
        <w:rPr>
          <w:sz w:val="28"/>
          <w:szCs w:val="28"/>
        </w:rPr>
        <w:t>5 раза) свидетельствует об увеличении "репродуктивного туризма", что является важным направлением развития ВРТ в РК. Одновременно снижение числа среди граждан страны требует внимания: это может быть связано с финансовыми барьерами, недостаточной информированностью или социальной стигматизацией.</w:t>
      </w:r>
    </w:p>
    <w:p w14:paraId="77120119" w14:textId="77777777" w:rsidR="00EC506D" w:rsidRDefault="00EC506D" w:rsidP="00EC506D">
      <w:pPr>
        <w:ind w:firstLine="709"/>
        <w:jc w:val="both"/>
        <w:rPr>
          <w:sz w:val="28"/>
          <w:szCs w:val="28"/>
        </w:rPr>
      </w:pPr>
      <w:r w:rsidRPr="001911FC">
        <w:rPr>
          <w:sz w:val="28"/>
          <w:szCs w:val="28"/>
        </w:rPr>
        <w:t>Также нами была получена информация относительно того, какое количество детей было рождено с использованием донорских ооцитов</w:t>
      </w:r>
      <w:r>
        <w:rPr>
          <w:sz w:val="28"/>
          <w:szCs w:val="28"/>
        </w:rPr>
        <w:t xml:space="preserve"> </w:t>
      </w:r>
      <w:r w:rsidRPr="00E50631">
        <w:rPr>
          <w:sz w:val="28"/>
          <w:szCs w:val="28"/>
        </w:rPr>
        <w:t xml:space="preserve">у пар, являющихся </w:t>
      </w:r>
      <w:r>
        <w:rPr>
          <w:sz w:val="28"/>
          <w:szCs w:val="28"/>
        </w:rPr>
        <w:t>гражданами и нерезидентами РК</w:t>
      </w:r>
      <w:r w:rsidRPr="001911FC">
        <w:rPr>
          <w:sz w:val="28"/>
          <w:szCs w:val="28"/>
        </w:rPr>
        <w:t xml:space="preserve">. Так, среди граждан РК в 2021 году количество таких детей составляло 596, а в 2022 году увеличилось до 646 (рисунок </w:t>
      </w:r>
      <w:r>
        <w:rPr>
          <w:sz w:val="28"/>
          <w:szCs w:val="28"/>
        </w:rPr>
        <w:t>67</w:t>
      </w:r>
      <w:r w:rsidRPr="001911FC">
        <w:rPr>
          <w:sz w:val="28"/>
          <w:szCs w:val="28"/>
        </w:rPr>
        <w:t xml:space="preserve">). Что касается нерезидентов РК, что результаты опроса показали, что среди таких пациентов в 2021 году было 32, а в 2022 году уже 63. Стоит отметить, что результаты опроса показали, что две из 16 клиник такой учет не ведут. </w:t>
      </w:r>
    </w:p>
    <w:p w14:paraId="7F8AE0FC" w14:textId="77777777" w:rsidR="000936EB" w:rsidRDefault="000936EB" w:rsidP="000936EB">
      <w:pPr>
        <w:rPr>
          <w:sz w:val="28"/>
          <w:szCs w:val="28"/>
        </w:rPr>
      </w:pPr>
    </w:p>
    <w:p w14:paraId="0DE63330" w14:textId="77777777" w:rsidR="000936EB" w:rsidRPr="001911FC" w:rsidRDefault="000936EB" w:rsidP="000936EB">
      <w:pPr>
        <w:rPr>
          <w:sz w:val="28"/>
          <w:szCs w:val="28"/>
        </w:rPr>
      </w:pPr>
      <w:r w:rsidRPr="001911FC">
        <w:rPr>
          <w:noProof/>
          <w:sz w:val="28"/>
          <w:szCs w:val="28"/>
        </w:rPr>
        <w:drawing>
          <wp:inline distT="0" distB="0" distL="0" distR="0" wp14:anchorId="55E87EE8" wp14:editId="56D8701C">
            <wp:extent cx="2685897" cy="2000250"/>
            <wp:effectExtent l="0" t="0" r="635" b="0"/>
            <wp:docPr id="27871247" name="Рисунок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85" cstate="print">
                      <a:extLst>
                        <a:ext uri="{28A0092B-C50C-407E-A947-70E740481C1C}">
                          <a14:useLocalDpi xmlns:a14="http://schemas.microsoft.com/office/drawing/2010/main" val="0"/>
                        </a:ext>
                      </a:extLst>
                    </a:blip>
                    <a:srcRect/>
                    <a:stretch>
                      <a:fillRect/>
                    </a:stretch>
                  </pic:blipFill>
                  <pic:spPr bwMode="auto">
                    <a:xfrm>
                      <a:off x="0" y="0"/>
                      <a:ext cx="2711511" cy="2019325"/>
                    </a:xfrm>
                    <a:prstGeom prst="rect">
                      <a:avLst/>
                    </a:prstGeom>
                    <a:noFill/>
                  </pic:spPr>
                </pic:pic>
              </a:graphicData>
            </a:graphic>
          </wp:inline>
        </w:drawing>
      </w:r>
      <w:r w:rsidRPr="001911FC">
        <w:rPr>
          <w:sz w:val="28"/>
          <w:szCs w:val="28"/>
        </w:rPr>
        <w:t xml:space="preserve"> </w:t>
      </w:r>
      <w:r w:rsidRPr="001911FC">
        <w:rPr>
          <w:noProof/>
          <w:sz w:val="28"/>
          <w:szCs w:val="28"/>
        </w:rPr>
        <w:drawing>
          <wp:inline distT="0" distB="0" distL="0" distR="0" wp14:anchorId="27A20817" wp14:editId="6A0FCA59">
            <wp:extent cx="2926467" cy="1998980"/>
            <wp:effectExtent l="0" t="0" r="7620" b="1270"/>
            <wp:docPr id="1268504424" name="Рисунок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bwMode="auto">
                    <a:xfrm>
                      <a:off x="0" y="0"/>
                      <a:ext cx="2951674" cy="2016198"/>
                    </a:xfrm>
                    <a:prstGeom prst="rect">
                      <a:avLst/>
                    </a:prstGeom>
                    <a:noFill/>
                  </pic:spPr>
                </pic:pic>
              </a:graphicData>
            </a:graphic>
          </wp:inline>
        </w:drawing>
      </w:r>
    </w:p>
    <w:p w14:paraId="534673DB" w14:textId="77777777" w:rsidR="000936EB" w:rsidRDefault="000936EB" w:rsidP="000936EB">
      <w:pPr>
        <w:ind w:firstLine="709"/>
        <w:jc w:val="center"/>
        <w:rPr>
          <w:sz w:val="28"/>
          <w:szCs w:val="28"/>
        </w:rPr>
      </w:pPr>
    </w:p>
    <w:p w14:paraId="50D773F8" w14:textId="4B9E5157" w:rsidR="000936EB" w:rsidRPr="001911FC" w:rsidRDefault="000936EB" w:rsidP="00FB52B5">
      <w:pPr>
        <w:jc w:val="center"/>
        <w:rPr>
          <w:sz w:val="28"/>
          <w:szCs w:val="28"/>
        </w:rPr>
      </w:pPr>
      <w:r w:rsidRPr="001911FC">
        <w:rPr>
          <w:sz w:val="28"/>
          <w:szCs w:val="28"/>
        </w:rPr>
        <w:t xml:space="preserve">Рисунок </w:t>
      </w:r>
      <w:r w:rsidR="00383CFF">
        <w:rPr>
          <w:sz w:val="28"/>
          <w:szCs w:val="28"/>
        </w:rPr>
        <w:t>6</w:t>
      </w:r>
      <w:r w:rsidR="00FC4D98">
        <w:rPr>
          <w:sz w:val="28"/>
          <w:szCs w:val="28"/>
        </w:rPr>
        <w:t>7</w:t>
      </w:r>
      <w:r w:rsidRPr="001911FC">
        <w:rPr>
          <w:sz w:val="28"/>
          <w:szCs w:val="28"/>
        </w:rPr>
        <w:t xml:space="preserve"> </w:t>
      </w:r>
      <w:r w:rsidR="00FB52B5" w:rsidRPr="003701A1">
        <w:rPr>
          <w:sz w:val="28"/>
          <w:szCs w:val="28"/>
        </w:rPr>
        <w:t>–</w:t>
      </w:r>
      <w:r w:rsidRPr="001911FC">
        <w:rPr>
          <w:sz w:val="28"/>
          <w:szCs w:val="28"/>
        </w:rPr>
        <w:t xml:space="preserve"> Количество детей, рожденных с использованием донорских ооцитов</w:t>
      </w:r>
    </w:p>
    <w:p w14:paraId="7488E202" w14:textId="77777777" w:rsidR="000936EB" w:rsidRDefault="000936EB" w:rsidP="000936EB">
      <w:pPr>
        <w:pStyle w:val="afffffffff7"/>
        <w:spacing w:before="0" w:beforeAutospacing="0" w:after="0" w:afterAutospacing="0"/>
        <w:ind w:firstLine="709"/>
        <w:jc w:val="both"/>
        <w:rPr>
          <w:sz w:val="28"/>
          <w:szCs w:val="28"/>
        </w:rPr>
      </w:pPr>
    </w:p>
    <w:p w14:paraId="37D93DAF" w14:textId="77777777" w:rsidR="00EC506D" w:rsidRPr="00104D25" w:rsidRDefault="00EC506D" w:rsidP="00EC506D">
      <w:pPr>
        <w:pStyle w:val="afffffffff7"/>
        <w:spacing w:before="0" w:beforeAutospacing="0" w:after="0" w:afterAutospacing="0"/>
        <w:ind w:firstLine="709"/>
        <w:jc w:val="both"/>
        <w:rPr>
          <w:sz w:val="28"/>
          <w:szCs w:val="28"/>
        </w:rPr>
      </w:pPr>
      <w:r w:rsidRPr="00104D25">
        <w:rPr>
          <w:sz w:val="28"/>
          <w:szCs w:val="28"/>
        </w:rPr>
        <w:t xml:space="preserve">Рост числа детей, рожденных от донорских ооцитов среди резидентов и нерезидентов, подтверждает </w:t>
      </w:r>
      <w:r>
        <w:rPr>
          <w:sz w:val="28"/>
          <w:szCs w:val="28"/>
        </w:rPr>
        <w:t xml:space="preserve">восстребованность </w:t>
      </w:r>
      <w:r w:rsidRPr="00104D25">
        <w:rPr>
          <w:sz w:val="28"/>
          <w:szCs w:val="28"/>
        </w:rPr>
        <w:t>программы. Однако отсутствие учета в двух клиниках вновь указывает на несистемность подхода и необходимость централизованного сбора данных.</w:t>
      </w:r>
    </w:p>
    <w:p w14:paraId="2420245D" w14:textId="77777777" w:rsidR="00EC506D" w:rsidRPr="00383CFF" w:rsidRDefault="00EC506D" w:rsidP="00EC506D">
      <w:pPr>
        <w:pStyle w:val="4"/>
        <w:spacing w:before="0" w:after="0"/>
        <w:ind w:firstLine="709"/>
        <w:jc w:val="both"/>
        <w:rPr>
          <w:sz w:val="28"/>
          <w:szCs w:val="28"/>
        </w:rPr>
      </w:pPr>
      <w:r w:rsidRPr="00383CFF">
        <w:rPr>
          <w:sz w:val="28"/>
          <w:szCs w:val="28"/>
        </w:rPr>
        <w:t>Учет рождаемости детей от одного донора</w:t>
      </w:r>
    </w:p>
    <w:p w14:paraId="048B4279" w14:textId="001FC9B3" w:rsidR="000936EB" w:rsidRDefault="00EC506D" w:rsidP="00EC506D">
      <w:pPr>
        <w:ind w:firstLine="709"/>
        <w:jc w:val="both"/>
        <w:rPr>
          <w:sz w:val="28"/>
          <w:szCs w:val="28"/>
        </w:rPr>
      </w:pPr>
      <w:r>
        <w:rPr>
          <w:sz w:val="28"/>
          <w:szCs w:val="28"/>
        </w:rPr>
        <w:t>Одной из целей опросы</w:t>
      </w:r>
      <w:r w:rsidRPr="001911FC">
        <w:rPr>
          <w:sz w:val="28"/>
          <w:szCs w:val="28"/>
        </w:rPr>
        <w:t xml:space="preserve"> было выяснить реальную ситуацию по клиникам</w:t>
      </w:r>
      <w:r>
        <w:rPr>
          <w:sz w:val="28"/>
          <w:szCs w:val="28"/>
        </w:rPr>
        <w:t xml:space="preserve"> относительно ведения</w:t>
      </w:r>
      <w:r w:rsidRPr="001911FC">
        <w:rPr>
          <w:sz w:val="28"/>
          <w:szCs w:val="28"/>
        </w:rPr>
        <w:t xml:space="preserve"> учет</w:t>
      </w:r>
      <w:r>
        <w:rPr>
          <w:sz w:val="28"/>
          <w:szCs w:val="28"/>
        </w:rPr>
        <w:t>а</w:t>
      </w:r>
      <w:r w:rsidRPr="001911FC">
        <w:rPr>
          <w:sz w:val="28"/>
          <w:szCs w:val="28"/>
        </w:rPr>
        <w:t xml:space="preserve"> рождения детей от одного и того же донора </w:t>
      </w:r>
      <w:r>
        <w:rPr>
          <w:sz w:val="28"/>
          <w:szCs w:val="28"/>
        </w:rPr>
        <w:t>половых гамет</w:t>
      </w:r>
      <w:r w:rsidRPr="001911FC">
        <w:rPr>
          <w:sz w:val="28"/>
          <w:szCs w:val="28"/>
        </w:rPr>
        <w:t>. По результатам опрос</w:t>
      </w:r>
      <w:r>
        <w:rPr>
          <w:sz w:val="28"/>
          <w:szCs w:val="28"/>
        </w:rPr>
        <w:t>а</w:t>
      </w:r>
      <w:r w:rsidRPr="001911FC">
        <w:rPr>
          <w:sz w:val="28"/>
          <w:szCs w:val="28"/>
        </w:rPr>
        <w:t xml:space="preserve"> было продемонстрировано, что в 2021 году учет </w:t>
      </w:r>
      <w:r>
        <w:rPr>
          <w:sz w:val="28"/>
          <w:szCs w:val="28"/>
        </w:rPr>
        <w:t xml:space="preserve">относительно доноров спермы </w:t>
      </w:r>
      <w:r w:rsidRPr="001911FC">
        <w:rPr>
          <w:sz w:val="28"/>
          <w:szCs w:val="28"/>
        </w:rPr>
        <w:t xml:space="preserve">вели все принявшие в опросе клиники, а в 2022 одна из клиник такого учета уже не вела (рисунок </w:t>
      </w:r>
      <w:r>
        <w:rPr>
          <w:sz w:val="28"/>
          <w:szCs w:val="28"/>
        </w:rPr>
        <w:t>68</w:t>
      </w:r>
      <w:r w:rsidRPr="001911FC">
        <w:rPr>
          <w:sz w:val="28"/>
          <w:szCs w:val="28"/>
        </w:rPr>
        <w:t>).</w:t>
      </w:r>
    </w:p>
    <w:p w14:paraId="3E7D90EF" w14:textId="77777777" w:rsidR="00EC506D" w:rsidRPr="001911FC" w:rsidRDefault="00EC506D" w:rsidP="00EC506D">
      <w:pPr>
        <w:ind w:firstLine="709"/>
        <w:jc w:val="both"/>
        <w:rPr>
          <w:sz w:val="28"/>
          <w:szCs w:val="28"/>
        </w:rPr>
      </w:pPr>
    </w:p>
    <w:p w14:paraId="6D81D773" w14:textId="10CB0631" w:rsidR="000936EB" w:rsidRPr="001911FC" w:rsidRDefault="00FB52B5" w:rsidP="00FB52B5">
      <w:pPr>
        <w:rPr>
          <w:sz w:val="28"/>
          <w:szCs w:val="28"/>
        </w:rPr>
      </w:pPr>
      <w:r>
        <w:rPr>
          <w:sz w:val="28"/>
          <w:szCs w:val="28"/>
        </w:rPr>
        <w:t xml:space="preserve">      </w:t>
      </w:r>
      <w:r w:rsidR="000936EB" w:rsidRPr="001911FC">
        <w:rPr>
          <w:noProof/>
          <w:sz w:val="28"/>
          <w:szCs w:val="28"/>
        </w:rPr>
        <w:drawing>
          <wp:inline distT="0" distB="0" distL="0" distR="0" wp14:anchorId="0F404CAB" wp14:editId="312B01F0">
            <wp:extent cx="5819775" cy="2742565"/>
            <wp:effectExtent l="0" t="0" r="9525" b="635"/>
            <wp:docPr id="712155801" name="Рисунок 712155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bwMode="auto">
                    <a:xfrm>
                      <a:off x="0" y="0"/>
                      <a:ext cx="5830882" cy="2747799"/>
                    </a:xfrm>
                    <a:prstGeom prst="rect">
                      <a:avLst/>
                    </a:prstGeom>
                    <a:noFill/>
                  </pic:spPr>
                </pic:pic>
              </a:graphicData>
            </a:graphic>
          </wp:inline>
        </w:drawing>
      </w:r>
    </w:p>
    <w:p w14:paraId="29333929" w14:textId="77777777" w:rsidR="000936EB" w:rsidRDefault="000936EB" w:rsidP="000936EB">
      <w:pPr>
        <w:ind w:firstLine="709"/>
        <w:jc w:val="center"/>
        <w:rPr>
          <w:sz w:val="28"/>
          <w:szCs w:val="28"/>
        </w:rPr>
      </w:pPr>
    </w:p>
    <w:p w14:paraId="2D24A067" w14:textId="73308BBA" w:rsidR="000936EB" w:rsidRPr="001911FC" w:rsidRDefault="000936EB" w:rsidP="00FB52B5">
      <w:pPr>
        <w:jc w:val="center"/>
        <w:rPr>
          <w:sz w:val="28"/>
          <w:szCs w:val="28"/>
        </w:rPr>
      </w:pPr>
      <w:r w:rsidRPr="001911FC">
        <w:rPr>
          <w:sz w:val="28"/>
          <w:szCs w:val="28"/>
        </w:rPr>
        <w:t xml:space="preserve">Рисунок </w:t>
      </w:r>
      <w:r w:rsidR="00383CFF">
        <w:rPr>
          <w:sz w:val="28"/>
          <w:szCs w:val="28"/>
        </w:rPr>
        <w:t>6</w:t>
      </w:r>
      <w:r w:rsidR="00FC4D98">
        <w:rPr>
          <w:sz w:val="28"/>
          <w:szCs w:val="28"/>
        </w:rPr>
        <w:t>8</w:t>
      </w:r>
      <w:r w:rsidRPr="001911FC">
        <w:rPr>
          <w:sz w:val="28"/>
          <w:szCs w:val="28"/>
        </w:rPr>
        <w:t xml:space="preserve"> – Результаты учета рождения детей от одного и того же донора спермы в клиниках ЭКО</w:t>
      </w:r>
    </w:p>
    <w:p w14:paraId="712A6655" w14:textId="77777777" w:rsidR="000936EB" w:rsidRDefault="000936EB" w:rsidP="000936EB">
      <w:pPr>
        <w:pStyle w:val="afffffffff7"/>
        <w:spacing w:before="0" w:beforeAutospacing="0" w:after="0" w:afterAutospacing="0"/>
        <w:ind w:firstLine="709"/>
        <w:jc w:val="both"/>
        <w:rPr>
          <w:sz w:val="28"/>
          <w:szCs w:val="28"/>
        </w:rPr>
      </w:pPr>
    </w:p>
    <w:p w14:paraId="50009AA9" w14:textId="25A60E12" w:rsidR="00EC506D" w:rsidRPr="00B44CC3" w:rsidRDefault="00EC506D" w:rsidP="00EC506D">
      <w:pPr>
        <w:pStyle w:val="afffffffff7"/>
        <w:spacing w:before="0" w:beforeAutospacing="0" w:after="0" w:afterAutospacing="0"/>
        <w:ind w:firstLine="709"/>
        <w:jc w:val="both"/>
        <w:rPr>
          <w:sz w:val="28"/>
          <w:szCs w:val="28"/>
          <w:lang w:val="kk-KZ"/>
        </w:rPr>
      </w:pPr>
      <w:r w:rsidRPr="00E50631">
        <w:rPr>
          <w:sz w:val="28"/>
          <w:szCs w:val="28"/>
        </w:rPr>
        <w:t>Нарушения в ведении учета в одной из клиник в 2022 году указывают на отсутствие нормативного контроля и единого стандарта. Это создаёт предпосылки к многократному использованию одного донора без ограничений, что потенциально опасно для популяционной генетики</w:t>
      </w:r>
      <w:r>
        <w:rPr>
          <w:sz w:val="28"/>
          <w:szCs w:val="28"/>
        </w:rPr>
        <w:t xml:space="preserve"> и рисков для здоровья доноров ооцитов</w:t>
      </w:r>
      <w:r w:rsidR="00B44CC3">
        <w:rPr>
          <w:sz w:val="28"/>
          <w:szCs w:val="28"/>
          <w:lang w:val="kk-KZ"/>
        </w:rPr>
        <w:t>.</w:t>
      </w:r>
    </w:p>
    <w:p w14:paraId="423A199D" w14:textId="77777777" w:rsidR="00EC506D" w:rsidRDefault="00EC506D" w:rsidP="00EC506D">
      <w:pPr>
        <w:ind w:firstLine="709"/>
        <w:jc w:val="both"/>
        <w:rPr>
          <w:noProof/>
          <w:sz w:val="28"/>
          <w:szCs w:val="28"/>
        </w:rPr>
      </w:pPr>
      <w:r w:rsidRPr="001911FC">
        <w:rPr>
          <w:noProof/>
          <w:sz w:val="28"/>
          <w:szCs w:val="28"/>
        </w:rPr>
        <w:t xml:space="preserve">Также немаловажным было получение информации относительно того, ведут ли клиники учет детей, рожденных от одного и того же донора ооцитов. По результатам данного пороса выяснили, что в 2021 году данный учет вели 15 клиник из 16, а в 2022 году уже 14 из 16 клиник (рисунок </w:t>
      </w:r>
      <w:r>
        <w:rPr>
          <w:noProof/>
          <w:sz w:val="28"/>
          <w:szCs w:val="28"/>
        </w:rPr>
        <w:t>69</w:t>
      </w:r>
      <w:r w:rsidRPr="001911FC">
        <w:rPr>
          <w:noProof/>
          <w:sz w:val="28"/>
          <w:szCs w:val="28"/>
        </w:rPr>
        <w:t xml:space="preserve">). </w:t>
      </w:r>
    </w:p>
    <w:p w14:paraId="070581DC" w14:textId="77777777" w:rsidR="000936EB" w:rsidRDefault="000936EB" w:rsidP="000936EB">
      <w:pPr>
        <w:ind w:firstLine="709"/>
        <w:jc w:val="both"/>
        <w:rPr>
          <w:noProof/>
          <w:sz w:val="28"/>
          <w:szCs w:val="28"/>
        </w:rPr>
      </w:pPr>
    </w:p>
    <w:p w14:paraId="79537D13" w14:textId="74E2A511" w:rsidR="000936EB" w:rsidRPr="001911FC" w:rsidRDefault="000936EB" w:rsidP="00FB52B5">
      <w:pPr>
        <w:rPr>
          <w:sz w:val="28"/>
          <w:szCs w:val="28"/>
        </w:rPr>
      </w:pPr>
      <w:r w:rsidRPr="001911FC">
        <w:rPr>
          <w:noProof/>
          <w:sz w:val="28"/>
          <w:szCs w:val="28"/>
        </w:rPr>
        <w:drawing>
          <wp:inline distT="0" distB="0" distL="0" distR="0" wp14:anchorId="518029A5" wp14:editId="22F88605">
            <wp:extent cx="6181725" cy="2529205"/>
            <wp:effectExtent l="0" t="0" r="9525" b="4445"/>
            <wp:docPr id="1631016044" name="Рисунок 6">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1CE2CFB-5577-4795-AB52-1E77D4422B1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Рисунок 6">
                      <a:extLst>
                        <a:ext uri="{FF2B5EF4-FFF2-40B4-BE49-F238E27FC236}">
                          <a16:creationId xmlns:a16="http://schemas.microsoft.com/office/drawing/2014/main" xmlns:w16se="http://schemas.microsoft.com/office/word/2015/wordml/symex" xmlns:w16sdtdh="http://schemas.microsoft.com/office/word/2020/wordml/sdtdatahash"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1CE2CFB-5577-4795-AB52-1E77D4422B11}"/>
                        </a:ext>
                      </a:extLst>
                    </pic:cNvPr>
                    <pic:cNvPicPr>
                      <a:picLocks noChangeAspect="1"/>
                    </pic:cNvPicPr>
                  </pic:nvPicPr>
                  <pic:blipFill>
                    <a:blip r:embed="rId88" cstate="print"/>
                    <a:stretch>
                      <a:fillRect/>
                    </a:stretch>
                  </pic:blipFill>
                  <pic:spPr>
                    <a:xfrm>
                      <a:off x="0" y="0"/>
                      <a:ext cx="6208813" cy="2540288"/>
                    </a:xfrm>
                    <a:prstGeom prst="rect">
                      <a:avLst/>
                    </a:prstGeom>
                  </pic:spPr>
                </pic:pic>
              </a:graphicData>
            </a:graphic>
          </wp:inline>
        </w:drawing>
      </w:r>
    </w:p>
    <w:p w14:paraId="12F24845" w14:textId="77777777" w:rsidR="000936EB" w:rsidRDefault="000936EB" w:rsidP="000936EB">
      <w:pPr>
        <w:ind w:firstLine="709"/>
        <w:jc w:val="center"/>
        <w:rPr>
          <w:sz w:val="28"/>
          <w:szCs w:val="28"/>
        </w:rPr>
      </w:pPr>
    </w:p>
    <w:p w14:paraId="73CB44D2" w14:textId="35E37A4F" w:rsidR="000936EB" w:rsidRPr="001911FC" w:rsidRDefault="000936EB" w:rsidP="00FB52B5">
      <w:pPr>
        <w:jc w:val="center"/>
        <w:rPr>
          <w:noProof/>
          <w:sz w:val="28"/>
          <w:szCs w:val="28"/>
        </w:rPr>
      </w:pPr>
      <w:r w:rsidRPr="001911FC">
        <w:rPr>
          <w:sz w:val="28"/>
          <w:szCs w:val="28"/>
        </w:rPr>
        <w:t xml:space="preserve">Рисунок </w:t>
      </w:r>
      <w:r w:rsidR="00383CFF">
        <w:rPr>
          <w:sz w:val="28"/>
          <w:szCs w:val="28"/>
        </w:rPr>
        <w:t>6</w:t>
      </w:r>
      <w:r w:rsidR="00FC4D98">
        <w:rPr>
          <w:sz w:val="28"/>
          <w:szCs w:val="28"/>
        </w:rPr>
        <w:t>9</w:t>
      </w:r>
      <w:r w:rsidRPr="001911FC">
        <w:rPr>
          <w:sz w:val="28"/>
          <w:szCs w:val="28"/>
        </w:rPr>
        <w:t xml:space="preserve"> – Данные о ведении </w:t>
      </w:r>
      <w:r w:rsidRPr="001911FC">
        <w:rPr>
          <w:noProof/>
          <w:sz w:val="28"/>
          <w:szCs w:val="28"/>
        </w:rPr>
        <w:t>клиниками учета детей, рожденных от одного и того же донора ооцитов</w:t>
      </w:r>
    </w:p>
    <w:p w14:paraId="581C309C" w14:textId="77777777" w:rsidR="000936EB" w:rsidRDefault="000936EB" w:rsidP="000936EB">
      <w:pPr>
        <w:pStyle w:val="afffffffff7"/>
        <w:spacing w:before="0" w:beforeAutospacing="0" w:after="0" w:afterAutospacing="0"/>
        <w:ind w:firstLine="709"/>
        <w:jc w:val="both"/>
        <w:rPr>
          <w:sz w:val="28"/>
          <w:szCs w:val="28"/>
        </w:rPr>
      </w:pPr>
    </w:p>
    <w:p w14:paraId="23178AB8" w14:textId="77777777" w:rsidR="00EC506D" w:rsidRPr="00104D25" w:rsidRDefault="00EC506D" w:rsidP="00EC506D">
      <w:pPr>
        <w:pStyle w:val="afffffffff7"/>
        <w:spacing w:before="0" w:beforeAutospacing="0" w:after="0" w:afterAutospacing="0"/>
        <w:ind w:firstLine="709"/>
        <w:jc w:val="both"/>
        <w:rPr>
          <w:sz w:val="28"/>
          <w:szCs w:val="28"/>
        </w:rPr>
      </w:pPr>
      <w:r w:rsidRPr="00104D25">
        <w:rPr>
          <w:sz w:val="28"/>
          <w:szCs w:val="28"/>
        </w:rPr>
        <w:t>Снижение количества клиник, ведущих этот учет (с 15 до 14)</w:t>
      </w:r>
      <w:r>
        <w:rPr>
          <w:sz w:val="28"/>
          <w:szCs w:val="28"/>
        </w:rPr>
        <w:t xml:space="preserve"> является </w:t>
      </w:r>
      <w:r w:rsidRPr="00104D25">
        <w:rPr>
          <w:sz w:val="28"/>
          <w:szCs w:val="28"/>
        </w:rPr>
        <w:t>тревожны</w:t>
      </w:r>
      <w:r>
        <w:rPr>
          <w:sz w:val="28"/>
          <w:szCs w:val="28"/>
        </w:rPr>
        <w:t>м</w:t>
      </w:r>
      <w:r w:rsidRPr="00104D25">
        <w:rPr>
          <w:sz w:val="28"/>
          <w:szCs w:val="28"/>
        </w:rPr>
        <w:t xml:space="preserve"> сигнал</w:t>
      </w:r>
      <w:r>
        <w:rPr>
          <w:sz w:val="28"/>
          <w:szCs w:val="28"/>
        </w:rPr>
        <w:t>ом</w:t>
      </w:r>
      <w:r w:rsidRPr="00104D25">
        <w:rPr>
          <w:sz w:val="28"/>
          <w:szCs w:val="28"/>
        </w:rPr>
        <w:t>. Это подтверждает, что без законодательных мер и обязательной цифровой платформы клиники не готовы самостоятельно обеспечивать контроль.</w:t>
      </w:r>
    </w:p>
    <w:p w14:paraId="59316E3D" w14:textId="77777777" w:rsidR="00EC506D" w:rsidRPr="00D12C1E" w:rsidRDefault="00EC506D" w:rsidP="00EC506D">
      <w:pPr>
        <w:pStyle w:val="afffffffff7"/>
        <w:spacing w:before="0" w:beforeAutospacing="0" w:after="0" w:afterAutospacing="0"/>
        <w:ind w:firstLine="709"/>
        <w:jc w:val="both"/>
        <w:rPr>
          <w:sz w:val="28"/>
          <w:szCs w:val="28"/>
        </w:rPr>
      </w:pPr>
      <w:r w:rsidRPr="00D12C1E">
        <w:rPr>
          <w:rStyle w:val="affffffffff4"/>
          <w:sz w:val="28"/>
          <w:szCs w:val="28"/>
        </w:rPr>
        <w:t>Выявленные недостатки в организации деятельности клиник ВРТ при использовании донорских половых гамет</w:t>
      </w:r>
    </w:p>
    <w:p w14:paraId="585EF93E" w14:textId="22BCEF84" w:rsidR="00EC506D" w:rsidRPr="00D12C1E" w:rsidRDefault="00EC506D" w:rsidP="00EC506D">
      <w:pPr>
        <w:pStyle w:val="afffffffff7"/>
        <w:spacing w:before="0" w:beforeAutospacing="0" w:after="0" w:afterAutospacing="0"/>
        <w:ind w:firstLine="709"/>
        <w:jc w:val="both"/>
        <w:rPr>
          <w:sz w:val="28"/>
          <w:szCs w:val="28"/>
        </w:rPr>
      </w:pPr>
      <w:r w:rsidRPr="00D12C1E">
        <w:rPr>
          <w:sz w:val="28"/>
          <w:szCs w:val="28"/>
        </w:rPr>
        <w:t>Анализ текущей практики деятельности клиник вспомогательных репродуктивных технологий (ВРТ) в Республике Казахстан</w:t>
      </w:r>
      <w:r w:rsidR="00500BDF">
        <w:rPr>
          <w:sz w:val="28"/>
          <w:szCs w:val="28"/>
          <w:lang w:val="ru-RU"/>
        </w:rPr>
        <w:t>,</w:t>
      </w:r>
      <w:r w:rsidRPr="00D12C1E">
        <w:rPr>
          <w:sz w:val="28"/>
          <w:szCs w:val="28"/>
        </w:rPr>
        <w:t xml:space="preserve"> выявил ряд системных недостатков в ведении и контроле программ с использованием донорских половых гамет (ДПГ). Из 30 функционирующих клиник отчёты о проведённых программах представили только 16, что указывает на недостаточный охват и отсутствие полноты мониторинга репродуктивной деятельности на национальном уровне.</w:t>
      </w:r>
    </w:p>
    <w:p w14:paraId="4E8CAC9E" w14:textId="77777777" w:rsidR="00EC506D" w:rsidRPr="00D12C1E" w:rsidRDefault="00EC506D" w:rsidP="00EC506D">
      <w:pPr>
        <w:pStyle w:val="afffffffff7"/>
        <w:spacing w:before="0" w:beforeAutospacing="0" w:after="0" w:afterAutospacing="0"/>
        <w:ind w:firstLine="709"/>
        <w:jc w:val="both"/>
        <w:rPr>
          <w:sz w:val="28"/>
          <w:szCs w:val="28"/>
        </w:rPr>
      </w:pPr>
      <w:r w:rsidRPr="00D12C1E">
        <w:rPr>
          <w:sz w:val="28"/>
          <w:szCs w:val="28"/>
        </w:rPr>
        <w:t>Одной из ключевых проблем является отсутствие нормативно-правового регулирования, обязывающего клиники ВРТ предоставлять отчётность по программам, реализуемым с применением донорского биоматериала. Это создает существенные пробелы в государственном учёте и препятствует обеспечению контроля за безопасностью и эффективностью таких программ.</w:t>
      </w:r>
    </w:p>
    <w:p w14:paraId="05C71539" w14:textId="77777777" w:rsidR="00EC506D" w:rsidRPr="00D12C1E" w:rsidRDefault="00EC506D" w:rsidP="00EC506D">
      <w:pPr>
        <w:pStyle w:val="afffffffff7"/>
        <w:spacing w:before="0" w:beforeAutospacing="0" w:after="0" w:afterAutospacing="0"/>
        <w:ind w:firstLine="709"/>
        <w:jc w:val="both"/>
        <w:rPr>
          <w:sz w:val="28"/>
          <w:szCs w:val="28"/>
        </w:rPr>
      </w:pPr>
      <w:r w:rsidRPr="00D12C1E">
        <w:rPr>
          <w:sz w:val="28"/>
          <w:szCs w:val="28"/>
        </w:rPr>
        <w:t>Не все клиники ведут системный учет количества проведённых программ с ДПГ, а также не осуществляют отслеживание числа рожденных детей от одного и того же донора. Такая практика представляет потенциальную угрозу формирования генетически близкородственных связей в будущем, особенно учитывая, что один донор может участвовать в программах донации от 6 до 13 раз в год.</w:t>
      </w:r>
    </w:p>
    <w:p w14:paraId="4185EDCB" w14:textId="77777777" w:rsidR="00EC506D" w:rsidRPr="00D12C1E" w:rsidRDefault="00EC506D" w:rsidP="00EC506D">
      <w:pPr>
        <w:pStyle w:val="afffffffff7"/>
        <w:spacing w:before="0" w:beforeAutospacing="0" w:after="0" w:afterAutospacing="0"/>
        <w:ind w:firstLine="709"/>
        <w:jc w:val="both"/>
        <w:rPr>
          <w:sz w:val="28"/>
          <w:szCs w:val="28"/>
        </w:rPr>
      </w:pPr>
      <w:r w:rsidRPr="00D12C1E">
        <w:rPr>
          <w:sz w:val="28"/>
          <w:szCs w:val="28"/>
        </w:rPr>
        <w:t>Отсутствие единой межклинической информационной системы приводит к фрагментарности данных, невозможности верификации повторного участия одного и того же донора в разных учреждениях и, как следствие, к снижению прозрачности и прослеживаемости биоматериала. В настоящее время также отсутствует функционирующая электронная база, позволяющая вести централизованный учет и контроль, несмотря на наличие соответствующих норм, закреплённых в Приказе МЗ РК от 8 декабря 2020 года № ҚР ДСМ-236/2020 «Об утверждении правил и условий проведения донорства половых клеток, тканей репродуктивных органов».</w:t>
      </w:r>
    </w:p>
    <w:p w14:paraId="3670AC58" w14:textId="77777777" w:rsidR="00A65238" w:rsidRDefault="00EC506D" w:rsidP="00A65238">
      <w:pPr>
        <w:pStyle w:val="afffffffff7"/>
        <w:spacing w:before="0" w:beforeAutospacing="0" w:after="0" w:afterAutospacing="0"/>
        <w:ind w:firstLine="709"/>
        <w:jc w:val="both"/>
        <w:rPr>
          <w:sz w:val="28"/>
          <w:szCs w:val="28"/>
          <w:lang w:val="kk-KZ"/>
        </w:rPr>
      </w:pPr>
      <w:r w:rsidRPr="00D12C1E">
        <w:rPr>
          <w:sz w:val="28"/>
          <w:szCs w:val="28"/>
        </w:rPr>
        <w:t xml:space="preserve">Таким образом, выявленные организационно-методические недостатки указывают на необходимость разработки и внедрения обязательных стандартов учета и отчётности, а также создания </w:t>
      </w:r>
      <w:r w:rsidRPr="00D07935">
        <w:rPr>
          <w:sz w:val="28"/>
          <w:szCs w:val="28"/>
        </w:rPr>
        <w:t>Единого регистра донорских половых гамет</w:t>
      </w:r>
      <w:r w:rsidRPr="00D12C1E">
        <w:rPr>
          <w:sz w:val="28"/>
          <w:szCs w:val="28"/>
        </w:rPr>
        <w:t xml:space="preserve"> для мониторинга использования донорского </w:t>
      </w:r>
      <w:r w:rsidRPr="00D07935">
        <w:rPr>
          <w:sz w:val="28"/>
          <w:szCs w:val="28"/>
        </w:rPr>
        <w:t xml:space="preserve">биоматериала и </w:t>
      </w:r>
      <w:r>
        <w:rPr>
          <w:sz w:val="28"/>
          <w:szCs w:val="28"/>
        </w:rPr>
        <w:t xml:space="preserve"> числа рожденных детей от одного донора в </w:t>
      </w:r>
      <w:r w:rsidRPr="00D07935">
        <w:rPr>
          <w:sz w:val="28"/>
          <w:szCs w:val="28"/>
        </w:rPr>
        <w:t>программ</w:t>
      </w:r>
      <w:r>
        <w:rPr>
          <w:sz w:val="28"/>
          <w:szCs w:val="28"/>
        </w:rPr>
        <w:t>ах</w:t>
      </w:r>
      <w:r w:rsidRPr="00D07935">
        <w:rPr>
          <w:sz w:val="28"/>
          <w:szCs w:val="28"/>
        </w:rPr>
        <w:t xml:space="preserve"> ВРТ с ДПГ на национальном уровне.</w:t>
      </w:r>
    </w:p>
    <w:p w14:paraId="7C7F26E4" w14:textId="1316A01D" w:rsidR="00A65238" w:rsidRPr="00A65238" w:rsidRDefault="00A65238" w:rsidP="00A65238">
      <w:pPr>
        <w:pStyle w:val="afffffffff7"/>
        <w:spacing w:before="0" w:beforeAutospacing="0" w:after="0" w:afterAutospacing="0"/>
        <w:ind w:firstLine="709"/>
        <w:jc w:val="both"/>
        <w:rPr>
          <w:sz w:val="28"/>
          <w:szCs w:val="28"/>
          <w:lang w:val="kk-KZ"/>
        </w:rPr>
      </w:pPr>
      <w:r w:rsidRPr="00D07935">
        <w:rPr>
          <w:rStyle w:val="affffffffff4"/>
          <w:sz w:val="28"/>
          <w:szCs w:val="28"/>
        </w:rPr>
        <w:t>Выводы</w:t>
      </w:r>
      <w:r>
        <w:rPr>
          <w:rStyle w:val="affffffffff4"/>
          <w:b w:val="0"/>
          <w:bCs w:val="0"/>
          <w:sz w:val="28"/>
          <w:szCs w:val="28"/>
          <w:lang w:val="kk-KZ"/>
        </w:rPr>
        <w:t>:</w:t>
      </w:r>
    </w:p>
    <w:p w14:paraId="5F05670E" w14:textId="77777777" w:rsidR="00EC506D" w:rsidRPr="00D07935" w:rsidRDefault="00EC506D" w:rsidP="00EC506D">
      <w:pPr>
        <w:pStyle w:val="afffffffff7"/>
        <w:numPr>
          <w:ilvl w:val="0"/>
          <w:numId w:val="15"/>
        </w:numPr>
        <w:tabs>
          <w:tab w:val="clear" w:pos="720"/>
          <w:tab w:val="num" w:pos="0"/>
        </w:tabs>
        <w:spacing w:before="0" w:beforeAutospacing="0" w:after="0" w:afterAutospacing="0"/>
        <w:ind w:left="0" w:firstLine="709"/>
        <w:jc w:val="both"/>
        <w:rPr>
          <w:sz w:val="28"/>
          <w:szCs w:val="28"/>
        </w:rPr>
      </w:pPr>
      <w:r w:rsidRPr="00D07935">
        <w:rPr>
          <w:sz w:val="28"/>
          <w:szCs w:val="28"/>
        </w:rPr>
        <w:t>На основании результатов проведённого анализа и практической апробации был разработан и протестирован пилотный проект электронной регистрационной базы донорских половых гамет (ЕРДПГ) на базе КАРМ. Результаты апробации продемонстрировали потенциал для осуществления динамического контроля за количеством донаций половых клеток и создания комплексного, системного подхода к регулированию параметров, критически важных для формирования безопасной и эффективной системы управления донорством. При этом учтены как медицинские, так и социально-этические аспекты.</w:t>
      </w:r>
    </w:p>
    <w:p w14:paraId="6D4F7A05" w14:textId="77777777" w:rsidR="00EC506D" w:rsidRPr="00D07935" w:rsidRDefault="00EC506D" w:rsidP="00EC506D">
      <w:pPr>
        <w:pStyle w:val="afffffffff7"/>
        <w:numPr>
          <w:ilvl w:val="0"/>
          <w:numId w:val="15"/>
        </w:numPr>
        <w:tabs>
          <w:tab w:val="clear" w:pos="720"/>
          <w:tab w:val="num" w:pos="0"/>
        </w:tabs>
        <w:spacing w:before="0" w:beforeAutospacing="0" w:after="0" w:afterAutospacing="0"/>
        <w:ind w:left="0" w:firstLine="709"/>
        <w:jc w:val="both"/>
        <w:rPr>
          <w:sz w:val="28"/>
          <w:szCs w:val="28"/>
        </w:rPr>
      </w:pPr>
      <w:r w:rsidRPr="00D07935">
        <w:rPr>
          <w:sz w:val="28"/>
          <w:szCs w:val="28"/>
        </w:rPr>
        <w:t>Полученные данные однозначно подтверждают необходимость внедрения государственной электронной платформы/регистра, поскольку только централизованная система учета позволяет отслеживать количество донаций от одного донора и число рожденных детей, а также осуществлять нормативное регулирование данных процессов. Эффективная реализация возможна лишь при полной интеграции платформы во все клиники ВРТ на территории Республики Казахстан.</w:t>
      </w:r>
    </w:p>
    <w:p w14:paraId="19C8244D" w14:textId="7B6C8936" w:rsidR="00A65238" w:rsidRPr="00A65238" w:rsidRDefault="00EC506D" w:rsidP="00A65238">
      <w:pPr>
        <w:pStyle w:val="afffffffff7"/>
        <w:numPr>
          <w:ilvl w:val="0"/>
          <w:numId w:val="15"/>
        </w:numPr>
        <w:tabs>
          <w:tab w:val="clear" w:pos="720"/>
          <w:tab w:val="num" w:pos="0"/>
        </w:tabs>
        <w:spacing w:before="0" w:beforeAutospacing="0" w:after="0" w:afterAutospacing="0"/>
        <w:ind w:left="0" w:firstLine="709"/>
        <w:jc w:val="both"/>
        <w:rPr>
          <w:sz w:val="28"/>
          <w:szCs w:val="28"/>
        </w:rPr>
      </w:pPr>
      <w:r w:rsidRPr="00D07935">
        <w:rPr>
          <w:sz w:val="28"/>
          <w:szCs w:val="28"/>
        </w:rPr>
        <w:t>На основе апробации ЕРДПГ были сформулированы предложения по созданию национальной системы управления донорством половых гамет. Основной целью данной системы является минимизация рисков для реципиентов, обеспечение здоровья будущих детей и предотвращение возможности возникновения близкородственных связей. Дополнительно, система должна гарантировать сохранение анонимности доноров в соответствии с международными нормами, тем самым способствуя повышению уровня доверия населения к программам ВРТ и укреплению репутации репродуктивных технологий в стране.</w:t>
      </w:r>
    </w:p>
    <w:p w14:paraId="56E92FFF" w14:textId="14A50547" w:rsidR="00CF0BE3" w:rsidRDefault="009D2624" w:rsidP="00FB52B5">
      <w:pPr>
        <w:pStyle w:val="afffffffff7"/>
        <w:spacing w:before="0" w:beforeAutospacing="0" w:after="0" w:afterAutospacing="0"/>
        <w:jc w:val="center"/>
        <w:rPr>
          <w:b/>
          <w:sz w:val="28"/>
          <w:szCs w:val="28"/>
          <w:lang w:val="ru-RU"/>
        </w:rPr>
      </w:pPr>
      <w:r w:rsidRPr="00FB52B5">
        <w:rPr>
          <w:b/>
          <w:sz w:val="28"/>
          <w:szCs w:val="28"/>
        </w:rPr>
        <w:t>ЗАКЛЮЧЕНИЕ</w:t>
      </w:r>
    </w:p>
    <w:p w14:paraId="3E70C230" w14:textId="77777777" w:rsidR="00FB52B5" w:rsidRPr="00FB52B5" w:rsidRDefault="00FB52B5" w:rsidP="00FB52B5">
      <w:pPr>
        <w:pStyle w:val="afffffffff7"/>
        <w:spacing w:before="0" w:beforeAutospacing="0" w:after="0" w:afterAutospacing="0"/>
        <w:jc w:val="center"/>
        <w:rPr>
          <w:sz w:val="28"/>
          <w:szCs w:val="28"/>
          <w:lang w:val="ru-RU"/>
        </w:rPr>
      </w:pPr>
    </w:p>
    <w:p w14:paraId="495A6BDF" w14:textId="77777777" w:rsidR="00F70B51" w:rsidRPr="003701A1" w:rsidRDefault="00F70B51" w:rsidP="00F70B51">
      <w:pPr>
        <w:ind w:firstLine="709"/>
        <w:jc w:val="both"/>
        <w:rPr>
          <w:sz w:val="28"/>
          <w:szCs w:val="28"/>
        </w:rPr>
      </w:pPr>
      <w:bookmarkStart w:id="2" w:name="_heading=h.30j0zll" w:colFirst="0" w:colLast="0"/>
      <w:bookmarkEnd w:id="2"/>
      <w:r w:rsidRPr="003701A1">
        <w:rPr>
          <w:sz w:val="28"/>
          <w:szCs w:val="28"/>
        </w:rPr>
        <w:t>В диссертационном исследовании были проанализированы все участники репродуктивных технологий: медицинский персонал, доноры и реципиенты, что позволило получить уникальный материал о проблемах и задачах в сфере ВРТ. В ходе исследования было проанализировано отношение респондентов к ВРТ и созданию Единого электронного регистра, осведомленность участников репродуктивных технологий о преимуществах создания банков половых гамет и Единого регистра.</w:t>
      </w:r>
    </w:p>
    <w:p w14:paraId="2CE91C22" w14:textId="77777777" w:rsidR="00F70B51" w:rsidRPr="003701A1" w:rsidRDefault="00F70B51" w:rsidP="00F70B51">
      <w:pPr>
        <w:ind w:firstLine="709"/>
        <w:jc w:val="both"/>
        <w:rPr>
          <w:sz w:val="28"/>
          <w:szCs w:val="28"/>
        </w:rPr>
      </w:pPr>
      <w:r w:rsidRPr="003701A1">
        <w:rPr>
          <w:sz w:val="28"/>
          <w:szCs w:val="28"/>
        </w:rPr>
        <w:t xml:space="preserve">У включенных в исследование медицинских работников из разных стран, в 60,3% случаев было положительное мнение об ВРТ, 30,7% считали необходимыми программы ВРТ, 15 (7,9%) сомневались в целесообразности создания электронного регистра. О необходимости создания регистра донорских половых гамет в стране – 72,1% ответили – да, 17.9% – не могли ответить однозначно, по 5% нет, и сомневаются. Важным в ведении учета за </w:t>
      </w:r>
      <w:r w:rsidRPr="00AF7DD1">
        <w:rPr>
          <w:sz w:val="28"/>
          <w:szCs w:val="28"/>
        </w:rPr>
        <w:t>использованием донорских половых гамет между клиниками в условиях одной страны – 79,5% считают, несомненно, важным, 12,1% – сомневаются, 8,4% респондентов не считают это важным.</w:t>
      </w:r>
    </w:p>
    <w:p w14:paraId="05E92131" w14:textId="77777777" w:rsidR="00F70B51" w:rsidRPr="003701A1" w:rsidRDefault="00F70B51" w:rsidP="00F70B51">
      <w:pPr>
        <w:ind w:firstLine="709"/>
        <w:jc w:val="both"/>
        <w:rPr>
          <w:sz w:val="28"/>
          <w:szCs w:val="28"/>
        </w:rPr>
      </w:pPr>
      <w:r w:rsidRPr="003701A1">
        <w:rPr>
          <w:sz w:val="28"/>
          <w:szCs w:val="28"/>
        </w:rPr>
        <w:t>Важным звеном в сфере ВРТ являются доноры. Мотивы, по которым женщины становятся донорами ооцитов, могут быть разными, но на их решение могут повлиять несколько факторов. В настоящем исследовании финансовая компенсация выступала наибольшей мотивацией среди доноров. 26 (74,2%) респонденты уже принимали участие в донорстве ооцитов, 9 (25,8%) обратились впервые. Высокий процент женщин, которые желают стать донорами ооцитов повторно, обусловлен финансовой заинтересованностью. Из тех доноров, кт</w:t>
      </w:r>
      <w:r>
        <w:rPr>
          <w:sz w:val="28"/>
          <w:szCs w:val="28"/>
        </w:rPr>
        <w:t xml:space="preserve">о уже был донором ооцитов </w:t>
      </w:r>
      <w:r w:rsidRPr="00AF7DD1">
        <w:rPr>
          <w:sz w:val="28"/>
          <w:szCs w:val="28"/>
        </w:rPr>
        <w:t>– 80% не знают сколько родилось детей с использованием их собственных яйцеклеток, 8% – знают, что родилось 4 и более детей, 6% – 3 детей, 6% – 2 детей. 51,4% случаев</w:t>
      </w:r>
      <w:r w:rsidRPr="003701A1">
        <w:rPr>
          <w:sz w:val="28"/>
          <w:szCs w:val="28"/>
        </w:rPr>
        <w:t xml:space="preserve"> доноры задумываются о том, что будущие, потенциально родные дети могут встретиться.</w:t>
      </w:r>
    </w:p>
    <w:p w14:paraId="5BAB0A4C" w14:textId="77777777" w:rsidR="00F70B51" w:rsidRPr="003701A1" w:rsidRDefault="00F70B51" w:rsidP="00F70B51">
      <w:pPr>
        <w:ind w:firstLine="709"/>
        <w:jc w:val="both"/>
        <w:rPr>
          <w:sz w:val="28"/>
          <w:szCs w:val="28"/>
        </w:rPr>
      </w:pPr>
      <w:r w:rsidRPr="003701A1">
        <w:rPr>
          <w:sz w:val="28"/>
          <w:szCs w:val="28"/>
        </w:rPr>
        <w:t xml:space="preserve">Хотя альтруизм является важной мотивацией, финансовая компенсация также является важным фактором для некоторых доноров. Донорство яйцеклеток может оказаться трудоемким и физически трудным процессом, и в знак признания приверженности и усилий донора предоставляется компенсация. </w:t>
      </w:r>
    </w:p>
    <w:p w14:paraId="4BB6F9F9" w14:textId="453D51F3" w:rsidR="00F70B51" w:rsidRPr="003701A1" w:rsidRDefault="00F70B51" w:rsidP="00F70B51">
      <w:pPr>
        <w:ind w:firstLine="709"/>
        <w:jc w:val="both"/>
        <w:rPr>
          <w:sz w:val="28"/>
          <w:szCs w:val="28"/>
        </w:rPr>
      </w:pPr>
      <w:r w:rsidRPr="003701A1">
        <w:rPr>
          <w:sz w:val="28"/>
          <w:szCs w:val="28"/>
        </w:rPr>
        <w:t>Важно отметить, что мотивы донорства ооцитов могут быть многогранными, и на отдельных людей может влиять комбинация факторов. Кроме того, конкретные мотивы могут различаться у разных доноров, и решение каждого человека стать донором ооцитов уникально</w:t>
      </w:r>
      <w:r w:rsidR="00500BDF">
        <w:rPr>
          <w:sz w:val="28"/>
          <w:szCs w:val="28"/>
        </w:rPr>
        <w:t>,</w:t>
      </w:r>
      <w:r w:rsidRPr="003701A1">
        <w:rPr>
          <w:sz w:val="28"/>
          <w:szCs w:val="28"/>
        </w:rPr>
        <w:t xml:space="preserve"> в зависимости от его обстоятельств и ценностей.</w:t>
      </w:r>
    </w:p>
    <w:p w14:paraId="45A0A2AB" w14:textId="77777777" w:rsidR="00F70B51" w:rsidRPr="003701A1" w:rsidRDefault="00F70B51" w:rsidP="00F70B51">
      <w:pPr>
        <w:ind w:firstLine="709"/>
        <w:jc w:val="both"/>
        <w:rPr>
          <w:sz w:val="28"/>
          <w:szCs w:val="28"/>
        </w:rPr>
      </w:pPr>
      <w:r w:rsidRPr="003701A1">
        <w:rPr>
          <w:sz w:val="28"/>
          <w:szCs w:val="28"/>
        </w:rPr>
        <w:t xml:space="preserve">Для реципиентов донорских ооцитов (яйцеклеток) при выборе донора ооцитов решающее значение имеют несколько факторов. Важность каждого фактора может варьироваться в зависимости от конкретных потребностей и предпочтений реципиента. Реципиенты часто ищут доноров, которые имеют схожие физические характеристики, этническую принадлежность и другие генетические характеристики, чтобы повысить вероятность генетического совпадения между донором и предполагаемыми родителями. Общее состояние здоровья донора ооцитов является решающим фактором. Реципиенты обычно ищут доноров с хорошим физическим и психическим здоровьем. Тщательный анализ истории болезни помогает гарантировать, что донор не является носителем наследственных генетических заболеваний или не имеет в анамнезе серьезных заболеваний. </w:t>
      </w:r>
    </w:p>
    <w:p w14:paraId="3E8D5276" w14:textId="77777777" w:rsidR="00F70B51" w:rsidRPr="003701A1" w:rsidRDefault="00F70B51" w:rsidP="00F70B51">
      <w:pPr>
        <w:ind w:firstLine="709"/>
        <w:jc w:val="both"/>
        <w:rPr>
          <w:sz w:val="28"/>
          <w:szCs w:val="28"/>
        </w:rPr>
      </w:pPr>
      <w:r w:rsidRPr="003701A1">
        <w:rPr>
          <w:sz w:val="28"/>
          <w:szCs w:val="28"/>
        </w:rPr>
        <w:t>Возраст донора ооцитов имеет важное значение. У более молодых доноров обычно больше шансов произвести здоровые и жизнеспособные яйцеклетки. Доноров часто выбирают в возрасте от 20 до 30 лет, чтобы оптимизировать шансы на успешное оплодотворение и имплантацию.</w:t>
      </w:r>
    </w:p>
    <w:p w14:paraId="4EA158A0" w14:textId="381F7942" w:rsidR="00F70B51" w:rsidRPr="003701A1" w:rsidRDefault="00F70B51" w:rsidP="00F70B51">
      <w:pPr>
        <w:ind w:firstLine="709"/>
        <w:jc w:val="both"/>
        <w:rPr>
          <w:sz w:val="28"/>
          <w:szCs w:val="28"/>
        </w:rPr>
      </w:pPr>
      <w:r w:rsidRPr="003701A1">
        <w:rPr>
          <w:sz w:val="28"/>
          <w:szCs w:val="28"/>
        </w:rPr>
        <w:t xml:space="preserve">Следующее звено в сфере ВРТ – реципиенты. Самое важное для реципиента при выборе донора ооцитов – это найти донора, который соответствует его конкретным потребностям, ценностям и предпочтениям. Это предполагает тщательное и вдумчивое рассмотрение различных факторов, чтобы повысить шансы на успешный и удовлетворительный опыт, как для донора, так и для </w:t>
      </w:r>
      <w:r w:rsidR="000F1AB9">
        <w:rPr>
          <w:sz w:val="28"/>
          <w:szCs w:val="28"/>
        </w:rPr>
        <w:t>реципиента</w:t>
      </w:r>
      <w:r w:rsidRPr="003701A1">
        <w:rPr>
          <w:sz w:val="28"/>
          <w:szCs w:val="28"/>
        </w:rPr>
        <w:t>.</w:t>
      </w:r>
    </w:p>
    <w:p w14:paraId="1ED1D136" w14:textId="77777777" w:rsidR="00F70B51" w:rsidRPr="003701A1" w:rsidRDefault="00F70B51" w:rsidP="00F70B51">
      <w:pPr>
        <w:ind w:firstLine="709"/>
        <w:jc w:val="both"/>
        <w:rPr>
          <w:sz w:val="28"/>
          <w:szCs w:val="28"/>
          <w:lang w:val="uk-UA"/>
        </w:rPr>
      </w:pPr>
      <w:r w:rsidRPr="003701A1">
        <w:rPr>
          <w:sz w:val="28"/>
          <w:szCs w:val="28"/>
        </w:rPr>
        <w:t>Информация о количестве детей, рожденных от одного донора, ценна по нескольким причинам и служит как медицинским, так и этическим аспектам вспомогательных р</w:t>
      </w:r>
      <w:r>
        <w:rPr>
          <w:sz w:val="28"/>
          <w:szCs w:val="28"/>
        </w:rPr>
        <w:t xml:space="preserve">епродуктивных технологий. В </w:t>
      </w:r>
      <w:r w:rsidRPr="00AF7DD1">
        <w:rPr>
          <w:sz w:val="28"/>
          <w:szCs w:val="28"/>
        </w:rPr>
        <w:t>60 %</w:t>
      </w:r>
      <w:r w:rsidRPr="003701A1">
        <w:rPr>
          <w:sz w:val="28"/>
          <w:szCs w:val="28"/>
        </w:rPr>
        <w:t xml:space="preserve"> случаев доноры не знают, сколько яйцеклеток у них получают. Среди опрошенных доноров 32,1% респондентов были донорами 1 раз, 25% – 4 и более раза, по 21,4% – 2 и 3 раза соответственно. В целом, понимание и отслеживание количества детей, рожденных от одного донора, помогают поддерживать баланс между предоставлением отдельным лицам и парам возможности построить свою семью посредством вспомогательной репродукции и обеспечением ответственной и этической практики в области репродуктивной медицины.</w:t>
      </w:r>
    </w:p>
    <w:p w14:paraId="7253CB59" w14:textId="5877019D" w:rsidR="00F70B51" w:rsidRPr="003701A1" w:rsidRDefault="00F70B51" w:rsidP="00F70B51">
      <w:pPr>
        <w:ind w:firstLine="709"/>
        <w:jc w:val="both"/>
        <w:rPr>
          <w:sz w:val="28"/>
          <w:szCs w:val="28"/>
          <w:lang w:val="uk-UA"/>
        </w:rPr>
      </w:pPr>
      <w:r w:rsidRPr="003701A1">
        <w:rPr>
          <w:sz w:val="28"/>
          <w:szCs w:val="28"/>
          <w:lang w:val="uk-UA"/>
        </w:rPr>
        <w:t xml:space="preserve">Информация о количестве детей, рожденных от одного донора, имеет решающее значение для различных заинтересованных сторон, участвующих в </w:t>
      </w:r>
      <w:r>
        <w:rPr>
          <w:sz w:val="28"/>
          <w:szCs w:val="28"/>
          <w:lang w:val="uk-UA"/>
        </w:rPr>
        <w:t>ВРТ</w:t>
      </w:r>
      <w:r w:rsidRPr="003701A1">
        <w:rPr>
          <w:sz w:val="28"/>
          <w:szCs w:val="28"/>
          <w:lang w:val="uk-UA"/>
        </w:rPr>
        <w:t xml:space="preserve">, включая доноров, предполагаемых родителей, медицинских работников и регулирующие органы. </w:t>
      </w:r>
      <w:r w:rsidRPr="003701A1">
        <w:rPr>
          <w:sz w:val="28"/>
          <w:szCs w:val="28"/>
        </w:rPr>
        <w:t>Э</w:t>
      </w:r>
      <w:r w:rsidRPr="003701A1">
        <w:rPr>
          <w:sz w:val="28"/>
          <w:szCs w:val="28"/>
          <w:lang w:val="uk-UA"/>
        </w:rPr>
        <w:t>та информация важна для у</w:t>
      </w:r>
      <w:r>
        <w:rPr>
          <w:sz w:val="28"/>
          <w:szCs w:val="28"/>
          <w:lang w:val="uk-UA"/>
        </w:rPr>
        <w:t>правлени</w:t>
      </w:r>
      <w:r w:rsidR="000F1AB9">
        <w:rPr>
          <w:sz w:val="28"/>
          <w:szCs w:val="28"/>
          <w:lang w:val="uk-UA"/>
        </w:rPr>
        <w:t>я</w:t>
      </w:r>
      <w:r>
        <w:rPr>
          <w:sz w:val="28"/>
          <w:szCs w:val="28"/>
          <w:lang w:val="uk-UA"/>
        </w:rPr>
        <w:t xml:space="preserve"> донорами. О</w:t>
      </w:r>
      <w:r w:rsidRPr="003701A1">
        <w:rPr>
          <w:sz w:val="28"/>
          <w:szCs w:val="28"/>
          <w:lang w:val="uk-UA"/>
        </w:rPr>
        <w:t>тслеживание количества детей, рожденных от одного донора, помогает банкам спермы</w:t>
      </w:r>
      <w:r w:rsidR="000F1AB9">
        <w:rPr>
          <w:sz w:val="28"/>
          <w:szCs w:val="28"/>
          <w:lang w:val="uk-UA"/>
        </w:rPr>
        <w:t>/ооцитов</w:t>
      </w:r>
      <w:r w:rsidRPr="003701A1">
        <w:rPr>
          <w:sz w:val="28"/>
          <w:szCs w:val="28"/>
          <w:lang w:val="uk-UA"/>
        </w:rPr>
        <w:t xml:space="preserve"> и клиникам репродуктивной медицины эффективно управлять своими донорскими программами. </w:t>
      </w:r>
      <w:r w:rsidR="000F1AB9">
        <w:rPr>
          <w:sz w:val="28"/>
          <w:szCs w:val="28"/>
          <w:lang w:val="uk-UA"/>
        </w:rPr>
        <w:t>Единый Регистр ДПГ</w:t>
      </w:r>
      <w:r w:rsidRPr="003701A1">
        <w:rPr>
          <w:sz w:val="28"/>
          <w:szCs w:val="28"/>
          <w:lang w:val="uk-UA"/>
        </w:rPr>
        <w:t xml:space="preserve"> гарантирует, что использование донорской спермы</w:t>
      </w:r>
      <w:r w:rsidR="000F1AB9">
        <w:rPr>
          <w:sz w:val="28"/>
          <w:szCs w:val="28"/>
          <w:lang w:val="uk-UA"/>
        </w:rPr>
        <w:t>/ооцитов,</w:t>
      </w:r>
      <w:r w:rsidRPr="003701A1">
        <w:rPr>
          <w:sz w:val="28"/>
          <w:szCs w:val="28"/>
          <w:lang w:val="uk-UA"/>
        </w:rPr>
        <w:t xml:space="preserve"> регулируется во избежание чрезмерного использования и поддержания разнообразия в пуле доноров.</w:t>
      </w:r>
    </w:p>
    <w:p w14:paraId="13AD0128" w14:textId="77777777" w:rsidR="00F70B51" w:rsidRPr="003701A1" w:rsidRDefault="00F70B51" w:rsidP="00F70B51">
      <w:pPr>
        <w:ind w:firstLine="709"/>
        <w:jc w:val="both"/>
        <w:rPr>
          <w:sz w:val="28"/>
          <w:szCs w:val="28"/>
          <w:lang w:val="uk-UA"/>
        </w:rPr>
      </w:pPr>
      <w:r w:rsidRPr="003701A1">
        <w:rPr>
          <w:sz w:val="28"/>
          <w:szCs w:val="28"/>
          <w:lang w:val="uk-UA"/>
        </w:rPr>
        <w:t>Ограничение числа детей, рожденных от одного донора, помогает снизить риск кровного родства (биологические братья и сестры неосознанно вступают в романтические отношения) в популяциях, зачатых донором. Предотвращение кровного родства важно для защиты здоровья и благополучия людей, зачатых донором, и их семей.</w:t>
      </w:r>
    </w:p>
    <w:p w14:paraId="6F121DB1" w14:textId="77777777" w:rsidR="00F70B51" w:rsidRPr="003701A1" w:rsidRDefault="00F70B51" w:rsidP="00F70B51">
      <w:pPr>
        <w:ind w:firstLine="709"/>
        <w:jc w:val="both"/>
        <w:rPr>
          <w:sz w:val="28"/>
          <w:szCs w:val="28"/>
          <w:lang w:val="uk-UA"/>
        </w:rPr>
      </w:pPr>
      <w:r w:rsidRPr="003701A1">
        <w:rPr>
          <w:sz w:val="28"/>
          <w:szCs w:val="28"/>
          <w:lang w:val="uk-UA"/>
        </w:rPr>
        <w:t>Предоставление информации о количестве детей, рожденных от одного донора, позволяет донорам принимать обоснованные решения об их участии в донорских программах. У доноров могут быть личные предпочтения или этические опасения относительно потенциального влияния их пожертвований на количество потомков и структуру семьи.</w:t>
      </w:r>
    </w:p>
    <w:p w14:paraId="2509F80D" w14:textId="506DD5F6" w:rsidR="00F70B51" w:rsidRPr="003701A1" w:rsidRDefault="00F70B51" w:rsidP="00F70B51">
      <w:pPr>
        <w:ind w:firstLine="709"/>
        <w:jc w:val="both"/>
        <w:rPr>
          <w:sz w:val="28"/>
          <w:szCs w:val="28"/>
          <w:lang w:val="uk-UA"/>
        </w:rPr>
      </w:pPr>
      <w:r w:rsidRPr="003701A1">
        <w:rPr>
          <w:sz w:val="28"/>
          <w:szCs w:val="28"/>
          <w:lang w:val="uk-UA"/>
        </w:rPr>
        <w:t>Потенциальные родители полагаются на точную информацию о количестве детей, рожденных от одного донора, чтобы принимать обоснованные решения о вариантах планирования семьи. Знание количества существующих потомков от донора помогает предполагаемым родителям оценить наличие донорской спермы</w:t>
      </w:r>
      <w:r w:rsidR="000F1AB9">
        <w:rPr>
          <w:sz w:val="28"/>
          <w:szCs w:val="28"/>
          <w:lang w:val="uk-UA"/>
        </w:rPr>
        <w:t>/ооцитов</w:t>
      </w:r>
      <w:r w:rsidRPr="003701A1">
        <w:rPr>
          <w:sz w:val="28"/>
          <w:szCs w:val="28"/>
          <w:lang w:val="uk-UA"/>
        </w:rPr>
        <w:t xml:space="preserve"> и спланировать будущее лечение бесплодия.</w:t>
      </w:r>
    </w:p>
    <w:p w14:paraId="0A7DE22B" w14:textId="77777777" w:rsidR="00F70B51" w:rsidRPr="003701A1" w:rsidRDefault="00F70B51" w:rsidP="00F70B51">
      <w:pPr>
        <w:ind w:firstLine="709"/>
        <w:jc w:val="both"/>
        <w:rPr>
          <w:sz w:val="28"/>
          <w:szCs w:val="28"/>
          <w:lang w:val="uk-UA"/>
        </w:rPr>
      </w:pPr>
      <w:r w:rsidRPr="003701A1">
        <w:rPr>
          <w:sz w:val="28"/>
          <w:szCs w:val="28"/>
          <w:lang w:val="uk-UA"/>
        </w:rPr>
        <w:t>Лицам, зачатым донором, и их семьям может быть полезно знать количество братьев и сестер, рожденных от одного и того же донора по медицинским и генетическим причинам. Доступ к этой информации может облегчить идентификацию генетических родственников, обеспечить обмен историей болезни и принять решения о генетическом тестировании и управлении здравоохранением.</w:t>
      </w:r>
    </w:p>
    <w:p w14:paraId="1A5A3E20" w14:textId="77777777" w:rsidR="00F70B51" w:rsidRPr="003701A1" w:rsidRDefault="00F70B51" w:rsidP="00F70B51">
      <w:pPr>
        <w:ind w:firstLine="709"/>
        <w:jc w:val="both"/>
        <w:rPr>
          <w:sz w:val="28"/>
          <w:szCs w:val="28"/>
          <w:lang w:val="uk-UA"/>
        </w:rPr>
      </w:pPr>
      <w:r w:rsidRPr="003701A1">
        <w:rPr>
          <w:sz w:val="28"/>
          <w:szCs w:val="28"/>
          <w:lang w:val="uk-UA"/>
        </w:rPr>
        <w:t>Регулирующие органы и профессиональные организации часто устанавливают руководящие принципы и ограничения на количество детей, которые могут родиться от одного донора, чтобы обеспечить соблюдение этических норм и защитить интересы доноров, реципиентов и потомков. Информация о численности потомства помогает контролировать соблюдение этих правил и рекомендаций.</w:t>
      </w:r>
    </w:p>
    <w:p w14:paraId="130E1570" w14:textId="77777777" w:rsidR="00F70B51" w:rsidRPr="003701A1" w:rsidRDefault="00F70B51" w:rsidP="00F70B51">
      <w:pPr>
        <w:ind w:firstLine="709"/>
        <w:jc w:val="both"/>
        <w:rPr>
          <w:sz w:val="28"/>
          <w:szCs w:val="28"/>
          <w:lang w:val="uk-UA"/>
        </w:rPr>
      </w:pPr>
      <w:r w:rsidRPr="003701A1">
        <w:rPr>
          <w:sz w:val="28"/>
          <w:szCs w:val="28"/>
          <w:lang w:val="uk-UA"/>
        </w:rPr>
        <w:t>Обеспечение прозрачности в отношении количества детей, рожденных от одного донора, способствует подотчетности и доверию в индустрии бесплодия. Это позволяет заинтересованным сторонам отслеживать и оценивать донорские программы, поддерживать этические стандарты и решать проблемы, связанные с анонимностью доноров, конфиденциальностью и правами людей, зачатых донорами.</w:t>
      </w:r>
    </w:p>
    <w:p w14:paraId="1E592BED" w14:textId="10F72F0B" w:rsidR="00F70B51" w:rsidRPr="003701A1" w:rsidRDefault="00F70B51" w:rsidP="00F70B51">
      <w:pPr>
        <w:ind w:firstLine="709"/>
        <w:jc w:val="both"/>
        <w:rPr>
          <w:sz w:val="28"/>
          <w:szCs w:val="28"/>
          <w:lang w:val="uk-UA"/>
        </w:rPr>
      </w:pPr>
      <w:r w:rsidRPr="003701A1">
        <w:rPr>
          <w:sz w:val="28"/>
          <w:szCs w:val="28"/>
          <w:lang w:val="uk-UA"/>
        </w:rPr>
        <w:t>В целом, информация о количестве детей, рожденных от одного донора, играет решающую роль в обеспечении ответственного управления донорами, учете этических соображений, поддержке решений по планированию семьи и содействии благополучию лиц, зачатых донором, и их семей в сфере оказания помощи</w:t>
      </w:r>
      <w:r w:rsidR="000F1AB9">
        <w:rPr>
          <w:sz w:val="28"/>
          <w:szCs w:val="28"/>
          <w:lang w:val="uk-UA"/>
        </w:rPr>
        <w:t xml:space="preserve"> </w:t>
      </w:r>
      <w:r w:rsidRPr="003701A1">
        <w:rPr>
          <w:sz w:val="28"/>
          <w:szCs w:val="28"/>
          <w:lang w:val="uk-UA"/>
        </w:rPr>
        <w:t xml:space="preserve"> репродуктивны</w:t>
      </w:r>
      <w:r w:rsidR="000F1AB9">
        <w:rPr>
          <w:sz w:val="28"/>
          <w:szCs w:val="28"/>
          <w:lang w:val="uk-UA"/>
        </w:rPr>
        <w:t>х</w:t>
      </w:r>
      <w:r w:rsidRPr="003701A1">
        <w:rPr>
          <w:sz w:val="28"/>
          <w:szCs w:val="28"/>
          <w:lang w:val="uk-UA"/>
        </w:rPr>
        <w:t xml:space="preserve"> технологи</w:t>
      </w:r>
      <w:r w:rsidR="000F1AB9">
        <w:rPr>
          <w:sz w:val="28"/>
          <w:szCs w:val="28"/>
          <w:lang w:val="uk-UA"/>
        </w:rPr>
        <w:t>й</w:t>
      </w:r>
      <w:r w:rsidRPr="003701A1">
        <w:rPr>
          <w:sz w:val="28"/>
          <w:szCs w:val="28"/>
          <w:lang w:val="uk-UA"/>
        </w:rPr>
        <w:t>.</w:t>
      </w:r>
    </w:p>
    <w:p w14:paraId="5DF6EC73" w14:textId="66D38DC8" w:rsidR="00F70B51" w:rsidRPr="003701A1" w:rsidRDefault="00F70B51" w:rsidP="00F70B51">
      <w:pPr>
        <w:ind w:firstLine="709"/>
        <w:jc w:val="both"/>
        <w:rPr>
          <w:sz w:val="28"/>
          <w:szCs w:val="28"/>
        </w:rPr>
      </w:pPr>
      <w:r w:rsidRPr="003701A1">
        <w:rPr>
          <w:sz w:val="28"/>
          <w:szCs w:val="28"/>
        </w:rPr>
        <w:t>Проведенный опрос, позволил определить актуальность применения Д</w:t>
      </w:r>
      <w:r w:rsidR="000F1AB9">
        <w:rPr>
          <w:sz w:val="28"/>
          <w:szCs w:val="28"/>
        </w:rPr>
        <w:t>С</w:t>
      </w:r>
      <w:r w:rsidRPr="003701A1">
        <w:rPr>
          <w:sz w:val="28"/>
          <w:szCs w:val="28"/>
        </w:rPr>
        <w:t xml:space="preserve"> в программах ВРТ и отношение медицинских работников</w:t>
      </w:r>
      <w:r w:rsidRPr="003701A1">
        <w:rPr>
          <w:sz w:val="28"/>
          <w:szCs w:val="28"/>
          <w:lang w:val="uk-UA"/>
        </w:rPr>
        <w:t xml:space="preserve"> </w:t>
      </w:r>
      <w:r w:rsidRPr="003701A1">
        <w:rPr>
          <w:sz w:val="28"/>
          <w:szCs w:val="28"/>
        </w:rPr>
        <w:t>Республики</w:t>
      </w:r>
      <w:r w:rsidRPr="003701A1">
        <w:rPr>
          <w:sz w:val="28"/>
          <w:szCs w:val="28"/>
          <w:lang w:val="uk-UA"/>
        </w:rPr>
        <w:t xml:space="preserve"> Казахстан</w:t>
      </w:r>
      <w:r w:rsidRPr="003701A1">
        <w:rPr>
          <w:sz w:val="28"/>
          <w:szCs w:val="28"/>
        </w:rPr>
        <w:t xml:space="preserve"> </w:t>
      </w:r>
      <w:r w:rsidRPr="003701A1">
        <w:rPr>
          <w:sz w:val="28"/>
          <w:szCs w:val="28"/>
          <w:lang w:val="uk-UA"/>
        </w:rPr>
        <w:t>к</w:t>
      </w:r>
      <w:r w:rsidRPr="003701A1">
        <w:rPr>
          <w:sz w:val="28"/>
          <w:szCs w:val="28"/>
        </w:rPr>
        <w:t xml:space="preserve"> проблем</w:t>
      </w:r>
      <w:r w:rsidRPr="003701A1">
        <w:rPr>
          <w:sz w:val="28"/>
          <w:szCs w:val="28"/>
          <w:lang w:val="uk-UA"/>
        </w:rPr>
        <w:t xml:space="preserve">е </w:t>
      </w:r>
      <w:r w:rsidRPr="003701A1">
        <w:rPr>
          <w:sz w:val="28"/>
          <w:szCs w:val="28"/>
        </w:rPr>
        <w:t>использования донорской спермы.</w:t>
      </w:r>
    </w:p>
    <w:p w14:paraId="64D9F14F" w14:textId="77777777" w:rsidR="00F70B51" w:rsidRPr="003701A1" w:rsidRDefault="00F70B51" w:rsidP="00F70B51">
      <w:pPr>
        <w:ind w:firstLine="709"/>
        <w:jc w:val="both"/>
        <w:rPr>
          <w:sz w:val="28"/>
          <w:szCs w:val="28"/>
        </w:rPr>
      </w:pPr>
      <w:r w:rsidRPr="003701A1">
        <w:rPr>
          <w:sz w:val="28"/>
          <w:szCs w:val="28"/>
        </w:rPr>
        <w:t>Практически половина респондентов медицинских работников или тех, которые связаны с репродуктивным здоровьем, работают в данной сфере 5- 10 лет и более. Данный результат позволяет объективно, с точки зрения ведущих специалистов, оценить такое направление как донорство спермы. И тем интереснее мнение коллег на данный вопрос, учитывая тот факт, в 85,50% случаев анкетируемые сами проводят программы ЭКО с донорской спермой. Проводят личные приемы с реципиентами, выбирают метод лечения бесплодия и принимают в нем непосредственное участие.</w:t>
      </w:r>
    </w:p>
    <w:p w14:paraId="180B555E" w14:textId="77777777" w:rsidR="00F70B51" w:rsidRPr="003701A1" w:rsidRDefault="00F70B51" w:rsidP="00F70B51">
      <w:pPr>
        <w:ind w:firstLine="709"/>
        <w:jc w:val="both"/>
        <w:rPr>
          <w:sz w:val="28"/>
          <w:szCs w:val="28"/>
        </w:rPr>
      </w:pPr>
      <w:r w:rsidRPr="003701A1">
        <w:rPr>
          <w:sz w:val="28"/>
          <w:szCs w:val="28"/>
        </w:rPr>
        <w:t xml:space="preserve">Практически в равных долях респонденты мужского и женского пола положительно относятся к лечению бесплодия с использованием ДС – 88,24% мужчины и 88,46% женщины.  </w:t>
      </w:r>
    </w:p>
    <w:p w14:paraId="05D6BFAF" w14:textId="77777777" w:rsidR="00F70B51" w:rsidRPr="003701A1" w:rsidRDefault="00F70B51" w:rsidP="00F70B51">
      <w:pPr>
        <w:ind w:firstLine="709"/>
        <w:jc w:val="both"/>
        <w:rPr>
          <w:sz w:val="28"/>
          <w:szCs w:val="28"/>
        </w:rPr>
      </w:pPr>
      <w:r w:rsidRPr="003701A1">
        <w:rPr>
          <w:sz w:val="28"/>
          <w:szCs w:val="28"/>
        </w:rPr>
        <w:t xml:space="preserve">Интерпретация анализа результатов анкетирования позволил установить высокую степень заинтересованности реципиентов фенотипом – 88,40%, здоровьем доноров – 81,16%, принадлежность к роду и жузу – 65,21%, а также образованием – 57,97%. </w:t>
      </w:r>
    </w:p>
    <w:p w14:paraId="1A844975" w14:textId="77777777" w:rsidR="00F70B51" w:rsidRPr="003701A1" w:rsidRDefault="00F70B51" w:rsidP="00F70B51">
      <w:pPr>
        <w:ind w:firstLine="709"/>
        <w:jc w:val="both"/>
        <w:rPr>
          <w:sz w:val="28"/>
          <w:szCs w:val="28"/>
        </w:rPr>
      </w:pPr>
      <w:r w:rsidRPr="003701A1">
        <w:rPr>
          <w:sz w:val="28"/>
          <w:szCs w:val="28"/>
        </w:rPr>
        <w:t>Медицинские работники мужского пола в большинстве своем уверены, что доноры становятся донорами с целью получить финансовое вознаграждение, респонденты женского пола только в половине случаев считали так и рассматривали мотивацию доноров спермы в качестве помощи друзьям или вероятность альтруизма. Мотив донорства, как половые амбиции не считали в обоих сравниваемых группах.</w:t>
      </w:r>
    </w:p>
    <w:p w14:paraId="6002DFC6" w14:textId="77777777" w:rsidR="00F70B51" w:rsidRPr="003701A1" w:rsidRDefault="00F70B51" w:rsidP="00F70B51">
      <w:pPr>
        <w:ind w:firstLine="709"/>
        <w:jc w:val="both"/>
        <w:rPr>
          <w:sz w:val="28"/>
          <w:szCs w:val="28"/>
        </w:rPr>
      </w:pPr>
      <w:r w:rsidRPr="003701A1">
        <w:rPr>
          <w:sz w:val="28"/>
          <w:szCs w:val="28"/>
        </w:rPr>
        <w:t xml:space="preserve">В подавляющем большинстве, 86% респондентов, считают необходимым и обязательным ставить супруга реципиентки в известность о том, что используются донорские ооциты. </w:t>
      </w:r>
    </w:p>
    <w:p w14:paraId="694F99B3" w14:textId="77777777" w:rsidR="00F70B51" w:rsidRPr="003701A1" w:rsidRDefault="00F70B51" w:rsidP="00F70B51">
      <w:pPr>
        <w:ind w:firstLine="709"/>
        <w:jc w:val="both"/>
        <w:rPr>
          <w:sz w:val="28"/>
          <w:szCs w:val="28"/>
        </w:rPr>
      </w:pPr>
      <w:r w:rsidRPr="003701A1">
        <w:rPr>
          <w:sz w:val="28"/>
          <w:szCs w:val="28"/>
        </w:rPr>
        <w:t xml:space="preserve">В ответах респондентов на важность ведения учета за использованием донорской спермы, отмечается положительное отношение и в большинстве своем респонденты 89,85% считают его необходимым. </w:t>
      </w:r>
    </w:p>
    <w:p w14:paraId="2DC86203" w14:textId="77777777" w:rsidR="00F70B51" w:rsidRPr="003701A1" w:rsidRDefault="00F70B51" w:rsidP="00F70B51">
      <w:pPr>
        <w:ind w:firstLine="709"/>
        <w:jc w:val="both"/>
        <w:rPr>
          <w:sz w:val="28"/>
          <w:szCs w:val="28"/>
        </w:rPr>
      </w:pPr>
      <w:r w:rsidRPr="003701A1">
        <w:rPr>
          <w:sz w:val="28"/>
          <w:szCs w:val="28"/>
        </w:rPr>
        <w:t xml:space="preserve"> Создание Единого электронного регистра необходимо, и</w:t>
      </w:r>
      <w:r>
        <w:rPr>
          <w:sz w:val="28"/>
          <w:szCs w:val="28"/>
        </w:rPr>
        <w:t xml:space="preserve"> позволит проводить контроль и </w:t>
      </w:r>
      <w:r w:rsidRPr="003701A1">
        <w:rPr>
          <w:sz w:val="28"/>
          <w:szCs w:val="28"/>
        </w:rPr>
        <w:t xml:space="preserve">вести учет по количеству рожденных детей от одного донора спермы в пределах Республики Казахстан, по мнению 86,95% респондентов. </w:t>
      </w:r>
    </w:p>
    <w:p w14:paraId="7B64DBD6" w14:textId="6D011F9A" w:rsidR="00F70B51" w:rsidRPr="003701A1" w:rsidRDefault="00F70B51" w:rsidP="00F70B51">
      <w:pPr>
        <w:ind w:firstLine="709"/>
        <w:jc w:val="both"/>
        <w:rPr>
          <w:sz w:val="28"/>
          <w:szCs w:val="28"/>
        </w:rPr>
      </w:pPr>
      <w:r w:rsidRPr="003701A1">
        <w:rPr>
          <w:sz w:val="28"/>
          <w:szCs w:val="28"/>
        </w:rPr>
        <w:t>Этический комитет американской ассоциации репродуктивной медицины в 2018 году призвал вести базы учета доноров и не сохранять анонимность доноров, а также проводить обязательное консультирование психолога, генетика и генетический скрининг, как для доноров, так и для реципиентов [</w:t>
      </w:r>
      <w:r w:rsidR="00A47A88" w:rsidRPr="003701A1">
        <w:rPr>
          <w:sz w:val="28"/>
          <w:szCs w:val="28"/>
        </w:rPr>
        <w:t>1</w:t>
      </w:r>
      <w:r w:rsidR="00A47A88" w:rsidRPr="004011B8">
        <w:rPr>
          <w:sz w:val="28"/>
          <w:szCs w:val="28"/>
        </w:rPr>
        <w:t>7</w:t>
      </w:r>
      <w:r w:rsidR="00A47A88">
        <w:rPr>
          <w:sz w:val="28"/>
          <w:szCs w:val="28"/>
        </w:rPr>
        <w:t>,</w:t>
      </w:r>
      <w:r w:rsidR="00A65238">
        <w:rPr>
          <w:sz w:val="28"/>
          <w:szCs w:val="28"/>
          <w:lang w:val="kk-KZ"/>
        </w:rPr>
        <w:t>с</w:t>
      </w:r>
      <w:r w:rsidR="00A47A88">
        <w:rPr>
          <w:sz w:val="28"/>
          <w:szCs w:val="28"/>
        </w:rPr>
        <w:t>.</w:t>
      </w:r>
      <w:r w:rsidR="00A65238">
        <w:rPr>
          <w:sz w:val="28"/>
          <w:szCs w:val="28"/>
          <w:lang w:val="kk-KZ"/>
        </w:rPr>
        <w:t xml:space="preserve"> </w:t>
      </w:r>
      <w:r w:rsidR="00A47A88">
        <w:rPr>
          <w:sz w:val="28"/>
          <w:szCs w:val="28"/>
        </w:rPr>
        <w:t>10</w:t>
      </w:r>
      <w:r w:rsidRPr="003701A1">
        <w:rPr>
          <w:sz w:val="28"/>
          <w:szCs w:val="28"/>
        </w:rPr>
        <w:t xml:space="preserve">].  </w:t>
      </w:r>
    </w:p>
    <w:p w14:paraId="67529D45" w14:textId="65600C7A" w:rsidR="00F70B51" w:rsidRPr="003701A1" w:rsidRDefault="00F70B51" w:rsidP="00F70B51">
      <w:pPr>
        <w:ind w:firstLine="709"/>
        <w:jc w:val="both"/>
        <w:rPr>
          <w:sz w:val="28"/>
          <w:szCs w:val="28"/>
        </w:rPr>
      </w:pPr>
      <w:r w:rsidRPr="003701A1">
        <w:rPr>
          <w:sz w:val="28"/>
          <w:szCs w:val="28"/>
        </w:rPr>
        <w:t>Европейская ассоциация репродукции человека (ESHRE) в свою очередь, призывает медицинское сообщество предоставлять доступную информацию о медико-генетическом обследовании и здоровье доноров, их расе и национальности, давать возможность реципиентам и рожденным детям получать полноценную информацию и сопровождение психологов [</w:t>
      </w:r>
      <w:r w:rsidR="00A47A88" w:rsidRPr="003701A1">
        <w:rPr>
          <w:sz w:val="28"/>
          <w:szCs w:val="28"/>
        </w:rPr>
        <w:t>1</w:t>
      </w:r>
      <w:r w:rsidR="00A47A88" w:rsidRPr="004011B8">
        <w:rPr>
          <w:sz w:val="28"/>
          <w:szCs w:val="28"/>
        </w:rPr>
        <w:t>8</w:t>
      </w:r>
      <w:r w:rsidR="00A47A88">
        <w:rPr>
          <w:sz w:val="28"/>
          <w:szCs w:val="28"/>
        </w:rPr>
        <w:t>,с.</w:t>
      </w:r>
      <w:r w:rsidR="00A65238">
        <w:rPr>
          <w:sz w:val="28"/>
          <w:szCs w:val="28"/>
          <w:lang w:val="kk-KZ"/>
        </w:rPr>
        <w:t xml:space="preserve"> </w:t>
      </w:r>
      <w:r w:rsidR="00A47A88">
        <w:rPr>
          <w:sz w:val="28"/>
          <w:szCs w:val="28"/>
        </w:rPr>
        <w:t>10</w:t>
      </w:r>
      <w:r w:rsidRPr="003701A1">
        <w:rPr>
          <w:sz w:val="28"/>
          <w:szCs w:val="28"/>
        </w:rPr>
        <w:t>].</w:t>
      </w:r>
    </w:p>
    <w:p w14:paraId="67685C12" w14:textId="77777777" w:rsidR="00F70B51" w:rsidRPr="003701A1" w:rsidRDefault="00F70B51" w:rsidP="00F70B51">
      <w:pPr>
        <w:ind w:firstLine="709"/>
        <w:jc w:val="both"/>
        <w:rPr>
          <w:sz w:val="28"/>
          <w:szCs w:val="28"/>
        </w:rPr>
      </w:pPr>
      <w:r w:rsidRPr="003701A1">
        <w:rPr>
          <w:sz w:val="28"/>
          <w:szCs w:val="28"/>
        </w:rPr>
        <w:t>Помимо научного прогресса в области ВРТ, необходимо принимать во внимание этические соображения, лежащие в основе этой сферы. Этические вопросы, касающиеся донорства спермы, рассматривались и обсуждались государственными и неправительственными организациями, общественностью, средствами массовой информации и научными учреждениями во многих странах. Рекомендации и руководства по вопросам донорства спермы варьируются от страны к стране и от профессиональных групп внутри стран.</w:t>
      </w:r>
    </w:p>
    <w:p w14:paraId="29A10FFB" w14:textId="77777777" w:rsidR="00F70B51" w:rsidRPr="003701A1" w:rsidRDefault="00F70B51" w:rsidP="00F70B51">
      <w:pPr>
        <w:ind w:firstLine="709"/>
        <w:jc w:val="both"/>
        <w:rPr>
          <w:sz w:val="28"/>
          <w:szCs w:val="28"/>
        </w:rPr>
      </w:pPr>
      <w:r w:rsidRPr="003701A1">
        <w:rPr>
          <w:sz w:val="28"/>
          <w:szCs w:val="28"/>
        </w:rPr>
        <w:t>В Республике Казахстан доноры половых клеток не берут на себя родительские обязанности по отношению к будущему ребенку. Ограничение в использовании указывается как рождение не более 10 (десяти) детей от одного донора. Донорство половых клеток осуществляется на добровольной основе, платно и безвозмездно, анонимно и неанонимно. Донорство и использование половых клеток, состоящих в браке, осуществляется с письменного согласия обоих супругов. Работу с донорами ведет врач акушер-гинеколог</w:t>
      </w:r>
      <w:r>
        <w:rPr>
          <w:sz w:val="28"/>
          <w:szCs w:val="28"/>
        </w:rPr>
        <w:t xml:space="preserve"> </w:t>
      </w:r>
      <w:r w:rsidRPr="003701A1">
        <w:rPr>
          <w:sz w:val="28"/>
          <w:szCs w:val="28"/>
        </w:rPr>
        <w:t>(Приказ МЗ РК от 8 декабря 2020 года. Об утверждении правил и условий проведения донорства половых клеток, тканей репродуктивных органов). К сожалению</w:t>
      </w:r>
      <w:r>
        <w:rPr>
          <w:sz w:val="28"/>
          <w:szCs w:val="28"/>
        </w:rPr>
        <w:t>,</w:t>
      </w:r>
      <w:r w:rsidRPr="003701A1">
        <w:rPr>
          <w:sz w:val="28"/>
          <w:szCs w:val="28"/>
        </w:rPr>
        <w:t xml:space="preserve"> установить сколько детей родилось от одного донора в РК – не представляется возможным, так как нет единой платформы, на которой можно проводить такой учет. Сперма доноров формируется в банках каждой клиники ВРТ в РК, может быть привезена из других стран и вероятность того, что это может быть один и тот же донор не исключается.</w:t>
      </w:r>
    </w:p>
    <w:p w14:paraId="22EEEA2D" w14:textId="77777777" w:rsidR="00F70B51" w:rsidRPr="003701A1" w:rsidRDefault="00F70B51" w:rsidP="00F70B51">
      <w:pPr>
        <w:ind w:firstLine="709"/>
        <w:jc w:val="both"/>
        <w:rPr>
          <w:sz w:val="28"/>
          <w:szCs w:val="28"/>
        </w:rPr>
      </w:pPr>
      <w:r w:rsidRPr="003701A1">
        <w:rPr>
          <w:sz w:val="28"/>
          <w:szCs w:val="28"/>
        </w:rPr>
        <w:t>Программы ВРТ с применением донорских гамет должны проводиться с уважением к тем, кто в них вовлечен. Этические принципы должны уважать интересы и благополучие лиц, которые родятся, а также здоровье и психосоциальное благополучие всех участников, включая рожденных детей и доноров спермы.</w:t>
      </w:r>
    </w:p>
    <w:p w14:paraId="429A7998" w14:textId="77777777" w:rsidR="00F70B51" w:rsidRPr="003701A1" w:rsidRDefault="00F70B51" w:rsidP="00F70B51">
      <w:pPr>
        <w:ind w:firstLine="709"/>
        <w:jc w:val="both"/>
        <w:rPr>
          <w:sz w:val="28"/>
          <w:szCs w:val="28"/>
        </w:rPr>
      </w:pPr>
      <w:r w:rsidRPr="003701A1">
        <w:rPr>
          <w:sz w:val="28"/>
          <w:szCs w:val="28"/>
        </w:rPr>
        <w:t>Существует множество взглядов на проблему донации половых клеток: моральное право ребенка, зачатого с использованием донорского материала, репродуктивная свобода, свобода выбора, право на тайну и частную жизнь донора, семейной пары и личности в целом. Юридические права сопряжены с целым рядом практических, медицинских и социальных проблем, которые в свою очередь требуют нахождения баланса в принятии решений.</w:t>
      </w:r>
    </w:p>
    <w:p w14:paraId="3B378D5E" w14:textId="77777777" w:rsidR="00F70B51" w:rsidRPr="003701A1" w:rsidRDefault="00F70B51" w:rsidP="00F70B51">
      <w:pPr>
        <w:ind w:firstLine="709"/>
        <w:jc w:val="both"/>
        <w:rPr>
          <w:sz w:val="28"/>
          <w:szCs w:val="28"/>
        </w:rPr>
      </w:pPr>
      <w:r w:rsidRPr="003701A1">
        <w:rPr>
          <w:sz w:val="28"/>
          <w:szCs w:val="28"/>
        </w:rPr>
        <w:t xml:space="preserve">Право знать о донации, которое является важной составляющей современной культуры. Возможная связь с генетическим родителем, где донор воспринимается как личность, способствует возникновению доверительных отношений в семье. </w:t>
      </w:r>
    </w:p>
    <w:p w14:paraId="5D371E1F" w14:textId="77777777" w:rsidR="00F70B51" w:rsidRPr="003701A1" w:rsidRDefault="00F70B51" w:rsidP="00F70B51">
      <w:pPr>
        <w:ind w:firstLine="709"/>
        <w:jc w:val="both"/>
        <w:rPr>
          <w:sz w:val="28"/>
          <w:szCs w:val="28"/>
        </w:rPr>
      </w:pPr>
      <w:r w:rsidRPr="003701A1">
        <w:rPr>
          <w:sz w:val="28"/>
          <w:szCs w:val="28"/>
        </w:rPr>
        <w:t xml:space="preserve">Право не знать о донации – как правило, это психологические и семейные проблемы восприятия. Где рожденный ребенок не хочет знать о доноре. Так определяется репродуктивная справедливость и право на самоопределение семей.  </w:t>
      </w:r>
    </w:p>
    <w:p w14:paraId="268B7656" w14:textId="77777777" w:rsidR="00F70B51" w:rsidRPr="003701A1" w:rsidRDefault="00F70B51" w:rsidP="00F70B51">
      <w:pPr>
        <w:ind w:firstLine="709"/>
        <w:jc w:val="both"/>
        <w:rPr>
          <w:sz w:val="28"/>
          <w:szCs w:val="28"/>
        </w:rPr>
      </w:pPr>
      <w:r w:rsidRPr="003701A1">
        <w:rPr>
          <w:sz w:val="28"/>
          <w:szCs w:val="28"/>
        </w:rPr>
        <w:t>Следует учитывать и информировать доноров, что век IT технологий и наличие информации в базе данных может привести к утечке конфиденциальных данных, что не может гарантировать полную анонимность.</w:t>
      </w:r>
    </w:p>
    <w:p w14:paraId="4F478A5F" w14:textId="77777777" w:rsidR="00F70B51" w:rsidRPr="003701A1" w:rsidRDefault="00F70B51" w:rsidP="00F70B51">
      <w:pPr>
        <w:ind w:firstLine="709"/>
        <w:jc w:val="both"/>
        <w:rPr>
          <w:sz w:val="28"/>
          <w:szCs w:val="28"/>
        </w:rPr>
      </w:pPr>
      <w:r w:rsidRPr="003701A1">
        <w:rPr>
          <w:sz w:val="28"/>
          <w:szCs w:val="28"/>
        </w:rPr>
        <w:t xml:space="preserve">Существует ли опасность близкородственных связей и как следствие увеличение генетических заболеваний, как безопасно (для всех сторон), обеспечить доступ к донорской генетической и медицинской информации – все эти и другие вопросы предстоит решить путем создания полной базы донорских половых гамет. </w:t>
      </w:r>
    </w:p>
    <w:p w14:paraId="06944325" w14:textId="77777777" w:rsidR="00F70B51" w:rsidRPr="003701A1" w:rsidRDefault="00F70B51" w:rsidP="00F70B51">
      <w:pPr>
        <w:ind w:firstLine="709"/>
        <w:jc w:val="both"/>
        <w:rPr>
          <w:sz w:val="28"/>
          <w:szCs w:val="28"/>
        </w:rPr>
      </w:pPr>
      <w:r w:rsidRPr="003701A1">
        <w:rPr>
          <w:sz w:val="28"/>
          <w:szCs w:val="28"/>
        </w:rPr>
        <w:t>Создание Единого регистра донорских половых гамет на уровне государства, позволит с большей вероятностью провести анализ применения донорских половых гамет и контроль за использованием их как в государстве, так и между клиниками.</w:t>
      </w:r>
    </w:p>
    <w:p w14:paraId="0C143012" w14:textId="77777777" w:rsidR="00CF0BE3" w:rsidRPr="003701A1" w:rsidRDefault="003701A1">
      <w:pPr>
        <w:ind w:firstLine="567"/>
        <w:jc w:val="both"/>
        <w:rPr>
          <w:sz w:val="28"/>
          <w:szCs w:val="28"/>
        </w:rPr>
      </w:pPr>
      <w:r>
        <w:rPr>
          <w:sz w:val="28"/>
          <w:szCs w:val="28"/>
        </w:rPr>
        <w:br w:type="page"/>
      </w:r>
    </w:p>
    <w:p w14:paraId="7D84DA5B" w14:textId="16F5A857" w:rsidR="00CF0BE3" w:rsidRDefault="00FB52B5" w:rsidP="00FB52B5">
      <w:pPr>
        <w:jc w:val="center"/>
        <w:rPr>
          <w:b/>
          <w:sz w:val="28"/>
          <w:szCs w:val="28"/>
        </w:rPr>
      </w:pPr>
      <w:r w:rsidRPr="00556C7A">
        <w:rPr>
          <w:b/>
          <w:sz w:val="28"/>
          <w:szCs w:val="28"/>
        </w:rPr>
        <w:t>ВЫВОДЫ</w:t>
      </w:r>
    </w:p>
    <w:p w14:paraId="6CB9E19F" w14:textId="77777777" w:rsidR="00CF0BE3" w:rsidRPr="005F57FA" w:rsidRDefault="00CF0BE3" w:rsidP="00332244">
      <w:pPr>
        <w:jc w:val="both"/>
        <w:rPr>
          <w:b/>
          <w:sz w:val="28"/>
          <w:szCs w:val="28"/>
        </w:rPr>
      </w:pPr>
    </w:p>
    <w:p w14:paraId="2777F993" w14:textId="5C25B090" w:rsidR="00F70B51" w:rsidRPr="00332244" w:rsidRDefault="00F70B51" w:rsidP="00A65238">
      <w:pPr>
        <w:numPr>
          <w:ilvl w:val="0"/>
          <w:numId w:val="16"/>
        </w:numPr>
        <w:ind w:left="0" w:firstLine="709"/>
        <w:jc w:val="both"/>
        <w:rPr>
          <w:color w:val="1D1D1B"/>
          <w:sz w:val="28"/>
          <w:szCs w:val="28"/>
        </w:rPr>
      </w:pPr>
      <w:r w:rsidRPr="00332244">
        <w:rPr>
          <w:color w:val="1D1D1B"/>
          <w:sz w:val="28"/>
          <w:szCs w:val="28"/>
        </w:rPr>
        <w:t xml:space="preserve">Анализ международного опыта и национальной практики в Республике Казахстан показал необходимость в создании ЕРДПГ, что обеспечит надежную и этичную базу для программ ВРТ, способствуя повышению качества медицинской помощи и защите прав всех участников процессов донорства. </w:t>
      </w:r>
    </w:p>
    <w:p w14:paraId="40AE551E" w14:textId="3A103E33" w:rsidR="00F70B51" w:rsidRPr="00332244" w:rsidRDefault="00F70B51" w:rsidP="00A65238">
      <w:pPr>
        <w:numPr>
          <w:ilvl w:val="0"/>
          <w:numId w:val="16"/>
        </w:numPr>
        <w:ind w:left="0" w:firstLine="709"/>
        <w:jc w:val="both"/>
        <w:rPr>
          <w:color w:val="1D1D1B"/>
          <w:sz w:val="28"/>
          <w:szCs w:val="28"/>
        </w:rPr>
      </w:pPr>
      <w:r w:rsidRPr="00332244">
        <w:rPr>
          <w:color w:val="1D1D1B"/>
          <w:sz w:val="28"/>
          <w:szCs w:val="28"/>
        </w:rPr>
        <w:t>За исследуемый период 2010-2021 год, количество программ ВРТ в РК увеличилось в 6,5, что свидетельствует о потребности населения в использовании современных технологий для лечения бесплодия и рождения детей. Вместе с тем, отсутствие ЕРДПГ и пробелы в законодательно-нормативных документах, регламентирующих процесс</w:t>
      </w:r>
      <w:r>
        <w:rPr>
          <w:color w:val="1D1D1B"/>
          <w:sz w:val="28"/>
          <w:szCs w:val="28"/>
        </w:rPr>
        <w:t xml:space="preserve"> </w:t>
      </w:r>
      <w:r w:rsidRPr="00332244">
        <w:rPr>
          <w:color w:val="1D1D1B"/>
          <w:sz w:val="28"/>
          <w:szCs w:val="28"/>
        </w:rPr>
        <w:t>донорств</w:t>
      </w:r>
      <w:r w:rsidR="00AE2D7F">
        <w:rPr>
          <w:color w:val="1D1D1B"/>
          <w:sz w:val="28"/>
          <w:szCs w:val="28"/>
          <w:lang w:val="kk-KZ"/>
        </w:rPr>
        <w:t>а</w:t>
      </w:r>
      <w:r>
        <w:rPr>
          <w:color w:val="1D1D1B"/>
          <w:sz w:val="28"/>
          <w:szCs w:val="28"/>
        </w:rPr>
        <w:t xml:space="preserve"> </w:t>
      </w:r>
      <w:r w:rsidRPr="00332244">
        <w:rPr>
          <w:color w:val="1D1D1B"/>
          <w:sz w:val="28"/>
          <w:szCs w:val="28"/>
        </w:rPr>
        <w:t>может обуславливать риски имбридинга в будущем.</w:t>
      </w:r>
    </w:p>
    <w:p w14:paraId="7B043C22" w14:textId="14452195" w:rsidR="00F70B51" w:rsidRPr="00332244" w:rsidRDefault="00F70B51" w:rsidP="00A65238">
      <w:pPr>
        <w:numPr>
          <w:ilvl w:val="0"/>
          <w:numId w:val="16"/>
        </w:numPr>
        <w:ind w:left="0" w:firstLine="709"/>
        <w:jc w:val="both"/>
        <w:rPr>
          <w:color w:val="1D1D1B"/>
          <w:sz w:val="28"/>
          <w:szCs w:val="28"/>
        </w:rPr>
      </w:pPr>
      <w:r w:rsidRPr="00332244">
        <w:rPr>
          <w:color w:val="1D1D1B"/>
          <w:sz w:val="28"/>
          <w:szCs w:val="28"/>
        </w:rPr>
        <w:t>Анализ идеи создания ЕРДПГ, показал неоднозначное отношение, что связано с несовершенством законодательной базы РК: 71,4% медицинских работников и 50 % реципиентов донорских половых гамет поддерживают создание ЕРДПГ, в то же время доноры половых гамет 36,6 % относятся настороженно, что связано с рисками нарушения анонимности.</w:t>
      </w:r>
    </w:p>
    <w:p w14:paraId="1F39E421" w14:textId="77777777" w:rsidR="00BF58C0" w:rsidRDefault="00F70B51" w:rsidP="00BF58C0">
      <w:pPr>
        <w:numPr>
          <w:ilvl w:val="0"/>
          <w:numId w:val="16"/>
        </w:numPr>
        <w:ind w:left="0" w:firstLine="709"/>
        <w:jc w:val="both"/>
        <w:rPr>
          <w:color w:val="1D1D1B"/>
          <w:sz w:val="28"/>
          <w:szCs w:val="28"/>
        </w:rPr>
      </w:pPr>
      <w:r w:rsidRPr="00332244">
        <w:rPr>
          <w:color w:val="1D1D1B"/>
          <w:sz w:val="28"/>
          <w:szCs w:val="28"/>
        </w:rPr>
        <w:t xml:space="preserve">На основании результатов проведённого анализа и практической апробации был разработан и протестирован пилотный проект электронной регистрационной базы донорских половых гамет (ЕРДПГ) на базе КАРМ. Результаты апробации продемонстрировали потенциал для осуществления динамического контроля за количеством донаций половых клеток и создания комплексного, системного подхода к регулированию параметров, критически важных для формирования безопасной и эффективной системы управления донорством. </w:t>
      </w:r>
    </w:p>
    <w:p w14:paraId="28F00783" w14:textId="3EBACC3C" w:rsidR="0071520D" w:rsidRPr="00BF58C0" w:rsidRDefault="00F70B51" w:rsidP="00BF58C0">
      <w:pPr>
        <w:numPr>
          <w:ilvl w:val="0"/>
          <w:numId w:val="16"/>
        </w:numPr>
        <w:ind w:left="0" w:firstLine="709"/>
        <w:jc w:val="both"/>
        <w:rPr>
          <w:color w:val="1D1D1B"/>
          <w:sz w:val="28"/>
          <w:szCs w:val="28"/>
        </w:rPr>
      </w:pPr>
      <w:r w:rsidRPr="00BF58C0">
        <w:rPr>
          <w:color w:val="1D1D1B"/>
          <w:sz w:val="28"/>
          <w:szCs w:val="28"/>
        </w:rPr>
        <w:t xml:space="preserve">На основе апробации ЕРДПГ были сформулированы предложения по созданию </w:t>
      </w:r>
      <w:r w:rsidR="00BF58C0" w:rsidRPr="00BF58C0">
        <w:rPr>
          <w:color w:val="1D1D1B"/>
          <w:sz w:val="28"/>
          <w:szCs w:val="28"/>
        </w:rPr>
        <w:t xml:space="preserve">централизованной </w:t>
      </w:r>
      <w:r w:rsidRPr="00BF58C0">
        <w:rPr>
          <w:color w:val="1D1D1B"/>
          <w:sz w:val="28"/>
          <w:szCs w:val="28"/>
        </w:rPr>
        <w:t>национальной системы управления донорством половых гамет. Основной целью данной системы является минимизация рисков для реципиентов, обеспечение здоровья будущих детей и предотвращение возможности возникновения близкородственных связей. Дополнительно, система должна гарантировать сохранение анонимности доноров в соответствии с международными нормами, тем самым способствуя повышению уровня доверия населения к программам ВРТ и укреплению репутации репродуктивных технологий в стране.</w:t>
      </w:r>
      <w:r w:rsidR="00BF58C0" w:rsidRPr="00BF58C0">
        <w:rPr>
          <w:color w:val="1D1D1B"/>
          <w:sz w:val="28"/>
          <w:szCs w:val="28"/>
        </w:rPr>
        <w:t xml:space="preserve"> Эффективная реализация и нормативное регулирование процессов донации возможно лишь при полной интеграции платформы во все клиники ВРТ на территории Республики Казахстан</w:t>
      </w:r>
    </w:p>
    <w:p w14:paraId="31FA0C1F" w14:textId="77777777" w:rsidR="00BF58C0" w:rsidRDefault="00BF58C0" w:rsidP="00BF58C0">
      <w:pPr>
        <w:ind w:left="709"/>
        <w:jc w:val="both"/>
        <w:rPr>
          <w:color w:val="1D1D1B"/>
          <w:sz w:val="28"/>
          <w:szCs w:val="28"/>
        </w:rPr>
      </w:pPr>
    </w:p>
    <w:p w14:paraId="562A5DF8" w14:textId="77777777" w:rsidR="00BF58C0" w:rsidRDefault="00BF58C0" w:rsidP="00BF58C0">
      <w:pPr>
        <w:ind w:left="709"/>
        <w:jc w:val="both"/>
        <w:rPr>
          <w:color w:val="1D1D1B"/>
          <w:sz w:val="28"/>
          <w:szCs w:val="28"/>
        </w:rPr>
      </w:pPr>
    </w:p>
    <w:p w14:paraId="3AFE8FE2" w14:textId="77777777" w:rsidR="00BF58C0" w:rsidRDefault="00BF58C0" w:rsidP="00BF58C0">
      <w:pPr>
        <w:ind w:left="709"/>
        <w:jc w:val="both"/>
        <w:rPr>
          <w:color w:val="1D1D1B"/>
          <w:sz w:val="28"/>
          <w:szCs w:val="28"/>
        </w:rPr>
      </w:pPr>
    </w:p>
    <w:p w14:paraId="5BE75B2E" w14:textId="77777777" w:rsidR="00BF58C0" w:rsidRPr="00F70B51" w:rsidRDefault="00BF58C0" w:rsidP="00BF58C0">
      <w:pPr>
        <w:ind w:left="709"/>
        <w:jc w:val="both"/>
        <w:rPr>
          <w:color w:val="1D1D1B"/>
          <w:sz w:val="28"/>
          <w:szCs w:val="28"/>
        </w:rPr>
      </w:pPr>
    </w:p>
    <w:p w14:paraId="136154E1" w14:textId="77777777" w:rsidR="00FA6FAE" w:rsidRDefault="00FA6FAE" w:rsidP="00A65238">
      <w:pPr>
        <w:ind w:firstLine="709"/>
        <w:jc w:val="both"/>
        <w:rPr>
          <w:color w:val="1D1D1B"/>
          <w:sz w:val="28"/>
          <w:szCs w:val="28"/>
        </w:rPr>
      </w:pPr>
    </w:p>
    <w:p w14:paraId="6E01A657" w14:textId="77777777" w:rsidR="00F70B51" w:rsidRDefault="00F70B51" w:rsidP="00383CFF">
      <w:pPr>
        <w:jc w:val="both"/>
        <w:rPr>
          <w:color w:val="1D1D1B"/>
          <w:sz w:val="28"/>
          <w:szCs w:val="28"/>
        </w:rPr>
      </w:pPr>
    </w:p>
    <w:p w14:paraId="6DE18F7C" w14:textId="77777777" w:rsidR="00BF58C0" w:rsidRDefault="00BF58C0" w:rsidP="00383CFF">
      <w:pPr>
        <w:jc w:val="both"/>
        <w:rPr>
          <w:color w:val="1D1D1B"/>
          <w:sz w:val="28"/>
          <w:szCs w:val="28"/>
        </w:rPr>
      </w:pPr>
    </w:p>
    <w:p w14:paraId="5C1AE6BC" w14:textId="77777777" w:rsidR="00FB52B5" w:rsidRPr="00383CFF" w:rsidRDefault="00FB52B5" w:rsidP="00383CFF">
      <w:pPr>
        <w:jc w:val="both"/>
        <w:rPr>
          <w:color w:val="1D1D1B"/>
          <w:sz w:val="28"/>
          <w:szCs w:val="28"/>
        </w:rPr>
      </w:pPr>
    </w:p>
    <w:p w14:paraId="0B1A485C" w14:textId="5A9B286A" w:rsidR="00CF0BE3" w:rsidRDefault="00FB52B5" w:rsidP="00FB52B5">
      <w:pPr>
        <w:jc w:val="center"/>
        <w:rPr>
          <w:b/>
          <w:sz w:val="28"/>
          <w:szCs w:val="28"/>
        </w:rPr>
      </w:pPr>
      <w:r w:rsidRPr="005F57FA">
        <w:rPr>
          <w:b/>
          <w:sz w:val="28"/>
          <w:szCs w:val="28"/>
        </w:rPr>
        <w:t>ПРАКТИЧЕСКИЕ РЕКОМЕНДАЦИИ</w:t>
      </w:r>
    </w:p>
    <w:p w14:paraId="134FF6A3" w14:textId="77777777" w:rsidR="00FB52B5" w:rsidRDefault="00FB52B5" w:rsidP="00F70B51">
      <w:pPr>
        <w:ind w:firstLine="709"/>
        <w:jc w:val="both"/>
        <w:rPr>
          <w:b/>
          <w:sz w:val="28"/>
          <w:szCs w:val="28"/>
        </w:rPr>
      </w:pPr>
    </w:p>
    <w:p w14:paraId="4D6BEE60" w14:textId="77777777" w:rsidR="00F70B51" w:rsidRPr="00064E40" w:rsidRDefault="00F70B51" w:rsidP="00F70B51">
      <w:pPr>
        <w:pStyle w:val="afffffffff7"/>
        <w:numPr>
          <w:ilvl w:val="0"/>
          <w:numId w:val="9"/>
        </w:numPr>
        <w:tabs>
          <w:tab w:val="clear" w:pos="360"/>
          <w:tab w:val="num" w:pos="567"/>
        </w:tabs>
        <w:spacing w:before="0" w:beforeAutospacing="0" w:after="0" w:afterAutospacing="0"/>
        <w:ind w:left="0" w:firstLine="709"/>
        <w:jc w:val="both"/>
        <w:rPr>
          <w:color w:val="000000" w:themeColor="text1"/>
          <w:sz w:val="28"/>
          <w:szCs w:val="28"/>
        </w:rPr>
      </w:pPr>
      <w:r w:rsidRPr="00064E40">
        <w:rPr>
          <w:color w:val="000000" w:themeColor="text1"/>
          <w:sz w:val="28"/>
          <w:szCs w:val="28"/>
        </w:rPr>
        <w:t xml:space="preserve">МЗ РК </w:t>
      </w:r>
      <w:r w:rsidRPr="00064E40">
        <w:rPr>
          <w:color w:val="000000" w:themeColor="text1"/>
          <w:sz w:val="28"/>
          <w:szCs w:val="28"/>
          <w:lang w:val="ru-RU"/>
        </w:rPr>
        <w:t>рекомендуется</w:t>
      </w:r>
      <w:r w:rsidRPr="00064E40">
        <w:rPr>
          <w:color w:val="000000" w:themeColor="text1"/>
          <w:sz w:val="28"/>
          <w:szCs w:val="28"/>
        </w:rPr>
        <w:t xml:space="preserve"> разработать и утвердить правовые и нормативно-методические документы, регламентирующие функционирование ЕРДПГ.</w:t>
      </w:r>
    </w:p>
    <w:p w14:paraId="40A4BFC0" w14:textId="0E258604" w:rsidR="00F70B51" w:rsidRPr="00064E40" w:rsidRDefault="00F70B51" w:rsidP="00F70B51">
      <w:pPr>
        <w:pStyle w:val="afffffffff7"/>
        <w:numPr>
          <w:ilvl w:val="0"/>
          <w:numId w:val="9"/>
        </w:numPr>
        <w:tabs>
          <w:tab w:val="clear" w:pos="360"/>
          <w:tab w:val="num" w:pos="567"/>
        </w:tabs>
        <w:spacing w:before="0" w:beforeAutospacing="0" w:after="0" w:afterAutospacing="0"/>
        <w:ind w:left="0" w:firstLine="709"/>
        <w:jc w:val="both"/>
        <w:rPr>
          <w:color w:val="000000" w:themeColor="text1"/>
          <w:sz w:val="28"/>
          <w:szCs w:val="28"/>
        </w:rPr>
      </w:pPr>
      <w:r w:rsidRPr="00064E40">
        <w:rPr>
          <w:color w:val="000000" w:themeColor="text1"/>
          <w:sz w:val="28"/>
          <w:szCs w:val="28"/>
        </w:rPr>
        <w:t>Рекомендуется поэтапное внедрение разработанной модели  электронного ЕРДПГ в РК,</w:t>
      </w:r>
      <w:r w:rsidRPr="00064E40">
        <w:rPr>
          <w:color w:val="000000" w:themeColor="text1"/>
          <w:sz w:val="28"/>
          <w:szCs w:val="28"/>
          <w:lang w:val="ru-RU"/>
        </w:rPr>
        <w:t xml:space="preserve"> что позволит получать данные со всех структурных единиц работающих в сфере донорских половых гамет</w:t>
      </w:r>
      <w:r w:rsidRPr="00064E40">
        <w:rPr>
          <w:color w:val="000000" w:themeColor="text1"/>
          <w:sz w:val="28"/>
          <w:szCs w:val="28"/>
        </w:rPr>
        <w:t xml:space="preserve"> . Процесс интеграции, обеспечит ее совместимость и эффективность, через  включение единого электронного  регистра с существующими информационными системами здравоохранения </w:t>
      </w:r>
    </w:p>
    <w:p w14:paraId="0B5D11A7" w14:textId="77777777" w:rsidR="00F70B51" w:rsidRPr="00064E40" w:rsidRDefault="00F70B51" w:rsidP="00F70B51">
      <w:pPr>
        <w:pStyle w:val="afffffffff7"/>
        <w:numPr>
          <w:ilvl w:val="0"/>
          <w:numId w:val="9"/>
        </w:numPr>
        <w:tabs>
          <w:tab w:val="clear" w:pos="360"/>
          <w:tab w:val="num" w:pos="567"/>
        </w:tabs>
        <w:spacing w:before="0" w:beforeAutospacing="0" w:after="0" w:afterAutospacing="0"/>
        <w:ind w:left="0" w:firstLine="709"/>
        <w:jc w:val="both"/>
        <w:rPr>
          <w:color w:val="000000" w:themeColor="text1"/>
          <w:sz w:val="28"/>
          <w:szCs w:val="28"/>
        </w:rPr>
      </w:pPr>
      <w:r w:rsidRPr="00064E40">
        <w:rPr>
          <w:color w:val="000000" w:themeColor="text1"/>
          <w:sz w:val="28"/>
          <w:szCs w:val="28"/>
        </w:rPr>
        <w:t xml:space="preserve"> Необходимо разработать и утвердить правовые и нормативно-методические документы, которые будут регламентировать функционирование электронного ЕРДПГ. Данный подход обеспечит правовую основу для его работы и защиту интересов всех участников.</w:t>
      </w:r>
    </w:p>
    <w:p w14:paraId="0C7AF289" w14:textId="77777777" w:rsidR="00F70B51" w:rsidRPr="00064E40" w:rsidRDefault="00F70B51" w:rsidP="00F70B51">
      <w:pPr>
        <w:pStyle w:val="afffffffff7"/>
        <w:numPr>
          <w:ilvl w:val="0"/>
          <w:numId w:val="9"/>
        </w:numPr>
        <w:tabs>
          <w:tab w:val="clear" w:pos="360"/>
          <w:tab w:val="num" w:pos="567"/>
        </w:tabs>
        <w:spacing w:before="0" w:beforeAutospacing="0" w:after="0" w:afterAutospacing="0"/>
        <w:ind w:left="0" w:firstLine="709"/>
        <w:jc w:val="both"/>
        <w:rPr>
          <w:color w:val="000000" w:themeColor="text1"/>
          <w:sz w:val="28"/>
          <w:szCs w:val="28"/>
        </w:rPr>
      </w:pPr>
      <w:r w:rsidRPr="00064E40">
        <w:rPr>
          <w:color w:val="000000" w:themeColor="text1"/>
          <w:sz w:val="28"/>
          <w:szCs w:val="28"/>
        </w:rPr>
        <w:t>Рекомендуется провести обучение ответственных лиц персонала клиник ВРТ по работе с электронным ЕРДПГ, так как по результатам будет обеспечено рентабельное использование системы, с повышением контроля и учета, использования донорских половых гамет от одного донора.</w:t>
      </w:r>
    </w:p>
    <w:p w14:paraId="63B73474" w14:textId="77777777" w:rsidR="00F70B51" w:rsidRPr="00064E40" w:rsidRDefault="00F70B51" w:rsidP="00F70B51">
      <w:pPr>
        <w:pStyle w:val="afffffffff7"/>
        <w:numPr>
          <w:ilvl w:val="0"/>
          <w:numId w:val="9"/>
        </w:numPr>
        <w:tabs>
          <w:tab w:val="clear" w:pos="360"/>
          <w:tab w:val="num" w:pos="567"/>
        </w:tabs>
        <w:spacing w:before="0" w:beforeAutospacing="0" w:after="0" w:afterAutospacing="0"/>
        <w:ind w:left="0" w:firstLine="709"/>
        <w:jc w:val="both"/>
        <w:rPr>
          <w:color w:val="000000" w:themeColor="text1"/>
          <w:sz w:val="28"/>
          <w:szCs w:val="28"/>
        </w:rPr>
      </w:pPr>
      <w:r w:rsidRPr="00064E40">
        <w:rPr>
          <w:color w:val="000000" w:themeColor="text1"/>
          <w:sz w:val="28"/>
          <w:szCs w:val="28"/>
        </w:rPr>
        <w:t>Проведение на регулярной основе оценки осведомленности общественности о функциях и преимуществах единого регистра, способно создать доверие к системе, повысив участие доноров и реципиентов.</w:t>
      </w:r>
    </w:p>
    <w:p w14:paraId="35A00031" w14:textId="77777777" w:rsidR="00FA6FAE" w:rsidRPr="00F70B51" w:rsidRDefault="00FA6FAE" w:rsidP="00527D1C">
      <w:pPr>
        <w:pStyle w:val="afffffffff7"/>
        <w:shd w:val="clear" w:color="auto" w:fill="FFFFFF"/>
        <w:spacing w:before="0" w:beforeAutospacing="0" w:after="0" w:afterAutospacing="0"/>
        <w:jc w:val="both"/>
        <w:rPr>
          <w:color w:val="1D1D1B"/>
          <w:sz w:val="28"/>
          <w:szCs w:val="28"/>
        </w:rPr>
      </w:pPr>
    </w:p>
    <w:p w14:paraId="43444EC5" w14:textId="77777777" w:rsidR="009C1573" w:rsidRPr="00F767A7" w:rsidRDefault="009C1573" w:rsidP="009C1573">
      <w:pPr>
        <w:spacing w:after="160"/>
        <w:jc w:val="center"/>
        <w:rPr>
          <w:b/>
          <w:sz w:val="28"/>
          <w:szCs w:val="28"/>
          <w:lang w:val="uk-UA"/>
        </w:rPr>
      </w:pPr>
      <w:bookmarkStart w:id="3" w:name="_heading=h.gjdgxs" w:colFirst="0" w:colLast="0"/>
      <w:bookmarkEnd w:id="3"/>
    </w:p>
    <w:p w14:paraId="4F92EEBB" w14:textId="77777777" w:rsidR="00B16A81" w:rsidRPr="00B16A81" w:rsidRDefault="00B16A81" w:rsidP="00B16A81"/>
    <w:p w14:paraId="255BB883" w14:textId="77777777" w:rsidR="00B16A81" w:rsidRPr="00B16A81" w:rsidRDefault="00B16A81" w:rsidP="00B16A81">
      <w:pPr>
        <w:spacing w:after="160"/>
        <w:jc w:val="center"/>
        <w:rPr>
          <w:b/>
        </w:rPr>
      </w:pPr>
    </w:p>
    <w:p w14:paraId="5E2758EA" w14:textId="77777777" w:rsidR="00B16A81" w:rsidRDefault="00B16A81">
      <w:pPr>
        <w:rPr>
          <w:lang w:val="uk-UA"/>
        </w:rPr>
      </w:pPr>
    </w:p>
    <w:p w14:paraId="0EF3A48C" w14:textId="77777777" w:rsidR="004E6310" w:rsidRDefault="004E6310">
      <w:pPr>
        <w:rPr>
          <w:lang w:val="uk-UA"/>
        </w:rPr>
      </w:pPr>
    </w:p>
    <w:p w14:paraId="6F6A1056" w14:textId="77777777" w:rsidR="004E6310" w:rsidRDefault="004E6310">
      <w:pPr>
        <w:rPr>
          <w:lang w:val="uk-UA"/>
        </w:rPr>
      </w:pPr>
    </w:p>
    <w:p w14:paraId="7E884532" w14:textId="77777777" w:rsidR="004E6310" w:rsidRDefault="004E6310">
      <w:pPr>
        <w:rPr>
          <w:lang w:val="uk-UA"/>
        </w:rPr>
      </w:pPr>
    </w:p>
    <w:p w14:paraId="6B387A94" w14:textId="77777777" w:rsidR="004E6310" w:rsidRDefault="004E6310">
      <w:pPr>
        <w:rPr>
          <w:lang w:val="uk-UA"/>
        </w:rPr>
      </w:pPr>
    </w:p>
    <w:p w14:paraId="173C3CFA" w14:textId="77777777" w:rsidR="004E6310" w:rsidRDefault="004E6310">
      <w:pPr>
        <w:rPr>
          <w:lang w:val="uk-UA"/>
        </w:rPr>
      </w:pPr>
    </w:p>
    <w:p w14:paraId="6D68E223" w14:textId="77777777" w:rsidR="004E6310" w:rsidRDefault="004E6310">
      <w:pPr>
        <w:rPr>
          <w:lang w:val="uk-UA"/>
        </w:rPr>
      </w:pPr>
    </w:p>
    <w:p w14:paraId="157537F4" w14:textId="77777777" w:rsidR="004E6310" w:rsidRDefault="004E6310">
      <w:pPr>
        <w:rPr>
          <w:lang w:val="uk-UA"/>
        </w:rPr>
      </w:pPr>
    </w:p>
    <w:p w14:paraId="3BD403FB" w14:textId="77777777" w:rsidR="004E6310" w:rsidRDefault="004E6310">
      <w:pPr>
        <w:rPr>
          <w:lang w:val="uk-UA"/>
        </w:rPr>
      </w:pPr>
    </w:p>
    <w:p w14:paraId="339B31CE" w14:textId="77777777" w:rsidR="004E6310" w:rsidRDefault="004E6310">
      <w:pPr>
        <w:rPr>
          <w:lang w:val="uk-UA"/>
        </w:rPr>
      </w:pPr>
    </w:p>
    <w:p w14:paraId="1D84995A" w14:textId="77777777" w:rsidR="004E6310" w:rsidRDefault="004E6310">
      <w:pPr>
        <w:rPr>
          <w:lang w:val="uk-UA"/>
        </w:rPr>
      </w:pPr>
    </w:p>
    <w:p w14:paraId="10A83092" w14:textId="77777777" w:rsidR="004E6310" w:rsidRDefault="004E6310">
      <w:pPr>
        <w:rPr>
          <w:lang w:val="uk-UA"/>
        </w:rPr>
      </w:pPr>
    </w:p>
    <w:p w14:paraId="2BA6FC48" w14:textId="77777777" w:rsidR="004E6310" w:rsidRDefault="004E6310">
      <w:pPr>
        <w:rPr>
          <w:lang w:val="uk-UA"/>
        </w:rPr>
      </w:pPr>
    </w:p>
    <w:p w14:paraId="02BF2DE1" w14:textId="77777777" w:rsidR="004E6310" w:rsidRDefault="004E6310">
      <w:pPr>
        <w:rPr>
          <w:lang w:val="uk-UA"/>
        </w:rPr>
      </w:pPr>
    </w:p>
    <w:p w14:paraId="3E18E44D" w14:textId="77777777" w:rsidR="004E6310" w:rsidRDefault="004E6310">
      <w:pPr>
        <w:rPr>
          <w:lang w:val="uk-UA"/>
        </w:rPr>
      </w:pPr>
    </w:p>
    <w:p w14:paraId="5050EFF5" w14:textId="77777777" w:rsidR="004E6310" w:rsidRDefault="004E6310">
      <w:pPr>
        <w:rPr>
          <w:lang w:val="uk-UA"/>
        </w:rPr>
      </w:pPr>
    </w:p>
    <w:p w14:paraId="6197038E" w14:textId="77777777" w:rsidR="004E6310" w:rsidRDefault="004E6310">
      <w:pPr>
        <w:rPr>
          <w:lang w:val="uk-UA"/>
        </w:rPr>
      </w:pPr>
    </w:p>
    <w:p w14:paraId="7933DFA3" w14:textId="77777777" w:rsidR="004E6310" w:rsidRDefault="004E6310">
      <w:pPr>
        <w:rPr>
          <w:lang w:val="uk-UA"/>
        </w:rPr>
      </w:pPr>
    </w:p>
    <w:p w14:paraId="5ADC1AA7" w14:textId="77777777" w:rsidR="004E6310" w:rsidRDefault="004E6310">
      <w:pPr>
        <w:rPr>
          <w:lang w:val="uk-UA"/>
        </w:rPr>
      </w:pPr>
    </w:p>
    <w:p w14:paraId="55F69670" w14:textId="77777777" w:rsidR="004E6310" w:rsidRDefault="004E6310">
      <w:pPr>
        <w:rPr>
          <w:lang w:val="uk-UA"/>
        </w:rPr>
      </w:pPr>
    </w:p>
    <w:p w14:paraId="50700B08" w14:textId="77777777" w:rsidR="004E6310" w:rsidRDefault="004E6310">
      <w:pPr>
        <w:rPr>
          <w:lang w:val="uk-UA"/>
        </w:rPr>
      </w:pPr>
    </w:p>
    <w:p w14:paraId="1F4527D4" w14:textId="4C8098A8" w:rsidR="004E6310" w:rsidRDefault="004E6310" w:rsidP="004E6310">
      <w:pPr>
        <w:jc w:val="center"/>
        <w:rPr>
          <w:b/>
          <w:sz w:val="28"/>
          <w:szCs w:val="28"/>
        </w:rPr>
      </w:pPr>
      <w:r w:rsidRPr="003701A1">
        <w:rPr>
          <w:b/>
          <w:sz w:val="28"/>
          <w:szCs w:val="28"/>
        </w:rPr>
        <w:t>СПИСОК ИСПОЛЬЗОВАННЫХ ИСТОЧНИКОВ</w:t>
      </w:r>
    </w:p>
    <w:p w14:paraId="61317F45" w14:textId="77777777" w:rsidR="004E6310" w:rsidRPr="00546F78" w:rsidRDefault="004E6310" w:rsidP="004E6310">
      <w:pPr>
        <w:ind w:firstLine="567"/>
        <w:rPr>
          <w:b/>
          <w:sz w:val="28"/>
          <w:szCs w:val="28"/>
        </w:rPr>
      </w:pPr>
    </w:p>
    <w:p w14:paraId="1241170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World Health Organization. Infertility prevalence estimates, 1990-2021 / WHO. – Geneva, 2023. – 98 p. ISBN 978-92-4-006831-5.</w:t>
      </w:r>
    </w:p>
    <w:p w14:paraId="661DF65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Steptoe P. C., Edwards R. G. Birth after the reimplantation of a human embryo // Lancet. - 1978. – Vol.2 (8085).– P. 366.</w:t>
      </w:r>
    </w:p>
    <w:p w14:paraId="268005F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Vander Borght M, Wyns C. Fertility and infertility: Definition and epidemiology // Clin. Biochem. – 2018. – Vol.62. – P. 2-10.</w:t>
      </w:r>
    </w:p>
    <w:p w14:paraId="18712AC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Локшин В., Сулейменова М., Карибаева Ш., Байкошкарова С., Ибрагимов А., Ажетова Ж., Джусубалиев Н., Яхъярова М., Мухамедьяров Д., Ахметова А., Ковалева Н., Нигматова Н., Чалова Л., Арипова Р., Имтосими Д., Лапина, Е., Отарбаев, М., Басарова, Г., Бегайдарова, А. Вспомогательные репродуктивные технологии в Казахстане (данные Национального регистра ВРТ за 2020 г.). // Репродуктивная медицина (Центральная Азия). – 2024. - №1. – С.8–16.</w:t>
      </w:r>
    </w:p>
    <w:p w14:paraId="4882AC3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Об обязательном социальном медицинском страховании. Закон Республики Казахстан от 16 ноября 2015 года № 405-V. // Доступно по: https://adilet.zan.kz/rus/docs/Z1500000405</w:t>
      </w:r>
    </w:p>
    <w:p w14:paraId="5814D1D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Katarina Lee M.A. Laura Gotti Tedeschi. Comment on Reproductive Ethics. / Corethics. Worldwide Human Eggs Laws 2015. // https://cbc-network.org/wp-content/uploads/2022/02/Human-Eggs-Laws.pdf</w:t>
      </w:r>
    </w:p>
    <w:p w14:paraId="31C29FC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Chalova L, Lokshin V, Guseva A, Kinzhibayev A. Gamete donation. Ethical and legal issues. // Reproductive Medicine. – 2020. – Vol. 20 (3). – P. 9–13.</w:t>
      </w:r>
    </w:p>
    <w:p w14:paraId="1278BFD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Об утверждении правил и условий проведения донорства половых клеток, тканей репродуктивных органов. Приказ Министра здравоохранения Республики Казахстан от 8 декабря 2020 года № ҚР ДСМ-236/2020. Зарегистрирован в Министерстве юстиции Республики Казахстан 11 декабря 2020 года № 21760. // Доступно по: https://adilet.zan.kz/rus/docs/V2000021760</w:t>
      </w:r>
    </w:p>
    <w:p w14:paraId="3D6411B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 здоровье народа и системе здравоохранения. Кодекс Республики Казахстан от 18 сентября 2009 года, №193-IV. // Доступно по: https://adilet.zan.kz/rus/docs/K090000193_ 19.08.2021.</w:t>
      </w:r>
    </w:p>
    <w:p w14:paraId="430964D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Правила и условия проведения вспомогательных репродуктивных методов и технологий. Приказ МЗ РК от 15 декабря 2020 года № ҚР ДСМ-272/2020. // Доступно по: https://adilet.zan.kz/rus/docs/V2000021816</w:t>
      </w:r>
    </w:p>
    <w:p w14:paraId="5A6D61A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 браке (супружестве) и семье. Кодекс Республики Казахстан от 26 декабря 2011 года № 518-IV. // Доступно по: https://adilet.zan.kz/rus/docs/K1100000518</w:t>
      </w:r>
    </w:p>
    <w:p w14:paraId="3147C7D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Uryupina K.V., Kutsenko I.I., Kravtsovа E.I., Lukoshkina I.N., Tomina O.V., Kaushanskaya L.V. Investigation of the infertility structure and outcomes of ART programs in patients of late reproductive age. // Medical Herald of the South of Russia. – 2022. – Vol. 13(2). – P. 59-71. </w:t>
      </w:r>
    </w:p>
    <w:p w14:paraId="29CB49B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Соловьева Т. В., Карасева А. С. Факторы детерминации позднего деторождения у женщин фертильного возраста в республике Мордовия. // Казанский социально-гуманитарный вестник. - 2018. - №4. - C. 32-35. </w:t>
      </w:r>
    </w:p>
    <w:p w14:paraId="76D7E8E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Бичевая Н.К., Леонтьева О.А., Сайфитдинова А.Ф., Пастухова Ю.Р., Кузнецова Р.А., Невская Е.Е., Решетников И.В., Панина А.Н., Самойлович Я.А., Пашина О.Б., Пуппо И.Л., Исакова Э.В. Использование донорских гамет и эмбрионов для лечения бесплодия. // Акушерство и гинекология. – 2020. - №11. – С. 190-196. </w:t>
      </w:r>
    </w:p>
    <w:p w14:paraId="540F476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Организация Объединенных Наций. Декларация о социальных и правовых принципах, касающихся защиты и благополучия детей, особенно при передаче детей на воспитание и их усыновлении на национальном и международном уровнях. / ООН. - Принята резолюцией 41/85 Генеральной Ассамблеи от 3 декабря 1986 года. Доступно по: https://www.un.org/ru/documents/decl_conv/declarations/childpri.shtml</w:t>
      </w:r>
    </w:p>
    <w:p w14:paraId="69321D2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Кдлян Е.Л., Магдесян Г.А. Репродуктивный туризм: теоретико-правовой аспект // Интегрированные коммуникации в спорте и туризме: образование, тенденции, международный опыт. – 2018. – С. 296-299.</w:t>
      </w:r>
    </w:p>
    <w:p w14:paraId="4294E42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Jones CA, Keith LG. Medical tourism and reproductive outsourcing: the dawning of a new paradigm for healthcare. // International journal of fertility and women's medicine. – 2006. – Vol. 51(6). – P. 251-255. </w:t>
      </w:r>
    </w:p>
    <w:p w14:paraId="6502034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Lokshin V., Suleimenova M., Karibaeva S., Baikoshkarova S., Ibragimov A., Azhetova Z., Dzhusubaliev N., Yakhyarova M., Mukhamedyarov D., Akhmetova A., Kovaleva N., Nigmatova N., Chalova L., Aripova R., Imtosimi D., Lapina E., Otarbaev M., Basarova G., Begaidarova A. Assisted Reproductive Technologies in Kazakhstan (2020 National ART Registry data). // Reproductive Medicine (Central Asia). – 2024. – Vol. 1. – P. 8–16. </w:t>
      </w:r>
    </w:p>
    <w:p w14:paraId="1944F42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Zegers-Hochschild F., Adamson G. D., de Mouzon J., Ishihara O., Mansour R., Nygren K., Sullivan E., Vanderpoel S. International Committee for Monitoring Assisted Reproductive Technology (ICMART) and the World Health Organization (WHO) revised glossary of ART terminology. // Fertility and Sterility. – 2009. – Vol. 92(5). – P. 1520–1524. </w:t>
      </w:r>
    </w:p>
    <w:p w14:paraId="0557D7A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Lane N. The unseen world: reflections on Leeuwenhoek (1677) 'Concerning little animals'. // Philosophical transactions of the Royal Society of London. Series B, Biological sciences. – 2015. – Vol. 370(1666):20140344. – 10P. </w:t>
      </w:r>
    </w:p>
    <w:p w14:paraId="15F83CA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The ESHRE Capri Workshop Group. Intrauterine insemination. // Human Reproduction Update. – 2009. – Vol. 15 (3). – P. 265–277.</w:t>
      </w:r>
    </w:p>
    <w:p w14:paraId="6F3C254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Biggers J.D. Walter Heape, FRS: a pioneer in reproductive biology. Centenary of his embryo transfer experiments. // Journal of reproduction and fertility. – 1991. – Vol. 93(1). – P. 173-86. </w:t>
      </w:r>
    </w:p>
    <w:p w14:paraId="716F786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Greep R.O. Min Chueh Chang - October 10, 1908-June 5, 1991. // Biographical memoirs. National Academy of Sciences (U.S.). – 1995. – Vol. 68. – P. 45–61.</w:t>
      </w:r>
    </w:p>
    <w:p w14:paraId="5C6BC0D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Kamel R. M. Assisted reproductive technology after the birth of louise brown. // Journal of reproduction &amp; infertility. – 2013. – Vol. 14(3). – P. 96-109.</w:t>
      </w:r>
    </w:p>
    <w:p w14:paraId="2CD1F0D1"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Исупова О.Г. Вспомогательные репродуктивные технологии: новые возможности // Демографическое обозрение. – 2017. – Т. 4/1. – С. 35-64.</w:t>
      </w:r>
    </w:p>
    <w:p w14:paraId="0D104D4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Ombelet W, J Van Robays. Artificial insemination history: hurdles and milestones. // Facts, views &amp; vision in ObGyn. – 2015. – Vol. 7(2). – P. 137-43.</w:t>
      </w:r>
    </w:p>
    <w:p w14:paraId="457278D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Edwards R.G. Fertilization of human eggs in vitro: morals, ethics and the law. // The Quarterly review of biology. – 1974. – Vol. 49(1). – P. 3-26.</w:t>
      </w:r>
    </w:p>
    <w:p w14:paraId="539278D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Johnson Martin H. Robert Edwards: the path to IVF. // Reproductive biomedicine online. – 2011. – Vol. 23(2). – P. 245-62.</w:t>
      </w:r>
    </w:p>
    <w:p w14:paraId="3533AF4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Lutjen P et al. The establishment and maintenance of pregnancy using in vitro fertilization and embryo donation in a patient with primary ovarian failure. // Nature. – 1984. – Vol. 307(5947). – P. 174-175.</w:t>
      </w:r>
    </w:p>
    <w:p w14:paraId="1AD8B78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Trounson A et al. Pregnancy established in an infertile patient after transfer of a donated embryo fertilised in vitro. // British medical journal (Clinical research ed.). – 1983. – Vol. 286(6368). – P. 835-838. </w:t>
      </w:r>
    </w:p>
    <w:p w14:paraId="0704688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Melnick Alexis P, Zev Rosenwaks. Oocyte donation: insights gleaned and future challenges. // Fertility and sterility. – 2018. – Vol. 110(6). – P. 988-993.</w:t>
      </w:r>
    </w:p>
    <w:p w14:paraId="4F2A609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Practice Committee of the American Society for Reproductive Medicine and the Practice Committee for the Society for Assisted Reproductive Technology. Guidance regarding gamete and embryo donation. // Fertility and sterility. – 2021. – Vol. 115(6). – P. 1395-1410.</w:t>
      </w:r>
    </w:p>
    <w:p w14:paraId="27C7D25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Calhaz-Jorge C et al. Survey on ART and IUI: legislation, regulation, funding and registries in European countries: The European IVF-monitoring Consortium (EIM) for the European Society of Human Reproduction and Embryology (ESHRE). // Human reproduction open.  – 2020. – Vol. 1. – 15P.</w:t>
      </w:r>
    </w:p>
    <w:p w14:paraId="37DC9BB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Zegers-Hochschild Fernando et al. Celebrating 30 years of ART in Latin America; and the 2018 report. // Reproductive biomedicine online. – 2021. – Vol. 43(3). – P. 475-490.</w:t>
      </w:r>
    </w:p>
    <w:p w14:paraId="254E5BA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Bitan Roy et al. Critical Demographic Changes among Sperm Donation Recipients Over Three Decades. // The Israel Medical Association journal: IMAJ. – 2023. – Vol. 25(12). – P. 809-814.</w:t>
      </w:r>
    </w:p>
    <w:p w14:paraId="4A1DE00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Dávila Garza S. A., Pasquale Patrizio. Reproductive outcomes in patients with male infertility because of Klinefelter's syndrome, Kartagener's syndrome, round-head sperm, dysplasia fibrous sheath, and 'stump' tail sperm: an updated literature review. // Current opinion in obstetrics &amp; gynecology. – 2013. – Vol. 25(3). – P. 229-46.</w:t>
      </w:r>
    </w:p>
    <w:p w14:paraId="7728D471"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Chow Victor, Anthony P Cheung. Male infertility. // The Journal of reproductive medicine. – 2006. – Vol. 51(3). – P. 149-56.</w:t>
      </w:r>
    </w:p>
    <w:p w14:paraId="746AFA1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Cai He et al. Reproductive outcomes with donor sperm in couples with severe male-factor infertility after intracytoplasmic sperm injection failures. // Journal of assisted reproduction and genetics. – 2020. – Vol. 37(8). – P. 1883-1893.</w:t>
      </w:r>
    </w:p>
    <w:p w14:paraId="47086AA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Steyaert S. R. et al. Infections in IVF: review and guidelines. // Human reproduction update. – 2000. – Vol. 6(5). – P. 432-441.</w:t>
      </w:r>
    </w:p>
    <w:p w14:paraId="28F0EBC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Gat Itai et al. Covid-19 vaccination BNT162b2 temporarily impairs semen concentration and total motile count among semen donors. // Andrology. – 2022. – Vol. 10(6). – P. 1016-1022.</w:t>
      </w:r>
    </w:p>
    <w:p w14:paraId="3D91F9F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Wrande Tove et al. Live birth, cumulative live birth and perinatal outcome following assisted reproductive treatments using donor sperm in single women vs. women in lesbian couples: a prospective controlled cohort study. // Journal of assisted reproduction and genetics. – 2022. – Vol. 39(3). – P. 629-637.</w:t>
      </w:r>
    </w:p>
    <w:p w14:paraId="242FA6A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Rodriguez-Wallberg, Kenny Alexandra et al. Ice age: Cryopreservation in assisted reproduction - An update. // Reproductive biology. – 2019. – Vol. 19(2). – P. 119-126.</w:t>
      </w:r>
    </w:p>
    <w:p w14:paraId="5318AB9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Melado Laura et al. Features of chromosomal abnormalities in relation to consanguinity: analysis of 10,556 blastocysts from IVF/ICSI cycles with PGT-A from consanguineous and non-consanguineous couples. // Scientific reports. – 2023. – Vol. 13(1):8857.</w:t>
      </w:r>
    </w:p>
    <w:p w14:paraId="747C44D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Аминова Ф. М. Проблемные аспекты донорства половых клеток в рамках защиты прав ребенка в республике Таджикистан. // Вестник Моск. Ун-та. – 2019. – Сер. 11. Право. №1. – С. 84-94.</w:t>
      </w:r>
    </w:p>
    <w:p w14:paraId="5E696BF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Popova O.V., Savvina O. Ethical issues of gamete donation: body commodification and transformation of family relations. // RUDN Journal of Philosophy. – 2018. – Vol. 22. – P. 310-318.</w:t>
      </w:r>
    </w:p>
    <w:p w14:paraId="0D5F620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Nelson Margaret K et al. Gamete donor anonymity and limits on numbers of offspring: the views of three stakeholders. // Journal of law and the biosciences. – 2015. – Vol. 3(1). – P. 39-67.</w:t>
      </w:r>
    </w:p>
    <w:p w14:paraId="1F419AF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Chalova L, Lokshin V, Guseva A, Kinzhibayev A. Gamete donation. Ethical and legal issues. // Reproductive Medicine. – 2020. – Vol. 20 (3). – P. 9–13. </w:t>
      </w:r>
    </w:p>
    <w:p w14:paraId="32E1B99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Dougherty Michael P. et al. Mitochondrial replacement therapy. // Current opinion in obstetrics &amp; gynecology. – 2018. – Vol. 30(4). – P. 217-222.</w:t>
      </w:r>
    </w:p>
    <w:p w14:paraId="1899858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Costa-Borges Nuno et al. First pilot study of maternal spindle transfer for the treatment of repeated in vitro fertilization failures in couples with idiopathic infertility. // Fertility and sterility. – 2023. – Vol. 119(6). – P. 964-973.</w:t>
      </w:r>
    </w:p>
    <w:p w14:paraId="54A3BA2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Rodríguez-Varela Cristina et al. Minimum number of mature oocytes needed to obtain at least one euploid blastocyst according to female age in in vitro fertilization treatment cycles. // Fertility and sterility. – 2024. – Vol. 122(4). – P. 658-666.</w:t>
      </w:r>
    </w:p>
    <w:p w14:paraId="28290931"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Yi Hong et al. Infertility management in resistant ovary syndrome: a review. // Frontiers in endocrinology. – 2025. – Vol. 16:1560981. – 11P.</w:t>
      </w:r>
    </w:p>
    <w:p w14:paraId="495257E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Csöbönyeiová M. et al. The Overview of Anatomical Variations and Congenital Anomalies of the Uterine Tubes and Their Impact on Fertility. // Physiological research. – 2022. – Vol. 71(Suppl 1). – P. 35-49.</w:t>
      </w:r>
    </w:p>
    <w:p w14:paraId="7703B84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Nawale Neha et al. The Implications of the Meiotic Spindle Visualization Technique on In Vitro Fertilization (IVF) Outcome in a Perimenopausal Patient. // Cureus. – 2024. – Vol. 16(3):e55375. – 5P.</w:t>
      </w:r>
    </w:p>
    <w:p w14:paraId="64C1307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Rogova L. N., Lipov D. S., Perfilova V. N., Kustova M. V., Mukhina A. V., Churzin, D. A. Apoptosis of granulosa cells in women with impaired reproductive function and extragenital pathology. // Bulletin of RSMU. – 2023. – Vol. 3. – P. 4–8.</w:t>
      </w:r>
    </w:p>
    <w:p w14:paraId="626D39B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Peters Alexandra E. et al. Impact of Bisphenol A and its alternatives on oocyte health: a scoping review. // Human reproduction update. – 2024. – Vol. 30(6). – P. 653-691.</w:t>
      </w:r>
    </w:p>
    <w:p w14:paraId="134D192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The Williams Institute on Sexual Orientation Law and Public Policy. UCLA School of Law. – 2006. </w:t>
      </w:r>
    </w:p>
    <w:p w14:paraId="0FCB7D1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Riskind, Rachel G. 20 Sexual orientation and use of assisted reproductive technology: social and psychological issues. In: Schenker J (ed.). // Ethical Dilemmas in Assisted Reproductive Technologies. – 2011. – P. 233-244.</w:t>
      </w:r>
    </w:p>
    <w:p w14:paraId="0C8A6F2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Position Statement: Adoption and Co-parenting of Children by Same-sex Couples. // American Psychological Association. – November 2002.</w:t>
      </w:r>
    </w:p>
    <w:p w14:paraId="35D669C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Sills Eric Scott, Sarah Ellen Murphy. Determining the status of non-transferred embryos in Ireland: a conspectus of case law and implications for clinical IVF practice. // Philosophy, ethics, and humanities in medicine: PEHM. – 2009. – Vol. 4(8). – 15P.</w:t>
      </w:r>
    </w:p>
    <w:p w14:paraId="7DA3FB5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Elster Nanette R. Assisted reproductive technologies: contracts, consents, and controversies. // American journal of family law. – 2005. – Vol. 18(4). – P. 193-199.</w:t>
      </w:r>
    </w:p>
    <w:p w14:paraId="16EEE7F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Macomber Jennifer, Prickett Kate. Adoption and Foster Care by Gay and Lesbian Parents in the United States. – 2007.</w:t>
      </w:r>
    </w:p>
    <w:p w14:paraId="6646C09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Stern J. E. Assessing assisted reproduction outcomes: sperm are important, too. // Fertility and sterility. – 2018. – Vol. 110(7). – P. 1257–1258. </w:t>
      </w:r>
    </w:p>
    <w:p w14:paraId="4356EEA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Ethical Dilemmas in Assisted Reproductive Technologies, In J. Schenker (Ed.). // De Gruyter. – 2011. – P. XXI-XXIV.</w:t>
      </w:r>
    </w:p>
    <w:p w14:paraId="790DF39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HFEA. Rules around releasing donor information. Доступно по: https://www.hfea.gov.uk/donation/donors/rules-around-releasing-donor-information/</w:t>
      </w:r>
    </w:p>
    <w:p w14:paraId="2747359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Daniels K et al. Short communication: previous semen donors and their views regarding the sharing of information with offspring. // Human reproduction (Oxford, England). – 2005. – Vol. 20(6). – P. 1670-1675.</w:t>
      </w:r>
    </w:p>
    <w:p w14:paraId="71E0736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Olga van den Akker. A review of family donor constructs: current research and future directions. // Human reproduction update. – 2006. – Vol. 12(2). – P. 91-101.</w:t>
      </w:r>
    </w:p>
    <w:p w14:paraId="4AB8B03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Sharma Radhey Shyam et al. Infertility &amp; assisted reproduction: A historical &amp; modern scientific perspective. // The Indian journal of medical research. – 2018. – Vol. 148(Supp l). – P. 10-14.</w:t>
      </w:r>
    </w:p>
    <w:p w14:paraId="2A4D91B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O'Reilly D., Bowen J. M., Perampaladas K., Qureshi R., Xie F., Hughes E. Feasibility of an altruistic sperm donation program in Canada: results from a population-based model. // Reproductive Health. – 2017. – Vol. 14(1). – 8P. </w:t>
      </w:r>
    </w:p>
    <w:p w14:paraId="7CDAE6F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Khayat Sabina, Kurilo Ljubov, Chernykh V. Ethical and legal issues of anonymous sperm donation. // Andrology and Genital Surgery. – 2017. – Vol. 18. – P. 57-60.</w:t>
      </w:r>
    </w:p>
    <w:p w14:paraId="74DCD19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Robertson J. A. Ethical and legal issues in human embryo donation. // Fertility and sterility. – 1995. – Vol. 64(5). – P. 885-894.</w:t>
      </w:r>
    </w:p>
    <w:p w14:paraId="5660E7D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Crawford Natalie M., Anne Z. Steiner. Age-related infertility. // Obstetrics and gynecology clinics of North America. – 2015. – Vol. 42(1). – P. 15-25.</w:t>
      </w:r>
    </w:p>
    <w:p w14:paraId="5EAC060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Организация Объединенных Наций. Всеобщая декларация прав человека. // ООН. - Принята резолюцией 217 А (III) Генеральной Ассамблеи ООН от 10 декабря 1948 года. Доступно по: https://www.un.org/ru/documents/decl_conv/declarations/declhr.shtml</w:t>
      </w:r>
    </w:p>
    <w:p w14:paraId="0870980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Paulk Lauren B. Embyonic Personhood: Implications for Assisted Reproductive Technology in International Human Rights Law. // American University Journal of Gender Social Policy and Law. – 2014. – Vol. 22(4). – P. 781-823.</w:t>
      </w:r>
    </w:p>
    <w:p w14:paraId="6285420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Михневич А. В., Самойлова В. В. Правовые основания применения вспомогательных репродуктивных технологий как разновидности биомедицинских технологий // Международный журнал гуманитарных и естественных наук. – 2020. – №5-4. – C. 91-95.</w:t>
      </w:r>
    </w:p>
    <w:p w14:paraId="2D43A9B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Chambers Georgina M. et al. International Committee for Monitoring Assisted Reproductive Technologies world report: assisted reproductive technology, 2014†. Human reproduction (Oxford, England). – 2021. – Vol. 36(11). – P. 2921-2934.</w:t>
      </w:r>
    </w:p>
    <w:p w14:paraId="17D2A5C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Does Insurance Cover IVF? What to Know About Fertility Benefits and IVF Coverage. – 2025. Доступно по: https://www.aspirefertility.com/blog/does-insurance-cover-ivf-what-to-know-about-fertility-benefits-and-ivf-coverage</w:t>
      </w:r>
    </w:p>
    <w:p w14:paraId="072E840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Dupree James M. et al. Provision of Insurance Coverage for IVF by a Large Employer and Changes in IVF Rates Among Health Plan Enrollees. // JAMA. – 2019. – Vol. 322(19). – P. 1920-1921.</w:t>
      </w:r>
    </w:p>
    <w:p w14:paraId="1E8BFE5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Dayo Olumayowa et al. Navigating health insurance selection for in vitro fertilization (IVF) benefits: A study protocol. // Contemporary clinical trials. – 2025. – Vol. 155:107998.</w:t>
      </w:r>
    </w:p>
    <w:p w14:paraId="7BA9753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Karen N. Brown. The State of IVF Insurance Coverage: Global Highlights and Where We Are Now. // Reproductive Medicine &amp; IVF. GE HealthCare. – 2021. Доступно по: https://www.volusonclub.net/empowered-womens-health/the-state-of-ivf-insurance-coverage-global-highlights-and-where-we-are-now/</w:t>
      </w:r>
    </w:p>
    <w:p w14:paraId="2F01E95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Программа «Аңсаған сәби». Охрана здоровья матери и ребенка. Послание Главы государства Касым-Жомарта Токаева народу Казахстана. – 2020. Доступно по: https://www.akorda.kz/ru/addresses/addresses_of_president/poslanie-glavy-gosudarstva-kasym-zhomarta-tokaeva-narodu-kazahstana-1-sentyabrya-2020-g</w:t>
      </w:r>
    </w:p>
    <w:p w14:paraId="776170E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Präg Patrick, Melinda C. Mills. Cultural determinants influence assisted reproduction usage in Europe more than economic and demographic factors. Human reproduction (Oxford, England). – 2017. – Vol. 32(11). – P. 2305-2314.</w:t>
      </w:r>
    </w:p>
    <w:p w14:paraId="7035B7B1"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Руководящий комитет по биоэтике совета европы (cdbi). Защита эмбриона человека in vitro. Доклад Рабочей группы по защите эмбриона и плода человека. / - Страсбург, 2003. – 50 С.</w:t>
      </w:r>
    </w:p>
    <w:p w14:paraId="57D4F6B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Benagiano G., Filippi V., Sgargi S., Gianaroli L. Italian Constitutional Court removes the prohibition on gamete donation in Italy // Reproductive BioMedicine Online. – 2014. – Vol. 29. – P. 662-664.</w:t>
      </w:r>
    </w:p>
    <w:p w14:paraId="2009963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Полякова И., Андал А. Влияние религиозных взглядов на донорство в репродукции: тенденции и мировой опыт. // Государство, религия, церковь в России и за рубежом. – 2022. – Т. 40(4). – С. 219-241.</w:t>
      </w:r>
    </w:p>
    <w:p w14:paraId="2AD547C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Чалова Л., Локшин В., Гусева А., Кинжибаев А. Донорство половых гамет. Этические и правовые аспекты. // Репродуктивная медицина (Центральная Азия). – 2020. – Т. 3(44). – С. 16–22.</w:t>
      </w:r>
    </w:p>
    <w:p w14:paraId="532F57D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McTavish James. Why the Church Says "Yes" to Life and "No" to IVF. // The Linacre quarterly. – 2022. – Vol. 89(4). – P. 450-454.</w:t>
      </w:r>
    </w:p>
    <w:p w14:paraId="5A489B1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Surah 18, Al-Kahf, Ayah 46 / The Holy Qur’an.</w:t>
      </w:r>
    </w:p>
    <w:p w14:paraId="2E724A4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Al-Bar Mohammed Ali, Hassan Chamsi-Pasha. Contemporary Bioethics: Islamic Perspective. // Springer. – 2015. – First edition. – Chapter 11. – 20P.</w:t>
      </w:r>
    </w:p>
    <w:p w14:paraId="71982A81"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Inhorn, Marcia C et al. Third-party reproductive assistance around the Mediterranean: comparing Sunni Egypt, Catholic Italy and multisectarian Lebanon. // Reproductive biomedicine online. – 2010. – Vol. 21(7). – P. 848-853. </w:t>
      </w:r>
    </w:p>
    <w:p w14:paraId="75A3973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Fadel Hossam E. The Islamic viewpoint on new assisted reproductive technologies. // The Fordham urban law journal. – 2002. – Vol. 30(1). – P. 147-157.</w:t>
      </w:r>
    </w:p>
    <w:p w14:paraId="1FECF8A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Moosa E. Human cloning in Muslim ethics. // Voices Across Boundaries Fall. – 2003. – P. 23–26.</w:t>
      </w:r>
    </w:p>
    <w:p w14:paraId="610C69F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Iram M., Khowaja S. Missing Identity: To Whom Do I Belong? // i-manager's Journal on Nursing. – 2019. – Vol. 9(2). – P. 50-53.</w:t>
      </w:r>
    </w:p>
    <w:p w14:paraId="3449611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Электронная еврейская энциклопедия (ЭЕЭ). / World ORT – 2018. Доступно по:  https://eleven.co.il</w:t>
      </w:r>
    </w:p>
    <w:p w14:paraId="7E1EE36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Silber Sherman J. Judaism and reproductive technology. // Cancer treatment and research. – 2010. – Vol. 156. – P. 471-480.</w:t>
      </w:r>
    </w:p>
    <w:p w14:paraId="0206F92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Sallam H. N, Sallam N. H. Religious aspects of assisted reproduction. // Facts, views &amp; vision in ObGyn. – 2016. – Vol. 8(1). – P. 33-48.</w:t>
      </w:r>
    </w:p>
    <w:p w14:paraId="609033A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Storrow R.F. Quests for Conception: Fertility Tourists, Globalization and Feminist Legal Theory. // Hastings Law Journal. – 2006. – Vol. 57. – P. 302–303.</w:t>
      </w:r>
    </w:p>
    <w:p w14:paraId="1719ED7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Pew Forum on Religion &amp; Public Life. Global Christianity A Report on the Size and Distribution of the World’s Christian Population. / Pew Research Center.  – 2011. – 130P. Доступно по: https://www.pewresearch.org/wp-content/uploads/sites/20/2011/12/Christianity-fullreport-web.pdf</w:t>
      </w:r>
    </w:p>
    <w:p w14:paraId="58B7419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Abbot D. The Christian Science Tradition – religious beliefs and healthcare decisions. // The Park Ridge Center for the Study of Health, Faith and Ethics. – 2002. – 14P. Доступно по: https://institutionalrepository.aah.org/cgi/viewcontent.cgi?article=1396&amp;context=alldocuments</w:t>
      </w:r>
    </w:p>
    <w:p w14:paraId="095B745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Cohen Cynthia B. Protestant perspectives on the uses of the new reproductive technologies. // The Fordham urban law journal. – 2002. – Vol. 30(1). – P. 135-145.</w:t>
      </w:r>
    </w:p>
    <w:p w14:paraId="148B734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Ying Li-Ying et al. The Experience of Chinese Couples Undergoing In Vitro Fertilization Treatment: Perception of the Treatment Process and Partner Support. // PloS one. – 2015. – Vol. 10(10): e0139691. – 18P.</w:t>
      </w:r>
    </w:p>
    <w:p w14:paraId="44D1D7F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Wolf R. The adoption of Buddhism’s principles as a means of improving physicians' work with terminally ill patients. // Med Law. – 2014. – Vol. 33(3). – P. 49-59.</w:t>
      </w:r>
    </w:p>
    <w:p w14:paraId="4157C80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Parker Willie J. The moral imperative of reproductive rights, health, and justice. // Best practice &amp; research. Clinical obstetrics &amp; gynaecology. – 2020. – Vol. 62. – P. 3-10.</w:t>
      </w:r>
    </w:p>
    <w:p w14:paraId="5FA2449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Adami Valentina. Women's Reproductive Rights: A literary perspective. // Pólemos. – 2012. – Vol. 6(1). – P. 101-123.</w:t>
      </w:r>
    </w:p>
    <w:p w14:paraId="6F2EDCC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Freedman L.P., Isaacs S.L. Human rights and reproductive choice. // Studies in family planning. – 1993. – Vol. 24(1). – P. 18-30.</w:t>
      </w:r>
    </w:p>
    <w:p w14:paraId="73D7A7E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Moutzouroulia Aggeliki et al. The impact of infertility on the mental health of women undergoing in vitro fertilization treatment. // Sexual &amp; reproductive healthcare: official journal of the Swedish Association of Midwives. – 2025. – Vol. 43: 101072. – 7P.</w:t>
      </w:r>
    </w:p>
    <w:p w14:paraId="335180B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Jones C. A., L. G. Keith. Medical tourism and reproductive outsourcing: the dawning of a new paradigm for healthcare. // International journal of fertility and women's medicine. – 2006. – Vol. 51(6). – P. 251-255.</w:t>
      </w:r>
    </w:p>
    <w:p w14:paraId="58C3DC0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Piersanti Valeria et al. Surrogacy and "Procreative Tourism". What Does the Future Hold from the Ethical and Legal Perspectives? // Medicina (Kaunas, Lithuania). – 2021. – Vol. 57(1): 47. – 16P.</w:t>
      </w:r>
    </w:p>
    <w:p w14:paraId="6CDDA3F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Gleicher Norbert, David H Barad. The choice of gender: is elective gender selection, indeed, sexist? // Human reproduction (Oxford, England). – 2007. – Vol. 22(11). – P. 3038-3041.</w:t>
      </w:r>
    </w:p>
    <w:p w14:paraId="0DE7C18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Schenker Joseph G. Gender selection: cultural and religious perspectives. // Journal of assisted reproduction and genetics. – 2002. – Vol. 19(9). – P. 400-410.</w:t>
      </w:r>
    </w:p>
    <w:p w14:paraId="0EF9061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Fasouliotis S. J., J. G. Schenker. Social aspects in assisted reproduction. // Human reproduction update. – 1999. – Vol. 5(1). – P. 26-39.</w:t>
      </w:r>
    </w:p>
    <w:p w14:paraId="026B0E8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Ghinea Narcyz et al. Situating commercialization of assisted reproduction in its socio-political context: a critical interpretive synthesis. // Human reproduction open. – 2022. – Vol. 2022(4): hoac052. – 10P.</w:t>
      </w:r>
    </w:p>
    <w:p w14:paraId="6018FBA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Asplund Kjell. Use of in vitro fertilization-ethical issues. // Upsala journal of medical sciences. – 2020. – Vol. 125(2). – P. 192-199.</w:t>
      </w:r>
    </w:p>
    <w:p w14:paraId="397C034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McLean Laura et al. Patient and clinician experiences with cross-border reproductive care: A systematic review. // Patient education and counseling. – 2022. – Vol. 105(7). – P. 1943-1952.</w:t>
      </w:r>
    </w:p>
    <w:p w14:paraId="6595923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Inhorn Marcia C. Globalization and gametes: reproductive 'tourism,' Islamic bioethics, and Middle Eastern modernity. // Anthropology &amp; medicine. – 2011. – Vol. 18(1). – P. 87-103.</w:t>
      </w:r>
    </w:p>
    <w:p w14:paraId="3616BA9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Bassan Sharon, Merle A. Michaelsen. Honeymoon, medical treatment or big business? An analysis of the meanings of the term "reproductive tourism" in German and Israeli public media discourses. // Philosophy, ethics, and humanities in medicine: PEHM. – 2013. – Vol. 8(9). – 8P.</w:t>
      </w:r>
    </w:p>
    <w:p w14:paraId="2100392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Kalugina, Alla Stanislavovna et al. Comparative efficiency study of fresh and vitrified oocytes in egg donation programs for different controlled ovarian stimulation protocols. // Gynecological endocrinology: the official journal of the International Society of Gynecological Endocrinology. – 2014. – Vol. 30(Suppl). – P. 35-38.</w:t>
      </w:r>
    </w:p>
    <w:p w14:paraId="209E276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Inhorn Marcia C., Zeynep B. Gürtin. Cross-border reproductive care: a future research agenda. // Reproductive biomedicine online. – 2011. – Vol. 23(5). – P. 665-676.</w:t>
      </w:r>
    </w:p>
    <w:p w14:paraId="6E5B3D4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Ткач О. А. «Наполовину родные»? Проблематизация родства и семьи в газетных публикациях о вспомогательных репродуктивных технологиях // ЖИСП. – 2013.  – T. 11(1). – C. 49-68.</w:t>
      </w:r>
    </w:p>
    <w:p w14:paraId="3D4B1EA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Serre Jean-Louis et al. Does anonymous sperm donation increase the risk for unions between relatives and the incidence of autosomal recessive diseases due to consanguinity? // Human reproduction (Oxford, England). – 2014. – Vol. 29(3). – P. 394-399.</w:t>
      </w:r>
    </w:p>
    <w:p w14:paraId="05E4576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Practice Committee of the American Society for Reproductive Medicine and Practice Committee of the Society for Assisted Reproductive Technology. Repetitive oocyte donation: a committee opinion. // Fertility and sterility. – 2020. – Vol. 113(6). – P. 1150-1153.</w:t>
      </w:r>
    </w:p>
    <w:p w14:paraId="23FA80C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Assisted reproduction, fertility treatment, donor conception and coparenting. / Mills &amp; Reeve. Доступно по: https://www.familylawsolicitors.org/creating-families/assisted-reproduction-fertility-treatment-donor-conception-and-co-parenting</w:t>
      </w:r>
    </w:p>
    <w:p w14:paraId="5C2B5B7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Саввина О. В. Этические основания регулирования донации гамет и практики co-parenting // Актуальные проблемы российского права. – 2019. – Т. 4(101). – С. 19-26.</w:t>
      </w:r>
    </w:p>
    <w:p w14:paraId="0661944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European IVF-Monitoring Consortium (EIM) for the European Society of Human Reproduction and Embryology (ESHRE), Calhaz-Jorge C, Smeenk J, et al. Survey on ART and IUI: legislation, regulation, funding, and registries in European countries-an update. // Human Reproduction. – 2024. – Vol. 39(9). – P. 1909-1924.</w:t>
      </w:r>
    </w:p>
    <w:p w14:paraId="6882B87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Bergmann Sven. Fertility tourism: circumventive routes that enable access to reproductive technologies and substances. // Signs. – 2011. – Vol. 36(2). – P. 280-288.</w:t>
      </w:r>
    </w:p>
    <w:p w14:paraId="79EBA86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Degli Esposti Sara, Vincenzo Pavone. Oocyte provision as a (quasi) social market: Insights from Spain. // Social science &amp; medicine (1982). – 2019. – Vol. 234:112381. – 9P.</w:t>
      </w:r>
    </w:p>
    <w:p w14:paraId="60A8B5A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Nakamura M. S. et al. Establishing a program of oocyte donation in Brazil. // Fertility and sterility. – 1992. – Vol. 57(2). – P. 439-441.</w:t>
      </w:r>
    </w:p>
    <w:p w14:paraId="434DF56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Rocha Douglas Oliveira et al. The Child's Right to Know Versus the Parents' Right Not to Tell: The Attitudes of Couples Undergoing Fertility Treatments Towards Identity-Release Gamete Donation. // Journal of reproduction &amp; infertility. – 2023. – Vol. 24(3). – P. 198-205.</w:t>
      </w:r>
    </w:p>
    <w:p w14:paraId="20CD390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République Française. LOI no 2021-1017 du 2 août 2021 relative à la bioéthique. (1) NOR: SSAX1917211L. / Journal officiel de la République Française. – 2021. Доступно по: https://www.legifrance.gouv.fr/eli/loi/2021/8/2/SSAX1917211L/jo/texte</w:t>
      </w:r>
    </w:p>
    <w:p w14:paraId="7C129B7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Giulia Giovannini. The French Law on Bioethics and its Limitations: Challenges for the Future from a Comparative Perspective. // International Journal of Law, Policy and the Family. – 2022. – Vol. 36(1): ebac01.</w:t>
      </w:r>
    </w:p>
    <w:p w14:paraId="70E3D63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Ducrocq B., Jonard S., Fry J. Conditions actuelles du don de gamètes en France [Current conditions of gamete donation in France]. // Rev Prat. – 2018. – Vol. 68(2). – P. 207-212.</w:t>
      </w:r>
    </w:p>
    <w:p w14:paraId="6F9EB51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Oddelek za reproduktivno medicino in ginekološko endokrinologijo. Darovanje. / Univerzitetni klinični center Maribor. Доступно по: https://www.ukc-mb.si/ivf/darovanje/</w:t>
      </w:r>
    </w:p>
    <w:p w14:paraId="3696A9A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Nahman, Michal. Reverse traffic: intersecting inequalities in human egg donation. // Reproductive biomedicine online. – 2011. – Vol. 23(5). – P. 626-633.</w:t>
      </w:r>
    </w:p>
    <w:p w14:paraId="4CF6FAE1"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Shalev Carmel, Gabriele Werner-Felmayer. Patterns of globalized reproduction: Egg cells regulation in Israel and Austria. // Israel journal of health policy research. – 2012. - Vol. 1(15). – 12P.</w:t>
      </w:r>
    </w:p>
    <w:p w14:paraId="3A035EB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Heng Boon Chin. Alternative solutions to the current situation of oocyte donation in Singapore. // Reproductive biomedicine online. – 2006. – Vol. 12(3). – P. 286-291.</w:t>
      </w:r>
    </w:p>
    <w:p w14:paraId="2E551ED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Федеральный закон от 21 ноября 2011 г. № 323-ФЗ "Об основах охраны здоровья граждан в Российской Федерации". / Министерство здравоохранения Российской Федерации. Доступно по: https://minzdrav.gov.ru/documents/7025-federalnyy-zakon-323-fz-ot-21-noyabrya-2011-g</w:t>
      </w:r>
    </w:p>
    <w:p w14:paraId="128D1D3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Приказ от 31 июля 2020 г. N 803н “О порядке использования вспомогательных репродуктивных технологий, противопоказаниях и ограничениях к их применению”. / Министерство здравоохранения Российской Федерации. Доступно по: https://normativ.kontur.ru/document?moduleId=1&amp;documentId=373901</w:t>
      </w:r>
    </w:p>
    <w:p w14:paraId="4AA5705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Закон Украины от 19 ноября 1992 года № 2801-XII. “Основы законодательства Украины о здравоохранении”. (с изменениями и дополнениями по состоянию на 27.03.2025 г.). / Законодательство Украины о здравоохранении. Доступно по: https://continent-online.com/Document/?doc_id=30454044#pos=1;-83</w:t>
      </w:r>
    </w:p>
    <w:p w14:paraId="47D2778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Приказ Министерства здравоохранения Украины от 9 сентября 2013 года № 787 “Об утверждении Порядка применения вспомогательных репродуктивных технологий в Украине”. (с изменениями и дополнениями по состоянию на 30.12.2024 г.) / Министерствj здравоохранения Украины. Доступно по: https://ips.ligazakon.net/document/RE24229?an=1</w:t>
      </w:r>
    </w:p>
    <w:p w14:paraId="7040D81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Government of Georgia. Decree N724, 26.12.2014. On Approval of Georgian Healthcare System State Concept 2014-2020 “Universal Healthcare and Quality Management for Protection of Patient Rights.” / Healthcare System of Georgia. Доступно по: https://matsne.gov.ge/en/document/view/2657250?publication=0</w:t>
      </w:r>
    </w:p>
    <w:p w14:paraId="02AF37A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Закон Республики Узбекистан. Об охране репродуктивного здоровья граждан. Принят Законодательной палатой 15 февраля 2019 года. Одобрен Сенатом 28 февраля 2019 года. / Законодательство Республики Узбекистан. Доступно по: https://nrm.uz/contentf?doc=581662_zakon_respubliki_uzbekistan_ot_11_03_2019_g_n_zru-528_ob_ohrane_reproduktivnogo_zdorovya_grajdan_(prinyat_zakonodatelnoy_palatoy_15_02_2019_g_odobren_senatom_28_02_2019_g_)&amp;products=1_vse_zakonodatelstvo_uzbekistana</w:t>
      </w:r>
    </w:p>
    <w:p w14:paraId="16F71C8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Закон № 339 от 08-12-2022 О внесении изменений в некоторые нормативные акты (репродуктивное здоровье). / Республика Молдова. Monitorul Oficial № 440-444 статья № 809</w:t>
      </w:r>
    </w:p>
    <w:p w14:paraId="210EEBA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Kupka Markus S et al. International Committee for Monitoring Assisted Reproductive Technology world report: assisted reproductive technology, 2015 and 2016. // Fertility and sterility. – 2024. – Vol. 122(5). – P. 875-893.</w:t>
      </w:r>
    </w:p>
    <w:p w14:paraId="5473000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Heng Boon Chin. Legal and ethical issues in the international transaction of donor sperm and eggs. // Journal of assisted reproduction and genetics. – 2007. – Vol. 24(4). – P. 107-109.</w:t>
      </w:r>
    </w:p>
    <w:p w14:paraId="5AD57D7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Hibino Yuri, Sonia Allan. Absence of laws regarding sperm and oocyte donation in Japan and the impacts on donors, parents, and the people born as a result. // Reproductive medicine and biology. – 2020. – Vol. 19(3). – P. 295-298.</w:t>
      </w:r>
    </w:p>
    <w:p w14:paraId="4B3A0A8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Gong Dan et al. An overview on ethical issues about sperm donation. // Asian journal of andrology. – 2009. – Vol. 11(6). – P. 645-652.</w:t>
      </w:r>
    </w:p>
    <w:p w14:paraId="0CB3AD6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FIGO Committee for the Study of Ethical Aspects of Human Reproduction and Women's Health. Ethical Issues in Obstetrics and Gynecology. / London: FIGO House. – 2006.</w:t>
      </w:r>
    </w:p>
    <w:p w14:paraId="640FE44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Blyth E. Donor assisted conception and donor offspring rights to genetic origins information. // The International Journal of Children’s Rights. – 1998. – Vol. 6. – P. 237–253.</w:t>
      </w:r>
    </w:p>
    <w:p w14:paraId="50B5DA9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Human Fertilisation and Embryology Authority. Limitations on the use of gametes (or embryos created using gametes) from an individual donor. / HFEA Practice Guidance. Human Fertilisation and Embryology Act 1990.</w:t>
      </w:r>
    </w:p>
    <w:p w14:paraId="6B90191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Melbourne IVF. Sperm donation. / The Royal Women's Hospital. – 2005.</w:t>
      </w:r>
    </w:p>
    <w:p w14:paraId="12205F3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Western Australia Reproductive Technology Council. Questions and answers about the donation of human reproductive material. / Western Australia Department of Health. – 2005.</w:t>
      </w:r>
    </w:p>
    <w:p w14:paraId="7EF1167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Casteels Phyline et al. Perspectives on sperm donor anonymity: insights from donor-conceived adults in Belgium. // Human reproduction (Oxford, England). – 2024. – Vol. 39(9). – P. 2021-2031.</w:t>
      </w:r>
    </w:p>
    <w:p w14:paraId="01F8E05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Mohr, Sebastian. Living Kinship Trouble: Danish Sperm Donors' Narratives of Relatedness. // Medical anthropology. – 2015. – Vol. 34(5). – P. 470-484.</w:t>
      </w:r>
    </w:p>
    <w:p w14:paraId="43C3AAD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Symons Xavier, Henry Kha. An Ethical Examination of Donor Anonymity and a Defence of a Legal Ban on Anonymous Donation and the Establishment of a Central Register. // Journal of bioethical inquiry. – 2024. – Vol. 21(1). – P. 105-115.</w:t>
      </w:r>
    </w:p>
    <w:p w14:paraId="447E0B9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Ahuja K. K., E. G. Simons. Donor eggs and brother's sperm: are the ethical concerns real? // Reproductive biomedicine online. – 2001. – Vol. 3(1). – P. 4-5.</w:t>
      </w:r>
    </w:p>
    <w:p w14:paraId="3290938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Sills Eric Scott et al. IVF for premature ovarian failure: first reported births using oocytes donated from a twin sister. // Reproductive biology and endocrinology: RB&amp;E. – 2010. – Vol. 8(31). – 3P.</w:t>
      </w:r>
    </w:p>
    <w:p w14:paraId="6F776CF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Li Zhiling et al. Fertilization of IVF/ICSI using sibling oocytes from couples with subfertile male or unexplained infertility. // Journal of Huazhong University of Science and Technology. – 2004. – Vol. 24(4). – P. 365-368, 384.</w:t>
      </w:r>
    </w:p>
    <w:p w14:paraId="539B326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Gavriil Eleftherios et al. Embryology outcomes of a device-based sperm separation technique compared to density gradient centrifugation using thawed spermatozoa-a sibling donor oocyte study. // Journal of assisted reproduction and genetics. – 2025. – Vol. 42(1). – P. 97-105.</w:t>
      </w:r>
    </w:p>
    <w:p w14:paraId="03E9F6D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Thurin-Kjellberg, Ann. “Donation av ägg och spermier” [Gamete donation]. // Lakartidningen. – 2022. – Vol. 119(22059).</w:t>
      </w:r>
    </w:p>
    <w:p w14:paraId="41AF198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Isaksson S et al. Two decades after legislation on identifiable donors in Sweden: are recipient couples ready to be open about using gamete donation? // Human reproduction (Oxford, England). – 2011. – Vol. 26(4). – P. 853-860.</w:t>
      </w:r>
    </w:p>
    <w:p w14:paraId="75741DB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Blyth, Eric. Implementing an altruistic sperm donation program in Canada. // Journal of obstetrics and gynaecology Canada: JOGC = Journal d'obstetrique et gynecologie du Canada: JOGC. – 2011. – Vol. 33(5). – P. 484-485.</w:t>
      </w:r>
    </w:p>
    <w:p w14:paraId="02A42FF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Reference re Assisted Human Reproduction Act, 2010 SCC 61, [2010] 3 S.C.R. 457. / Supreme Court of Canada. – 2010. Доступно по: https://www.canlii.org/en/ca/scc/doc/2010/2010scc61/2010scc61.html</w:t>
      </w:r>
    </w:p>
    <w:p w14:paraId="6FD0418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Sperm Donation Law in Canada. Доступно по: http://www.fertilitylawcanada.com/sperm-donor-law-in-canada.html</w:t>
      </w:r>
    </w:p>
    <w:p w14:paraId="236F10D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Henein Mary, Carolyn Ells. Towards a Patient-Centred Regulation of Gamete Donation in Canada. // Journal of obstetrics and gynaecology Canada: JOGC = Journal d'obstetrique et gynecologie du Canada: JOGC. – 2019. – Vol. 41(9). – P. 1338-1340.</w:t>
      </w:r>
    </w:p>
    <w:p w14:paraId="76E50FF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O'Reilly Daria et al. Feasibility of an altruistic sperm donation program in Canada: results from a population-based model. // Reproductive health. – 2017. – Vol. 14(8). – 8P.</w:t>
      </w:r>
    </w:p>
    <w:p w14:paraId="4CA37CF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 xml:space="preserve">Madeira Jody L. Taking Baby Steps: How Patients and Fertility Clinics Collaborate in Conception. // University of California Press. Berkeley, CA. Books &amp; Book Chapters by Maurer Faculty. – 2017. – 304P. </w:t>
      </w:r>
    </w:p>
    <w:p w14:paraId="36FD9C3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Li Piani Letizia et al. Oocyte donors' experience and expectations in a non-profit fertility care setting. // Journal of assisted reproduction and genetics. – 2024. – Vol. 41(9). – P. 2337-2347.</w:t>
      </w:r>
    </w:p>
    <w:p w14:paraId="3A5FDD2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Adlam Kirby et al. Oocyte donors' physical outcomes and psychosocial experiences: a mixed-methods study. // Fertility and sterility. – 2025. – Vol. 124(1). – P. 95-103.</w:t>
      </w:r>
    </w:p>
    <w:p w14:paraId="0AB4DB5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Cohen, J. The efficiency and efficacy of IVF and GIFT. // Human reproduction (Oxford, England). – 1991. – Vol. 6(5). – P. 613-618.</w:t>
      </w:r>
    </w:p>
    <w:p w14:paraId="574F8A3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Bauer Tobias. A Systematic Review of Qualitative Studies Investigating Motives and Experiences of Recipients of Anonymous Gamete Donation. // Frontiers in sociology. – 2022. – Vol. 7. – 18P.</w:t>
      </w:r>
    </w:p>
    <w:p w14:paraId="2175881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Calhaz-Jorge C. et al. Survey on ART and IUI: legislation, regulation, funding and registries in European countries: The European IVF-monitoring Consortium (EIM) for the European Society of Human Reproduction and Embryology (ESHRE). // Human reproduction open. – 2020. – Vol. 2020(1 hoz044). – 18P.</w:t>
      </w:r>
    </w:p>
    <w:p w14:paraId="34F2B1B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Bujan L. et al. Motivations and personality characteristics of candidate sperm and oocyte donors according to parenthood status: a national study from the French CECOS network. // Human reproduction open. – 2022. – Vol. 2022(4 hoac042). – 14P.</w:t>
      </w:r>
    </w:p>
    <w:p w14:paraId="5D98D81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Garolla Andrea et al. Practical Clinical and Diagnostic Pathway for the Investigation of the Infertile Couple. // Frontiers in endocrinology. – 2021. – Vol. 11(591837). – 15P.</w:t>
      </w:r>
    </w:p>
    <w:p w14:paraId="4BA74BB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Iranifard Elnaz et al. A systematic review of assisted and third-party reproduction guidelines regarding management and care of donors. // Reproductive health. – 2024. – Vol. 21(75). – 17P.</w:t>
      </w:r>
    </w:p>
    <w:p w14:paraId="6C1179E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Awonuga Awoniyi O. et al. Overview of infertility. // Systems biology in reproductive medicine. – 2025. – Vol. 71(1). – P. 116-142.</w:t>
      </w:r>
    </w:p>
    <w:p w14:paraId="757DC65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Harper J. C. et al. Recent developments in genetics and medically assisted reproduction: from research to clinical applications. // European journal of human genetics: EJHG. – 2018. – Vol. 26(1). – P. 12-33.</w:t>
      </w:r>
    </w:p>
    <w:p w14:paraId="752EDF8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Rodriguez-Purata Jorge et al. Clinical success of IUI cycles with donor sperm is not affected by total inseminated volume: a RCT. // Human reproduction open. – 2018. – Vol. 2(hoy002). – 7P.</w:t>
      </w:r>
    </w:p>
    <w:p w14:paraId="22423BD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Okun Nanette et al. Pregnancy outcomes after assisted human reproduction. // Journal of obstetrics and gynaecology Canada: JOGC = Journal d'obstetrique et gynecologie du Canada: JOGC. – 2014. – Vol. 36(1). – P. 64-83.</w:t>
      </w:r>
    </w:p>
    <w:p w14:paraId="61FECCC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Lawrenz Barbara et al. The ART of frozen embryo transfer: back to nature! // Gynecological endocrinology: the official journal of the International Society of Gynecological Endocrinology. – 2020. – Vol. 36(6). – P. 479-483.</w:t>
      </w:r>
    </w:p>
    <w:p w14:paraId="070292B6"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Yurchuk Taisiia et al. New Approach to the Cryopreservation of GV Oocytes and Cumulus Cells through the Lens of Preserving the Intercellular Gap Junctions Based on the Bovine Model. // International journal of molecular sciences. – 2024. – Vol. 25(11) 6074. – 16P.</w:t>
      </w:r>
    </w:p>
    <w:p w14:paraId="08C30E3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Collée Julie et al. Polycystic ovarian syndrome and infertility: overview and insights of the putative treatments. // Gynecological endocrinology: the official journal of the International Society of Gynecological Endocrinology. – 2021. – Vol. 37(10). – P. 869-874.</w:t>
      </w:r>
    </w:p>
    <w:p w14:paraId="3E05DD8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Fauser B. C. et al. Minimal ovarian stimulation for IVF: appraisal of potential benefits and drawbacks. // Human reproduction (Oxford, England). – 1999. – Vol. 14(11). – P. 2681-2686.</w:t>
      </w:r>
    </w:p>
    <w:p w14:paraId="021053B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Sutovsky P. et al. Molecular medical approaches for alleviating infertility and understanding assisted reproductive technologies. // Proceedings of the Association of American Physicians. – 1996. – Vol. 108(6). – P. 432-443.</w:t>
      </w:r>
    </w:p>
    <w:p w14:paraId="47678A5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Sharma Hitika et al. Development of mitochondrial replacement therapy: A review. // Heliyon. – 2020. – Vol. 6(9) e04643. – 7P.</w:t>
      </w:r>
    </w:p>
    <w:p w14:paraId="6A33DC3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Morales P. et al. Human spermatozoa selected by Percoll gradient or swim-up are equally capable of binding to the human zona pellucida and undergoing the acrosome reaction. // Human reproduction (Oxford, England). – 1991. – Vol. 6(3). – P. 401-404.</w:t>
      </w:r>
    </w:p>
    <w:p w14:paraId="62931C7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Aggarwal Bhorika et al. IVF or ICSI for fertility preservation? // Reproduction &amp; fertility. – Vol. 2(1). – P. 1-3.</w:t>
      </w:r>
    </w:p>
    <w:p w14:paraId="40B6F05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Goedeke Sonja, Iolanda S. Rodino. Embryo donation: Counselling practice issues and dilemmas within the context of identity-release donor programmes. // Patient education and counseling. – 2023. – Vol. 108(107616).</w:t>
      </w:r>
    </w:p>
    <w:p w14:paraId="452E486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Seckin Serin, Eric J. Forman. Does PGT-A affect cumulative live birth rate? // Current opinion in obstetrics &amp; gynecology. – 2023. – Vol. 35(3). – P. 216-223.</w:t>
      </w:r>
    </w:p>
    <w:p w14:paraId="1B9BEC9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Casper Robert F. PGT-A: Houston, we have a problem. // Journal of assisted reproduction and genetics. – 2023. – Vol. 40(10). – P. 2325-2332.</w:t>
      </w:r>
    </w:p>
    <w:p w14:paraId="47CF07A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Cobo Ana et al. Oocyte vitrification as an efficient option for elective fertility preservation. // Fertility and sterility. – 2016. – Vol. 105(3). – P. 755-764.e8.</w:t>
      </w:r>
    </w:p>
    <w:p w14:paraId="6C66A754"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Klock Susan C., Steven R. Lindheim. Disposition of unused cryopreserved embryos: opportunities and liabilities. // Fertility and sterility. – 2023. – Vol. 119(1). – P. 1-2.</w:t>
      </w:r>
    </w:p>
    <w:p w14:paraId="392E2AC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Arian Sara E. et al. Endometrial receptivity array before frozen embryo transfer cycles: a systematic review and meta-analysis. // Fertility and sterility. – 2023. – Vol. 119(2). – P. 229-238.</w:t>
      </w:r>
    </w:p>
    <w:p w14:paraId="3B2C692A"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Fauser B. C. et al. Minimal ovarian stimulation for IVF: appraisal of potential benefits and drawbacks. // Human reproduction (Oxford, England). – 1999. – Vol. 14(11). – P. 2681-2686.</w:t>
      </w:r>
    </w:p>
    <w:p w14:paraId="31CB4BAC"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Clarke Helen et al. UK guidelines for the medical and laboratory procurement and use of sperm, oocyte and embryo donors (2019). // Human fertility (Cambridge, England). – 2021. – Vol. 24(1). – P. 3-13.</w:t>
      </w:r>
    </w:p>
    <w:p w14:paraId="5F22D00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Góngora Alfredo et al. Sperm Human Biobanking: An Overview. // Archives of medical research. – 2024. – Vol. 55(8). – 18P.</w:t>
      </w:r>
    </w:p>
    <w:p w14:paraId="5593DF35"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Об утверждении правил выдачи заключений (разрешительных документов) на ввоз на территорию Республики Казахстан из государств, не являющихся членами Евразийского экономического союза, и вывоз с территории Республики Казахстан в эти государства образцов биологических материалов человека, гемопоэтических стволовых клеток, костного мозга, донорских лимфоцитов в целях проведения неродственной трансплантации, половых клеток и эмбрионов. Приказ Министра здравоохранения Республики Казахстан от 3 ноября 2020 года № ҚР ДСМ-177/2020. Зарегистрирован в Министерстве юстиции Республики Казахстан 5 ноября 2020 года № 21592. Доступно по: https://adilet.zan.kz/rus/docs/V2000021592#z3</w:t>
      </w:r>
    </w:p>
    <w:p w14:paraId="24E6CA59"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Griessler Erich, Mariella Hager. Changing direction: the struggle of regulating assisted reproductive technology in Austria. // Reproductive biomedicine &amp; society online. – 2017. – Vol. 3. – P. 68-76.</w:t>
      </w:r>
    </w:p>
    <w:p w14:paraId="44ED86DB"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Lafuente-Funes Sara et al. Egg donation in the age of vitrification: A study of egg providers' perceptions and experiences in the UK, Belgium and Spain. // Sociology of health &amp; illness. – 2023. – Vol. 45(2). – P. 259-278.</w:t>
      </w:r>
    </w:p>
    <w:p w14:paraId="675B672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Искусственное оплодотворение (ЭКО) в Израиле. Доступно по: https://ru.bookimed.com/clinics/country=israel/procedure=eko-ekstrakorporalnoe-oplodotvorenie/</w:t>
      </w:r>
    </w:p>
    <w:p w14:paraId="389257EE"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Руководство по стоимости лечения экстракорпорального оплодотворения (ЭКО) в Испании. Доступно по: https://medigence.com/ru/blog/ivf-treatment-cost-in-spain/</w:t>
      </w:r>
    </w:p>
    <w:p w14:paraId="614427D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Wu Alex K. et al. Out-of-pocket fertility patient expense: data from a multicenter prospective infertility cohort. // The Journal of urology. – 2014. – Vol. 191(2). – P. 427-432.</w:t>
      </w:r>
    </w:p>
    <w:p w14:paraId="0EB94FE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Njagi Purity et al. Financial costs of assisted reproductive technology for patients in low- and middle-income countries: a systematic review. // Human reproduction open. – 2023. – Vol. 2023(2) hoad007. – 16P.</w:t>
      </w:r>
    </w:p>
    <w:p w14:paraId="763B20D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Mackay Amanda et al. Inequity of Access: Scoping the Barriers to Assisted Reproductive Technologies. // Pharmacy (Basel, Switzerland). – 2023. – Vol. 11(17). – 16P.</w:t>
      </w:r>
    </w:p>
    <w:p w14:paraId="5568B738"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Уголовный кодекс Республики Казахстан от 3 июля 2014 года № 226-V. Доступно по: https://online.zakon.kz/Document/?doc_id=31575252&amp;pos=5;-106#pos=5;-106</w:t>
      </w:r>
    </w:p>
    <w:p w14:paraId="2D49BFC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Локшин В., Сулейменова М., Карибаева Ш., Байкошкарова С., Ибрагимов А., Ажетова Ж., Бегайдарова А. Вспомогательные репродуктивные технологии в Казахстане (данные Национального регистра ВРТ за 2020 г.). // Репродуктивная медицина (Центральная Азия). – 2024. – Т. (1). – С. 8–16.</w:t>
      </w:r>
    </w:p>
    <w:p w14:paraId="014F065F"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XIV Международный конгресс карм «Современные подходы к лечению бесплодия. ВРТ: настоящее и будущее». / Астана. – 2022.</w:t>
      </w:r>
    </w:p>
    <w:p w14:paraId="4FB40C27"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Paulin Johan et al. Psychological well-being and family functioning following identity-release gamete donation or standard IVF: follow-up of parents with adolescent children. // Human fertility (Cambridge, England). – 2024. – Vol. 27(1): 2375098. – 8P.</w:t>
      </w:r>
    </w:p>
    <w:p w14:paraId="4943235D"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Williams Richard A., Laura L. Machin. Rethinking gamete donor care: A satisfaction survey of egg and sperm donors in the UK. // PloS one. – 2018. – Vol. 13(7): e0199971. – 18P.</w:t>
      </w:r>
    </w:p>
    <w:p w14:paraId="2FB07B02"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Chalova L., Lokshin V., Kiyan V., Turdaliyeva B., Kinzhibayev A. Establishment of a Unified Register of Donor Sexual Gametes in the Republic of Kazakhstan. // Acta Medica Academica. – 2024. – Vol. 53(1). – P. 81-89.</w:t>
      </w:r>
    </w:p>
    <w:p w14:paraId="206BB580"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Golombok Susan et al. Children born through reproductive donation: a longitudinal study of psychological adjustment. // Journal of child psychology and psychiatry, and allied disciplines. – 2013. – Vol. 54(6). – 15P.</w:t>
      </w:r>
    </w:p>
    <w:p w14:paraId="5F1EA4B3" w14:textId="77777777" w:rsidR="004E6310" w:rsidRPr="007F0673" w:rsidRDefault="004E6310" w:rsidP="00A65238">
      <w:pPr>
        <w:numPr>
          <w:ilvl w:val="0"/>
          <w:numId w:val="4"/>
        </w:numPr>
        <w:ind w:left="0" w:firstLine="709"/>
        <w:jc w:val="both"/>
        <w:textAlignment w:val="baseline"/>
        <w:rPr>
          <w:sz w:val="28"/>
          <w:szCs w:val="28"/>
          <w:lang w:val="uk-UA"/>
        </w:rPr>
      </w:pPr>
      <w:r w:rsidRPr="007F0673">
        <w:rPr>
          <w:sz w:val="28"/>
          <w:szCs w:val="28"/>
          <w:lang w:val="uk-UA"/>
        </w:rPr>
        <w:t>ESHRE Working Group on Reproductive Donation et al. Good practice recommendations for information provision for those involved in reproductive donation†. // Human reproduction open. – 2022. – Vol. 2022(1): hoac001. – 26P.</w:t>
      </w:r>
    </w:p>
    <w:p w14:paraId="5760ABB6" w14:textId="35A13F85" w:rsidR="004E6310" w:rsidRDefault="004E6310">
      <w:pPr>
        <w:rPr>
          <w:lang w:val="uk-UA"/>
        </w:rPr>
      </w:pPr>
    </w:p>
    <w:p w14:paraId="288D9322" w14:textId="77777777" w:rsidR="004E6310" w:rsidRDefault="004E6310">
      <w:pPr>
        <w:rPr>
          <w:lang w:val="uk-UA"/>
        </w:rPr>
      </w:pPr>
    </w:p>
    <w:p w14:paraId="227412A6" w14:textId="77777777" w:rsidR="004E6310" w:rsidRDefault="004E6310">
      <w:pPr>
        <w:rPr>
          <w:lang w:val="uk-UA"/>
        </w:rPr>
      </w:pPr>
    </w:p>
    <w:p w14:paraId="3C5961ED" w14:textId="77777777" w:rsidR="004E6310" w:rsidRDefault="004E6310">
      <w:pPr>
        <w:rPr>
          <w:lang w:val="uk-UA"/>
        </w:rPr>
      </w:pPr>
    </w:p>
    <w:p w14:paraId="6715BDF6" w14:textId="77777777" w:rsidR="004E6310" w:rsidRDefault="004E6310">
      <w:pPr>
        <w:rPr>
          <w:lang w:val="uk-UA"/>
        </w:rPr>
      </w:pPr>
    </w:p>
    <w:p w14:paraId="777ABD03" w14:textId="7E05FF73" w:rsidR="004E6310" w:rsidRDefault="004E6310" w:rsidP="00995599">
      <w:pPr>
        <w:jc w:val="right"/>
        <w:rPr>
          <w:b/>
          <w:bCs/>
          <w:sz w:val="28"/>
          <w:szCs w:val="28"/>
          <w:lang w:eastAsia="en-US"/>
        </w:rPr>
      </w:pPr>
      <w:r w:rsidRPr="003701A1">
        <w:rPr>
          <w:b/>
          <w:bCs/>
          <w:sz w:val="28"/>
          <w:szCs w:val="28"/>
          <w:lang w:val="uk-UA" w:eastAsia="en-US"/>
        </w:rPr>
        <w:t>ПРИЛОЖЕНИЕ</w:t>
      </w:r>
      <w:r w:rsidRPr="003701A1">
        <w:rPr>
          <w:b/>
          <w:bCs/>
          <w:sz w:val="28"/>
          <w:szCs w:val="28"/>
          <w:lang w:eastAsia="en-US"/>
        </w:rPr>
        <w:t xml:space="preserve"> </w:t>
      </w:r>
      <w:r>
        <w:rPr>
          <w:b/>
          <w:bCs/>
          <w:sz w:val="28"/>
          <w:szCs w:val="28"/>
          <w:lang w:eastAsia="en-US"/>
        </w:rPr>
        <w:t>А</w:t>
      </w:r>
    </w:p>
    <w:p w14:paraId="1124C950" w14:textId="77777777" w:rsidR="004E6310" w:rsidRPr="003701A1" w:rsidRDefault="004E6310" w:rsidP="004E6310">
      <w:pPr>
        <w:jc w:val="right"/>
        <w:rPr>
          <w:b/>
          <w:bCs/>
          <w:sz w:val="28"/>
          <w:szCs w:val="28"/>
          <w:lang w:val="uk-UA" w:eastAsia="en-US"/>
        </w:rPr>
      </w:pPr>
    </w:p>
    <w:p w14:paraId="3AB20A16" w14:textId="4DCAE217" w:rsidR="004E6310" w:rsidRDefault="004E6310" w:rsidP="004E6310">
      <w:pPr>
        <w:ind w:firstLine="709"/>
        <w:jc w:val="center"/>
        <w:rPr>
          <w:b/>
          <w:bCs/>
          <w:sz w:val="28"/>
          <w:szCs w:val="28"/>
          <w:lang w:val="kk-KZ" w:eastAsia="en-US"/>
        </w:rPr>
      </w:pPr>
      <w:r w:rsidRPr="003701A1">
        <w:rPr>
          <w:b/>
          <w:bCs/>
          <w:sz w:val="28"/>
          <w:szCs w:val="28"/>
          <w:lang w:eastAsia="en-US"/>
        </w:rPr>
        <w:t>Вопросы анкеты для медиц</w:t>
      </w:r>
      <w:r>
        <w:rPr>
          <w:b/>
          <w:bCs/>
          <w:sz w:val="28"/>
          <w:szCs w:val="28"/>
          <w:lang w:eastAsia="en-US"/>
        </w:rPr>
        <w:t>и</w:t>
      </w:r>
      <w:r w:rsidRPr="003701A1">
        <w:rPr>
          <w:b/>
          <w:bCs/>
          <w:sz w:val="28"/>
          <w:szCs w:val="28"/>
          <w:lang w:eastAsia="en-US"/>
        </w:rPr>
        <w:t>нских</w:t>
      </w:r>
      <w:r>
        <w:rPr>
          <w:b/>
          <w:bCs/>
          <w:sz w:val="28"/>
          <w:szCs w:val="28"/>
          <w:lang w:eastAsia="en-US"/>
        </w:rPr>
        <w:t xml:space="preserve"> </w:t>
      </w:r>
      <w:r w:rsidRPr="003701A1">
        <w:rPr>
          <w:b/>
          <w:bCs/>
          <w:sz w:val="28"/>
          <w:szCs w:val="28"/>
          <w:lang w:eastAsia="en-US"/>
        </w:rPr>
        <w:t>работников</w:t>
      </w:r>
      <w:r>
        <w:rPr>
          <w:b/>
          <w:bCs/>
          <w:sz w:val="28"/>
          <w:szCs w:val="28"/>
          <w:lang w:eastAsia="en-US"/>
        </w:rPr>
        <w:t xml:space="preserve"> (ДО)</w:t>
      </w:r>
    </w:p>
    <w:p w14:paraId="11236591" w14:textId="77777777" w:rsidR="00D7172D" w:rsidRPr="00D7172D" w:rsidRDefault="00D7172D" w:rsidP="004E6310">
      <w:pPr>
        <w:ind w:firstLine="709"/>
        <w:jc w:val="center"/>
        <w:rPr>
          <w:b/>
          <w:bCs/>
          <w:sz w:val="28"/>
          <w:szCs w:val="28"/>
          <w:lang w:val="kk-KZ" w:eastAsia="en-US"/>
        </w:rPr>
      </w:pPr>
    </w:p>
    <w:tbl>
      <w:tblPr>
        <w:tblW w:w="985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4"/>
        <w:gridCol w:w="9321"/>
      </w:tblGrid>
      <w:tr w:rsidR="004E6310" w:rsidRPr="003701A1" w14:paraId="3F4EAC30" w14:textId="77777777" w:rsidTr="0053445F">
        <w:trPr>
          <w:jc w:val="center"/>
        </w:trPr>
        <w:tc>
          <w:tcPr>
            <w:tcW w:w="534" w:type="dxa"/>
          </w:tcPr>
          <w:p w14:paraId="531A5EB5" w14:textId="77777777" w:rsidR="004E6310" w:rsidRPr="003701A1" w:rsidRDefault="004E6310" w:rsidP="004E6310">
            <w:pPr>
              <w:jc w:val="both"/>
              <w:rPr>
                <w:sz w:val="28"/>
                <w:szCs w:val="28"/>
              </w:rPr>
            </w:pPr>
            <w:r w:rsidRPr="003701A1">
              <w:rPr>
                <w:sz w:val="28"/>
                <w:szCs w:val="28"/>
              </w:rPr>
              <w:t>№</w:t>
            </w:r>
          </w:p>
        </w:tc>
        <w:tc>
          <w:tcPr>
            <w:tcW w:w="9321" w:type="dxa"/>
          </w:tcPr>
          <w:p w14:paraId="35B01627" w14:textId="77777777" w:rsidR="004E6310" w:rsidRPr="003701A1" w:rsidRDefault="004E6310" w:rsidP="004E6310">
            <w:pPr>
              <w:jc w:val="both"/>
              <w:rPr>
                <w:sz w:val="28"/>
                <w:szCs w:val="28"/>
              </w:rPr>
            </w:pPr>
            <w:r w:rsidRPr="003701A1">
              <w:rPr>
                <w:sz w:val="28"/>
                <w:szCs w:val="28"/>
              </w:rPr>
              <w:t>Вопросы</w:t>
            </w:r>
          </w:p>
        </w:tc>
      </w:tr>
      <w:tr w:rsidR="004E6310" w:rsidRPr="003701A1" w14:paraId="0DAA414D" w14:textId="77777777" w:rsidTr="0053445F">
        <w:trPr>
          <w:jc w:val="center"/>
        </w:trPr>
        <w:tc>
          <w:tcPr>
            <w:tcW w:w="534" w:type="dxa"/>
          </w:tcPr>
          <w:p w14:paraId="483074FE" w14:textId="77777777" w:rsidR="004E6310" w:rsidRPr="003701A1" w:rsidRDefault="004E6310" w:rsidP="004E6310">
            <w:pPr>
              <w:jc w:val="both"/>
              <w:rPr>
                <w:sz w:val="28"/>
                <w:szCs w:val="28"/>
              </w:rPr>
            </w:pPr>
            <w:r w:rsidRPr="003701A1">
              <w:rPr>
                <w:sz w:val="28"/>
                <w:szCs w:val="28"/>
              </w:rPr>
              <w:t>1</w:t>
            </w:r>
          </w:p>
        </w:tc>
        <w:tc>
          <w:tcPr>
            <w:tcW w:w="9321" w:type="dxa"/>
          </w:tcPr>
          <w:p w14:paraId="06052006" w14:textId="77777777" w:rsidR="004E6310" w:rsidRPr="003701A1" w:rsidRDefault="004E6310" w:rsidP="004E6310">
            <w:pPr>
              <w:jc w:val="both"/>
              <w:rPr>
                <w:sz w:val="28"/>
                <w:szCs w:val="28"/>
              </w:rPr>
            </w:pPr>
            <w:r w:rsidRPr="003701A1">
              <w:rPr>
                <w:sz w:val="28"/>
                <w:szCs w:val="28"/>
              </w:rPr>
              <w:t>Ваша страна проживания и работы (напишите)</w:t>
            </w:r>
          </w:p>
        </w:tc>
      </w:tr>
      <w:tr w:rsidR="004E6310" w:rsidRPr="003701A1" w14:paraId="4D6B9090" w14:textId="77777777" w:rsidTr="0053445F">
        <w:trPr>
          <w:jc w:val="center"/>
        </w:trPr>
        <w:tc>
          <w:tcPr>
            <w:tcW w:w="534" w:type="dxa"/>
          </w:tcPr>
          <w:p w14:paraId="5797E683" w14:textId="77777777" w:rsidR="004E6310" w:rsidRPr="003701A1" w:rsidRDefault="004E6310" w:rsidP="004E6310">
            <w:pPr>
              <w:jc w:val="both"/>
              <w:rPr>
                <w:sz w:val="28"/>
                <w:szCs w:val="28"/>
              </w:rPr>
            </w:pPr>
            <w:r w:rsidRPr="003701A1">
              <w:rPr>
                <w:sz w:val="28"/>
                <w:szCs w:val="28"/>
              </w:rPr>
              <w:t>2</w:t>
            </w:r>
          </w:p>
        </w:tc>
        <w:tc>
          <w:tcPr>
            <w:tcW w:w="9321" w:type="dxa"/>
          </w:tcPr>
          <w:p w14:paraId="79730AA0" w14:textId="77777777" w:rsidR="004E6310" w:rsidRPr="003701A1" w:rsidRDefault="004E6310" w:rsidP="004E6310">
            <w:pPr>
              <w:jc w:val="both"/>
              <w:rPr>
                <w:sz w:val="28"/>
                <w:szCs w:val="28"/>
              </w:rPr>
            </w:pPr>
            <w:r w:rsidRPr="003701A1">
              <w:rPr>
                <w:sz w:val="28"/>
                <w:szCs w:val="28"/>
              </w:rPr>
              <w:t>Пол</w:t>
            </w:r>
          </w:p>
        </w:tc>
      </w:tr>
      <w:tr w:rsidR="004E6310" w:rsidRPr="003701A1" w14:paraId="67103A02" w14:textId="77777777" w:rsidTr="0053445F">
        <w:trPr>
          <w:jc w:val="center"/>
        </w:trPr>
        <w:tc>
          <w:tcPr>
            <w:tcW w:w="534" w:type="dxa"/>
          </w:tcPr>
          <w:p w14:paraId="3295C8A5" w14:textId="77777777" w:rsidR="004E6310" w:rsidRPr="003701A1" w:rsidRDefault="004E6310" w:rsidP="004E6310">
            <w:pPr>
              <w:jc w:val="both"/>
              <w:rPr>
                <w:sz w:val="28"/>
                <w:szCs w:val="28"/>
              </w:rPr>
            </w:pPr>
            <w:r w:rsidRPr="003701A1">
              <w:rPr>
                <w:sz w:val="28"/>
                <w:szCs w:val="28"/>
              </w:rPr>
              <w:t>3</w:t>
            </w:r>
          </w:p>
        </w:tc>
        <w:tc>
          <w:tcPr>
            <w:tcW w:w="9321" w:type="dxa"/>
          </w:tcPr>
          <w:p w14:paraId="373F1DBC" w14:textId="77777777" w:rsidR="004E6310" w:rsidRPr="003701A1" w:rsidRDefault="004E6310" w:rsidP="004E6310">
            <w:pPr>
              <w:jc w:val="both"/>
              <w:rPr>
                <w:sz w:val="28"/>
                <w:szCs w:val="28"/>
              </w:rPr>
            </w:pPr>
            <w:r w:rsidRPr="003701A1">
              <w:rPr>
                <w:sz w:val="28"/>
                <w:szCs w:val="28"/>
              </w:rPr>
              <w:t>Занимаемая должность</w:t>
            </w:r>
          </w:p>
          <w:p w14:paraId="0B648D31" w14:textId="77777777" w:rsidR="004E6310" w:rsidRPr="003701A1" w:rsidRDefault="004E6310" w:rsidP="004E6310">
            <w:pPr>
              <w:jc w:val="both"/>
              <w:rPr>
                <w:sz w:val="28"/>
                <w:szCs w:val="28"/>
              </w:rPr>
            </w:pPr>
            <w:r w:rsidRPr="003701A1">
              <w:rPr>
                <w:sz w:val="28"/>
                <w:szCs w:val="28"/>
              </w:rPr>
              <w:t>- директор</w:t>
            </w:r>
          </w:p>
          <w:p w14:paraId="2B8946C0" w14:textId="77777777" w:rsidR="004E6310" w:rsidRPr="003701A1" w:rsidRDefault="004E6310" w:rsidP="004E6310">
            <w:pPr>
              <w:jc w:val="both"/>
              <w:rPr>
                <w:sz w:val="28"/>
                <w:szCs w:val="28"/>
              </w:rPr>
            </w:pPr>
            <w:r w:rsidRPr="003701A1">
              <w:rPr>
                <w:sz w:val="28"/>
                <w:szCs w:val="28"/>
              </w:rPr>
              <w:t>- заведующий отделением</w:t>
            </w:r>
          </w:p>
          <w:p w14:paraId="4C6C0532" w14:textId="77777777" w:rsidR="004E6310" w:rsidRPr="003701A1" w:rsidRDefault="004E6310" w:rsidP="004E6310">
            <w:pPr>
              <w:jc w:val="both"/>
              <w:rPr>
                <w:sz w:val="28"/>
                <w:szCs w:val="28"/>
              </w:rPr>
            </w:pPr>
            <w:r w:rsidRPr="003701A1">
              <w:rPr>
                <w:sz w:val="28"/>
                <w:szCs w:val="28"/>
              </w:rPr>
              <w:t xml:space="preserve"> - врач акушер-гинеколог, репродуктолог</w:t>
            </w:r>
          </w:p>
        </w:tc>
      </w:tr>
      <w:tr w:rsidR="004E6310" w:rsidRPr="003701A1" w14:paraId="1AA33C68" w14:textId="77777777" w:rsidTr="0053445F">
        <w:trPr>
          <w:jc w:val="center"/>
        </w:trPr>
        <w:tc>
          <w:tcPr>
            <w:tcW w:w="534" w:type="dxa"/>
          </w:tcPr>
          <w:p w14:paraId="748E5FAD" w14:textId="77777777" w:rsidR="004E6310" w:rsidRPr="003701A1" w:rsidRDefault="004E6310" w:rsidP="004E6310">
            <w:pPr>
              <w:jc w:val="both"/>
              <w:rPr>
                <w:sz w:val="28"/>
                <w:szCs w:val="28"/>
              </w:rPr>
            </w:pPr>
            <w:r w:rsidRPr="003701A1">
              <w:rPr>
                <w:sz w:val="28"/>
                <w:szCs w:val="28"/>
              </w:rPr>
              <w:t>4</w:t>
            </w:r>
          </w:p>
        </w:tc>
        <w:tc>
          <w:tcPr>
            <w:tcW w:w="9321" w:type="dxa"/>
          </w:tcPr>
          <w:p w14:paraId="14F960D8" w14:textId="77777777" w:rsidR="004E6310" w:rsidRPr="003701A1" w:rsidRDefault="004E6310" w:rsidP="004E6310">
            <w:pPr>
              <w:jc w:val="both"/>
              <w:rPr>
                <w:sz w:val="28"/>
                <w:szCs w:val="28"/>
                <w:lang w:eastAsia="en-US"/>
              </w:rPr>
            </w:pPr>
            <w:r w:rsidRPr="003701A1">
              <w:rPr>
                <w:sz w:val="28"/>
                <w:szCs w:val="28"/>
                <w:lang w:eastAsia="en-US"/>
              </w:rPr>
              <w:t>Стаж работы в сфере репродуктивной медицины</w:t>
            </w:r>
          </w:p>
          <w:p w14:paraId="3E04EEA6" w14:textId="77777777" w:rsidR="004E6310" w:rsidRPr="003701A1" w:rsidRDefault="004E6310" w:rsidP="004E6310">
            <w:pPr>
              <w:jc w:val="both"/>
              <w:rPr>
                <w:sz w:val="28"/>
                <w:szCs w:val="28"/>
                <w:lang w:eastAsia="en-US"/>
              </w:rPr>
            </w:pPr>
            <w:r w:rsidRPr="003701A1">
              <w:rPr>
                <w:sz w:val="28"/>
                <w:szCs w:val="28"/>
                <w:lang w:eastAsia="en-US"/>
              </w:rPr>
              <w:t>- до 3 х лет</w:t>
            </w:r>
          </w:p>
          <w:p w14:paraId="5E442846" w14:textId="77777777" w:rsidR="004E6310" w:rsidRPr="003701A1" w:rsidRDefault="004E6310" w:rsidP="004E6310">
            <w:pPr>
              <w:jc w:val="both"/>
              <w:rPr>
                <w:sz w:val="28"/>
                <w:szCs w:val="28"/>
                <w:lang w:eastAsia="en-US"/>
              </w:rPr>
            </w:pPr>
            <w:r w:rsidRPr="003701A1">
              <w:rPr>
                <w:sz w:val="28"/>
                <w:szCs w:val="28"/>
                <w:lang w:eastAsia="en-US"/>
              </w:rPr>
              <w:t xml:space="preserve"> - 5-10 лет</w:t>
            </w:r>
          </w:p>
          <w:p w14:paraId="77C9FAB0" w14:textId="77777777" w:rsidR="004E6310" w:rsidRPr="003701A1" w:rsidRDefault="004E6310" w:rsidP="004E6310">
            <w:pPr>
              <w:jc w:val="both"/>
              <w:rPr>
                <w:sz w:val="28"/>
                <w:szCs w:val="28"/>
                <w:lang w:eastAsia="en-US"/>
              </w:rPr>
            </w:pPr>
            <w:r w:rsidRPr="003701A1">
              <w:rPr>
                <w:sz w:val="28"/>
                <w:szCs w:val="28"/>
                <w:lang w:eastAsia="en-US"/>
              </w:rPr>
              <w:t xml:space="preserve"> - более 10 лет</w:t>
            </w:r>
          </w:p>
        </w:tc>
      </w:tr>
      <w:tr w:rsidR="004E6310" w:rsidRPr="003701A1" w14:paraId="59E816D0" w14:textId="77777777" w:rsidTr="0053445F">
        <w:trPr>
          <w:jc w:val="center"/>
        </w:trPr>
        <w:tc>
          <w:tcPr>
            <w:tcW w:w="534" w:type="dxa"/>
          </w:tcPr>
          <w:p w14:paraId="03512F09" w14:textId="77777777" w:rsidR="004E6310" w:rsidRPr="003701A1" w:rsidRDefault="004E6310" w:rsidP="004E6310">
            <w:pPr>
              <w:jc w:val="both"/>
              <w:rPr>
                <w:sz w:val="28"/>
                <w:szCs w:val="28"/>
              </w:rPr>
            </w:pPr>
            <w:r w:rsidRPr="003701A1">
              <w:rPr>
                <w:sz w:val="28"/>
                <w:szCs w:val="28"/>
              </w:rPr>
              <w:t>5</w:t>
            </w:r>
          </w:p>
        </w:tc>
        <w:tc>
          <w:tcPr>
            <w:tcW w:w="9321" w:type="dxa"/>
          </w:tcPr>
          <w:p w14:paraId="5C862A29" w14:textId="77777777" w:rsidR="004E6310" w:rsidRPr="003701A1" w:rsidRDefault="004E6310" w:rsidP="004E6310">
            <w:pPr>
              <w:jc w:val="both"/>
              <w:rPr>
                <w:sz w:val="28"/>
                <w:szCs w:val="28"/>
                <w:lang w:eastAsia="en-US"/>
              </w:rPr>
            </w:pPr>
            <w:r w:rsidRPr="003701A1">
              <w:rPr>
                <w:sz w:val="28"/>
                <w:szCs w:val="28"/>
                <w:lang w:eastAsia="en-US"/>
              </w:rPr>
              <w:t>Выполняете ли вы лично программы ВРТ, с применением донорских половых гамет</w:t>
            </w:r>
          </w:p>
          <w:p w14:paraId="220C4216" w14:textId="77777777" w:rsidR="004E6310" w:rsidRPr="003701A1" w:rsidRDefault="004E6310" w:rsidP="004E6310">
            <w:pPr>
              <w:jc w:val="both"/>
              <w:rPr>
                <w:sz w:val="28"/>
                <w:szCs w:val="28"/>
                <w:lang w:eastAsia="en-US"/>
              </w:rPr>
            </w:pPr>
            <w:r w:rsidRPr="003701A1">
              <w:rPr>
                <w:sz w:val="28"/>
                <w:szCs w:val="28"/>
                <w:lang w:eastAsia="en-US"/>
              </w:rPr>
              <w:t xml:space="preserve"> - да</w:t>
            </w:r>
          </w:p>
          <w:p w14:paraId="4B5012A5" w14:textId="77777777" w:rsidR="004E6310" w:rsidRPr="003701A1" w:rsidRDefault="004E6310" w:rsidP="004E6310">
            <w:pPr>
              <w:jc w:val="both"/>
              <w:rPr>
                <w:sz w:val="28"/>
                <w:szCs w:val="28"/>
                <w:lang w:eastAsia="en-US"/>
              </w:rPr>
            </w:pPr>
            <w:r w:rsidRPr="003701A1">
              <w:rPr>
                <w:sz w:val="28"/>
                <w:szCs w:val="28"/>
                <w:lang w:eastAsia="en-US"/>
              </w:rPr>
              <w:t xml:space="preserve"> - нет</w:t>
            </w:r>
          </w:p>
        </w:tc>
      </w:tr>
      <w:tr w:rsidR="004E6310" w:rsidRPr="003701A1" w14:paraId="2E0EA26A" w14:textId="77777777" w:rsidTr="0053445F">
        <w:trPr>
          <w:jc w:val="center"/>
        </w:trPr>
        <w:tc>
          <w:tcPr>
            <w:tcW w:w="534" w:type="dxa"/>
          </w:tcPr>
          <w:p w14:paraId="37BFFF5B" w14:textId="77777777" w:rsidR="004E6310" w:rsidRPr="003701A1" w:rsidRDefault="004E6310" w:rsidP="004E6310">
            <w:pPr>
              <w:jc w:val="both"/>
              <w:rPr>
                <w:sz w:val="28"/>
                <w:szCs w:val="28"/>
              </w:rPr>
            </w:pPr>
            <w:r w:rsidRPr="003701A1">
              <w:rPr>
                <w:sz w:val="28"/>
                <w:szCs w:val="28"/>
              </w:rPr>
              <w:t>6</w:t>
            </w:r>
          </w:p>
        </w:tc>
        <w:tc>
          <w:tcPr>
            <w:tcW w:w="9321" w:type="dxa"/>
          </w:tcPr>
          <w:p w14:paraId="5BB41F12" w14:textId="77777777" w:rsidR="004E6310" w:rsidRPr="003701A1" w:rsidRDefault="004E6310" w:rsidP="004E6310">
            <w:pPr>
              <w:jc w:val="both"/>
              <w:rPr>
                <w:sz w:val="28"/>
                <w:szCs w:val="28"/>
                <w:lang w:eastAsia="en-US"/>
              </w:rPr>
            </w:pPr>
            <w:r w:rsidRPr="003701A1">
              <w:rPr>
                <w:sz w:val="28"/>
                <w:szCs w:val="28"/>
                <w:lang w:eastAsia="en-US"/>
              </w:rPr>
              <w:t>Как вы относитесь к программам ВРТ, с применением донорских половых гамет?</w:t>
            </w:r>
          </w:p>
          <w:p w14:paraId="2818EDA7" w14:textId="77777777" w:rsidR="004E6310" w:rsidRPr="003701A1" w:rsidRDefault="004E6310" w:rsidP="004E6310">
            <w:pPr>
              <w:jc w:val="both"/>
              <w:rPr>
                <w:sz w:val="28"/>
                <w:szCs w:val="28"/>
                <w:lang w:eastAsia="en-US"/>
              </w:rPr>
            </w:pPr>
            <w:r w:rsidRPr="003701A1">
              <w:rPr>
                <w:sz w:val="28"/>
                <w:szCs w:val="28"/>
                <w:lang w:eastAsia="en-US"/>
              </w:rPr>
              <w:t xml:space="preserve"> - положительно</w:t>
            </w:r>
          </w:p>
          <w:p w14:paraId="5F61D9A9" w14:textId="77777777" w:rsidR="004E6310" w:rsidRPr="003701A1" w:rsidRDefault="004E6310" w:rsidP="004E6310">
            <w:pPr>
              <w:jc w:val="both"/>
              <w:rPr>
                <w:sz w:val="28"/>
                <w:szCs w:val="28"/>
                <w:lang w:eastAsia="en-US"/>
              </w:rPr>
            </w:pPr>
            <w:r w:rsidRPr="003701A1">
              <w:rPr>
                <w:sz w:val="28"/>
                <w:szCs w:val="28"/>
                <w:lang w:eastAsia="en-US"/>
              </w:rPr>
              <w:t xml:space="preserve"> -  отрицательно</w:t>
            </w:r>
          </w:p>
          <w:p w14:paraId="47E818DD" w14:textId="77777777" w:rsidR="004E6310" w:rsidRPr="003701A1" w:rsidRDefault="004E6310" w:rsidP="004E6310">
            <w:pPr>
              <w:jc w:val="both"/>
              <w:rPr>
                <w:sz w:val="28"/>
                <w:szCs w:val="28"/>
                <w:lang w:eastAsia="en-US"/>
              </w:rPr>
            </w:pPr>
            <w:r w:rsidRPr="003701A1">
              <w:rPr>
                <w:sz w:val="28"/>
                <w:szCs w:val="28"/>
                <w:lang w:eastAsia="en-US"/>
              </w:rPr>
              <w:t xml:space="preserve">  - сомневаюсь в правильности проведения таких программ</w:t>
            </w:r>
          </w:p>
        </w:tc>
      </w:tr>
      <w:tr w:rsidR="004E6310" w:rsidRPr="003701A1" w14:paraId="08697772" w14:textId="77777777" w:rsidTr="0053445F">
        <w:trPr>
          <w:jc w:val="center"/>
        </w:trPr>
        <w:tc>
          <w:tcPr>
            <w:tcW w:w="534" w:type="dxa"/>
          </w:tcPr>
          <w:p w14:paraId="027984F8" w14:textId="77777777" w:rsidR="004E6310" w:rsidRPr="003701A1" w:rsidRDefault="004E6310" w:rsidP="004E6310">
            <w:pPr>
              <w:jc w:val="both"/>
              <w:rPr>
                <w:sz w:val="28"/>
                <w:szCs w:val="28"/>
              </w:rPr>
            </w:pPr>
            <w:r w:rsidRPr="003701A1">
              <w:rPr>
                <w:sz w:val="28"/>
                <w:szCs w:val="28"/>
              </w:rPr>
              <w:t>7</w:t>
            </w:r>
          </w:p>
        </w:tc>
        <w:tc>
          <w:tcPr>
            <w:tcW w:w="9321" w:type="dxa"/>
          </w:tcPr>
          <w:p w14:paraId="0AEEC403" w14:textId="77777777" w:rsidR="004E6310" w:rsidRPr="003701A1" w:rsidRDefault="004E6310" w:rsidP="004E6310">
            <w:pPr>
              <w:jc w:val="both"/>
              <w:rPr>
                <w:sz w:val="28"/>
                <w:szCs w:val="28"/>
                <w:lang w:eastAsia="en-US"/>
              </w:rPr>
            </w:pPr>
            <w:r w:rsidRPr="003701A1">
              <w:rPr>
                <w:sz w:val="28"/>
                <w:szCs w:val="28"/>
                <w:lang w:eastAsia="en-US"/>
              </w:rPr>
              <w:t>Как вы считаете почему донор становится донором</w:t>
            </w:r>
          </w:p>
          <w:p w14:paraId="04E25720" w14:textId="77777777" w:rsidR="004E6310" w:rsidRPr="003701A1" w:rsidRDefault="004E6310" w:rsidP="004E6310">
            <w:pPr>
              <w:jc w:val="both"/>
              <w:rPr>
                <w:sz w:val="28"/>
                <w:szCs w:val="28"/>
                <w:lang w:eastAsia="en-US"/>
              </w:rPr>
            </w:pPr>
            <w:r w:rsidRPr="003701A1">
              <w:rPr>
                <w:sz w:val="28"/>
                <w:szCs w:val="28"/>
                <w:lang w:eastAsia="en-US"/>
              </w:rPr>
              <w:t xml:space="preserve"> - финансовая заинтересованность</w:t>
            </w:r>
          </w:p>
          <w:p w14:paraId="7A351B49" w14:textId="77777777" w:rsidR="004E6310" w:rsidRPr="003701A1" w:rsidRDefault="004E6310" w:rsidP="004E6310">
            <w:pPr>
              <w:jc w:val="both"/>
              <w:rPr>
                <w:sz w:val="28"/>
                <w:szCs w:val="28"/>
                <w:lang w:eastAsia="en-US"/>
              </w:rPr>
            </w:pPr>
            <w:r w:rsidRPr="003701A1">
              <w:rPr>
                <w:sz w:val="28"/>
                <w:szCs w:val="28"/>
                <w:lang w:eastAsia="en-US"/>
              </w:rPr>
              <w:t xml:space="preserve"> - желание помочь родственникам</w:t>
            </w:r>
          </w:p>
          <w:p w14:paraId="6264CB10" w14:textId="77777777" w:rsidR="004E6310" w:rsidRPr="003701A1" w:rsidRDefault="004E6310" w:rsidP="004E6310">
            <w:pPr>
              <w:jc w:val="both"/>
              <w:rPr>
                <w:sz w:val="28"/>
                <w:szCs w:val="28"/>
                <w:lang w:eastAsia="en-US"/>
              </w:rPr>
            </w:pPr>
            <w:r w:rsidRPr="003701A1">
              <w:rPr>
                <w:sz w:val="28"/>
                <w:szCs w:val="28"/>
                <w:lang w:eastAsia="en-US"/>
              </w:rPr>
              <w:t xml:space="preserve"> - желание помочь другу\подруге</w:t>
            </w:r>
          </w:p>
          <w:p w14:paraId="4FCF0E63" w14:textId="77777777" w:rsidR="004E6310" w:rsidRPr="003701A1" w:rsidRDefault="004E6310" w:rsidP="004E6310">
            <w:pPr>
              <w:jc w:val="both"/>
              <w:rPr>
                <w:sz w:val="28"/>
                <w:szCs w:val="28"/>
                <w:lang w:eastAsia="en-US"/>
              </w:rPr>
            </w:pPr>
            <w:r w:rsidRPr="003701A1">
              <w:rPr>
                <w:sz w:val="28"/>
                <w:szCs w:val="28"/>
                <w:lang w:eastAsia="en-US"/>
              </w:rPr>
              <w:t xml:space="preserve"> - альтруистические мотивы (желание просто помочь)</w:t>
            </w:r>
          </w:p>
          <w:p w14:paraId="5567C32E" w14:textId="77777777" w:rsidR="004E6310" w:rsidRPr="003701A1" w:rsidRDefault="004E6310" w:rsidP="004E6310">
            <w:pPr>
              <w:jc w:val="both"/>
              <w:rPr>
                <w:sz w:val="28"/>
                <w:szCs w:val="28"/>
                <w:lang w:eastAsia="en-US"/>
              </w:rPr>
            </w:pPr>
            <w:r w:rsidRPr="003701A1">
              <w:rPr>
                <w:sz w:val="28"/>
                <w:szCs w:val="28"/>
                <w:lang w:eastAsia="en-US"/>
              </w:rPr>
              <w:t xml:space="preserve"> - половые амбиции</w:t>
            </w:r>
          </w:p>
          <w:p w14:paraId="08B7A60A" w14:textId="48EF4EFF" w:rsidR="004E6310" w:rsidRPr="003701A1" w:rsidRDefault="004E6310" w:rsidP="004E6310">
            <w:pPr>
              <w:jc w:val="both"/>
              <w:rPr>
                <w:sz w:val="28"/>
                <w:szCs w:val="28"/>
                <w:lang w:eastAsia="en-US"/>
              </w:rPr>
            </w:pPr>
            <w:r w:rsidRPr="003701A1">
              <w:rPr>
                <w:sz w:val="28"/>
                <w:szCs w:val="28"/>
                <w:lang w:eastAsia="en-US"/>
              </w:rPr>
              <w:t xml:space="preserve"> - другое (</w:t>
            </w:r>
            <w:r w:rsidR="003E358D" w:rsidRPr="003701A1">
              <w:rPr>
                <w:sz w:val="28"/>
                <w:szCs w:val="28"/>
                <w:lang w:eastAsia="en-US"/>
              </w:rPr>
              <w:t>Напишите…</w:t>
            </w:r>
            <w:r w:rsidRPr="003701A1">
              <w:rPr>
                <w:sz w:val="28"/>
                <w:szCs w:val="28"/>
                <w:lang w:eastAsia="en-US"/>
              </w:rPr>
              <w:t>)</w:t>
            </w:r>
          </w:p>
        </w:tc>
      </w:tr>
      <w:tr w:rsidR="004E6310" w:rsidRPr="003701A1" w14:paraId="7B765F35" w14:textId="77777777" w:rsidTr="0053445F">
        <w:trPr>
          <w:jc w:val="center"/>
        </w:trPr>
        <w:tc>
          <w:tcPr>
            <w:tcW w:w="534" w:type="dxa"/>
          </w:tcPr>
          <w:p w14:paraId="51181187" w14:textId="77777777" w:rsidR="004E6310" w:rsidRPr="003701A1" w:rsidRDefault="004E6310" w:rsidP="004E6310">
            <w:pPr>
              <w:jc w:val="both"/>
              <w:rPr>
                <w:sz w:val="28"/>
                <w:szCs w:val="28"/>
              </w:rPr>
            </w:pPr>
            <w:r w:rsidRPr="003701A1">
              <w:rPr>
                <w:sz w:val="28"/>
                <w:szCs w:val="28"/>
              </w:rPr>
              <w:t>8</w:t>
            </w:r>
          </w:p>
        </w:tc>
        <w:tc>
          <w:tcPr>
            <w:tcW w:w="9321" w:type="dxa"/>
          </w:tcPr>
          <w:p w14:paraId="23653BF7" w14:textId="77777777" w:rsidR="004E6310" w:rsidRPr="003701A1" w:rsidRDefault="004E6310" w:rsidP="004E6310">
            <w:pPr>
              <w:jc w:val="both"/>
              <w:rPr>
                <w:sz w:val="28"/>
                <w:szCs w:val="28"/>
                <w:lang w:eastAsia="en-US"/>
              </w:rPr>
            </w:pPr>
            <w:r w:rsidRPr="003701A1">
              <w:rPr>
                <w:sz w:val="28"/>
                <w:szCs w:val="28"/>
                <w:lang w:eastAsia="en-US"/>
              </w:rPr>
              <w:t>Основные вопросы, которые задают заказчики о донорах (возможен выбор нескольких ответов)</w:t>
            </w:r>
          </w:p>
          <w:p w14:paraId="7DBA36FD" w14:textId="77777777" w:rsidR="004E6310" w:rsidRPr="003701A1" w:rsidRDefault="004E6310" w:rsidP="004E6310">
            <w:pPr>
              <w:jc w:val="both"/>
              <w:rPr>
                <w:sz w:val="28"/>
                <w:szCs w:val="28"/>
                <w:lang w:eastAsia="en-US"/>
              </w:rPr>
            </w:pPr>
            <w:r w:rsidRPr="003701A1">
              <w:rPr>
                <w:sz w:val="28"/>
                <w:szCs w:val="28"/>
                <w:lang w:eastAsia="en-US"/>
              </w:rPr>
              <w:t xml:space="preserve"> - здоровье, в том числе генетическое</w:t>
            </w:r>
          </w:p>
          <w:p w14:paraId="6BDC73F4" w14:textId="77777777" w:rsidR="004E6310" w:rsidRPr="003701A1" w:rsidRDefault="004E6310" w:rsidP="004E6310">
            <w:pPr>
              <w:jc w:val="both"/>
              <w:rPr>
                <w:sz w:val="28"/>
                <w:szCs w:val="28"/>
                <w:lang w:eastAsia="en-US"/>
              </w:rPr>
            </w:pPr>
            <w:r w:rsidRPr="003701A1">
              <w:rPr>
                <w:sz w:val="28"/>
                <w:szCs w:val="28"/>
                <w:lang w:eastAsia="en-US"/>
              </w:rPr>
              <w:t xml:space="preserve"> - группа крови и резус фактор</w:t>
            </w:r>
          </w:p>
          <w:p w14:paraId="03595526" w14:textId="77777777" w:rsidR="004E6310" w:rsidRPr="003701A1" w:rsidRDefault="004E6310" w:rsidP="004E6310">
            <w:pPr>
              <w:jc w:val="both"/>
              <w:rPr>
                <w:sz w:val="28"/>
                <w:szCs w:val="28"/>
                <w:lang w:eastAsia="en-US"/>
              </w:rPr>
            </w:pPr>
            <w:r w:rsidRPr="003701A1">
              <w:rPr>
                <w:sz w:val="28"/>
                <w:szCs w:val="28"/>
                <w:lang w:eastAsia="en-US"/>
              </w:rPr>
              <w:t xml:space="preserve"> - внешние признаки (фенотип)</w:t>
            </w:r>
          </w:p>
          <w:p w14:paraId="15244FE0" w14:textId="77777777" w:rsidR="004E6310" w:rsidRPr="003701A1" w:rsidRDefault="004E6310" w:rsidP="004E6310">
            <w:pPr>
              <w:jc w:val="both"/>
              <w:rPr>
                <w:sz w:val="28"/>
                <w:szCs w:val="28"/>
                <w:lang w:eastAsia="en-US"/>
              </w:rPr>
            </w:pPr>
            <w:r w:rsidRPr="003701A1">
              <w:rPr>
                <w:sz w:val="28"/>
                <w:szCs w:val="28"/>
                <w:lang w:eastAsia="en-US"/>
              </w:rPr>
              <w:t xml:space="preserve"> - образование</w:t>
            </w:r>
          </w:p>
          <w:p w14:paraId="2D18F947" w14:textId="77777777" w:rsidR="004E6310" w:rsidRPr="003701A1" w:rsidRDefault="004E6310" w:rsidP="004E6310">
            <w:pPr>
              <w:jc w:val="both"/>
              <w:rPr>
                <w:sz w:val="28"/>
                <w:szCs w:val="28"/>
                <w:lang w:eastAsia="en-US"/>
              </w:rPr>
            </w:pPr>
            <w:r w:rsidRPr="003701A1">
              <w:rPr>
                <w:sz w:val="28"/>
                <w:szCs w:val="28"/>
                <w:lang w:eastAsia="en-US"/>
              </w:rPr>
              <w:t xml:space="preserve"> - знак зодиака</w:t>
            </w:r>
          </w:p>
          <w:p w14:paraId="321FD569" w14:textId="77777777" w:rsidR="004E6310" w:rsidRPr="003701A1" w:rsidRDefault="004E6310" w:rsidP="004E6310">
            <w:pPr>
              <w:jc w:val="both"/>
              <w:rPr>
                <w:sz w:val="28"/>
                <w:szCs w:val="28"/>
                <w:lang w:eastAsia="en-US"/>
              </w:rPr>
            </w:pPr>
            <w:r w:rsidRPr="003701A1">
              <w:rPr>
                <w:sz w:val="28"/>
                <w:szCs w:val="28"/>
                <w:lang w:eastAsia="en-US"/>
              </w:rPr>
              <w:t xml:space="preserve"> - откуда родом, где проживает</w:t>
            </w:r>
          </w:p>
          <w:p w14:paraId="0A4AF4F7" w14:textId="77777777" w:rsidR="004E6310" w:rsidRPr="003701A1" w:rsidRDefault="004E6310" w:rsidP="004E6310">
            <w:pPr>
              <w:jc w:val="both"/>
              <w:rPr>
                <w:sz w:val="28"/>
                <w:szCs w:val="28"/>
                <w:lang w:eastAsia="en-US"/>
              </w:rPr>
            </w:pPr>
            <w:r w:rsidRPr="003701A1">
              <w:rPr>
                <w:sz w:val="28"/>
                <w:szCs w:val="28"/>
                <w:lang w:eastAsia="en-US"/>
              </w:rPr>
              <w:t xml:space="preserve"> - был ли ранее этот донор донором</w:t>
            </w:r>
          </w:p>
          <w:p w14:paraId="78A456B5" w14:textId="77777777" w:rsidR="004E6310" w:rsidRPr="003701A1" w:rsidRDefault="004E6310" w:rsidP="004E6310">
            <w:pPr>
              <w:jc w:val="both"/>
              <w:rPr>
                <w:sz w:val="28"/>
                <w:szCs w:val="28"/>
                <w:lang w:eastAsia="en-US"/>
              </w:rPr>
            </w:pPr>
            <w:r w:rsidRPr="003701A1">
              <w:rPr>
                <w:sz w:val="28"/>
                <w:szCs w:val="28"/>
                <w:lang w:eastAsia="en-US"/>
              </w:rPr>
              <w:t xml:space="preserve"> - сколько детей у данного донора</w:t>
            </w:r>
          </w:p>
          <w:p w14:paraId="539F59AF" w14:textId="77777777" w:rsidR="004E6310" w:rsidRPr="003701A1" w:rsidRDefault="004E6310" w:rsidP="004E6310">
            <w:pPr>
              <w:jc w:val="both"/>
              <w:rPr>
                <w:sz w:val="28"/>
                <w:szCs w:val="28"/>
                <w:lang w:eastAsia="en-US"/>
              </w:rPr>
            </w:pPr>
            <w:r w:rsidRPr="003701A1">
              <w:rPr>
                <w:sz w:val="28"/>
                <w:szCs w:val="28"/>
                <w:lang w:eastAsia="en-US"/>
              </w:rPr>
              <w:t xml:space="preserve"> - род, жуз (в РК)</w:t>
            </w:r>
          </w:p>
          <w:p w14:paraId="23407933" w14:textId="77777777" w:rsidR="004E6310" w:rsidRPr="003701A1" w:rsidRDefault="004E6310" w:rsidP="004E6310">
            <w:pPr>
              <w:jc w:val="both"/>
              <w:rPr>
                <w:sz w:val="28"/>
                <w:szCs w:val="28"/>
                <w:lang w:eastAsia="en-US"/>
              </w:rPr>
            </w:pPr>
            <w:r w:rsidRPr="003701A1">
              <w:rPr>
                <w:sz w:val="28"/>
                <w:szCs w:val="28"/>
                <w:lang w:eastAsia="en-US"/>
              </w:rPr>
              <w:t xml:space="preserve"> - другое (напишите…)</w:t>
            </w:r>
          </w:p>
        </w:tc>
      </w:tr>
      <w:tr w:rsidR="004E6310" w:rsidRPr="003701A1" w14:paraId="2E34F474" w14:textId="77777777" w:rsidTr="0053445F">
        <w:trPr>
          <w:jc w:val="center"/>
        </w:trPr>
        <w:tc>
          <w:tcPr>
            <w:tcW w:w="534" w:type="dxa"/>
          </w:tcPr>
          <w:p w14:paraId="072F719D" w14:textId="77777777" w:rsidR="004E6310" w:rsidRPr="003701A1" w:rsidRDefault="004E6310" w:rsidP="004E6310">
            <w:pPr>
              <w:jc w:val="both"/>
              <w:rPr>
                <w:sz w:val="28"/>
                <w:szCs w:val="28"/>
              </w:rPr>
            </w:pPr>
            <w:r w:rsidRPr="003701A1">
              <w:rPr>
                <w:sz w:val="28"/>
                <w:szCs w:val="28"/>
              </w:rPr>
              <w:t>9</w:t>
            </w:r>
          </w:p>
        </w:tc>
        <w:tc>
          <w:tcPr>
            <w:tcW w:w="9321" w:type="dxa"/>
          </w:tcPr>
          <w:p w14:paraId="4226432A" w14:textId="77777777" w:rsidR="004E6310" w:rsidRPr="003701A1" w:rsidRDefault="004E6310" w:rsidP="004E6310">
            <w:pPr>
              <w:jc w:val="both"/>
              <w:rPr>
                <w:sz w:val="28"/>
                <w:szCs w:val="28"/>
                <w:lang w:eastAsia="en-US"/>
              </w:rPr>
            </w:pPr>
            <w:r w:rsidRPr="003701A1">
              <w:rPr>
                <w:sz w:val="28"/>
                <w:szCs w:val="28"/>
                <w:lang w:eastAsia="en-US"/>
              </w:rPr>
              <w:t>Как вы считаете должен ли супруг/супруга знать о том, что используется донорский материал?</w:t>
            </w:r>
          </w:p>
          <w:p w14:paraId="50EB85C3" w14:textId="77777777" w:rsidR="004E6310" w:rsidRPr="003701A1" w:rsidRDefault="004E6310" w:rsidP="004E6310">
            <w:pPr>
              <w:jc w:val="both"/>
              <w:rPr>
                <w:sz w:val="28"/>
                <w:szCs w:val="28"/>
                <w:lang w:eastAsia="en-US"/>
              </w:rPr>
            </w:pPr>
            <w:r w:rsidRPr="003701A1">
              <w:rPr>
                <w:sz w:val="28"/>
                <w:szCs w:val="28"/>
                <w:lang w:eastAsia="en-US"/>
              </w:rPr>
              <w:t xml:space="preserve"> - да</w:t>
            </w:r>
          </w:p>
          <w:p w14:paraId="76776C11" w14:textId="77777777" w:rsidR="004E6310" w:rsidRPr="003701A1" w:rsidRDefault="004E6310" w:rsidP="004E6310">
            <w:pPr>
              <w:jc w:val="both"/>
              <w:rPr>
                <w:sz w:val="28"/>
                <w:szCs w:val="28"/>
                <w:lang w:eastAsia="en-US"/>
              </w:rPr>
            </w:pPr>
            <w:r w:rsidRPr="003701A1">
              <w:rPr>
                <w:sz w:val="28"/>
                <w:szCs w:val="28"/>
                <w:lang w:eastAsia="en-US"/>
              </w:rPr>
              <w:t xml:space="preserve"> - нет</w:t>
            </w:r>
          </w:p>
          <w:p w14:paraId="5E79CD66" w14:textId="77777777" w:rsidR="004E6310" w:rsidRPr="003701A1" w:rsidRDefault="004E6310" w:rsidP="004E6310">
            <w:pPr>
              <w:jc w:val="both"/>
              <w:rPr>
                <w:sz w:val="28"/>
                <w:szCs w:val="28"/>
                <w:lang w:eastAsia="en-US"/>
              </w:rPr>
            </w:pPr>
            <w:r w:rsidRPr="003701A1">
              <w:rPr>
                <w:sz w:val="28"/>
                <w:szCs w:val="28"/>
                <w:lang w:eastAsia="en-US"/>
              </w:rPr>
              <w:t xml:space="preserve"> - сомневаюсь</w:t>
            </w:r>
          </w:p>
          <w:p w14:paraId="01C99A66" w14:textId="77777777" w:rsidR="004E6310" w:rsidRPr="003701A1" w:rsidRDefault="004E6310" w:rsidP="004E6310">
            <w:pPr>
              <w:jc w:val="both"/>
              <w:rPr>
                <w:sz w:val="28"/>
                <w:szCs w:val="28"/>
              </w:rPr>
            </w:pPr>
          </w:p>
        </w:tc>
      </w:tr>
      <w:tr w:rsidR="004E6310" w:rsidRPr="003701A1" w14:paraId="025C4FD8" w14:textId="77777777" w:rsidTr="0053445F">
        <w:trPr>
          <w:jc w:val="center"/>
        </w:trPr>
        <w:tc>
          <w:tcPr>
            <w:tcW w:w="534" w:type="dxa"/>
          </w:tcPr>
          <w:p w14:paraId="4092BEDD" w14:textId="77777777" w:rsidR="004E6310" w:rsidRPr="003701A1" w:rsidRDefault="004E6310" w:rsidP="004E6310">
            <w:pPr>
              <w:jc w:val="both"/>
              <w:rPr>
                <w:sz w:val="28"/>
                <w:szCs w:val="28"/>
              </w:rPr>
            </w:pPr>
            <w:r w:rsidRPr="003701A1">
              <w:rPr>
                <w:sz w:val="28"/>
                <w:szCs w:val="28"/>
              </w:rPr>
              <w:t>10</w:t>
            </w:r>
          </w:p>
        </w:tc>
        <w:tc>
          <w:tcPr>
            <w:tcW w:w="9321" w:type="dxa"/>
          </w:tcPr>
          <w:p w14:paraId="58B10205" w14:textId="77777777" w:rsidR="004E6310" w:rsidRPr="003701A1" w:rsidRDefault="004E6310" w:rsidP="004E6310">
            <w:pPr>
              <w:jc w:val="both"/>
              <w:rPr>
                <w:sz w:val="28"/>
                <w:szCs w:val="28"/>
                <w:lang w:eastAsia="en-US"/>
              </w:rPr>
            </w:pPr>
            <w:r w:rsidRPr="003701A1">
              <w:rPr>
                <w:sz w:val="28"/>
                <w:szCs w:val="28"/>
                <w:lang w:eastAsia="en-US"/>
              </w:rPr>
              <w:t>Как вы считаете нужен ли единый Регистр донорских половых гамет в вашем государстве?</w:t>
            </w:r>
          </w:p>
          <w:p w14:paraId="19A75C93" w14:textId="77777777" w:rsidR="004E6310" w:rsidRPr="003701A1" w:rsidRDefault="004E6310" w:rsidP="004E6310">
            <w:pPr>
              <w:jc w:val="both"/>
              <w:rPr>
                <w:sz w:val="28"/>
                <w:szCs w:val="28"/>
                <w:lang w:eastAsia="en-US"/>
              </w:rPr>
            </w:pPr>
            <w:r w:rsidRPr="003701A1">
              <w:rPr>
                <w:sz w:val="28"/>
                <w:szCs w:val="28"/>
                <w:lang w:eastAsia="en-US"/>
              </w:rPr>
              <w:t xml:space="preserve"> - да </w:t>
            </w:r>
          </w:p>
          <w:p w14:paraId="44973650" w14:textId="77777777" w:rsidR="004E6310" w:rsidRPr="003701A1" w:rsidRDefault="004E6310" w:rsidP="004E6310">
            <w:pPr>
              <w:jc w:val="both"/>
              <w:rPr>
                <w:sz w:val="28"/>
                <w:szCs w:val="28"/>
                <w:lang w:eastAsia="en-US"/>
              </w:rPr>
            </w:pPr>
            <w:r w:rsidRPr="003701A1">
              <w:rPr>
                <w:sz w:val="28"/>
                <w:szCs w:val="28"/>
                <w:lang w:eastAsia="en-US"/>
              </w:rPr>
              <w:t xml:space="preserve"> - нет </w:t>
            </w:r>
          </w:p>
          <w:p w14:paraId="780B7CC4" w14:textId="77777777" w:rsidR="004E6310" w:rsidRPr="003701A1" w:rsidRDefault="004E6310" w:rsidP="004E6310">
            <w:pPr>
              <w:jc w:val="both"/>
              <w:rPr>
                <w:sz w:val="28"/>
                <w:szCs w:val="28"/>
                <w:lang w:eastAsia="en-US"/>
              </w:rPr>
            </w:pPr>
            <w:r w:rsidRPr="003701A1">
              <w:rPr>
                <w:sz w:val="28"/>
                <w:szCs w:val="28"/>
                <w:lang w:eastAsia="en-US"/>
              </w:rPr>
              <w:t xml:space="preserve"> - не могу ответить однозначно </w:t>
            </w:r>
          </w:p>
          <w:p w14:paraId="6BBE6602" w14:textId="77777777" w:rsidR="004E6310" w:rsidRPr="003701A1" w:rsidRDefault="004E6310" w:rsidP="004E6310">
            <w:pPr>
              <w:jc w:val="both"/>
              <w:rPr>
                <w:sz w:val="28"/>
                <w:szCs w:val="28"/>
                <w:lang w:eastAsia="en-US"/>
              </w:rPr>
            </w:pPr>
            <w:r w:rsidRPr="003701A1">
              <w:rPr>
                <w:sz w:val="28"/>
                <w:szCs w:val="28"/>
                <w:lang w:eastAsia="en-US"/>
              </w:rPr>
              <w:t xml:space="preserve"> - другое (напишите…)</w:t>
            </w:r>
          </w:p>
        </w:tc>
      </w:tr>
      <w:tr w:rsidR="004E6310" w:rsidRPr="003701A1" w14:paraId="6B4AA3C8" w14:textId="77777777" w:rsidTr="0053445F">
        <w:trPr>
          <w:jc w:val="center"/>
        </w:trPr>
        <w:tc>
          <w:tcPr>
            <w:tcW w:w="534" w:type="dxa"/>
          </w:tcPr>
          <w:p w14:paraId="2A6FC159" w14:textId="77777777" w:rsidR="004E6310" w:rsidRPr="003701A1" w:rsidRDefault="004E6310" w:rsidP="004E6310">
            <w:pPr>
              <w:jc w:val="both"/>
              <w:rPr>
                <w:sz w:val="28"/>
                <w:szCs w:val="28"/>
              </w:rPr>
            </w:pPr>
            <w:r w:rsidRPr="003701A1">
              <w:rPr>
                <w:sz w:val="28"/>
                <w:szCs w:val="28"/>
              </w:rPr>
              <w:t>11</w:t>
            </w:r>
          </w:p>
        </w:tc>
        <w:tc>
          <w:tcPr>
            <w:tcW w:w="9321" w:type="dxa"/>
          </w:tcPr>
          <w:p w14:paraId="1C594FCC" w14:textId="77777777" w:rsidR="004E6310" w:rsidRPr="003701A1" w:rsidRDefault="004E6310" w:rsidP="004E6310">
            <w:pPr>
              <w:jc w:val="both"/>
              <w:rPr>
                <w:sz w:val="28"/>
                <w:szCs w:val="28"/>
                <w:lang w:eastAsia="en-US"/>
              </w:rPr>
            </w:pPr>
            <w:r w:rsidRPr="003701A1">
              <w:rPr>
                <w:sz w:val="28"/>
                <w:szCs w:val="28"/>
                <w:lang w:eastAsia="en-US"/>
              </w:rPr>
              <w:t>Считаете ли вы важным ведения учета за использованием донорских половых гамет между клиниками?</w:t>
            </w:r>
          </w:p>
          <w:p w14:paraId="29571522" w14:textId="77777777" w:rsidR="004E6310" w:rsidRPr="003701A1" w:rsidRDefault="004E6310" w:rsidP="004E6310">
            <w:pPr>
              <w:jc w:val="both"/>
              <w:rPr>
                <w:sz w:val="28"/>
                <w:szCs w:val="28"/>
                <w:lang w:eastAsia="en-US"/>
              </w:rPr>
            </w:pPr>
            <w:r w:rsidRPr="003701A1">
              <w:rPr>
                <w:sz w:val="28"/>
                <w:szCs w:val="28"/>
                <w:lang w:eastAsia="en-US"/>
              </w:rPr>
              <w:t xml:space="preserve"> - да </w:t>
            </w:r>
          </w:p>
          <w:p w14:paraId="0CD292E5" w14:textId="77777777" w:rsidR="004E6310" w:rsidRPr="003701A1" w:rsidRDefault="004E6310" w:rsidP="004E6310">
            <w:pPr>
              <w:jc w:val="both"/>
              <w:rPr>
                <w:sz w:val="28"/>
                <w:szCs w:val="28"/>
                <w:lang w:eastAsia="en-US"/>
              </w:rPr>
            </w:pPr>
            <w:r w:rsidRPr="003701A1">
              <w:rPr>
                <w:sz w:val="28"/>
                <w:szCs w:val="28"/>
                <w:lang w:eastAsia="en-US"/>
              </w:rPr>
              <w:t xml:space="preserve"> - нет</w:t>
            </w:r>
          </w:p>
          <w:p w14:paraId="055A10FE" w14:textId="77777777" w:rsidR="004E6310" w:rsidRPr="003701A1" w:rsidRDefault="004E6310" w:rsidP="004E6310">
            <w:pPr>
              <w:jc w:val="both"/>
              <w:rPr>
                <w:sz w:val="28"/>
                <w:szCs w:val="28"/>
                <w:lang w:eastAsia="en-US"/>
              </w:rPr>
            </w:pPr>
            <w:r w:rsidRPr="003701A1">
              <w:rPr>
                <w:sz w:val="28"/>
                <w:szCs w:val="28"/>
                <w:lang w:eastAsia="en-US"/>
              </w:rPr>
              <w:t xml:space="preserve"> - сомневаюсь</w:t>
            </w:r>
          </w:p>
        </w:tc>
      </w:tr>
      <w:tr w:rsidR="004E6310" w:rsidRPr="003701A1" w14:paraId="09C119B4" w14:textId="77777777" w:rsidTr="0053445F">
        <w:trPr>
          <w:jc w:val="center"/>
        </w:trPr>
        <w:tc>
          <w:tcPr>
            <w:tcW w:w="534" w:type="dxa"/>
          </w:tcPr>
          <w:p w14:paraId="297A22BF" w14:textId="77777777" w:rsidR="004E6310" w:rsidRPr="003701A1" w:rsidRDefault="004E6310" w:rsidP="004E6310">
            <w:pPr>
              <w:jc w:val="both"/>
              <w:rPr>
                <w:sz w:val="28"/>
                <w:szCs w:val="28"/>
              </w:rPr>
            </w:pPr>
            <w:r w:rsidRPr="003701A1">
              <w:rPr>
                <w:sz w:val="28"/>
                <w:szCs w:val="28"/>
              </w:rPr>
              <w:t>12</w:t>
            </w:r>
          </w:p>
        </w:tc>
        <w:tc>
          <w:tcPr>
            <w:tcW w:w="9321" w:type="dxa"/>
          </w:tcPr>
          <w:p w14:paraId="4D93D33A" w14:textId="77777777" w:rsidR="004E6310" w:rsidRPr="003701A1" w:rsidRDefault="004E6310" w:rsidP="004E6310">
            <w:pPr>
              <w:jc w:val="both"/>
              <w:rPr>
                <w:sz w:val="28"/>
                <w:szCs w:val="28"/>
                <w:lang w:eastAsia="en-US"/>
              </w:rPr>
            </w:pPr>
            <w:r w:rsidRPr="003701A1">
              <w:rPr>
                <w:sz w:val="28"/>
                <w:szCs w:val="28"/>
                <w:lang w:eastAsia="en-US"/>
              </w:rPr>
              <w:t>Как вы считаете, создание единого Регистра позволит проводить учет по количеству рожденных детей от одного донора?</w:t>
            </w:r>
          </w:p>
          <w:p w14:paraId="3B1B29BE" w14:textId="77777777" w:rsidR="004E6310" w:rsidRPr="003701A1" w:rsidRDefault="004E6310" w:rsidP="004E6310">
            <w:pPr>
              <w:jc w:val="both"/>
              <w:rPr>
                <w:sz w:val="28"/>
                <w:szCs w:val="28"/>
                <w:lang w:eastAsia="en-US"/>
              </w:rPr>
            </w:pPr>
            <w:r w:rsidRPr="003701A1">
              <w:rPr>
                <w:sz w:val="28"/>
                <w:szCs w:val="28"/>
                <w:lang w:eastAsia="en-US"/>
              </w:rPr>
              <w:t xml:space="preserve"> - да</w:t>
            </w:r>
          </w:p>
          <w:p w14:paraId="1C1D376A" w14:textId="77777777" w:rsidR="004E6310" w:rsidRPr="003701A1" w:rsidRDefault="004E6310" w:rsidP="004E6310">
            <w:pPr>
              <w:jc w:val="both"/>
              <w:rPr>
                <w:sz w:val="28"/>
                <w:szCs w:val="28"/>
                <w:lang w:eastAsia="en-US"/>
              </w:rPr>
            </w:pPr>
            <w:r w:rsidRPr="003701A1">
              <w:rPr>
                <w:sz w:val="28"/>
                <w:szCs w:val="28"/>
                <w:lang w:eastAsia="en-US"/>
              </w:rPr>
              <w:t xml:space="preserve"> - нет</w:t>
            </w:r>
          </w:p>
          <w:p w14:paraId="27E3ABBC" w14:textId="77777777" w:rsidR="004E6310" w:rsidRPr="003701A1" w:rsidRDefault="004E6310" w:rsidP="004E6310">
            <w:pPr>
              <w:jc w:val="both"/>
              <w:rPr>
                <w:sz w:val="28"/>
                <w:szCs w:val="28"/>
                <w:lang w:eastAsia="en-US"/>
              </w:rPr>
            </w:pPr>
            <w:r w:rsidRPr="003701A1">
              <w:rPr>
                <w:sz w:val="28"/>
                <w:szCs w:val="28"/>
                <w:lang w:eastAsia="en-US"/>
              </w:rPr>
              <w:t xml:space="preserve"> - сомневаюсь</w:t>
            </w:r>
          </w:p>
          <w:p w14:paraId="6440170C" w14:textId="77777777" w:rsidR="004E6310" w:rsidRPr="003701A1" w:rsidRDefault="004E6310" w:rsidP="004E6310">
            <w:pPr>
              <w:jc w:val="both"/>
              <w:rPr>
                <w:sz w:val="28"/>
                <w:szCs w:val="28"/>
                <w:lang w:eastAsia="en-US"/>
              </w:rPr>
            </w:pPr>
            <w:r w:rsidRPr="003701A1">
              <w:rPr>
                <w:sz w:val="28"/>
                <w:szCs w:val="28"/>
                <w:lang w:eastAsia="en-US"/>
              </w:rPr>
              <w:t xml:space="preserve"> - другое (напишите…)</w:t>
            </w:r>
          </w:p>
        </w:tc>
      </w:tr>
    </w:tbl>
    <w:p w14:paraId="602A3D6B" w14:textId="77777777" w:rsidR="004E6310" w:rsidRDefault="004E6310"/>
    <w:p w14:paraId="38728D05" w14:textId="77777777" w:rsidR="004E6310" w:rsidRDefault="004E6310"/>
    <w:p w14:paraId="075B30CC" w14:textId="77777777" w:rsidR="004E6310" w:rsidRDefault="004E6310"/>
    <w:p w14:paraId="50CB7A06" w14:textId="77777777" w:rsidR="004E6310" w:rsidRDefault="004E6310"/>
    <w:p w14:paraId="28E5558A" w14:textId="77777777" w:rsidR="004E6310" w:rsidRDefault="004E6310"/>
    <w:p w14:paraId="477FE706" w14:textId="77777777" w:rsidR="004E6310" w:rsidRDefault="004E6310"/>
    <w:p w14:paraId="65DF60CB" w14:textId="77777777" w:rsidR="004E6310" w:rsidRDefault="004E6310"/>
    <w:p w14:paraId="6DA08E8C" w14:textId="77777777" w:rsidR="004E6310" w:rsidRDefault="004E6310"/>
    <w:p w14:paraId="0EB18E98" w14:textId="77777777" w:rsidR="004E6310" w:rsidRDefault="004E6310"/>
    <w:p w14:paraId="4FFA4515" w14:textId="77777777" w:rsidR="004E6310" w:rsidRDefault="004E6310"/>
    <w:p w14:paraId="599E8FC2" w14:textId="77777777" w:rsidR="004E6310" w:rsidRDefault="004E6310"/>
    <w:p w14:paraId="526F80F3" w14:textId="77777777" w:rsidR="004E6310" w:rsidRDefault="004E6310"/>
    <w:p w14:paraId="55B8F47A" w14:textId="77777777" w:rsidR="004E6310" w:rsidRDefault="004E6310"/>
    <w:p w14:paraId="7BF1F73E" w14:textId="77777777" w:rsidR="004E6310" w:rsidRDefault="004E6310"/>
    <w:p w14:paraId="7E236748" w14:textId="77777777" w:rsidR="004E6310" w:rsidRDefault="004E6310"/>
    <w:p w14:paraId="0197707B" w14:textId="77777777" w:rsidR="004E6310" w:rsidRDefault="004E6310"/>
    <w:p w14:paraId="2F957CA2" w14:textId="77777777" w:rsidR="004E6310" w:rsidRDefault="004E6310"/>
    <w:p w14:paraId="34FF9E8D" w14:textId="77777777" w:rsidR="004E6310" w:rsidRDefault="004E6310"/>
    <w:p w14:paraId="35800164" w14:textId="77777777" w:rsidR="004E6310" w:rsidRDefault="004E6310"/>
    <w:p w14:paraId="544F0B87" w14:textId="77777777" w:rsidR="004E6310" w:rsidRDefault="004E6310"/>
    <w:p w14:paraId="24C64F55" w14:textId="77777777" w:rsidR="004E6310" w:rsidRDefault="004E6310"/>
    <w:p w14:paraId="744C9CBA" w14:textId="77777777" w:rsidR="004E6310" w:rsidRDefault="004E6310"/>
    <w:p w14:paraId="4AB85BF9" w14:textId="77777777" w:rsidR="004E6310" w:rsidRDefault="004E6310"/>
    <w:p w14:paraId="1A703F4B" w14:textId="77777777" w:rsidR="004E6310" w:rsidRDefault="004E6310"/>
    <w:p w14:paraId="546A0769" w14:textId="77777777" w:rsidR="004E6310" w:rsidRPr="00D7172D" w:rsidRDefault="004E6310">
      <w:pPr>
        <w:rPr>
          <w:lang w:val="kk-KZ"/>
        </w:rPr>
      </w:pPr>
    </w:p>
    <w:p w14:paraId="7C08BF1A" w14:textId="77777777" w:rsidR="004E6310" w:rsidRDefault="004E6310"/>
    <w:p w14:paraId="62D4D8C2" w14:textId="5D958A7F" w:rsidR="004E6310" w:rsidRDefault="004E6310" w:rsidP="00995599">
      <w:pPr>
        <w:jc w:val="right"/>
        <w:rPr>
          <w:b/>
          <w:sz w:val="28"/>
          <w:szCs w:val="28"/>
          <w:lang w:val="uk-UA"/>
        </w:rPr>
      </w:pPr>
      <w:r w:rsidRPr="003701A1">
        <w:rPr>
          <w:b/>
          <w:sz w:val="28"/>
          <w:szCs w:val="28"/>
        </w:rPr>
        <w:t>ПРИЛОЖЕНИЕ</w:t>
      </w:r>
      <w:r>
        <w:rPr>
          <w:b/>
          <w:sz w:val="28"/>
          <w:szCs w:val="28"/>
        </w:rPr>
        <w:t xml:space="preserve"> Б</w:t>
      </w:r>
    </w:p>
    <w:p w14:paraId="3043D120" w14:textId="77777777" w:rsidR="004E6310" w:rsidRPr="003701A1" w:rsidRDefault="004E6310" w:rsidP="004E6310">
      <w:pPr>
        <w:jc w:val="right"/>
        <w:rPr>
          <w:b/>
          <w:sz w:val="28"/>
          <w:szCs w:val="28"/>
          <w:lang w:val="uk-UA"/>
        </w:rPr>
      </w:pPr>
    </w:p>
    <w:p w14:paraId="1A8C8164" w14:textId="77777777" w:rsidR="004E6310" w:rsidRDefault="004E6310" w:rsidP="004E6310">
      <w:pPr>
        <w:jc w:val="center"/>
        <w:rPr>
          <w:b/>
          <w:sz w:val="28"/>
          <w:szCs w:val="28"/>
        </w:rPr>
      </w:pPr>
      <w:r w:rsidRPr="003701A1">
        <w:rPr>
          <w:b/>
          <w:sz w:val="28"/>
          <w:szCs w:val="28"/>
        </w:rPr>
        <w:t>Анкета, которая использовалась в исследовании для опроса доноров</w:t>
      </w:r>
    </w:p>
    <w:p w14:paraId="5ED33C90" w14:textId="77777777" w:rsidR="004E6310" w:rsidRPr="003701A1" w:rsidRDefault="004E6310" w:rsidP="004E6310">
      <w:pPr>
        <w:jc w:val="center"/>
        <w:rPr>
          <w:b/>
          <w:sz w:val="28"/>
          <w:szCs w:val="28"/>
        </w:rPr>
      </w:pPr>
    </w:p>
    <w:tbl>
      <w:tblPr>
        <w:tblW w:w="985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4"/>
        <w:gridCol w:w="9321"/>
      </w:tblGrid>
      <w:tr w:rsidR="004E6310" w:rsidRPr="003701A1" w14:paraId="3B120948" w14:textId="77777777" w:rsidTr="0053445F">
        <w:trPr>
          <w:jc w:val="center"/>
        </w:trPr>
        <w:tc>
          <w:tcPr>
            <w:tcW w:w="534" w:type="dxa"/>
          </w:tcPr>
          <w:p w14:paraId="0F16F124" w14:textId="77777777" w:rsidR="004E6310" w:rsidRPr="003701A1" w:rsidRDefault="004E6310" w:rsidP="004E6310">
            <w:pPr>
              <w:jc w:val="both"/>
              <w:rPr>
                <w:sz w:val="28"/>
                <w:szCs w:val="28"/>
              </w:rPr>
            </w:pPr>
            <w:r w:rsidRPr="003701A1">
              <w:rPr>
                <w:sz w:val="28"/>
                <w:szCs w:val="28"/>
              </w:rPr>
              <w:t>№</w:t>
            </w:r>
          </w:p>
        </w:tc>
        <w:tc>
          <w:tcPr>
            <w:tcW w:w="9321" w:type="dxa"/>
          </w:tcPr>
          <w:p w14:paraId="7E2DB8A8" w14:textId="77777777" w:rsidR="004E6310" w:rsidRPr="003701A1" w:rsidRDefault="004E6310" w:rsidP="004E6310">
            <w:pPr>
              <w:jc w:val="both"/>
              <w:rPr>
                <w:sz w:val="28"/>
                <w:szCs w:val="28"/>
              </w:rPr>
            </w:pPr>
            <w:r w:rsidRPr="003701A1">
              <w:rPr>
                <w:sz w:val="28"/>
                <w:szCs w:val="28"/>
              </w:rPr>
              <w:t>Вопросы</w:t>
            </w:r>
          </w:p>
        </w:tc>
      </w:tr>
      <w:tr w:rsidR="004E6310" w:rsidRPr="003701A1" w14:paraId="52718A9C" w14:textId="77777777" w:rsidTr="0053445F">
        <w:trPr>
          <w:jc w:val="center"/>
        </w:trPr>
        <w:tc>
          <w:tcPr>
            <w:tcW w:w="534" w:type="dxa"/>
          </w:tcPr>
          <w:p w14:paraId="3DFAD98F" w14:textId="77777777" w:rsidR="004E6310" w:rsidRPr="003701A1" w:rsidRDefault="004E6310" w:rsidP="004E6310">
            <w:pPr>
              <w:jc w:val="both"/>
              <w:rPr>
                <w:sz w:val="28"/>
                <w:szCs w:val="28"/>
              </w:rPr>
            </w:pPr>
            <w:r w:rsidRPr="003701A1">
              <w:rPr>
                <w:sz w:val="28"/>
                <w:szCs w:val="28"/>
              </w:rPr>
              <w:t>1</w:t>
            </w:r>
          </w:p>
        </w:tc>
        <w:tc>
          <w:tcPr>
            <w:tcW w:w="9321" w:type="dxa"/>
          </w:tcPr>
          <w:p w14:paraId="5B792AF3" w14:textId="77777777" w:rsidR="004E6310" w:rsidRPr="003701A1" w:rsidRDefault="004E6310" w:rsidP="004E6310">
            <w:pPr>
              <w:textAlignment w:val="baseline"/>
              <w:rPr>
                <w:sz w:val="28"/>
                <w:szCs w:val="28"/>
                <w:lang w:val="uk-UA"/>
              </w:rPr>
            </w:pPr>
            <w:r w:rsidRPr="003701A1">
              <w:rPr>
                <w:sz w:val="28"/>
                <w:szCs w:val="28"/>
                <w:lang w:val="uk-UA"/>
              </w:rPr>
              <w:t>Сколько Вам лет?</w:t>
            </w:r>
          </w:p>
        </w:tc>
      </w:tr>
      <w:tr w:rsidR="004E6310" w:rsidRPr="003701A1" w14:paraId="5BC9165A" w14:textId="77777777" w:rsidTr="0053445F">
        <w:trPr>
          <w:jc w:val="center"/>
        </w:trPr>
        <w:tc>
          <w:tcPr>
            <w:tcW w:w="534" w:type="dxa"/>
          </w:tcPr>
          <w:p w14:paraId="68DF76CF" w14:textId="77777777" w:rsidR="004E6310" w:rsidRPr="003701A1" w:rsidRDefault="004E6310" w:rsidP="004E6310">
            <w:pPr>
              <w:jc w:val="both"/>
              <w:rPr>
                <w:sz w:val="28"/>
                <w:szCs w:val="28"/>
              </w:rPr>
            </w:pPr>
            <w:r w:rsidRPr="003701A1">
              <w:rPr>
                <w:sz w:val="28"/>
                <w:szCs w:val="28"/>
              </w:rPr>
              <w:t>2</w:t>
            </w:r>
          </w:p>
        </w:tc>
        <w:tc>
          <w:tcPr>
            <w:tcW w:w="9321" w:type="dxa"/>
          </w:tcPr>
          <w:p w14:paraId="5FDDD1DE" w14:textId="77777777" w:rsidR="004E6310" w:rsidRPr="003701A1" w:rsidRDefault="004E6310" w:rsidP="004E6310">
            <w:pPr>
              <w:textAlignment w:val="baseline"/>
              <w:rPr>
                <w:sz w:val="28"/>
                <w:szCs w:val="28"/>
                <w:lang w:val="uk-UA"/>
              </w:rPr>
            </w:pPr>
            <w:r w:rsidRPr="003701A1">
              <w:rPr>
                <w:sz w:val="28"/>
                <w:szCs w:val="28"/>
                <w:lang w:val="uk-UA"/>
              </w:rPr>
              <w:t>Сколько у вас есть родных детей?</w:t>
            </w:r>
          </w:p>
        </w:tc>
      </w:tr>
      <w:tr w:rsidR="004E6310" w:rsidRPr="003701A1" w14:paraId="64548A71" w14:textId="77777777" w:rsidTr="0053445F">
        <w:trPr>
          <w:jc w:val="center"/>
        </w:trPr>
        <w:tc>
          <w:tcPr>
            <w:tcW w:w="534" w:type="dxa"/>
          </w:tcPr>
          <w:p w14:paraId="4C6B5954" w14:textId="77777777" w:rsidR="004E6310" w:rsidRPr="003701A1" w:rsidRDefault="004E6310" w:rsidP="004E6310">
            <w:pPr>
              <w:jc w:val="both"/>
              <w:rPr>
                <w:sz w:val="28"/>
                <w:szCs w:val="28"/>
              </w:rPr>
            </w:pPr>
            <w:r w:rsidRPr="003701A1">
              <w:rPr>
                <w:sz w:val="28"/>
                <w:szCs w:val="28"/>
              </w:rPr>
              <w:t>3</w:t>
            </w:r>
          </w:p>
        </w:tc>
        <w:tc>
          <w:tcPr>
            <w:tcW w:w="9321" w:type="dxa"/>
          </w:tcPr>
          <w:p w14:paraId="4D4ED52A" w14:textId="77777777" w:rsidR="004E6310" w:rsidRPr="003701A1" w:rsidRDefault="004E6310" w:rsidP="004E6310">
            <w:pPr>
              <w:textAlignment w:val="baseline"/>
              <w:rPr>
                <w:sz w:val="28"/>
                <w:szCs w:val="28"/>
                <w:lang w:val="uk-UA"/>
              </w:rPr>
            </w:pPr>
            <w:r w:rsidRPr="003701A1">
              <w:rPr>
                <w:sz w:val="28"/>
                <w:szCs w:val="28"/>
                <w:lang w:val="uk-UA"/>
              </w:rPr>
              <w:t>Почему донор становится донором?</w:t>
            </w:r>
          </w:p>
        </w:tc>
      </w:tr>
      <w:tr w:rsidR="004E6310" w:rsidRPr="003701A1" w14:paraId="467C8DD9" w14:textId="77777777" w:rsidTr="0053445F">
        <w:trPr>
          <w:jc w:val="center"/>
        </w:trPr>
        <w:tc>
          <w:tcPr>
            <w:tcW w:w="534" w:type="dxa"/>
          </w:tcPr>
          <w:p w14:paraId="1A4FF741" w14:textId="77777777" w:rsidR="004E6310" w:rsidRPr="003701A1" w:rsidRDefault="004E6310" w:rsidP="004E6310">
            <w:pPr>
              <w:jc w:val="both"/>
              <w:rPr>
                <w:sz w:val="28"/>
                <w:szCs w:val="28"/>
              </w:rPr>
            </w:pPr>
            <w:r w:rsidRPr="003701A1">
              <w:rPr>
                <w:sz w:val="28"/>
                <w:szCs w:val="28"/>
              </w:rPr>
              <w:t>4</w:t>
            </w:r>
          </w:p>
        </w:tc>
        <w:tc>
          <w:tcPr>
            <w:tcW w:w="9321" w:type="dxa"/>
          </w:tcPr>
          <w:p w14:paraId="08CD492A" w14:textId="77777777" w:rsidR="004E6310" w:rsidRPr="003701A1" w:rsidRDefault="004E6310" w:rsidP="004E6310">
            <w:pPr>
              <w:textAlignment w:val="baseline"/>
              <w:rPr>
                <w:sz w:val="28"/>
                <w:szCs w:val="28"/>
                <w:lang w:val="uk-UA"/>
              </w:rPr>
            </w:pPr>
            <w:r w:rsidRPr="003701A1">
              <w:rPr>
                <w:sz w:val="28"/>
                <w:szCs w:val="28"/>
                <w:lang w:val="uk-UA"/>
              </w:rPr>
              <w:t>Цель обращения?</w:t>
            </w:r>
          </w:p>
        </w:tc>
      </w:tr>
      <w:tr w:rsidR="004E6310" w:rsidRPr="003701A1" w14:paraId="1EB8F9A6" w14:textId="77777777" w:rsidTr="0053445F">
        <w:trPr>
          <w:jc w:val="center"/>
        </w:trPr>
        <w:tc>
          <w:tcPr>
            <w:tcW w:w="534" w:type="dxa"/>
          </w:tcPr>
          <w:p w14:paraId="335AA383" w14:textId="77777777" w:rsidR="004E6310" w:rsidRPr="003701A1" w:rsidRDefault="004E6310" w:rsidP="004E6310">
            <w:pPr>
              <w:jc w:val="both"/>
              <w:rPr>
                <w:sz w:val="28"/>
                <w:szCs w:val="28"/>
              </w:rPr>
            </w:pPr>
            <w:r w:rsidRPr="003701A1">
              <w:rPr>
                <w:sz w:val="28"/>
                <w:szCs w:val="28"/>
              </w:rPr>
              <w:t>5</w:t>
            </w:r>
          </w:p>
        </w:tc>
        <w:tc>
          <w:tcPr>
            <w:tcW w:w="9321" w:type="dxa"/>
          </w:tcPr>
          <w:p w14:paraId="373F9EB9" w14:textId="77777777" w:rsidR="004E6310" w:rsidRPr="003701A1" w:rsidRDefault="004E6310" w:rsidP="004E6310">
            <w:pPr>
              <w:textAlignment w:val="baseline"/>
              <w:rPr>
                <w:sz w:val="28"/>
                <w:szCs w:val="28"/>
                <w:lang w:val="uk-UA"/>
              </w:rPr>
            </w:pPr>
            <w:r w:rsidRPr="003701A1">
              <w:rPr>
                <w:sz w:val="28"/>
                <w:szCs w:val="28"/>
                <w:lang w:val="uk-UA"/>
              </w:rPr>
              <w:t>Как вы пришли к донорству? Откуда узнали?</w:t>
            </w:r>
          </w:p>
        </w:tc>
      </w:tr>
      <w:tr w:rsidR="004E6310" w:rsidRPr="003701A1" w14:paraId="61A1FA74" w14:textId="77777777" w:rsidTr="0053445F">
        <w:trPr>
          <w:jc w:val="center"/>
        </w:trPr>
        <w:tc>
          <w:tcPr>
            <w:tcW w:w="534" w:type="dxa"/>
          </w:tcPr>
          <w:p w14:paraId="394E11FF" w14:textId="77777777" w:rsidR="004E6310" w:rsidRPr="003701A1" w:rsidRDefault="004E6310" w:rsidP="004E6310">
            <w:pPr>
              <w:jc w:val="both"/>
              <w:rPr>
                <w:sz w:val="28"/>
                <w:szCs w:val="28"/>
              </w:rPr>
            </w:pPr>
            <w:r w:rsidRPr="003701A1">
              <w:rPr>
                <w:sz w:val="28"/>
                <w:szCs w:val="28"/>
              </w:rPr>
              <w:t>6</w:t>
            </w:r>
          </w:p>
        </w:tc>
        <w:tc>
          <w:tcPr>
            <w:tcW w:w="9321" w:type="dxa"/>
          </w:tcPr>
          <w:p w14:paraId="0315426D" w14:textId="77777777" w:rsidR="004E6310" w:rsidRPr="003701A1" w:rsidRDefault="004E6310" w:rsidP="004E6310">
            <w:pPr>
              <w:textAlignment w:val="baseline"/>
              <w:rPr>
                <w:sz w:val="28"/>
                <w:szCs w:val="28"/>
                <w:lang w:val="uk-UA"/>
              </w:rPr>
            </w:pPr>
            <w:r w:rsidRPr="003701A1">
              <w:rPr>
                <w:sz w:val="28"/>
                <w:szCs w:val="28"/>
                <w:lang w:val="uk-UA"/>
              </w:rPr>
              <w:t>Были ли вы раньше донором ооцитов/яйцеклеток?</w:t>
            </w:r>
          </w:p>
        </w:tc>
      </w:tr>
      <w:tr w:rsidR="004E6310" w:rsidRPr="003701A1" w14:paraId="459193F3" w14:textId="77777777" w:rsidTr="0053445F">
        <w:trPr>
          <w:jc w:val="center"/>
        </w:trPr>
        <w:tc>
          <w:tcPr>
            <w:tcW w:w="534" w:type="dxa"/>
          </w:tcPr>
          <w:p w14:paraId="1E123074" w14:textId="77777777" w:rsidR="004E6310" w:rsidRPr="003701A1" w:rsidRDefault="004E6310" w:rsidP="004E6310">
            <w:pPr>
              <w:jc w:val="both"/>
              <w:rPr>
                <w:sz w:val="28"/>
                <w:szCs w:val="28"/>
              </w:rPr>
            </w:pPr>
            <w:r w:rsidRPr="003701A1">
              <w:rPr>
                <w:sz w:val="28"/>
                <w:szCs w:val="28"/>
              </w:rPr>
              <w:t>7</w:t>
            </w:r>
          </w:p>
        </w:tc>
        <w:tc>
          <w:tcPr>
            <w:tcW w:w="9321" w:type="dxa"/>
          </w:tcPr>
          <w:p w14:paraId="3AD9835F" w14:textId="77777777" w:rsidR="004E6310" w:rsidRPr="003701A1" w:rsidRDefault="004E6310" w:rsidP="004E6310">
            <w:pPr>
              <w:rPr>
                <w:sz w:val="28"/>
                <w:szCs w:val="28"/>
                <w:lang w:val="uk-UA"/>
              </w:rPr>
            </w:pPr>
            <w:r w:rsidRPr="003701A1">
              <w:rPr>
                <w:sz w:val="28"/>
                <w:szCs w:val="28"/>
                <w:lang w:val="uk-UA"/>
              </w:rPr>
              <w:t xml:space="preserve">Если на предыдущий вопрос вы ответили да- то знаете ли вы сколько детей родилось, с использованием ваших ооцитов/яйцеклеток? </w:t>
            </w:r>
          </w:p>
        </w:tc>
      </w:tr>
      <w:tr w:rsidR="004E6310" w:rsidRPr="003701A1" w14:paraId="3C93B9C5" w14:textId="77777777" w:rsidTr="0053445F">
        <w:trPr>
          <w:jc w:val="center"/>
        </w:trPr>
        <w:tc>
          <w:tcPr>
            <w:tcW w:w="534" w:type="dxa"/>
          </w:tcPr>
          <w:p w14:paraId="7CE5B335" w14:textId="77777777" w:rsidR="004E6310" w:rsidRPr="003701A1" w:rsidRDefault="004E6310" w:rsidP="004E6310">
            <w:pPr>
              <w:jc w:val="both"/>
              <w:rPr>
                <w:sz w:val="28"/>
                <w:szCs w:val="28"/>
              </w:rPr>
            </w:pPr>
            <w:r w:rsidRPr="003701A1">
              <w:rPr>
                <w:sz w:val="28"/>
                <w:szCs w:val="28"/>
              </w:rPr>
              <w:t>8</w:t>
            </w:r>
          </w:p>
        </w:tc>
        <w:tc>
          <w:tcPr>
            <w:tcW w:w="9321" w:type="dxa"/>
          </w:tcPr>
          <w:p w14:paraId="1318E19B" w14:textId="77777777" w:rsidR="004E6310" w:rsidRPr="003701A1" w:rsidRDefault="004E6310" w:rsidP="004E6310">
            <w:pPr>
              <w:rPr>
                <w:sz w:val="28"/>
                <w:szCs w:val="28"/>
                <w:lang w:val="uk-UA"/>
              </w:rPr>
            </w:pPr>
            <w:r w:rsidRPr="003701A1">
              <w:rPr>
                <w:sz w:val="28"/>
                <w:szCs w:val="28"/>
                <w:lang w:val="uk-UA"/>
              </w:rPr>
              <w:t>Заплатили вам за то, что вы были донором ооцитов?</w:t>
            </w:r>
          </w:p>
        </w:tc>
      </w:tr>
      <w:tr w:rsidR="004E6310" w:rsidRPr="003701A1" w14:paraId="25C64215" w14:textId="77777777" w:rsidTr="0053445F">
        <w:trPr>
          <w:jc w:val="center"/>
        </w:trPr>
        <w:tc>
          <w:tcPr>
            <w:tcW w:w="534" w:type="dxa"/>
          </w:tcPr>
          <w:p w14:paraId="0A4A98D4" w14:textId="77777777" w:rsidR="004E6310" w:rsidRPr="003701A1" w:rsidRDefault="004E6310" w:rsidP="004E6310">
            <w:pPr>
              <w:jc w:val="both"/>
              <w:rPr>
                <w:sz w:val="28"/>
                <w:szCs w:val="28"/>
              </w:rPr>
            </w:pPr>
            <w:r w:rsidRPr="003701A1">
              <w:rPr>
                <w:sz w:val="28"/>
                <w:szCs w:val="28"/>
              </w:rPr>
              <w:t>9</w:t>
            </w:r>
          </w:p>
        </w:tc>
        <w:tc>
          <w:tcPr>
            <w:tcW w:w="9321" w:type="dxa"/>
          </w:tcPr>
          <w:p w14:paraId="6AD5C3D2" w14:textId="77777777" w:rsidR="004E6310" w:rsidRPr="003701A1" w:rsidRDefault="004E6310" w:rsidP="004E6310">
            <w:pPr>
              <w:textAlignment w:val="baseline"/>
              <w:rPr>
                <w:sz w:val="28"/>
                <w:szCs w:val="28"/>
                <w:lang w:val="uk-UA"/>
              </w:rPr>
            </w:pPr>
            <w:r w:rsidRPr="003701A1">
              <w:rPr>
                <w:sz w:val="28"/>
                <w:szCs w:val="28"/>
              </w:rPr>
              <w:t>Удовлетворены ли вы размером выплаты-вознаграждения?</w:t>
            </w:r>
          </w:p>
        </w:tc>
      </w:tr>
      <w:tr w:rsidR="004E6310" w:rsidRPr="003701A1" w14:paraId="1FA524C5" w14:textId="77777777" w:rsidTr="0053445F">
        <w:trPr>
          <w:jc w:val="center"/>
        </w:trPr>
        <w:tc>
          <w:tcPr>
            <w:tcW w:w="534" w:type="dxa"/>
          </w:tcPr>
          <w:p w14:paraId="41E1DD98" w14:textId="77777777" w:rsidR="004E6310" w:rsidRPr="003701A1" w:rsidRDefault="004E6310" w:rsidP="004E6310">
            <w:pPr>
              <w:jc w:val="both"/>
              <w:rPr>
                <w:sz w:val="28"/>
                <w:szCs w:val="28"/>
                <w:lang w:val="uk-UA"/>
              </w:rPr>
            </w:pPr>
            <w:r w:rsidRPr="003701A1">
              <w:rPr>
                <w:sz w:val="28"/>
                <w:szCs w:val="28"/>
                <w:lang w:val="uk-UA"/>
              </w:rPr>
              <w:t>10</w:t>
            </w:r>
          </w:p>
        </w:tc>
        <w:tc>
          <w:tcPr>
            <w:tcW w:w="9321" w:type="dxa"/>
          </w:tcPr>
          <w:p w14:paraId="10FEF261" w14:textId="77777777" w:rsidR="004E6310" w:rsidRPr="003701A1" w:rsidRDefault="004E6310" w:rsidP="004E6310">
            <w:pPr>
              <w:textAlignment w:val="baseline"/>
              <w:rPr>
                <w:sz w:val="28"/>
                <w:szCs w:val="28"/>
              </w:rPr>
            </w:pPr>
            <w:r w:rsidRPr="003701A1">
              <w:rPr>
                <w:sz w:val="28"/>
                <w:szCs w:val="28"/>
              </w:rPr>
              <w:t>Место жительства</w:t>
            </w:r>
          </w:p>
        </w:tc>
      </w:tr>
      <w:tr w:rsidR="004E6310" w:rsidRPr="003701A1" w14:paraId="21BACFE8" w14:textId="77777777" w:rsidTr="0053445F">
        <w:trPr>
          <w:jc w:val="center"/>
        </w:trPr>
        <w:tc>
          <w:tcPr>
            <w:tcW w:w="534" w:type="dxa"/>
          </w:tcPr>
          <w:p w14:paraId="1D804F84" w14:textId="77777777" w:rsidR="004E6310" w:rsidRPr="003701A1" w:rsidRDefault="004E6310" w:rsidP="004E6310">
            <w:pPr>
              <w:jc w:val="both"/>
              <w:rPr>
                <w:sz w:val="28"/>
                <w:szCs w:val="28"/>
                <w:lang w:val="uk-UA"/>
              </w:rPr>
            </w:pPr>
            <w:r w:rsidRPr="003701A1">
              <w:rPr>
                <w:sz w:val="28"/>
                <w:szCs w:val="28"/>
              </w:rPr>
              <w:t>1</w:t>
            </w:r>
            <w:r w:rsidRPr="003701A1">
              <w:rPr>
                <w:sz w:val="28"/>
                <w:szCs w:val="28"/>
                <w:lang w:val="uk-UA"/>
              </w:rPr>
              <w:t>1</w:t>
            </w:r>
          </w:p>
        </w:tc>
        <w:tc>
          <w:tcPr>
            <w:tcW w:w="9321" w:type="dxa"/>
          </w:tcPr>
          <w:p w14:paraId="5E774C66" w14:textId="77777777" w:rsidR="004E6310" w:rsidRPr="003701A1" w:rsidRDefault="004E6310" w:rsidP="004E6310">
            <w:pPr>
              <w:rPr>
                <w:sz w:val="28"/>
                <w:szCs w:val="28"/>
              </w:rPr>
            </w:pPr>
            <w:r w:rsidRPr="003701A1">
              <w:rPr>
                <w:sz w:val="28"/>
                <w:szCs w:val="28"/>
              </w:rPr>
              <w:t>Если вы были донором для родственницы или подруги- получили ли вы вознаграждение?</w:t>
            </w:r>
          </w:p>
        </w:tc>
      </w:tr>
      <w:tr w:rsidR="004E6310" w:rsidRPr="003701A1" w14:paraId="635FFC19" w14:textId="77777777" w:rsidTr="0053445F">
        <w:trPr>
          <w:jc w:val="center"/>
        </w:trPr>
        <w:tc>
          <w:tcPr>
            <w:tcW w:w="534" w:type="dxa"/>
          </w:tcPr>
          <w:p w14:paraId="16C6AB82" w14:textId="77777777" w:rsidR="004E6310" w:rsidRPr="003701A1" w:rsidRDefault="004E6310" w:rsidP="004E6310">
            <w:pPr>
              <w:jc w:val="both"/>
              <w:rPr>
                <w:sz w:val="28"/>
                <w:szCs w:val="28"/>
                <w:lang w:val="uk-UA"/>
              </w:rPr>
            </w:pPr>
            <w:r w:rsidRPr="003701A1">
              <w:rPr>
                <w:sz w:val="28"/>
                <w:szCs w:val="28"/>
              </w:rPr>
              <w:t>1</w:t>
            </w:r>
            <w:r w:rsidRPr="003701A1">
              <w:rPr>
                <w:sz w:val="28"/>
                <w:szCs w:val="28"/>
                <w:lang w:val="uk-UA"/>
              </w:rPr>
              <w:t>2</w:t>
            </w:r>
          </w:p>
        </w:tc>
        <w:tc>
          <w:tcPr>
            <w:tcW w:w="9321" w:type="dxa"/>
          </w:tcPr>
          <w:p w14:paraId="5EAE64DB" w14:textId="77777777" w:rsidR="004E6310" w:rsidRPr="003701A1" w:rsidRDefault="004E6310" w:rsidP="004E6310">
            <w:pPr>
              <w:rPr>
                <w:sz w:val="28"/>
                <w:szCs w:val="28"/>
              </w:rPr>
            </w:pPr>
            <w:r w:rsidRPr="003701A1">
              <w:rPr>
                <w:sz w:val="28"/>
                <w:szCs w:val="28"/>
              </w:rPr>
              <w:t>Знаете ли вы сколько у вас было получено яйцеклеток/ооцитов?</w:t>
            </w:r>
          </w:p>
        </w:tc>
      </w:tr>
      <w:tr w:rsidR="004E6310" w:rsidRPr="003701A1" w14:paraId="7E891FBE" w14:textId="77777777" w:rsidTr="0053445F">
        <w:trPr>
          <w:jc w:val="center"/>
        </w:trPr>
        <w:tc>
          <w:tcPr>
            <w:tcW w:w="534" w:type="dxa"/>
          </w:tcPr>
          <w:p w14:paraId="7457436A" w14:textId="77777777" w:rsidR="004E6310" w:rsidRPr="003701A1" w:rsidRDefault="004E6310" w:rsidP="004E6310">
            <w:pPr>
              <w:jc w:val="both"/>
              <w:rPr>
                <w:sz w:val="28"/>
                <w:szCs w:val="28"/>
                <w:lang w:val="uk-UA"/>
              </w:rPr>
            </w:pPr>
            <w:r w:rsidRPr="003701A1">
              <w:rPr>
                <w:sz w:val="28"/>
                <w:szCs w:val="28"/>
              </w:rPr>
              <w:t>1</w:t>
            </w:r>
            <w:r w:rsidRPr="003701A1">
              <w:rPr>
                <w:sz w:val="28"/>
                <w:szCs w:val="28"/>
                <w:lang w:val="uk-UA"/>
              </w:rPr>
              <w:t>3</w:t>
            </w:r>
          </w:p>
        </w:tc>
        <w:tc>
          <w:tcPr>
            <w:tcW w:w="9321" w:type="dxa"/>
          </w:tcPr>
          <w:p w14:paraId="52C22EC5" w14:textId="77777777" w:rsidR="004E6310" w:rsidRPr="003701A1" w:rsidRDefault="004E6310" w:rsidP="004E6310">
            <w:pPr>
              <w:rPr>
                <w:sz w:val="28"/>
                <w:szCs w:val="28"/>
              </w:rPr>
            </w:pPr>
            <w:r w:rsidRPr="003701A1">
              <w:rPr>
                <w:sz w:val="28"/>
                <w:szCs w:val="28"/>
              </w:rPr>
              <w:t>Если вы ранее были донором ооцитов-согласитесь быть донором снова?</w:t>
            </w:r>
          </w:p>
        </w:tc>
      </w:tr>
      <w:tr w:rsidR="004E6310" w:rsidRPr="003701A1" w14:paraId="336F22B0" w14:textId="77777777" w:rsidTr="0053445F">
        <w:trPr>
          <w:jc w:val="center"/>
        </w:trPr>
        <w:tc>
          <w:tcPr>
            <w:tcW w:w="534" w:type="dxa"/>
          </w:tcPr>
          <w:p w14:paraId="6D93B69B" w14:textId="77777777" w:rsidR="004E6310" w:rsidRPr="003701A1" w:rsidRDefault="004E6310" w:rsidP="004E6310">
            <w:pPr>
              <w:jc w:val="both"/>
              <w:rPr>
                <w:sz w:val="28"/>
                <w:szCs w:val="28"/>
              </w:rPr>
            </w:pPr>
            <w:r w:rsidRPr="003701A1">
              <w:rPr>
                <w:sz w:val="28"/>
                <w:szCs w:val="28"/>
              </w:rPr>
              <w:t>14</w:t>
            </w:r>
          </w:p>
        </w:tc>
        <w:tc>
          <w:tcPr>
            <w:tcW w:w="9321" w:type="dxa"/>
          </w:tcPr>
          <w:p w14:paraId="56D13871" w14:textId="77777777" w:rsidR="004E6310" w:rsidRPr="003701A1" w:rsidRDefault="004E6310" w:rsidP="004E6310">
            <w:pPr>
              <w:rPr>
                <w:sz w:val="28"/>
                <w:szCs w:val="28"/>
              </w:rPr>
            </w:pPr>
            <w:r w:rsidRPr="003701A1">
              <w:rPr>
                <w:sz w:val="28"/>
                <w:szCs w:val="28"/>
              </w:rPr>
              <w:t>Если вы ранее были донором ооцитов/яйцеклеток – сколько раз?</w:t>
            </w:r>
          </w:p>
        </w:tc>
      </w:tr>
      <w:tr w:rsidR="004E6310" w:rsidRPr="003701A1" w14:paraId="441E84EB" w14:textId="77777777" w:rsidTr="0053445F">
        <w:trPr>
          <w:jc w:val="center"/>
        </w:trPr>
        <w:tc>
          <w:tcPr>
            <w:tcW w:w="534" w:type="dxa"/>
          </w:tcPr>
          <w:p w14:paraId="49929965" w14:textId="77777777" w:rsidR="004E6310" w:rsidRPr="003701A1" w:rsidRDefault="004E6310" w:rsidP="004E6310">
            <w:pPr>
              <w:jc w:val="both"/>
              <w:rPr>
                <w:sz w:val="28"/>
                <w:szCs w:val="28"/>
              </w:rPr>
            </w:pPr>
            <w:r w:rsidRPr="003701A1">
              <w:rPr>
                <w:sz w:val="28"/>
                <w:szCs w:val="28"/>
              </w:rPr>
              <w:t>15</w:t>
            </w:r>
          </w:p>
        </w:tc>
        <w:tc>
          <w:tcPr>
            <w:tcW w:w="9321" w:type="dxa"/>
          </w:tcPr>
          <w:p w14:paraId="1813A145" w14:textId="77777777" w:rsidR="004E6310" w:rsidRPr="003701A1" w:rsidRDefault="004E6310" w:rsidP="004E6310">
            <w:pPr>
              <w:rPr>
                <w:sz w:val="28"/>
                <w:szCs w:val="28"/>
              </w:rPr>
            </w:pPr>
            <w:r w:rsidRPr="003701A1">
              <w:rPr>
                <w:sz w:val="28"/>
                <w:szCs w:val="28"/>
              </w:rPr>
              <w:t>Были ли вы донором ооцитов/яйцеклеток в другой стране?</w:t>
            </w:r>
          </w:p>
        </w:tc>
      </w:tr>
      <w:tr w:rsidR="004E6310" w:rsidRPr="003701A1" w14:paraId="4CCC8238" w14:textId="77777777" w:rsidTr="0053445F">
        <w:trPr>
          <w:jc w:val="center"/>
        </w:trPr>
        <w:tc>
          <w:tcPr>
            <w:tcW w:w="534" w:type="dxa"/>
          </w:tcPr>
          <w:p w14:paraId="61DE15B1" w14:textId="77777777" w:rsidR="004E6310" w:rsidRPr="003701A1" w:rsidRDefault="004E6310" w:rsidP="004E6310">
            <w:pPr>
              <w:jc w:val="both"/>
              <w:rPr>
                <w:sz w:val="28"/>
                <w:szCs w:val="28"/>
              </w:rPr>
            </w:pPr>
            <w:r w:rsidRPr="003701A1">
              <w:rPr>
                <w:sz w:val="28"/>
                <w:szCs w:val="28"/>
              </w:rPr>
              <w:t>16</w:t>
            </w:r>
          </w:p>
        </w:tc>
        <w:tc>
          <w:tcPr>
            <w:tcW w:w="9321" w:type="dxa"/>
          </w:tcPr>
          <w:p w14:paraId="1FF31DD7" w14:textId="77777777" w:rsidR="004E6310" w:rsidRPr="003701A1" w:rsidRDefault="004E6310" w:rsidP="004E6310">
            <w:pPr>
              <w:rPr>
                <w:sz w:val="28"/>
                <w:szCs w:val="28"/>
              </w:rPr>
            </w:pPr>
            <w:r w:rsidRPr="003701A1">
              <w:rPr>
                <w:sz w:val="28"/>
                <w:szCs w:val="28"/>
              </w:rPr>
              <w:t>Если на предыдущий вопрос вы ответили да- то сколько раз были донором в другой стране?</w:t>
            </w:r>
          </w:p>
        </w:tc>
      </w:tr>
      <w:tr w:rsidR="004E6310" w:rsidRPr="003701A1" w14:paraId="7C4FEF69" w14:textId="77777777" w:rsidTr="0053445F">
        <w:trPr>
          <w:jc w:val="center"/>
        </w:trPr>
        <w:tc>
          <w:tcPr>
            <w:tcW w:w="534" w:type="dxa"/>
          </w:tcPr>
          <w:p w14:paraId="5CAC7243" w14:textId="77777777" w:rsidR="004E6310" w:rsidRPr="003701A1" w:rsidRDefault="004E6310" w:rsidP="004E6310">
            <w:pPr>
              <w:jc w:val="both"/>
              <w:rPr>
                <w:sz w:val="28"/>
                <w:szCs w:val="28"/>
              </w:rPr>
            </w:pPr>
            <w:r w:rsidRPr="003701A1">
              <w:rPr>
                <w:sz w:val="28"/>
                <w:szCs w:val="28"/>
              </w:rPr>
              <w:t>17</w:t>
            </w:r>
          </w:p>
        </w:tc>
        <w:tc>
          <w:tcPr>
            <w:tcW w:w="9321" w:type="dxa"/>
          </w:tcPr>
          <w:p w14:paraId="5EA85EF6" w14:textId="77777777" w:rsidR="004E6310" w:rsidRPr="003701A1" w:rsidRDefault="004E6310" w:rsidP="004E6310">
            <w:pPr>
              <w:rPr>
                <w:sz w:val="28"/>
                <w:szCs w:val="28"/>
              </w:rPr>
            </w:pPr>
            <w:r w:rsidRPr="003701A1">
              <w:rPr>
                <w:sz w:val="28"/>
                <w:szCs w:val="28"/>
              </w:rPr>
              <w:t>Ищите ли заказчиков для себя в социальных сетях?</w:t>
            </w:r>
          </w:p>
        </w:tc>
      </w:tr>
      <w:tr w:rsidR="004E6310" w:rsidRPr="003701A1" w14:paraId="18AFF6C8" w14:textId="77777777" w:rsidTr="0053445F">
        <w:trPr>
          <w:jc w:val="center"/>
        </w:trPr>
        <w:tc>
          <w:tcPr>
            <w:tcW w:w="534" w:type="dxa"/>
          </w:tcPr>
          <w:p w14:paraId="21A08C80" w14:textId="77777777" w:rsidR="004E6310" w:rsidRPr="003701A1" w:rsidRDefault="004E6310" w:rsidP="004E6310">
            <w:pPr>
              <w:jc w:val="both"/>
              <w:rPr>
                <w:sz w:val="28"/>
                <w:szCs w:val="28"/>
                <w:lang w:val="uk-UA"/>
              </w:rPr>
            </w:pPr>
            <w:r w:rsidRPr="003701A1">
              <w:rPr>
                <w:sz w:val="28"/>
                <w:szCs w:val="28"/>
                <w:lang w:val="uk-UA"/>
              </w:rPr>
              <w:t>18</w:t>
            </w:r>
          </w:p>
        </w:tc>
        <w:tc>
          <w:tcPr>
            <w:tcW w:w="9321" w:type="dxa"/>
          </w:tcPr>
          <w:p w14:paraId="273ADFFF" w14:textId="77777777" w:rsidR="004E6310" w:rsidRPr="003701A1" w:rsidRDefault="004E6310" w:rsidP="004E6310">
            <w:pPr>
              <w:rPr>
                <w:sz w:val="28"/>
                <w:szCs w:val="28"/>
              </w:rPr>
            </w:pPr>
            <w:r w:rsidRPr="003701A1">
              <w:rPr>
                <w:sz w:val="28"/>
                <w:szCs w:val="28"/>
              </w:rPr>
              <w:t>Если на предыдущий вопрос вы ответили да- то, где вы ищите и находите заказчиков для себя</w:t>
            </w:r>
          </w:p>
        </w:tc>
      </w:tr>
      <w:tr w:rsidR="004E6310" w:rsidRPr="003701A1" w14:paraId="3736EF53" w14:textId="77777777" w:rsidTr="0053445F">
        <w:trPr>
          <w:jc w:val="center"/>
        </w:trPr>
        <w:tc>
          <w:tcPr>
            <w:tcW w:w="534" w:type="dxa"/>
          </w:tcPr>
          <w:p w14:paraId="319B1286" w14:textId="77777777" w:rsidR="004E6310" w:rsidRPr="003701A1" w:rsidRDefault="004E6310" w:rsidP="004E6310">
            <w:pPr>
              <w:jc w:val="both"/>
              <w:rPr>
                <w:sz w:val="28"/>
                <w:szCs w:val="28"/>
                <w:lang w:val="uk-UA"/>
              </w:rPr>
            </w:pPr>
            <w:r w:rsidRPr="003701A1">
              <w:rPr>
                <w:sz w:val="28"/>
                <w:szCs w:val="28"/>
                <w:lang w:val="uk-UA"/>
              </w:rPr>
              <w:t>19</w:t>
            </w:r>
          </w:p>
        </w:tc>
        <w:tc>
          <w:tcPr>
            <w:tcW w:w="9321" w:type="dxa"/>
          </w:tcPr>
          <w:p w14:paraId="25227D8A" w14:textId="77777777" w:rsidR="004E6310" w:rsidRPr="003701A1" w:rsidRDefault="004E6310" w:rsidP="004E6310">
            <w:pPr>
              <w:rPr>
                <w:sz w:val="28"/>
                <w:szCs w:val="28"/>
                <w:lang w:val="uk-UA"/>
              </w:rPr>
            </w:pPr>
            <w:r w:rsidRPr="003701A1">
              <w:rPr>
                <w:sz w:val="28"/>
                <w:szCs w:val="28"/>
              </w:rPr>
              <w:t>Думали ли вы о том, что ваши дети могут в будущем встретиться с детьми, родившимися с использованием ваших яйцеклеток/ооцитов?</w:t>
            </w:r>
          </w:p>
        </w:tc>
      </w:tr>
      <w:tr w:rsidR="004E6310" w:rsidRPr="003701A1" w14:paraId="572E9400" w14:textId="77777777" w:rsidTr="0053445F">
        <w:trPr>
          <w:jc w:val="center"/>
        </w:trPr>
        <w:tc>
          <w:tcPr>
            <w:tcW w:w="534" w:type="dxa"/>
          </w:tcPr>
          <w:p w14:paraId="518814F9" w14:textId="77777777" w:rsidR="004E6310" w:rsidRPr="003701A1" w:rsidRDefault="004E6310" w:rsidP="004E6310">
            <w:pPr>
              <w:jc w:val="both"/>
              <w:rPr>
                <w:sz w:val="28"/>
                <w:szCs w:val="28"/>
                <w:lang w:val="uk-UA"/>
              </w:rPr>
            </w:pPr>
            <w:r w:rsidRPr="003701A1">
              <w:rPr>
                <w:sz w:val="28"/>
                <w:szCs w:val="28"/>
                <w:lang w:val="uk-UA"/>
              </w:rPr>
              <w:t>20</w:t>
            </w:r>
          </w:p>
        </w:tc>
        <w:tc>
          <w:tcPr>
            <w:tcW w:w="9321" w:type="dxa"/>
          </w:tcPr>
          <w:p w14:paraId="6C997BC8" w14:textId="77777777" w:rsidR="004E6310" w:rsidRPr="003701A1" w:rsidRDefault="004E6310" w:rsidP="004E6310">
            <w:pPr>
              <w:rPr>
                <w:sz w:val="28"/>
                <w:szCs w:val="28"/>
              </w:rPr>
            </w:pPr>
            <w:r w:rsidRPr="003701A1">
              <w:rPr>
                <w:sz w:val="28"/>
                <w:szCs w:val="28"/>
              </w:rPr>
              <w:t>Какие чувства вы испытываете перед принятием решения о том, что станете донором ооцитов/яйцеклеток?</w:t>
            </w:r>
          </w:p>
        </w:tc>
      </w:tr>
      <w:tr w:rsidR="004E6310" w:rsidRPr="003701A1" w14:paraId="1A1C30F3" w14:textId="77777777" w:rsidTr="0053445F">
        <w:trPr>
          <w:jc w:val="center"/>
        </w:trPr>
        <w:tc>
          <w:tcPr>
            <w:tcW w:w="534" w:type="dxa"/>
          </w:tcPr>
          <w:p w14:paraId="30F0B704" w14:textId="77777777" w:rsidR="004E6310" w:rsidRPr="003701A1" w:rsidRDefault="004E6310" w:rsidP="004E6310">
            <w:pPr>
              <w:jc w:val="both"/>
              <w:rPr>
                <w:sz w:val="28"/>
                <w:szCs w:val="28"/>
                <w:lang w:val="uk-UA"/>
              </w:rPr>
            </w:pPr>
            <w:r w:rsidRPr="003701A1">
              <w:rPr>
                <w:sz w:val="28"/>
                <w:szCs w:val="28"/>
                <w:lang w:val="uk-UA"/>
              </w:rPr>
              <w:t>21</w:t>
            </w:r>
          </w:p>
        </w:tc>
        <w:tc>
          <w:tcPr>
            <w:tcW w:w="9321" w:type="dxa"/>
          </w:tcPr>
          <w:p w14:paraId="1DA9E754" w14:textId="77777777" w:rsidR="004E6310" w:rsidRPr="003701A1" w:rsidRDefault="004E6310" w:rsidP="004E6310">
            <w:pPr>
              <w:rPr>
                <w:sz w:val="28"/>
                <w:szCs w:val="28"/>
              </w:rPr>
            </w:pPr>
            <w:r w:rsidRPr="003701A1">
              <w:rPr>
                <w:sz w:val="28"/>
                <w:szCs w:val="28"/>
              </w:rPr>
              <w:t>Хотели бы вы, чтобы информация о донорах ооцитов/яйцеклеток хранилась в Единой базе донорских половых гамет, чтобы ограничить число использованных клеток и ограничить число рожденных детей от одного донора?</w:t>
            </w:r>
          </w:p>
        </w:tc>
      </w:tr>
      <w:tr w:rsidR="004E6310" w:rsidRPr="003701A1" w14:paraId="4561C99D" w14:textId="77777777" w:rsidTr="0053445F">
        <w:trPr>
          <w:jc w:val="center"/>
        </w:trPr>
        <w:tc>
          <w:tcPr>
            <w:tcW w:w="534" w:type="dxa"/>
          </w:tcPr>
          <w:p w14:paraId="468E8CEE" w14:textId="77777777" w:rsidR="004E6310" w:rsidRPr="003701A1" w:rsidRDefault="004E6310" w:rsidP="004E6310">
            <w:pPr>
              <w:jc w:val="both"/>
              <w:rPr>
                <w:sz w:val="28"/>
                <w:szCs w:val="28"/>
                <w:lang w:val="uk-UA"/>
              </w:rPr>
            </w:pPr>
            <w:r w:rsidRPr="003701A1">
              <w:rPr>
                <w:sz w:val="28"/>
                <w:szCs w:val="28"/>
                <w:lang w:val="uk-UA"/>
              </w:rPr>
              <w:t>22</w:t>
            </w:r>
          </w:p>
        </w:tc>
        <w:tc>
          <w:tcPr>
            <w:tcW w:w="9321" w:type="dxa"/>
          </w:tcPr>
          <w:p w14:paraId="65C15835" w14:textId="77777777" w:rsidR="004E6310" w:rsidRPr="003701A1" w:rsidRDefault="004E6310" w:rsidP="004E6310">
            <w:pPr>
              <w:rPr>
                <w:sz w:val="28"/>
                <w:szCs w:val="28"/>
              </w:rPr>
            </w:pPr>
            <w:r w:rsidRPr="003701A1">
              <w:rPr>
                <w:sz w:val="28"/>
                <w:szCs w:val="28"/>
              </w:rPr>
              <w:t>Хотели бы вы, чтобы информация о донорах ооцитов/яйцеклеток хранилась в Единой базе донорских половых гамет, чтобы ограничить число использованных клеток и ограничить число рожденных детей от одного донора?</w:t>
            </w:r>
          </w:p>
        </w:tc>
      </w:tr>
      <w:tr w:rsidR="004E6310" w:rsidRPr="003701A1" w14:paraId="1D380CB6" w14:textId="77777777" w:rsidTr="0053445F">
        <w:trPr>
          <w:jc w:val="center"/>
        </w:trPr>
        <w:tc>
          <w:tcPr>
            <w:tcW w:w="534" w:type="dxa"/>
          </w:tcPr>
          <w:p w14:paraId="53805623" w14:textId="77777777" w:rsidR="004E6310" w:rsidRPr="003701A1" w:rsidRDefault="004E6310" w:rsidP="004E6310">
            <w:pPr>
              <w:jc w:val="both"/>
              <w:rPr>
                <w:sz w:val="28"/>
                <w:szCs w:val="28"/>
                <w:lang w:val="uk-UA"/>
              </w:rPr>
            </w:pPr>
            <w:r w:rsidRPr="003701A1">
              <w:rPr>
                <w:sz w:val="28"/>
                <w:szCs w:val="28"/>
                <w:lang w:val="uk-UA"/>
              </w:rPr>
              <w:t>23</w:t>
            </w:r>
          </w:p>
        </w:tc>
        <w:tc>
          <w:tcPr>
            <w:tcW w:w="9321" w:type="dxa"/>
          </w:tcPr>
          <w:p w14:paraId="7D756F34" w14:textId="77777777" w:rsidR="004E6310" w:rsidRPr="003701A1" w:rsidRDefault="004E6310" w:rsidP="004E6310">
            <w:pPr>
              <w:rPr>
                <w:sz w:val="28"/>
                <w:szCs w:val="28"/>
              </w:rPr>
            </w:pPr>
            <w:r w:rsidRPr="003701A1">
              <w:rPr>
                <w:sz w:val="28"/>
                <w:szCs w:val="28"/>
              </w:rPr>
              <w:t>Как вы считаете на какие критерии обратит внимание человек, который выбирает донора?</w:t>
            </w:r>
          </w:p>
        </w:tc>
      </w:tr>
    </w:tbl>
    <w:p w14:paraId="7253857F" w14:textId="77777777" w:rsidR="004E6310" w:rsidRDefault="004E6310"/>
    <w:p w14:paraId="4D8E819F" w14:textId="77777777" w:rsidR="004E6310" w:rsidRDefault="004E6310"/>
    <w:p w14:paraId="429E239C" w14:textId="77777777" w:rsidR="004E6310" w:rsidRDefault="004E6310"/>
    <w:p w14:paraId="4D1AD8E8" w14:textId="2CD01298" w:rsidR="004E6310" w:rsidRDefault="004E6310" w:rsidP="00995599">
      <w:pPr>
        <w:jc w:val="right"/>
        <w:rPr>
          <w:b/>
          <w:sz w:val="28"/>
          <w:szCs w:val="28"/>
          <w:lang w:val="uk-UA"/>
        </w:rPr>
      </w:pPr>
      <w:r w:rsidRPr="003701A1">
        <w:rPr>
          <w:b/>
          <w:sz w:val="28"/>
          <w:szCs w:val="28"/>
        </w:rPr>
        <w:t xml:space="preserve">ПРИЛОЖЕНИЕ </w:t>
      </w:r>
      <w:r>
        <w:rPr>
          <w:b/>
          <w:sz w:val="28"/>
          <w:szCs w:val="28"/>
          <w:lang w:val="uk-UA"/>
        </w:rPr>
        <w:t>В</w:t>
      </w:r>
    </w:p>
    <w:p w14:paraId="231FA7A9" w14:textId="77777777" w:rsidR="004E6310" w:rsidRPr="003701A1" w:rsidRDefault="004E6310" w:rsidP="004E6310">
      <w:pPr>
        <w:jc w:val="right"/>
        <w:rPr>
          <w:b/>
          <w:sz w:val="28"/>
          <w:szCs w:val="28"/>
          <w:lang w:val="uk-UA"/>
        </w:rPr>
      </w:pPr>
    </w:p>
    <w:p w14:paraId="1A0011C7" w14:textId="15FC1DCE" w:rsidR="004E6310" w:rsidRDefault="004E6310" w:rsidP="004E6310">
      <w:pPr>
        <w:jc w:val="center"/>
        <w:rPr>
          <w:b/>
          <w:sz w:val="28"/>
          <w:szCs w:val="28"/>
          <w:lang w:val="uk-UA"/>
        </w:rPr>
      </w:pPr>
      <w:r w:rsidRPr="003701A1">
        <w:rPr>
          <w:b/>
          <w:sz w:val="28"/>
          <w:szCs w:val="28"/>
        </w:rPr>
        <w:t xml:space="preserve">Анкета, которая использовалась в исследовании для опроса </w:t>
      </w:r>
      <w:r>
        <w:rPr>
          <w:b/>
          <w:sz w:val="28"/>
          <w:szCs w:val="28"/>
          <w:lang w:val="uk-UA"/>
        </w:rPr>
        <w:t>реципинтов ДО</w:t>
      </w:r>
    </w:p>
    <w:p w14:paraId="7BEE5B76" w14:textId="77777777" w:rsidR="00D7172D" w:rsidRPr="003701A1" w:rsidRDefault="00D7172D" w:rsidP="004E6310">
      <w:pPr>
        <w:jc w:val="center"/>
        <w:rPr>
          <w:b/>
          <w:sz w:val="28"/>
          <w:szCs w:val="28"/>
          <w:lang w:val="uk-UA"/>
        </w:rPr>
      </w:pPr>
    </w:p>
    <w:tbl>
      <w:tblPr>
        <w:tblW w:w="985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4"/>
        <w:gridCol w:w="9321"/>
      </w:tblGrid>
      <w:tr w:rsidR="004E6310" w:rsidRPr="003701A1" w14:paraId="486E8318" w14:textId="77777777" w:rsidTr="0053445F">
        <w:trPr>
          <w:jc w:val="center"/>
        </w:trPr>
        <w:tc>
          <w:tcPr>
            <w:tcW w:w="534" w:type="dxa"/>
          </w:tcPr>
          <w:p w14:paraId="4E7F1419" w14:textId="77777777" w:rsidR="004E6310" w:rsidRPr="003701A1" w:rsidRDefault="004E6310" w:rsidP="004E6310">
            <w:pPr>
              <w:jc w:val="both"/>
              <w:rPr>
                <w:sz w:val="28"/>
                <w:szCs w:val="28"/>
              </w:rPr>
            </w:pPr>
            <w:r w:rsidRPr="003701A1">
              <w:rPr>
                <w:sz w:val="28"/>
                <w:szCs w:val="28"/>
              </w:rPr>
              <w:t>№</w:t>
            </w:r>
          </w:p>
        </w:tc>
        <w:tc>
          <w:tcPr>
            <w:tcW w:w="9321" w:type="dxa"/>
          </w:tcPr>
          <w:p w14:paraId="7C32EB01" w14:textId="77777777" w:rsidR="004E6310" w:rsidRPr="003701A1" w:rsidRDefault="004E6310" w:rsidP="004E6310">
            <w:pPr>
              <w:jc w:val="both"/>
              <w:rPr>
                <w:sz w:val="28"/>
                <w:szCs w:val="28"/>
              </w:rPr>
            </w:pPr>
            <w:r w:rsidRPr="003701A1">
              <w:rPr>
                <w:sz w:val="28"/>
                <w:szCs w:val="28"/>
              </w:rPr>
              <w:t>Вопросы</w:t>
            </w:r>
          </w:p>
        </w:tc>
      </w:tr>
      <w:tr w:rsidR="004E6310" w:rsidRPr="003701A1" w14:paraId="6AE89C85" w14:textId="77777777" w:rsidTr="0053445F">
        <w:trPr>
          <w:jc w:val="center"/>
        </w:trPr>
        <w:tc>
          <w:tcPr>
            <w:tcW w:w="534" w:type="dxa"/>
          </w:tcPr>
          <w:p w14:paraId="52A801C4" w14:textId="77777777" w:rsidR="004E6310" w:rsidRPr="003701A1" w:rsidRDefault="004E6310" w:rsidP="004E6310">
            <w:pPr>
              <w:jc w:val="both"/>
              <w:rPr>
                <w:sz w:val="28"/>
                <w:szCs w:val="28"/>
              </w:rPr>
            </w:pPr>
            <w:r w:rsidRPr="003701A1">
              <w:rPr>
                <w:sz w:val="28"/>
                <w:szCs w:val="28"/>
              </w:rPr>
              <w:t>1</w:t>
            </w:r>
          </w:p>
        </w:tc>
        <w:tc>
          <w:tcPr>
            <w:tcW w:w="9321" w:type="dxa"/>
          </w:tcPr>
          <w:p w14:paraId="12589213" w14:textId="77777777" w:rsidR="004E6310" w:rsidRPr="003701A1" w:rsidRDefault="004E6310" w:rsidP="004E6310">
            <w:pPr>
              <w:rPr>
                <w:sz w:val="28"/>
                <w:szCs w:val="28"/>
              </w:rPr>
            </w:pPr>
            <w:r w:rsidRPr="003701A1">
              <w:rPr>
                <w:sz w:val="28"/>
                <w:szCs w:val="28"/>
              </w:rPr>
              <w:t>Сколько Вам лет?</w:t>
            </w:r>
          </w:p>
        </w:tc>
      </w:tr>
      <w:tr w:rsidR="004E6310" w:rsidRPr="003701A1" w14:paraId="2E98A433" w14:textId="77777777" w:rsidTr="0053445F">
        <w:trPr>
          <w:jc w:val="center"/>
        </w:trPr>
        <w:tc>
          <w:tcPr>
            <w:tcW w:w="534" w:type="dxa"/>
          </w:tcPr>
          <w:p w14:paraId="78C98E4D" w14:textId="77777777" w:rsidR="004E6310" w:rsidRPr="003701A1" w:rsidRDefault="004E6310" w:rsidP="004E6310">
            <w:pPr>
              <w:jc w:val="both"/>
              <w:rPr>
                <w:sz w:val="28"/>
                <w:szCs w:val="28"/>
              </w:rPr>
            </w:pPr>
            <w:r w:rsidRPr="003701A1">
              <w:rPr>
                <w:sz w:val="28"/>
                <w:szCs w:val="28"/>
              </w:rPr>
              <w:t>2</w:t>
            </w:r>
          </w:p>
        </w:tc>
        <w:tc>
          <w:tcPr>
            <w:tcW w:w="9321" w:type="dxa"/>
          </w:tcPr>
          <w:p w14:paraId="67652711" w14:textId="77777777" w:rsidR="004E6310" w:rsidRPr="003701A1" w:rsidRDefault="004E6310" w:rsidP="004E6310">
            <w:pPr>
              <w:rPr>
                <w:sz w:val="28"/>
                <w:szCs w:val="28"/>
              </w:rPr>
            </w:pPr>
            <w:r w:rsidRPr="003701A1">
              <w:rPr>
                <w:sz w:val="28"/>
                <w:szCs w:val="28"/>
              </w:rPr>
              <w:t>Есть у Вас генетически родные дети?</w:t>
            </w:r>
          </w:p>
        </w:tc>
      </w:tr>
      <w:tr w:rsidR="004E6310" w:rsidRPr="003701A1" w14:paraId="730F6495" w14:textId="77777777" w:rsidTr="0053445F">
        <w:trPr>
          <w:jc w:val="center"/>
        </w:trPr>
        <w:tc>
          <w:tcPr>
            <w:tcW w:w="534" w:type="dxa"/>
          </w:tcPr>
          <w:p w14:paraId="30DFF705" w14:textId="77777777" w:rsidR="004E6310" w:rsidRPr="003701A1" w:rsidRDefault="004E6310" w:rsidP="004E6310">
            <w:pPr>
              <w:jc w:val="both"/>
              <w:rPr>
                <w:sz w:val="28"/>
                <w:szCs w:val="28"/>
              </w:rPr>
            </w:pPr>
            <w:r w:rsidRPr="003701A1">
              <w:rPr>
                <w:sz w:val="28"/>
                <w:szCs w:val="28"/>
              </w:rPr>
              <w:t>3</w:t>
            </w:r>
          </w:p>
        </w:tc>
        <w:tc>
          <w:tcPr>
            <w:tcW w:w="9321" w:type="dxa"/>
          </w:tcPr>
          <w:p w14:paraId="1B144107" w14:textId="77777777" w:rsidR="004E6310" w:rsidRPr="003701A1" w:rsidRDefault="004E6310" w:rsidP="004E6310">
            <w:pPr>
              <w:rPr>
                <w:sz w:val="28"/>
                <w:szCs w:val="28"/>
              </w:rPr>
            </w:pPr>
            <w:r w:rsidRPr="003701A1">
              <w:rPr>
                <w:sz w:val="28"/>
                <w:szCs w:val="28"/>
              </w:rPr>
              <w:t>Были ли у Вас беременности?</w:t>
            </w:r>
          </w:p>
        </w:tc>
      </w:tr>
      <w:tr w:rsidR="004E6310" w:rsidRPr="003701A1" w14:paraId="4A63790C" w14:textId="77777777" w:rsidTr="0053445F">
        <w:trPr>
          <w:jc w:val="center"/>
        </w:trPr>
        <w:tc>
          <w:tcPr>
            <w:tcW w:w="534" w:type="dxa"/>
          </w:tcPr>
          <w:p w14:paraId="3092AD6D" w14:textId="77777777" w:rsidR="004E6310" w:rsidRPr="003701A1" w:rsidRDefault="004E6310" w:rsidP="004E6310">
            <w:pPr>
              <w:jc w:val="both"/>
              <w:rPr>
                <w:sz w:val="28"/>
                <w:szCs w:val="28"/>
              </w:rPr>
            </w:pPr>
            <w:r w:rsidRPr="003701A1">
              <w:rPr>
                <w:sz w:val="28"/>
                <w:szCs w:val="28"/>
              </w:rPr>
              <w:t>4</w:t>
            </w:r>
          </w:p>
        </w:tc>
        <w:tc>
          <w:tcPr>
            <w:tcW w:w="9321" w:type="dxa"/>
          </w:tcPr>
          <w:p w14:paraId="06140DD6" w14:textId="77777777" w:rsidR="004E6310" w:rsidRPr="003701A1" w:rsidRDefault="004E6310" w:rsidP="004E6310">
            <w:pPr>
              <w:rPr>
                <w:sz w:val="28"/>
                <w:szCs w:val="28"/>
              </w:rPr>
            </w:pPr>
            <w:r w:rsidRPr="003701A1">
              <w:rPr>
                <w:sz w:val="28"/>
                <w:szCs w:val="28"/>
              </w:rPr>
              <w:t>Если на предыдущий вопрос Вы ответили да, то чем закончилась беременность?</w:t>
            </w:r>
          </w:p>
        </w:tc>
      </w:tr>
      <w:tr w:rsidR="004E6310" w:rsidRPr="003701A1" w14:paraId="4950D4B4" w14:textId="77777777" w:rsidTr="0053445F">
        <w:trPr>
          <w:jc w:val="center"/>
        </w:trPr>
        <w:tc>
          <w:tcPr>
            <w:tcW w:w="534" w:type="dxa"/>
          </w:tcPr>
          <w:p w14:paraId="6527A4F0" w14:textId="77777777" w:rsidR="004E6310" w:rsidRPr="003701A1" w:rsidRDefault="004E6310" w:rsidP="004E6310">
            <w:pPr>
              <w:jc w:val="both"/>
              <w:rPr>
                <w:sz w:val="28"/>
                <w:szCs w:val="28"/>
              </w:rPr>
            </w:pPr>
            <w:r w:rsidRPr="003701A1">
              <w:rPr>
                <w:sz w:val="28"/>
                <w:szCs w:val="28"/>
              </w:rPr>
              <w:t>5</w:t>
            </w:r>
          </w:p>
        </w:tc>
        <w:tc>
          <w:tcPr>
            <w:tcW w:w="9321" w:type="dxa"/>
          </w:tcPr>
          <w:p w14:paraId="3CEF7463" w14:textId="77777777" w:rsidR="004E6310" w:rsidRPr="003701A1" w:rsidRDefault="004E6310" w:rsidP="004E6310">
            <w:pPr>
              <w:rPr>
                <w:sz w:val="28"/>
                <w:szCs w:val="28"/>
              </w:rPr>
            </w:pPr>
            <w:r w:rsidRPr="003701A1">
              <w:rPr>
                <w:sz w:val="28"/>
                <w:szCs w:val="28"/>
              </w:rPr>
              <w:t>Почему Вам рекомендовали использование донорских ооцитов?</w:t>
            </w:r>
          </w:p>
        </w:tc>
      </w:tr>
      <w:tr w:rsidR="004E6310" w:rsidRPr="003701A1" w14:paraId="4C98110E" w14:textId="77777777" w:rsidTr="0053445F">
        <w:trPr>
          <w:jc w:val="center"/>
        </w:trPr>
        <w:tc>
          <w:tcPr>
            <w:tcW w:w="534" w:type="dxa"/>
          </w:tcPr>
          <w:p w14:paraId="3CFCD5F5" w14:textId="77777777" w:rsidR="004E6310" w:rsidRPr="003701A1" w:rsidRDefault="004E6310" w:rsidP="004E6310">
            <w:pPr>
              <w:jc w:val="both"/>
              <w:rPr>
                <w:sz w:val="28"/>
                <w:szCs w:val="28"/>
              </w:rPr>
            </w:pPr>
            <w:r w:rsidRPr="003701A1">
              <w:rPr>
                <w:sz w:val="28"/>
                <w:szCs w:val="28"/>
              </w:rPr>
              <w:t>6</w:t>
            </w:r>
          </w:p>
        </w:tc>
        <w:tc>
          <w:tcPr>
            <w:tcW w:w="9321" w:type="dxa"/>
          </w:tcPr>
          <w:p w14:paraId="4AA8E64E" w14:textId="77777777" w:rsidR="004E6310" w:rsidRPr="003701A1" w:rsidRDefault="004E6310" w:rsidP="004E6310">
            <w:pPr>
              <w:rPr>
                <w:sz w:val="28"/>
                <w:szCs w:val="28"/>
                <w:lang w:val="uk-UA"/>
              </w:rPr>
            </w:pPr>
            <w:r w:rsidRPr="003701A1">
              <w:rPr>
                <w:sz w:val="28"/>
                <w:szCs w:val="28"/>
              </w:rPr>
              <w:t>Какие чувства Вы испытали, когда впервые услышали о необходимости применения донорских ооцитов?</w:t>
            </w:r>
          </w:p>
        </w:tc>
      </w:tr>
      <w:tr w:rsidR="004E6310" w:rsidRPr="003701A1" w14:paraId="77CE1937" w14:textId="77777777" w:rsidTr="0053445F">
        <w:trPr>
          <w:jc w:val="center"/>
        </w:trPr>
        <w:tc>
          <w:tcPr>
            <w:tcW w:w="534" w:type="dxa"/>
          </w:tcPr>
          <w:p w14:paraId="00D3344F" w14:textId="77777777" w:rsidR="004E6310" w:rsidRPr="003701A1" w:rsidRDefault="004E6310" w:rsidP="004E6310">
            <w:pPr>
              <w:jc w:val="both"/>
              <w:rPr>
                <w:sz w:val="28"/>
                <w:szCs w:val="28"/>
              </w:rPr>
            </w:pPr>
            <w:r w:rsidRPr="003701A1">
              <w:rPr>
                <w:sz w:val="28"/>
                <w:szCs w:val="28"/>
              </w:rPr>
              <w:t>7</w:t>
            </w:r>
          </w:p>
        </w:tc>
        <w:tc>
          <w:tcPr>
            <w:tcW w:w="9321" w:type="dxa"/>
          </w:tcPr>
          <w:p w14:paraId="418A7598" w14:textId="77777777" w:rsidR="004E6310" w:rsidRPr="003701A1" w:rsidRDefault="004E6310" w:rsidP="004E6310">
            <w:pPr>
              <w:rPr>
                <w:sz w:val="28"/>
                <w:szCs w:val="28"/>
              </w:rPr>
            </w:pPr>
            <w:r w:rsidRPr="003701A1">
              <w:rPr>
                <w:sz w:val="28"/>
                <w:szCs w:val="28"/>
              </w:rPr>
              <w:t>Остались ли Вы под наблюдением или лечением у первого врача, который первый порекомендовал Вам применение донорских ооцитов?</w:t>
            </w:r>
          </w:p>
        </w:tc>
      </w:tr>
      <w:tr w:rsidR="004E6310" w:rsidRPr="003701A1" w14:paraId="6117CF1B" w14:textId="77777777" w:rsidTr="0053445F">
        <w:trPr>
          <w:jc w:val="center"/>
        </w:trPr>
        <w:tc>
          <w:tcPr>
            <w:tcW w:w="534" w:type="dxa"/>
          </w:tcPr>
          <w:p w14:paraId="38AA45D9" w14:textId="77777777" w:rsidR="004E6310" w:rsidRPr="003701A1" w:rsidRDefault="004E6310" w:rsidP="004E6310">
            <w:pPr>
              <w:jc w:val="both"/>
              <w:rPr>
                <w:sz w:val="28"/>
                <w:szCs w:val="28"/>
              </w:rPr>
            </w:pPr>
            <w:r w:rsidRPr="003701A1">
              <w:rPr>
                <w:sz w:val="28"/>
                <w:szCs w:val="28"/>
              </w:rPr>
              <w:t>8</w:t>
            </w:r>
          </w:p>
        </w:tc>
        <w:tc>
          <w:tcPr>
            <w:tcW w:w="9321" w:type="dxa"/>
          </w:tcPr>
          <w:p w14:paraId="77465AD7" w14:textId="77777777" w:rsidR="004E6310" w:rsidRPr="003701A1" w:rsidRDefault="004E6310" w:rsidP="004E6310">
            <w:pPr>
              <w:rPr>
                <w:sz w:val="28"/>
                <w:szCs w:val="28"/>
              </w:rPr>
            </w:pPr>
            <w:r w:rsidRPr="003701A1">
              <w:rPr>
                <w:sz w:val="28"/>
                <w:szCs w:val="28"/>
              </w:rPr>
              <w:t>Если на предыдущий вопрос Вы ответили нет, то напишите почему</w:t>
            </w:r>
          </w:p>
        </w:tc>
      </w:tr>
      <w:tr w:rsidR="004E6310" w:rsidRPr="003701A1" w14:paraId="1099CD8B" w14:textId="77777777" w:rsidTr="0053445F">
        <w:trPr>
          <w:jc w:val="center"/>
        </w:trPr>
        <w:tc>
          <w:tcPr>
            <w:tcW w:w="534" w:type="dxa"/>
          </w:tcPr>
          <w:p w14:paraId="69713950" w14:textId="77777777" w:rsidR="004E6310" w:rsidRPr="003701A1" w:rsidRDefault="004E6310" w:rsidP="004E6310">
            <w:pPr>
              <w:jc w:val="both"/>
              <w:rPr>
                <w:sz w:val="28"/>
                <w:szCs w:val="28"/>
              </w:rPr>
            </w:pPr>
            <w:r w:rsidRPr="003701A1">
              <w:rPr>
                <w:sz w:val="28"/>
                <w:szCs w:val="28"/>
              </w:rPr>
              <w:t>9</w:t>
            </w:r>
          </w:p>
        </w:tc>
        <w:tc>
          <w:tcPr>
            <w:tcW w:w="9321" w:type="dxa"/>
          </w:tcPr>
          <w:p w14:paraId="37B0B197" w14:textId="77777777" w:rsidR="004E6310" w:rsidRPr="003701A1" w:rsidRDefault="004E6310" w:rsidP="004E6310">
            <w:pPr>
              <w:rPr>
                <w:sz w:val="28"/>
                <w:szCs w:val="28"/>
                <w:lang w:val="uk-UA"/>
              </w:rPr>
            </w:pPr>
            <w:r w:rsidRPr="003701A1">
              <w:rPr>
                <w:sz w:val="28"/>
                <w:szCs w:val="28"/>
              </w:rPr>
              <w:t>Как вы считаете почему донор становится донором</w:t>
            </w:r>
          </w:p>
        </w:tc>
      </w:tr>
      <w:tr w:rsidR="004E6310" w:rsidRPr="003701A1" w14:paraId="3E27A1F8" w14:textId="77777777" w:rsidTr="0053445F">
        <w:trPr>
          <w:jc w:val="center"/>
        </w:trPr>
        <w:tc>
          <w:tcPr>
            <w:tcW w:w="534" w:type="dxa"/>
          </w:tcPr>
          <w:p w14:paraId="776EFF3F" w14:textId="77777777" w:rsidR="004E6310" w:rsidRPr="003701A1" w:rsidRDefault="004E6310" w:rsidP="004E6310">
            <w:pPr>
              <w:jc w:val="both"/>
              <w:rPr>
                <w:sz w:val="28"/>
                <w:szCs w:val="28"/>
              </w:rPr>
            </w:pPr>
            <w:r w:rsidRPr="003701A1">
              <w:rPr>
                <w:sz w:val="28"/>
                <w:szCs w:val="28"/>
              </w:rPr>
              <w:t>10</w:t>
            </w:r>
          </w:p>
        </w:tc>
        <w:tc>
          <w:tcPr>
            <w:tcW w:w="9321" w:type="dxa"/>
          </w:tcPr>
          <w:p w14:paraId="7843051A" w14:textId="77777777" w:rsidR="004E6310" w:rsidRPr="003701A1" w:rsidRDefault="004E6310" w:rsidP="004E6310">
            <w:pPr>
              <w:rPr>
                <w:sz w:val="28"/>
                <w:szCs w:val="28"/>
              </w:rPr>
            </w:pPr>
            <w:r w:rsidRPr="003701A1">
              <w:rPr>
                <w:sz w:val="28"/>
                <w:szCs w:val="28"/>
              </w:rPr>
              <w:t>Что вам важно в первую очередь знать о доноре? Ваш первый вопрос о доноре? (один ответ)</w:t>
            </w:r>
          </w:p>
        </w:tc>
      </w:tr>
      <w:tr w:rsidR="004E6310" w:rsidRPr="003701A1" w14:paraId="46776EC5" w14:textId="77777777" w:rsidTr="0053445F">
        <w:trPr>
          <w:jc w:val="center"/>
        </w:trPr>
        <w:tc>
          <w:tcPr>
            <w:tcW w:w="534" w:type="dxa"/>
          </w:tcPr>
          <w:p w14:paraId="117D73C0" w14:textId="77777777" w:rsidR="004E6310" w:rsidRPr="003701A1" w:rsidRDefault="004E6310" w:rsidP="004E6310">
            <w:pPr>
              <w:jc w:val="both"/>
              <w:rPr>
                <w:sz w:val="28"/>
                <w:szCs w:val="28"/>
              </w:rPr>
            </w:pPr>
            <w:r w:rsidRPr="003701A1">
              <w:rPr>
                <w:sz w:val="28"/>
                <w:szCs w:val="28"/>
              </w:rPr>
              <w:t>11</w:t>
            </w:r>
          </w:p>
        </w:tc>
        <w:tc>
          <w:tcPr>
            <w:tcW w:w="9321" w:type="dxa"/>
          </w:tcPr>
          <w:p w14:paraId="14CE3943" w14:textId="77777777" w:rsidR="004E6310" w:rsidRPr="003701A1" w:rsidRDefault="004E6310" w:rsidP="004E6310">
            <w:pPr>
              <w:rPr>
                <w:sz w:val="28"/>
                <w:szCs w:val="28"/>
                <w:lang w:val="uk-UA"/>
              </w:rPr>
            </w:pPr>
            <w:r w:rsidRPr="003701A1">
              <w:rPr>
                <w:sz w:val="28"/>
                <w:szCs w:val="28"/>
              </w:rPr>
              <w:t>Какая информация о доноре важна для вас? (несколько ответов)</w:t>
            </w:r>
          </w:p>
        </w:tc>
      </w:tr>
      <w:tr w:rsidR="004E6310" w:rsidRPr="003701A1" w14:paraId="445FD6CF" w14:textId="77777777" w:rsidTr="0053445F">
        <w:trPr>
          <w:jc w:val="center"/>
        </w:trPr>
        <w:tc>
          <w:tcPr>
            <w:tcW w:w="534" w:type="dxa"/>
          </w:tcPr>
          <w:p w14:paraId="6EE15494" w14:textId="77777777" w:rsidR="004E6310" w:rsidRPr="003701A1" w:rsidRDefault="004E6310" w:rsidP="004E6310">
            <w:pPr>
              <w:jc w:val="both"/>
              <w:rPr>
                <w:sz w:val="28"/>
                <w:szCs w:val="28"/>
              </w:rPr>
            </w:pPr>
            <w:r w:rsidRPr="003701A1">
              <w:rPr>
                <w:sz w:val="28"/>
                <w:szCs w:val="28"/>
              </w:rPr>
              <w:t>12</w:t>
            </w:r>
          </w:p>
        </w:tc>
        <w:tc>
          <w:tcPr>
            <w:tcW w:w="9321" w:type="dxa"/>
          </w:tcPr>
          <w:p w14:paraId="5576A9E0" w14:textId="77777777" w:rsidR="004E6310" w:rsidRPr="003701A1" w:rsidRDefault="004E6310" w:rsidP="004E6310">
            <w:pPr>
              <w:jc w:val="both"/>
              <w:rPr>
                <w:sz w:val="28"/>
                <w:szCs w:val="28"/>
              </w:rPr>
            </w:pPr>
            <w:r w:rsidRPr="003701A1">
              <w:rPr>
                <w:sz w:val="28"/>
                <w:szCs w:val="28"/>
              </w:rPr>
              <w:t>Как вы считаете вы готовы принять генетически неродного вам ребенка?</w:t>
            </w:r>
          </w:p>
        </w:tc>
      </w:tr>
      <w:tr w:rsidR="004E6310" w:rsidRPr="003701A1" w14:paraId="5A47D684" w14:textId="77777777" w:rsidTr="0053445F">
        <w:trPr>
          <w:jc w:val="center"/>
        </w:trPr>
        <w:tc>
          <w:tcPr>
            <w:tcW w:w="534" w:type="dxa"/>
          </w:tcPr>
          <w:p w14:paraId="2BC09446" w14:textId="77777777" w:rsidR="004E6310" w:rsidRPr="003701A1" w:rsidRDefault="004E6310" w:rsidP="004E6310">
            <w:pPr>
              <w:jc w:val="both"/>
              <w:rPr>
                <w:sz w:val="28"/>
                <w:szCs w:val="28"/>
                <w:lang w:val="uk-UA"/>
              </w:rPr>
            </w:pPr>
            <w:r w:rsidRPr="003701A1">
              <w:rPr>
                <w:sz w:val="28"/>
                <w:szCs w:val="28"/>
                <w:lang w:val="uk-UA"/>
              </w:rPr>
              <w:t>13</w:t>
            </w:r>
          </w:p>
        </w:tc>
        <w:tc>
          <w:tcPr>
            <w:tcW w:w="9321" w:type="dxa"/>
          </w:tcPr>
          <w:p w14:paraId="16050970" w14:textId="77777777" w:rsidR="004E6310" w:rsidRPr="003701A1" w:rsidRDefault="004E6310" w:rsidP="004E6310">
            <w:pPr>
              <w:rPr>
                <w:sz w:val="28"/>
                <w:szCs w:val="28"/>
                <w:lang w:val="uk-UA"/>
              </w:rPr>
            </w:pPr>
            <w:r w:rsidRPr="003701A1">
              <w:rPr>
                <w:sz w:val="28"/>
                <w:szCs w:val="28"/>
              </w:rPr>
              <w:t xml:space="preserve">Что Вас тревожит при мыслях о том, что ребенок родится не ваш генетически родной? </w:t>
            </w:r>
          </w:p>
        </w:tc>
      </w:tr>
      <w:tr w:rsidR="004E6310" w:rsidRPr="003701A1" w14:paraId="02101B37" w14:textId="77777777" w:rsidTr="0053445F">
        <w:trPr>
          <w:jc w:val="center"/>
        </w:trPr>
        <w:tc>
          <w:tcPr>
            <w:tcW w:w="534" w:type="dxa"/>
          </w:tcPr>
          <w:p w14:paraId="10FD7513" w14:textId="77777777" w:rsidR="004E6310" w:rsidRPr="003701A1" w:rsidRDefault="004E6310" w:rsidP="004E6310">
            <w:pPr>
              <w:jc w:val="both"/>
              <w:rPr>
                <w:sz w:val="28"/>
                <w:szCs w:val="28"/>
                <w:lang w:val="uk-UA"/>
              </w:rPr>
            </w:pPr>
            <w:r w:rsidRPr="003701A1">
              <w:rPr>
                <w:sz w:val="28"/>
                <w:szCs w:val="28"/>
                <w:lang w:val="uk-UA"/>
              </w:rPr>
              <w:t>14</w:t>
            </w:r>
          </w:p>
        </w:tc>
        <w:tc>
          <w:tcPr>
            <w:tcW w:w="9321" w:type="dxa"/>
          </w:tcPr>
          <w:p w14:paraId="66811BB0" w14:textId="77777777" w:rsidR="004E6310" w:rsidRPr="003701A1" w:rsidRDefault="004E6310" w:rsidP="004E6310">
            <w:pPr>
              <w:jc w:val="both"/>
              <w:rPr>
                <w:sz w:val="28"/>
                <w:szCs w:val="28"/>
              </w:rPr>
            </w:pPr>
            <w:r w:rsidRPr="003701A1">
              <w:rPr>
                <w:sz w:val="28"/>
                <w:szCs w:val="28"/>
              </w:rPr>
              <w:t>Как вы считаете должен ли супруг знать о том, что используется донорский материал?</w:t>
            </w:r>
          </w:p>
        </w:tc>
      </w:tr>
      <w:tr w:rsidR="004E6310" w:rsidRPr="003701A1" w14:paraId="22B3085F" w14:textId="77777777" w:rsidTr="0053445F">
        <w:trPr>
          <w:jc w:val="center"/>
        </w:trPr>
        <w:tc>
          <w:tcPr>
            <w:tcW w:w="534" w:type="dxa"/>
          </w:tcPr>
          <w:p w14:paraId="3EF0AC27" w14:textId="77777777" w:rsidR="004E6310" w:rsidRPr="003701A1" w:rsidRDefault="004E6310" w:rsidP="004E6310">
            <w:pPr>
              <w:jc w:val="both"/>
              <w:rPr>
                <w:sz w:val="28"/>
                <w:szCs w:val="28"/>
                <w:lang w:val="uk-UA"/>
              </w:rPr>
            </w:pPr>
            <w:r w:rsidRPr="003701A1">
              <w:rPr>
                <w:sz w:val="28"/>
                <w:szCs w:val="28"/>
                <w:lang w:val="uk-UA"/>
              </w:rPr>
              <w:t>15</w:t>
            </w:r>
          </w:p>
        </w:tc>
        <w:tc>
          <w:tcPr>
            <w:tcW w:w="9321" w:type="dxa"/>
          </w:tcPr>
          <w:p w14:paraId="32091D3A" w14:textId="77777777" w:rsidR="004E6310" w:rsidRPr="003701A1" w:rsidRDefault="004E6310" w:rsidP="004E6310">
            <w:pPr>
              <w:rPr>
                <w:sz w:val="28"/>
                <w:szCs w:val="28"/>
                <w:lang w:val="uk-UA"/>
              </w:rPr>
            </w:pPr>
            <w:r w:rsidRPr="003701A1">
              <w:rPr>
                <w:sz w:val="28"/>
                <w:szCs w:val="28"/>
              </w:rPr>
              <w:t>Если на предыдущий вопрос вы ответили нет- объясните почему</w:t>
            </w:r>
          </w:p>
        </w:tc>
      </w:tr>
      <w:tr w:rsidR="004E6310" w:rsidRPr="003701A1" w14:paraId="445D67ED" w14:textId="77777777" w:rsidTr="0053445F">
        <w:trPr>
          <w:jc w:val="center"/>
        </w:trPr>
        <w:tc>
          <w:tcPr>
            <w:tcW w:w="534" w:type="dxa"/>
          </w:tcPr>
          <w:p w14:paraId="4954F73B" w14:textId="77777777" w:rsidR="004E6310" w:rsidRPr="003701A1" w:rsidRDefault="004E6310" w:rsidP="004E6310">
            <w:pPr>
              <w:jc w:val="both"/>
              <w:rPr>
                <w:sz w:val="28"/>
                <w:szCs w:val="28"/>
                <w:lang w:val="uk-UA"/>
              </w:rPr>
            </w:pPr>
            <w:r w:rsidRPr="003701A1">
              <w:rPr>
                <w:sz w:val="28"/>
                <w:szCs w:val="28"/>
                <w:lang w:val="uk-UA"/>
              </w:rPr>
              <w:t>16</w:t>
            </w:r>
          </w:p>
        </w:tc>
        <w:tc>
          <w:tcPr>
            <w:tcW w:w="9321" w:type="dxa"/>
          </w:tcPr>
          <w:p w14:paraId="5B9D80A7" w14:textId="77777777" w:rsidR="004E6310" w:rsidRPr="003701A1" w:rsidRDefault="004E6310" w:rsidP="004E6310">
            <w:pPr>
              <w:jc w:val="both"/>
              <w:rPr>
                <w:sz w:val="28"/>
                <w:szCs w:val="28"/>
              </w:rPr>
            </w:pPr>
            <w:r w:rsidRPr="003701A1">
              <w:rPr>
                <w:sz w:val="28"/>
                <w:szCs w:val="28"/>
              </w:rPr>
              <w:t>Кого бы Вы предпочли видеть в качестве донора ооцита/яйцеклеток для вас лично?</w:t>
            </w:r>
          </w:p>
        </w:tc>
      </w:tr>
      <w:tr w:rsidR="004E6310" w:rsidRPr="003701A1" w14:paraId="090EB237" w14:textId="77777777" w:rsidTr="0053445F">
        <w:trPr>
          <w:jc w:val="center"/>
        </w:trPr>
        <w:tc>
          <w:tcPr>
            <w:tcW w:w="534" w:type="dxa"/>
          </w:tcPr>
          <w:p w14:paraId="4E68C018" w14:textId="77777777" w:rsidR="004E6310" w:rsidRPr="003701A1" w:rsidRDefault="004E6310" w:rsidP="004E6310">
            <w:pPr>
              <w:jc w:val="both"/>
              <w:rPr>
                <w:sz w:val="28"/>
                <w:szCs w:val="28"/>
                <w:lang w:val="uk-UA"/>
              </w:rPr>
            </w:pPr>
            <w:r w:rsidRPr="003701A1">
              <w:rPr>
                <w:sz w:val="28"/>
                <w:szCs w:val="28"/>
                <w:lang w:val="uk-UA"/>
              </w:rPr>
              <w:t>17</w:t>
            </w:r>
          </w:p>
        </w:tc>
        <w:tc>
          <w:tcPr>
            <w:tcW w:w="9321" w:type="dxa"/>
          </w:tcPr>
          <w:p w14:paraId="239E401F" w14:textId="77777777" w:rsidR="004E6310" w:rsidRPr="003701A1" w:rsidRDefault="004E6310" w:rsidP="004E6310">
            <w:pPr>
              <w:jc w:val="both"/>
              <w:rPr>
                <w:sz w:val="28"/>
                <w:szCs w:val="28"/>
              </w:rPr>
            </w:pPr>
            <w:r w:rsidRPr="003701A1">
              <w:rPr>
                <w:sz w:val="28"/>
                <w:szCs w:val="28"/>
              </w:rPr>
              <w:t>Хотели бы вы, чтобы информация о донорах ооцитов/яйцеклеток хранилась в Единой базе донорских половых гамет, чтобы ограничить число использованных клеток и ограничить число рожденных детей от одного донора?</w:t>
            </w:r>
          </w:p>
        </w:tc>
      </w:tr>
    </w:tbl>
    <w:p w14:paraId="00F1D6C5" w14:textId="77777777" w:rsidR="004E6310" w:rsidRDefault="004E6310"/>
    <w:p w14:paraId="14059627" w14:textId="77777777" w:rsidR="004E6310" w:rsidRDefault="004E6310"/>
    <w:p w14:paraId="738AF1C6" w14:textId="77777777" w:rsidR="004E6310" w:rsidRDefault="004E6310"/>
    <w:p w14:paraId="69DC81FF" w14:textId="77777777" w:rsidR="004E6310" w:rsidRDefault="004E6310"/>
    <w:p w14:paraId="3C0DB49A" w14:textId="77777777" w:rsidR="004E6310" w:rsidRDefault="004E6310"/>
    <w:p w14:paraId="5B93CEA2" w14:textId="77777777" w:rsidR="004E6310" w:rsidRDefault="004E6310"/>
    <w:p w14:paraId="32E2B1D6" w14:textId="77777777" w:rsidR="004E6310" w:rsidRDefault="004E6310"/>
    <w:p w14:paraId="026B5B8D" w14:textId="77777777" w:rsidR="004E6310" w:rsidRDefault="004E6310"/>
    <w:p w14:paraId="07A2AFE1" w14:textId="77777777" w:rsidR="004E6310" w:rsidRDefault="004E6310"/>
    <w:p w14:paraId="0BC1FEA3" w14:textId="77777777" w:rsidR="004E6310" w:rsidRDefault="004E6310"/>
    <w:p w14:paraId="6F76EEC4" w14:textId="77777777" w:rsidR="004E6310" w:rsidRDefault="004E6310"/>
    <w:p w14:paraId="325D0165" w14:textId="77777777" w:rsidR="004E6310" w:rsidRPr="00D7172D" w:rsidRDefault="004E6310">
      <w:pPr>
        <w:rPr>
          <w:lang w:val="kk-KZ"/>
        </w:rPr>
      </w:pPr>
    </w:p>
    <w:p w14:paraId="64A33AE6" w14:textId="0D3A2A1A" w:rsidR="004E6310" w:rsidRDefault="004E6310" w:rsidP="00995599">
      <w:pPr>
        <w:jc w:val="right"/>
        <w:rPr>
          <w:b/>
          <w:sz w:val="28"/>
          <w:szCs w:val="28"/>
          <w:lang w:val="uk-UA"/>
        </w:rPr>
      </w:pPr>
      <w:r w:rsidRPr="003701A1">
        <w:rPr>
          <w:b/>
          <w:sz w:val="28"/>
          <w:szCs w:val="28"/>
        </w:rPr>
        <w:t xml:space="preserve">ПРИЛОЖЕНИЕ </w:t>
      </w:r>
      <w:r w:rsidR="00E0658C">
        <w:rPr>
          <w:b/>
          <w:sz w:val="28"/>
          <w:szCs w:val="28"/>
          <w:lang w:val="uk-UA"/>
        </w:rPr>
        <w:t>Г</w:t>
      </w:r>
    </w:p>
    <w:p w14:paraId="12E02DC0" w14:textId="77777777" w:rsidR="004E6310" w:rsidRPr="003701A1" w:rsidRDefault="004E6310" w:rsidP="004E6310">
      <w:pPr>
        <w:jc w:val="right"/>
        <w:rPr>
          <w:b/>
          <w:sz w:val="28"/>
          <w:szCs w:val="28"/>
          <w:lang w:val="uk-UA"/>
        </w:rPr>
      </w:pPr>
    </w:p>
    <w:p w14:paraId="65176C76" w14:textId="0237ABB7" w:rsidR="004E6310" w:rsidRPr="00D7172D" w:rsidRDefault="004E6310" w:rsidP="004E6310">
      <w:pPr>
        <w:ind w:firstLine="567"/>
        <w:jc w:val="center"/>
        <w:rPr>
          <w:b/>
          <w:sz w:val="28"/>
          <w:szCs w:val="28"/>
          <w:lang w:val="kk-KZ"/>
        </w:rPr>
      </w:pPr>
      <w:r w:rsidRPr="003701A1">
        <w:rPr>
          <w:b/>
          <w:sz w:val="28"/>
          <w:szCs w:val="28"/>
        </w:rPr>
        <w:t>Анкета</w:t>
      </w:r>
      <w:r>
        <w:rPr>
          <w:b/>
          <w:sz w:val="28"/>
          <w:szCs w:val="28"/>
        </w:rPr>
        <w:t>,</w:t>
      </w:r>
      <w:r w:rsidRPr="003701A1">
        <w:rPr>
          <w:b/>
          <w:sz w:val="28"/>
          <w:szCs w:val="28"/>
        </w:rPr>
        <w:t xml:space="preserve"> которая использовалась в исследовании для опроса медицинских работников из РК</w:t>
      </w:r>
      <w:r>
        <w:rPr>
          <w:b/>
          <w:sz w:val="28"/>
          <w:szCs w:val="28"/>
        </w:rPr>
        <w:t>(ДС)</w:t>
      </w:r>
    </w:p>
    <w:p w14:paraId="4D491711" w14:textId="77777777" w:rsidR="004E6310" w:rsidRPr="00101B71" w:rsidRDefault="004E6310" w:rsidP="004E6310">
      <w:pPr>
        <w:ind w:firstLine="567"/>
        <w:jc w:val="center"/>
        <w:rPr>
          <w:b/>
          <w:sz w:val="28"/>
          <w:szCs w:val="28"/>
        </w:rPr>
      </w:pPr>
    </w:p>
    <w:tbl>
      <w:tblPr>
        <w:tblW w:w="985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4"/>
        <w:gridCol w:w="9321"/>
      </w:tblGrid>
      <w:tr w:rsidR="004E6310" w:rsidRPr="003701A1" w14:paraId="0D9B27CC" w14:textId="77777777" w:rsidTr="0053445F">
        <w:trPr>
          <w:jc w:val="center"/>
        </w:trPr>
        <w:tc>
          <w:tcPr>
            <w:tcW w:w="534" w:type="dxa"/>
          </w:tcPr>
          <w:p w14:paraId="32FF39BC" w14:textId="77777777" w:rsidR="004E6310" w:rsidRPr="003701A1" w:rsidRDefault="004E6310" w:rsidP="004E6310">
            <w:pPr>
              <w:jc w:val="both"/>
              <w:rPr>
                <w:sz w:val="28"/>
                <w:szCs w:val="28"/>
              </w:rPr>
            </w:pPr>
            <w:r w:rsidRPr="003701A1">
              <w:rPr>
                <w:sz w:val="28"/>
                <w:szCs w:val="28"/>
              </w:rPr>
              <w:t>№</w:t>
            </w:r>
          </w:p>
        </w:tc>
        <w:tc>
          <w:tcPr>
            <w:tcW w:w="9321" w:type="dxa"/>
          </w:tcPr>
          <w:p w14:paraId="0456B645" w14:textId="77777777" w:rsidR="004E6310" w:rsidRPr="003701A1" w:rsidRDefault="004E6310" w:rsidP="004E6310">
            <w:pPr>
              <w:jc w:val="both"/>
              <w:rPr>
                <w:sz w:val="28"/>
                <w:szCs w:val="28"/>
              </w:rPr>
            </w:pPr>
            <w:r w:rsidRPr="003701A1">
              <w:rPr>
                <w:sz w:val="28"/>
                <w:szCs w:val="28"/>
              </w:rPr>
              <w:t>Вопросы</w:t>
            </w:r>
          </w:p>
        </w:tc>
      </w:tr>
      <w:tr w:rsidR="004E6310" w:rsidRPr="003701A1" w14:paraId="1F777C4A" w14:textId="77777777" w:rsidTr="0053445F">
        <w:trPr>
          <w:jc w:val="center"/>
        </w:trPr>
        <w:tc>
          <w:tcPr>
            <w:tcW w:w="534" w:type="dxa"/>
          </w:tcPr>
          <w:p w14:paraId="14526F77" w14:textId="77777777" w:rsidR="004E6310" w:rsidRPr="003701A1" w:rsidRDefault="004E6310" w:rsidP="004E6310">
            <w:pPr>
              <w:jc w:val="both"/>
              <w:rPr>
                <w:sz w:val="28"/>
                <w:szCs w:val="28"/>
              </w:rPr>
            </w:pPr>
            <w:r w:rsidRPr="003701A1">
              <w:rPr>
                <w:sz w:val="28"/>
                <w:szCs w:val="28"/>
              </w:rPr>
              <w:t>1</w:t>
            </w:r>
          </w:p>
        </w:tc>
        <w:tc>
          <w:tcPr>
            <w:tcW w:w="9321" w:type="dxa"/>
          </w:tcPr>
          <w:p w14:paraId="398ADE1B" w14:textId="77777777" w:rsidR="004E6310" w:rsidRPr="003701A1" w:rsidRDefault="004E6310" w:rsidP="004E6310">
            <w:pPr>
              <w:jc w:val="both"/>
              <w:rPr>
                <w:sz w:val="28"/>
                <w:szCs w:val="28"/>
              </w:rPr>
            </w:pPr>
            <w:r w:rsidRPr="003701A1">
              <w:rPr>
                <w:sz w:val="28"/>
                <w:szCs w:val="28"/>
              </w:rPr>
              <w:t>Выполняете ли вы самостоятельно программы ВРТ, с применением донорской спермы?</w:t>
            </w:r>
          </w:p>
        </w:tc>
      </w:tr>
      <w:tr w:rsidR="004E6310" w:rsidRPr="003701A1" w14:paraId="16526C47" w14:textId="77777777" w:rsidTr="0053445F">
        <w:trPr>
          <w:jc w:val="center"/>
        </w:trPr>
        <w:tc>
          <w:tcPr>
            <w:tcW w:w="534" w:type="dxa"/>
          </w:tcPr>
          <w:p w14:paraId="45E7EB7D" w14:textId="77777777" w:rsidR="004E6310" w:rsidRPr="003701A1" w:rsidRDefault="004E6310" w:rsidP="004E6310">
            <w:pPr>
              <w:jc w:val="both"/>
              <w:rPr>
                <w:sz w:val="28"/>
                <w:szCs w:val="28"/>
              </w:rPr>
            </w:pPr>
            <w:r w:rsidRPr="003701A1">
              <w:rPr>
                <w:sz w:val="28"/>
                <w:szCs w:val="28"/>
              </w:rPr>
              <w:t>2</w:t>
            </w:r>
          </w:p>
        </w:tc>
        <w:tc>
          <w:tcPr>
            <w:tcW w:w="9321" w:type="dxa"/>
          </w:tcPr>
          <w:p w14:paraId="6D41F49F" w14:textId="77777777" w:rsidR="004E6310" w:rsidRPr="003701A1" w:rsidRDefault="004E6310" w:rsidP="004E6310">
            <w:pPr>
              <w:jc w:val="both"/>
              <w:rPr>
                <w:sz w:val="28"/>
                <w:szCs w:val="28"/>
              </w:rPr>
            </w:pPr>
            <w:r w:rsidRPr="003701A1">
              <w:rPr>
                <w:sz w:val="28"/>
                <w:szCs w:val="28"/>
              </w:rPr>
              <w:t>Как вы относитесь к программам ВРТ, с применением донорской спермы?</w:t>
            </w:r>
          </w:p>
        </w:tc>
      </w:tr>
      <w:tr w:rsidR="004E6310" w:rsidRPr="003701A1" w14:paraId="13DD15D6" w14:textId="77777777" w:rsidTr="0053445F">
        <w:trPr>
          <w:jc w:val="center"/>
        </w:trPr>
        <w:tc>
          <w:tcPr>
            <w:tcW w:w="534" w:type="dxa"/>
          </w:tcPr>
          <w:p w14:paraId="7310A4A6" w14:textId="77777777" w:rsidR="004E6310" w:rsidRPr="003701A1" w:rsidRDefault="004E6310" w:rsidP="004E6310">
            <w:pPr>
              <w:jc w:val="both"/>
              <w:rPr>
                <w:sz w:val="28"/>
                <w:szCs w:val="28"/>
              </w:rPr>
            </w:pPr>
            <w:r w:rsidRPr="003701A1">
              <w:rPr>
                <w:sz w:val="28"/>
                <w:szCs w:val="28"/>
              </w:rPr>
              <w:t>3</w:t>
            </w:r>
          </w:p>
        </w:tc>
        <w:tc>
          <w:tcPr>
            <w:tcW w:w="9321" w:type="dxa"/>
          </w:tcPr>
          <w:p w14:paraId="608971BC" w14:textId="77777777" w:rsidR="004E6310" w:rsidRPr="003701A1" w:rsidRDefault="004E6310" w:rsidP="004E6310">
            <w:pPr>
              <w:jc w:val="both"/>
              <w:rPr>
                <w:sz w:val="28"/>
                <w:szCs w:val="28"/>
              </w:rPr>
            </w:pPr>
            <w:r w:rsidRPr="003701A1">
              <w:rPr>
                <w:sz w:val="28"/>
                <w:szCs w:val="28"/>
              </w:rPr>
              <w:t>Почему донор спермы становится донором? (F)</w:t>
            </w:r>
          </w:p>
        </w:tc>
      </w:tr>
      <w:tr w:rsidR="004E6310" w:rsidRPr="003701A1" w14:paraId="51063A95" w14:textId="77777777" w:rsidTr="0053445F">
        <w:trPr>
          <w:jc w:val="center"/>
        </w:trPr>
        <w:tc>
          <w:tcPr>
            <w:tcW w:w="534" w:type="dxa"/>
          </w:tcPr>
          <w:p w14:paraId="239B72BC" w14:textId="77777777" w:rsidR="004E6310" w:rsidRPr="003701A1" w:rsidRDefault="004E6310" w:rsidP="004E6310">
            <w:pPr>
              <w:jc w:val="both"/>
              <w:rPr>
                <w:sz w:val="28"/>
                <w:szCs w:val="28"/>
              </w:rPr>
            </w:pPr>
            <w:r w:rsidRPr="003701A1">
              <w:rPr>
                <w:sz w:val="28"/>
                <w:szCs w:val="28"/>
              </w:rPr>
              <w:t>4</w:t>
            </w:r>
          </w:p>
        </w:tc>
        <w:tc>
          <w:tcPr>
            <w:tcW w:w="9321" w:type="dxa"/>
          </w:tcPr>
          <w:p w14:paraId="1D8D4E6C" w14:textId="77777777" w:rsidR="004E6310" w:rsidRPr="003701A1" w:rsidRDefault="004E6310" w:rsidP="004E6310">
            <w:pPr>
              <w:jc w:val="both"/>
              <w:rPr>
                <w:sz w:val="28"/>
                <w:szCs w:val="28"/>
              </w:rPr>
            </w:pPr>
            <w:r w:rsidRPr="003701A1">
              <w:rPr>
                <w:sz w:val="28"/>
                <w:szCs w:val="28"/>
              </w:rPr>
              <w:t>Чем интересуются реципиенты при выборе донора спермы? (более одного ответа) (G)</w:t>
            </w:r>
          </w:p>
        </w:tc>
      </w:tr>
      <w:tr w:rsidR="004E6310" w:rsidRPr="003701A1" w14:paraId="60105C5F" w14:textId="77777777" w:rsidTr="0053445F">
        <w:trPr>
          <w:jc w:val="center"/>
        </w:trPr>
        <w:tc>
          <w:tcPr>
            <w:tcW w:w="534" w:type="dxa"/>
          </w:tcPr>
          <w:p w14:paraId="77024C8E" w14:textId="77777777" w:rsidR="004E6310" w:rsidRPr="003701A1" w:rsidRDefault="004E6310" w:rsidP="004E6310">
            <w:pPr>
              <w:jc w:val="both"/>
              <w:rPr>
                <w:sz w:val="28"/>
                <w:szCs w:val="28"/>
              </w:rPr>
            </w:pPr>
            <w:r w:rsidRPr="003701A1">
              <w:rPr>
                <w:sz w:val="28"/>
                <w:szCs w:val="28"/>
              </w:rPr>
              <w:t>5</w:t>
            </w:r>
          </w:p>
        </w:tc>
        <w:tc>
          <w:tcPr>
            <w:tcW w:w="9321" w:type="dxa"/>
          </w:tcPr>
          <w:p w14:paraId="2E3FC90A" w14:textId="77777777" w:rsidR="004E6310" w:rsidRPr="003701A1" w:rsidRDefault="004E6310" w:rsidP="004E6310">
            <w:pPr>
              <w:jc w:val="both"/>
              <w:rPr>
                <w:sz w:val="28"/>
                <w:szCs w:val="28"/>
              </w:rPr>
            </w:pPr>
            <w:r w:rsidRPr="003701A1">
              <w:rPr>
                <w:sz w:val="28"/>
                <w:szCs w:val="28"/>
              </w:rPr>
              <w:t>Как вы считаете должен ли супруг/супруга знать о том, что используется донорская сперма? (H)</w:t>
            </w:r>
          </w:p>
        </w:tc>
      </w:tr>
      <w:tr w:rsidR="004E6310" w:rsidRPr="003701A1" w14:paraId="2DAFD65D" w14:textId="77777777" w:rsidTr="0053445F">
        <w:trPr>
          <w:jc w:val="center"/>
        </w:trPr>
        <w:tc>
          <w:tcPr>
            <w:tcW w:w="534" w:type="dxa"/>
          </w:tcPr>
          <w:p w14:paraId="6EB49D3F" w14:textId="77777777" w:rsidR="004E6310" w:rsidRPr="003701A1" w:rsidRDefault="004E6310" w:rsidP="004E6310">
            <w:pPr>
              <w:jc w:val="both"/>
              <w:rPr>
                <w:sz w:val="28"/>
                <w:szCs w:val="28"/>
              </w:rPr>
            </w:pPr>
            <w:r w:rsidRPr="003701A1">
              <w:rPr>
                <w:sz w:val="28"/>
                <w:szCs w:val="28"/>
              </w:rPr>
              <w:t>6</w:t>
            </w:r>
          </w:p>
        </w:tc>
        <w:tc>
          <w:tcPr>
            <w:tcW w:w="9321" w:type="dxa"/>
          </w:tcPr>
          <w:p w14:paraId="220179F1" w14:textId="77777777" w:rsidR="004E6310" w:rsidRPr="003701A1" w:rsidRDefault="004E6310" w:rsidP="004E6310">
            <w:pPr>
              <w:jc w:val="both"/>
              <w:rPr>
                <w:sz w:val="28"/>
                <w:szCs w:val="28"/>
              </w:rPr>
            </w:pPr>
            <w:r w:rsidRPr="003701A1">
              <w:rPr>
                <w:sz w:val="28"/>
                <w:szCs w:val="28"/>
              </w:rPr>
              <w:t>Есть ли в вашей клинике собственный банк донорской спермы? (I)</w:t>
            </w:r>
          </w:p>
        </w:tc>
      </w:tr>
      <w:tr w:rsidR="004E6310" w:rsidRPr="003701A1" w14:paraId="6812DDF0" w14:textId="77777777" w:rsidTr="0053445F">
        <w:trPr>
          <w:jc w:val="center"/>
        </w:trPr>
        <w:tc>
          <w:tcPr>
            <w:tcW w:w="534" w:type="dxa"/>
          </w:tcPr>
          <w:p w14:paraId="4DBF7005" w14:textId="77777777" w:rsidR="004E6310" w:rsidRPr="003701A1" w:rsidRDefault="004E6310" w:rsidP="004E6310">
            <w:pPr>
              <w:jc w:val="both"/>
              <w:rPr>
                <w:sz w:val="28"/>
                <w:szCs w:val="28"/>
              </w:rPr>
            </w:pPr>
            <w:r w:rsidRPr="003701A1">
              <w:rPr>
                <w:sz w:val="28"/>
                <w:szCs w:val="28"/>
              </w:rPr>
              <w:t>7</w:t>
            </w:r>
          </w:p>
        </w:tc>
        <w:tc>
          <w:tcPr>
            <w:tcW w:w="9321" w:type="dxa"/>
          </w:tcPr>
          <w:p w14:paraId="44395F89" w14:textId="77777777" w:rsidR="004E6310" w:rsidRPr="003701A1" w:rsidRDefault="004E6310" w:rsidP="004E6310">
            <w:pPr>
              <w:jc w:val="both"/>
              <w:rPr>
                <w:sz w:val="28"/>
                <w:szCs w:val="28"/>
              </w:rPr>
            </w:pPr>
            <w:r w:rsidRPr="003701A1">
              <w:rPr>
                <w:sz w:val="28"/>
                <w:szCs w:val="28"/>
              </w:rPr>
              <w:t>Как вы считаете - нужен ли клинике вспомогательных репродуктивных технологий свой собственный банк донорской спермы? (J)</w:t>
            </w:r>
          </w:p>
        </w:tc>
      </w:tr>
      <w:tr w:rsidR="004E6310" w:rsidRPr="003701A1" w14:paraId="3831B09A" w14:textId="77777777" w:rsidTr="0053445F">
        <w:trPr>
          <w:jc w:val="center"/>
        </w:trPr>
        <w:tc>
          <w:tcPr>
            <w:tcW w:w="534" w:type="dxa"/>
          </w:tcPr>
          <w:p w14:paraId="36D931DB" w14:textId="77777777" w:rsidR="004E6310" w:rsidRPr="003701A1" w:rsidRDefault="004E6310" w:rsidP="004E6310">
            <w:pPr>
              <w:jc w:val="both"/>
              <w:rPr>
                <w:sz w:val="28"/>
                <w:szCs w:val="28"/>
              </w:rPr>
            </w:pPr>
            <w:r w:rsidRPr="003701A1">
              <w:rPr>
                <w:sz w:val="28"/>
                <w:szCs w:val="28"/>
              </w:rPr>
              <w:t>8</w:t>
            </w:r>
          </w:p>
        </w:tc>
        <w:tc>
          <w:tcPr>
            <w:tcW w:w="9321" w:type="dxa"/>
          </w:tcPr>
          <w:p w14:paraId="455A6717" w14:textId="77777777" w:rsidR="004E6310" w:rsidRPr="003701A1" w:rsidRDefault="004E6310" w:rsidP="004E6310">
            <w:pPr>
              <w:jc w:val="both"/>
              <w:rPr>
                <w:sz w:val="28"/>
                <w:szCs w:val="28"/>
              </w:rPr>
            </w:pPr>
            <w:r w:rsidRPr="003701A1">
              <w:rPr>
                <w:sz w:val="28"/>
                <w:szCs w:val="28"/>
              </w:rPr>
              <w:t>Как вы формируете свой банк донорской спермы, если таковой имеется? (более одного ответа) (K)</w:t>
            </w:r>
          </w:p>
        </w:tc>
      </w:tr>
      <w:tr w:rsidR="004E6310" w:rsidRPr="003701A1" w14:paraId="7A3F4DBB" w14:textId="77777777" w:rsidTr="0053445F">
        <w:trPr>
          <w:jc w:val="center"/>
        </w:trPr>
        <w:tc>
          <w:tcPr>
            <w:tcW w:w="534" w:type="dxa"/>
          </w:tcPr>
          <w:p w14:paraId="6550D637" w14:textId="77777777" w:rsidR="004E6310" w:rsidRPr="003701A1" w:rsidRDefault="004E6310" w:rsidP="004E6310">
            <w:pPr>
              <w:jc w:val="both"/>
              <w:rPr>
                <w:sz w:val="28"/>
                <w:szCs w:val="28"/>
              </w:rPr>
            </w:pPr>
            <w:r w:rsidRPr="003701A1">
              <w:rPr>
                <w:sz w:val="28"/>
                <w:szCs w:val="28"/>
              </w:rPr>
              <w:t>9</w:t>
            </w:r>
          </w:p>
        </w:tc>
        <w:tc>
          <w:tcPr>
            <w:tcW w:w="9321" w:type="dxa"/>
          </w:tcPr>
          <w:p w14:paraId="6936E6C0" w14:textId="77777777" w:rsidR="004E6310" w:rsidRPr="003701A1" w:rsidRDefault="004E6310" w:rsidP="004E6310">
            <w:pPr>
              <w:jc w:val="both"/>
              <w:rPr>
                <w:sz w:val="28"/>
                <w:szCs w:val="28"/>
              </w:rPr>
            </w:pPr>
            <w:r w:rsidRPr="003701A1">
              <w:rPr>
                <w:sz w:val="28"/>
                <w:szCs w:val="28"/>
              </w:rPr>
              <w:t>Если вы используете донорскую сперму с клиник/банков других стран, то с каких стран? (более одного ответа) (L)</w:t>
            </w:r>
          </w:p>
        </w:tc>
      </w:tr>
      <w:tr w:rsidR="004E6310" w:rsidRPr="003701A1" w14:paraId="43615E68" w14:textId="77777777" w:rsidTr="0053445F">
        <w:trPr>
          <w:jc w:val="center"/>
        </w:trPr>
        <w:tc>
          <w:tcPr>
            <w:tcW w:w="534" w:type="dxa"/>
          </w:tcPr>
          <w:p w14:paraId="6995F40B" w14:textId="77777777" w:rsidR="004E6310" w:rsidRPr="003701A1" w:rsidRDefault="004E6310" w:rsidP="004E6310">
            <w:pPr>
              <w:jc w:val="both"/>
              <w:rPr>
                <w:sz w:val="28"/>
                <w:szCs w:val="28"/>
              </w:rPr>
            </w:pPr>
            <w:r w:rsidRPr="003701A1">
              <w:rPr>
                <w:sz w:val="28"/>
                <w:szCs w:val="28"/>
              </w:rPr>
              <w:t>10</w:t>
            </w:r>
          </w:p>
        </w:tc>
        <w:tc>
          <w:tcPr>
            <w:tcW w:w="9321" w:type="dxa"/>
          </w:tcPr>
          <w:p w14:paraId="38C0469A" w14:textId="77777777" w:rsidR="004E6310" w:rsidRPr="003701A1" w:rsidRDefault="004E6310" w:rsidP="004E6310">
            <w:pPr>
              <w:jc w:val="both"/>
              <w:rPr>
                <w:sz w:val="28"/>
                <w:szCs w:val="28"/>
              </w:rPr>
            </w:pPr>
            <w:r w:rsidRPr="003701A1">
              <w:rPr>
                <w:sz w:val="28"/>
                <w:szCs w:val="28"/>
              </w:rPr>
              <w:t>Как вы считаете, нужен ли единый банк донорской спермы в Республике Казахстан? (M)</w:t>
            </w:r>
          </w:p>
        </w:tc>
      </w:tr>
      <w:tr w:rsidR="004E6310" w:rsidRPr="003701A1" w14:paraId="3CE305A0" w14:textId="77777777" w:rsidTr="0053445F">
        <w:trPr>
          <w:jc w:val="center"/>
        </w:trPr>
        <w:tc>
          <w:tcPr>
            <w:tcW w:w="534" w:type="dxa"/>
          </w:tcPr>
          <w:p w14:paraId="096F9B2B" w14:textId="77777777" w:rsidR="004E6310" w:rsidRPr="003701A1" w:rsidRDefault="004E6310" w:rsidP="004E6310">
            <w:pPr>
              <w:jc w:val="both"/>
              <w:rPr>
                <w:sz w:val="28"/>
                <w:szCs w:val="28"/>
              </w:rPr>
            </w:pPr>
            <w:r w:rsidRPr="003701A1">
              <w:rPr>
                <w:sz w:val="28"/>
                <w:szCs w:val="28"/>
              </w:rPr>
              <w:t>11</w:t>
            </w:r>
          </w:p>
        </w:tc>
        <w:tc>
          <w:tcPr>
            <w:tcW w:w="9321" w:type="dxa"/>
          </w:tcPr>
          <w:p w14:paraId="19A07CDE" w14:textId="77777777" w:rsidR="004E6310" w:rsidRPr="003701A1" w:rsidRDefault="004E6310" w:rsidP="004E6310">
            <w:pPr>
              <w:jc w:val="both"/>
              <w:rPr>
                <w:sz w:val="28"/>
                <w:szCs w:val="28"/>
              </w:rPr>
            </w:pPr>
            <w:r w:rsidRPr="003701A1">
              <w:rPr>
                <w:sz w:val="28"/>
                <w:szCs w:val="28"/>
              </w:rPr>
              <w:t>Считаете ли вы важным ведение учета за использованием донорской спермы между клиниками? (N)</w:t>
            </w:r>
          </w:p>
        </w:tc>
      </w:tr>
      <w:tr w:rsidR="004E6310" w:rsidRPr="003701A1" w14:paraId="0A2B945C" w14:textId="77777777" w:rsidTr="0053445F">
        <w:trPr>
          <w:jc w:val="center"/>
        </w:trPr>
        <w:tc>
          <w:tcPr>
            <w:tcW w:w="534" w:type="dxa"/>
          </w:tcPr>
          <w:p w14:paraId="6C5B8EB5" w14:textId="77777777" w:rsidR="004E6310" w:rsidRPr="003701A1" w:rsidRDefault="004E6310" w:rsidP="004E6310">
            <w:pPr>
              <w:jc w:val="both"/>
              <w:rPr>
                <w:sz w:val="28"/>
                <w:szCs w:val="28"/>
              </w:rPr>
            </w:pPr>
            <w:r w:rsidRPr="003701A1">
              <w:rPr>
                <w:sz w:val="28"/>
                <w:szCs w:val="28"/>
              </w:rPr>
              <w:t>12</w:t>
            </w:r>
          </w:p>
        </w:tc>
        <w:tc>
          <w:tcPr>
            <w:tcW w:w="9321" w:type="dxa"/>
          </w:tcPr>
          <w:p w14:paraId="0F7EAFD1" w14:textId="77777777" w:rsidR="004E6310" w:rsidRPr="003701A1" w:rsidRDefault="004E6310" w:rsidP="004E6310">
            <w:pPr>
              <w:jc w:val="both"/>
              <w:rPr>
                <w:sz w:val="28"/>
                <w:szCs w:val="28"/>
              </w:rPr>
            </w:pPr>
            <w:r w:rsidRPr="003701A1">
              <w:rPr>
                <w:sz w:val="28"/>
                <w:szCs w:val="28"/>
              </w:rPr>
              <w:t>Как вы считаете нужен ли единый Регистр донорских половых гамет в вашем государстве? (O)</w:t>
            </w:r>
          </w:p>
        </w:tc>
      </w:tr>
      <w:tr w:rsidR="004E6310" w:rsidRPr="003701A1" w14:paraId="56E3C2A9" w14:textId="77777777" w:rsidTr="0053445F">
        <w:trPr>
          <w:jc w:val="center"/>
        </w:trPr>
        <w:tc>
          <w:tcPr>
            <w:tcW w:w="534" w:type="dxa"/>
          </w:tcPr>
          <w:p w14:paraId="44E74013" w14:textId="77777777" w:rsidR="004E6310" w:rsidRPr="003701A1" w:rsidRDefault="004E6310" w:rsidP="004E6310">
            <w:pPr>
              <w:jc w:val="both"/>
              <w:rPr>
                <w:sz w:val="28"/>
                <w:szCs w:val="28"/>
              </w:rPr>
            </w:pPr>
            <w:r w:rsidRPr="003701A1">
              <w:rPr>
                <w:sz w:val="28"/>
                <w:szCs w:val="28"/>
              </w:rPr>
              <w:t>13</w:t>
            </w:r>
          </w:p>
        </w:tc>
        <w:tc>
          <w:tcPr>
            <w:tcW w:w="9321" w:type="dxa"/>
          </w:tcPr>
          <w:p w14:paraId="7691EAA5" w14:textId="77777777" w:rsidR="004E6310" w:rsidRPr="003701A1" w:rsidRDefault="004E6310" w:rsidP="004E6310">
            <w:pPr>
              <w:jc w:val="both"/>
              <w:rPr>
                <w:sz w:val="28"/>
                <w:szCs w:val="28"/>
              </w:rPr>
            </w:pPr>
            <w:r w:rsidRPr="003701A1">
              <w:rPr>
                <w:sz w:val="28"/>
                <w:szCs w:val="28"/>
              </w:rPr>
              <w:t>Как вы считаете, позволит ли создание единого Регистра проводить учет по количеству рожденных детей от одного донора спермы в пределах Республики Казахстан? (P)</w:t>
            </w:r>
          </w:p>
        </w:tc>
      </w:tr>
      <w:tr w:rsidR="004E6310" w:rsidRPr="003701A1" w14:paraId="3D97E5E5" w14:textId="77777777" w:rsidTr="0053445F">
        <w:trPr>
          <w:jc w:val="center"/>
        </w:trPr>
        <w:tc>
          <w:tcPr>
            <w:tcW w:w="534" w:type="dxa"/>
          </w:tcPr>
          <w:p w14:paraId="7AAFBE02" w14:textId="77777777" w:rsidR="004E6310" w:rsidRPr="003701A1" w:rsidRDefault="004E6310" w:rsidP="004E6310">
            <w:pPr>
              <w:jc w:val="both"/>
              <w:rPr>
                <w:sz w:val="28"/>
                <w:szCs w:val="28"/>
              </w:rPr>
            </w:pPr>
            <w:r w:rsidRPr="003701A1">
              <w:rPr>
                <w:sz w:val="28"/>
                <w:szCs w:val="28"/>
              </w:rPr>
              <w:t>14</w:t>
            </w:r>
          </w:p>
        </w:tc>
        <w:tc>
          <w:tcPr>
            <w:tcW w:w="9321" w:type="dxa"/>
          </w:tcPr>
          <w:p w14:paraId="43195327" w14:textId="77777777" w:rsidR="004E6310" w:rsidRPr="003701A1" w:rsidRDefault="004E6310" w:rsidP="004E6310">
            <w:pPr>
              <w:jc w:val="both"/>
              <w:rPr>
                <w:sz w:val="28"/>
                <w:szCs w:val="28"/>
              </w:rPr>
            </w:pPr>
            <w:r w:rsidRPr="003701A1">
              <w:rPr>
                <w:sz w:val="28"/>
                <w:szCs w:val="28"/>
              </w:rPr>
              <w:t>Считаете ли вы важным ведение учета за использованием донорской спермы между клиниками?</w:t>
            </w:r>
          </w:p>
        </w:tc>
      </w:tr>
      <w:tr w:rsidR="004E6310" w:rsidRPr="003701A1" w14:paraId="5799EB84" w14:textId="77777777" w:rsidTr="0053445F">
        <w:trPr>
          <w:jc w:val="center"/>
        </w:trPr>
        <w:tc>
          <w:tcPr>
            <w:tcW w:w="534" w:type="dxa"/>
          </w:tcPr>
          <w:p w14:paraId="075B5D28" w14:textId="77777777" w:rsidR="004E6310" w:rsidRPr="003701A1" w:rsidRDefault="004E6310" w:rsidP="004E6310">
            <w:pPr>
              <w:jc w:val="both"/>
              <w:rPr>
                <w:sz w:val="28"/>
                <w:szCs w:val="28"/>
              </w:rPr>
            </w:pPr>
            <w:r w:rsidRPr="003701A1">
              <w:rPr>
                <w:sz w:val="28"/>
                <w:szCs w:val="28"/>
              </w:rPr>
              <w:t>15</w:t>
            </w:r>
          </w:p>
        </w:tc>
        <w:tc>
          <w:tcPr>
            <w:tcW w:w="9321" w:type="dxa"/>
          </w:tcPr>
          <w:p w14:paraId="57118EA3" w14:textId="77777777" w:rsidR="004E6310" w:rsidRPr="003701A1" w:rsidRDefault="004E6310" w:rsidP="004E6310">
            <w:pPr>
              <w:jc w:val="both"/>
              <w:rPr>
                <w:sz w:val="28"/>
                <w:szCs w:val="28"/>
              </w:rPr>
            </w:pPr>
            <w:r w:rsidRPr="003701A1">
              <w:rPr>
                <w:sz w:val="28"/>
                <w:szCs w:val="28"/>
              </w:rPr>
              <w:t>Как вы считаете нужен ли единый Регистр донорских половых гамет в вашем государстве?</w:t>
            </w:r>
          </w:p>
        </w:tc>
      </w:tr>
      <w:tr w:rsidR="004E6310" w:rsidRPr="003701A1" w14:paraId="17F3F403" w14:textId="77777777" w:rsidTr="0053445F">
        <w:trPr>
          <w:jc w:val="center"/>
        </w:trPr>
        <w:tc>
          <w:tcPr>
            <w:tcW w:w="534" w:type="dxa"/>
          </w:tcPr>
          <w:p w14:paraId="46ECFACC" w14:textId="77777777" w:rsidR="004E6310" w:rsidRPr="003701A1" w:rsidRDefault="004E6310" w:rsidP="004E6310">
            <w:pPr>
              <w:jc w:val="both"/>
              <w:rPr>
                <w:sz w:val="28"/>
                <w:szCs w:val="28"/>
              </w:rPr>
            </w:pPr>
            <w:r w:rsidRPr="003701A1">
              <w:rPr>
                <w:sz w:val="28"/>
                <w:szCs w:val="28"/>
              </w:rPr>
              <w:t>16</w:t>
            </w:r>
          </w:p>
        </w:tc>
        <w:tc>
          <w:tcPr>
            <w:tcW w:w="9321" w:type="dxa"/>
          </w:tcPr>
          <w:p w14:paraId="0C5E47C4" w14:textId="77777777" w:rsidR="004E6310" w:rsidRPr="003701A1" w:rsidRDefault="004E6310" w:rsidP="004E6310">
            <w:pPr>
              <w:jc w:val="both"/>
              <w:rPr>
                <w:sz w:val="28"/>
                <w:szCs w:val="28"/>
              </w:rPr>
            </w:pPr>
            <w:r w:rsidRPr="003701A1">
              <w:rPr>
                <w:sz w:val="28"/>
                <w:szCs w:val="28"/>
              </w:rPr>
              <w:t>Как вы считаете, позволит ли создание единого Регистра проводить учет по количеству рожденных детей от одного донора спермы в пределах Республики Казахстан? (P)</w:t>
            </w:r>
          </w:p>
        </w:tc>
      </w:tr>
    </w:tbl>
    <w:p w14:paraId="0EAD5122" w14:textId="77777777" w:rsidR="004E6310" w:rsidRDefault="004E6310"/>
    <w:p w14:paraId="05E84AF9" w14:textId="77777777" w:rsidR="004E6310" w:rsidRDefault="004E6310"/>
    <w:p w14:paraId="42D73C38" w14:textId="77777777" w:rsidR="004E6310" w:rsidRDefault="004E6310"/>
    <w:p w14:paraId="3D49D5C4" w14:textId="77777777" w:rsidR="004E6310" w:rsidRDefault="004E6310"/>
    <w:p w14:paraId="4AB5626D" w14:textId="77777777" w:rsidR="004E6310" w:rsidRDefault="004E6310"/>
    <w:p w14:paraId="794D612B" w14:textId="77777777" w:rsidR="004E6310" w:rsidRDefault="004E6310"/>
    <w:p w14:paraId="0E754807" w14:textId="77777777" w:rsidR="004E6310" w:rsidRDefault="004E6310"/>
    <w:p w14:paraId="051660E8" w14:textId="77777777" w:rsidR="004E6310" w:rsidRDefault="004E6310"/>
    <w:p w14:paraId="0DC9DC50" w14:textId="6ECFB334" w:rsidR="004E6310" w:rsidRDefault="004E6310" w:rsidP="00995599">
      <w:pPr>
        <w:jc w:val="right"/>
        <w:rPr>
          <w:b/>
          <w:sz w:val="28"/>
          <w:szCs w:val="28"/>
          <w:lang w:val="uk-UA"/>
        </w:rPr>
      </w:pPr>
      <w:r w:rsidRPr="003701A1">
        <w:rPr>
          <w:b/>
          <w:sz w:val="28"/>
          <w:szCs w:val="28"/>
        </w:rPr>
        <w:t xml:space="preserve">ПРИЛОЖЕНИЕ </w:t>
      </w:r>
      <w:r w:rsidR="00E0658C">
        <w:rPr>
          <w:b/>
          <w:sz w:val="28"/>
          <w:szCs w:val="28"/>
          <w:lang w:val="uk-UA"/>
        </w:rPr>
        <w:t>Д</w:t>
      </w:r>
    </w:p>
    <w:p w14:paraId="792E197D" w14:textId="77777777" w:rsidR="004E6310" w:rsidRDefault="004E6310" w:rsidP="004E6310">
      <w:pPr>
        <w:jc w:val="right"/>
        <w:rPr>
          <w:b/>
          <w:sz w:val="28"/>
          <w:szCs w:val="28"/>
          <w:lang w:val="uk-UA"/>
        </w:rPr>
      </w:pPr>
    </w:p>
    <w:p w14:paraId="14158ED4" w14:textId="77777777" w:rsidR="004E6310" w:rsidRDefault="004E6310" w:rsidP="004E6310">
      <w:pPr>
        <w:jc w:val="center"/>
        <w:rPr>
          <w:b/>
          <w:bCs/>
          <w:sz w:val="28"/>
          <w:szCs w:val="28"/>
        </w:rPr>
      </w:pPr>
      <w:r w:rsidRPr="00B16A81">
        <w:rPr>
          <w:b/>
          <w:bCs/>
          <w:sz w:val="28"/>
          <w:szCs w:val="28"/>
        </w:rPr>
        <w:t>Основные положения единого электронного Республиканского Регистра доноров половых гамет(спермы/ооцитов)</w:t>
      </w:r>
    </w:p>
    <w:p w14:paraId="7E4DBD36" w14:textId="77777777" w:rsidR="004E6310" w:rsidRPr="00B16A81" w:rsidRDefault="004E6310" w:rsidP="004E6310">
      <w:pPr>
        <w:jc w:val="center"/>
        <w:rPr>
          <w:b/>
          <w:bCs/>
          <w:sz w:val="28"/>
          <w:szCs w:val="28"/>
        </w:rPr>
      </w:pPr>
    </w:p>
    <w:p w14:paraId="1A152379" w14:textId="77777777" w:rsidR="004E6310" w:rsidRPr="004E6310" w:rsidRDefault="004E6310" w:rsidP="004E6310">
      <w:pPr>
        <w:rPr>
          <w:sz w:val="28"/>
          <w:szCs w:val="28"/>
        </w:rPr>
      </w:pPr>
      <w:r w:rsidRPr="004E6310">
        <w:rPr>
          <w:sz w:val="28"/>
          <w:szCs w:val="28"/>
        </w:rPr>
        <w:t>-Регистр будет сформирован как учетная форма, электронный сайт</w:t>
      </w:r>
    </w:p>
    <w:p w14:paraId="37FEA53C" w14:textId="77777777" w:rsidR="004E6310" w:rsidRPr="004E6310" w:rsidRDefault="004E6310" w:rsidP="004E6310">
      <w:pPr>
        <w:rPr>
          <w:sz w:val="28"/>
          <w:szCs w:val="28"/>
        </w:rPr>
      </w:pPr>
      <w:r w:rsidRPr="004E6310">
        <w:rPr>
          <w:sz w:val="28"/>
          <w:szCs w:val="28"/>
        </w:rPr>
        <w:t>- В каждой клинике должно быть одно ответственное лицо, с доступом и внесением информации или регистрация (создание учетной записи) сотрудников клиник (репродуктологов, эмбриологов) и вход по учетной записи (логин, пароль)</w:t>
      </w:r>
    </w:p>
    <w:p w14:paraId="3F15C531" w14:textId="77777777" w:rsidR="004E6310" w:rsidRPr="004E6310" w:rsidRDefault="004E6310" w:rsidP="004E6310">
      <w:pPr>
        <w:rPr>
          <w:sz w:val="28"/>
          <w:szCs w:val="28"/>
        </w:rPr>
      </w:pPr>
      <w:r w:rsidRPr="004E6310">
        <w:rPr>
          <w:sz w:val="28"/>
          <w:szCs w:val="28"/>
        </w:rPr>
        <w:t>- Исключение из регистра должно генерироваться автоматически- при появлении цифры 10(число рожденных детей)</w:t>
      </w:r>
    </w:p>
    <w:p w14:paraId="413AACD6" w14:textId="77777777" w:rsidR="004E6310" w:rsidRPr="004E6310" w:rsidRDefault="004E6310" w:rsidP="004E6310">
      <w:pPr>
        <w:rPr>
          <w:sz w:val="28"/>
          <w:szCs w:val="28"/>
        </w:rPr>
      </w:pPr>
      <w:r w:rsidRPr="004E6310">
        <w:rPr>
          <w:sz w:val="28"/>
          <w:szCs w:val="28"/>
        </w:rPr>
        <w:t xml:space="preserve">- Код- должен генерироваться автоматически. Цифровое кодирование. </w:t>
      </w:r>
    </w:p>
    <w:p w14:paraId="030564E3" w14:textId="77777777" w:rsidR="004E6310" w:rsidRPr="004E6310" w:rsidRDefault="004E6310" w:rsidP="004E6310">
      <w:pPr>
        <w:rPr>
          <w:sz w:val="28"/>
          <w:szCs w:val="28"/>
        </w:rPr>
      </w:pPr>
      <w:r w:rsidRPr="004E6310">
        <w:rPr>
          <w:sz w:val="28"/>
          <w:szCs w:val="28"/>
        </w:rPr>
        <w:t>Как предложение шифрование кода- день, месяц, год рождения и первые буквы имени и фамилии.</w:t>
      </w:r>
    </w:p>
    <w:p w14:paraId="00FC1576" w14:textId="3F7C8430" w:rsidR="004E6310" w:rsidRPr="004E6310" w:rsidRDefault="004E6310" w:rsidP="004E6310">
      <w:pPr>
        <w:rPr>
          <w:sz w:val="28"/>
          <w:szCs w:val="28"/>
        </w:rPr>
      </w:pPr>
      <w:r w:rsidRPr="004E6310">
        <w:rPr>
          <w:sz w:val="28"/>
          <w:szCs w:val="28"/>
        </w:rPr>
        <w:t xml:space="preserve">- Отдельно сформированные вкладки на сайте: 1) доноры ооцитов; 2) доноры спермы РК; 3) транспортированная донорская сперма из других стран </w:t>
      </w:r>
    </w:p>
    <w:p w14:paraId="61CFFDCD" w14:textId="77777777" w:rsidR="004E6310" w:rsidRPr="004E6310" w:rsidRDefault="004E6310" w:rsidP="004E6310">
      <w:pPr>
        <w:rPr>
          <w:sz w:val="28"/>
          <w:szCs w:val="28"/>
        </w:rPr>
      </w:pPr>
      <w:r w:rsidRPr="004E6310">
        <w:rPr>
          <w:sz w:val="28"/>
          <w:szCs w:val="28"/>
        </w:rPr>
        <w:t>- Бюджет / финансирование, IT платформа/эл сайт база- будет предложено и решено МЗ РК.</w:t>
      </w:r>
    </w:p>
    <w:p w14:paraId="03487936" w14:textId="77777777" w:rsidR="004E6310" w:rsidRPr="004E6310" w:rsidRDefault="004E6310" w:rsidP="004E6310">
      <w:pPr>
        <w:rPr>
          <w:sz w:val="28"/>
          <w:szCs w:val="28"/>
        </w:rPr>
      </w:pPr>
      <w:r w:rsidRPr="004E6310">
        <w:rPr>
          <w:sz w:val="28"/>
          <w:szCs w:val="28"/>
        </w:rPr>
        <w:t xml:space="preserve"> Подпункты электронного Регистра:</w:t>
      </w:r>
    </w:p>
    <w:p w14:paraId="0E5EC7E4" w14:textId="77777777" w:rsidR="004E6310" w:rsidRPr="004E6310" w:rsidRDefault="004E6310" w:rsidP="004E6310">
      <w:pPr>
        <w:rPr>
          <w:sz w:val="28"/>
          <w:szCs w:val="28"/>
        </w:rPr>
      </w:pPr>
      <w:r w:rsidRPr="004E6310">
        <w:rPr>
          <w:sz w:val="28"/>
          <w:szCs w:val="28"/>
        </w:rPr>
        <w:t>1.Код</w:t>
      </w:r>
    </w:p>
    <w:p w14:paraId="65271CF1" w14:textId="77777777" w:rsidR="004E6310" w:rsidRPr="004E6310" w:rsidRDefault="004E6310" w:rsidP="004E6310">
      <w:pPr>
        <w:rPr>
          <w:sz w:val="28"/>
          <w:szCs w:val="28"/>
        </w:rPr>
      </w:pPr>
      <w:r w:rsidRPr="004E6310">
        <w:rPr>
          <w:sz w:val="28"/>
          <w:szCs w:val="28"/>
        </w:rPr>
        <w:t xml:space="preserve">2. ИНН </w:t>
      </w:r>
    </w:p>
    <w:p w14:paraId="288E335A" w14:textId="77777777" w:rsidR="004E6310" w:rsidRPr="004E6310" w:rsidRDefault="004E6310" w:rsidP="004E6310">
      <w:pPr>
        <w:rPr>
          <w:sz w:val="28"/>
          <w:szCs w:val="28"/>
        </w:rPr>
      </w:pPr>
      <w:r w:rsidRPr="004E6310">
        <w:rPr>
          <w:sz w:val="28"/>
          <w:szCs w:val="28"/>
        </w:rPr>
        <w:t xml:space="preserve">3. Регион проживания </w:t>
      </w:r>
    </w:p>
    <w:p w14:paraId="7254C973" w14:textId="77777777" w:rsidR="004E6310" w:rsidRPr="004E6310" w:rsidRDefault="004E6310" w:rsidP="004E6310">
      <w:pPr>
        <w:rPr>
          <w:sz w:val="28"/>
          <w:szCs w:val="28"/>
        </w:rPr>
      </w:pPr>
      <w:r w:rsidRPr="004E6310">
        <w:rPr>
          <w:sz w:val="28"/>
          <w:szCs w:val="28"/>
        </w:rPr>
        <w:t>4. Наличие детей</w:t>
      </w:r>
    </w:p>
    <w:p w14:paraId="39C1451A" w14:textId="77777777" w:rsidR="004E6310" w:rsidRPr="004E6310" w:rsidRDefault="004E6310" w:rsidP="004E6310">
      <w:pPr>
        <w:rPr>
          <w:sz w:val="28"/>
          <w:szCs w:val="28"/>
        </w:rPr>
      </w:pPr>
      <w:r w:rsidRPr="004E6310">
        <w:rPr>
          <w:sz w:val="28"/>
          <w:szCs w:val="28"/>
        </w:rPr>
        <w:t>5. Дата вступления в программу ВРТ(ВМИ/ЭКО)</w:t>
      </w:r>
    </w:p>
    <w:p w14:paraId="4684C7E4" w14:textId="77777777" w:rsidR="004E6310" w:rsidRPr="004E6310" w:rsidRDefault="004E6310" w:rsidP="004E6310">
      <w:pPr>
        <w:rPr>
          <w:sz w:val="28"/>
          <w:szCs w:val="28"/>
        </w:rPr>
      </w:pPr>
      <w:r w:rsidRPr="004E6310">
        <w:rPr>
          <w:sz w:val="28"/>
          <w:szCs w:val="28"/>
        </w:rPr>
        <w:t>6. Положительный результат</w:t>
      </w:r>
    </w:p>
    <w:p w14:paraId="6EF560AC" w14:textId="77777777" w:rsidR="004E6310" w:rsidRPr="004E6310" w:rsidRDefault="004E6310" w:rsidP="004E6310">
      <w:pPr>
        <w:rPr>
          <w:sz w:val="28"/>
          <w:szCs w:val="28"/>
        </w:rPr>
      </w:pPr>
      <w:r w:rsidRPr="004E6310">
        <w:rPr>
          <w:sz w:val="28"/>
          <w:szCs w:val="28"/>
        </w:rPr>
        <w:t>7. Отрицательный результат</w:t>
      </w:r>
    </w:p>
    <w:p w14:paraId="568AA76F" w14:textId="77777777" w:rsidR="004E6310" w:rsidRPr="004E6310" w:rsidRDefault="004E6310" w:rsidP="004E6310">
      <w:pPr>
        <w:rPr>
          <w:sz w:val="28"/>
          <w:szCs w:val="28"/>
        </w:rPr>
      </w:pPr>
      <w:r w:rsidRPr="004E6310">
        <w:rPr>
          <w:sz w:val="28"/>
          <w:szCs w:val="28"/>
        </w:rPr>
        <w:t>8. Количество рожденных детей от данного донора</w:t>
      </w:r>
    </w:p>
    <w:p w14:paraId="20463E65" w14:textId="77777777" w:rsidR="004E6310" w:rsidRPr="004E6310" w:rsidRDefault="004E6310" w:rsidP="004E6310">
      <w:pPr>
        <w:rPr>
          <w:sz w:val="28"/>
          <w:szCs w:val="28"/>
        </w:rPr>
      </w:pPr>
      <w:r w:rsidRPr="004E6310">
        <w:rPr>
          <w:sz w:val="28"/>
          <w:szCs w:val="28"/>
        </w:rPr>
        <w:t>9. Пол рожденных детей(ж/м)</w:t>
      </w:r>
    </w:p>
    <w:p w14:paraId="41D45FD7" w14:textId="77777777" w:rsidR="004E6310" w:rsidRPr="004E6310" w:rsidRDefault="004E6310" w:rsidP="004E6310">
      <w:pPr>
        <w:rPr>
          <w:sz w:val="28"/>
          <w:szCs w:val="28"/>
        </w:rPr>
      </w:pPr>
      <w:r w:rsidRPr="004E6310">
        <w:rPr>
          <w:sz w:val="28"/>
          <w:szCs w:val="28"/>
        </w:rPr>
        <w:t>10. Дата включения в регистр</w:t>
      </w:r>
    </w:p>
    <w:p w14:paraId="0B6D88F6" w14:textId="77777777" w:rsidR="004E6310" w:rsidRPr="004E6310" w:rsidRDefault="004E6310" w:rsidP="004E6310">
      <w:pPr>
        <w:rPr>
          <w:sz w:val="28"/>
          <w:szCs w:val="28"/>
        </w:rPr>
      </w:pPr>
      <w:r w:rsidRPr="004E6310">
        <w:rPr>
          <w:sz w:val="28"/>
          <w:szCs w:val="28"/>
        </w:rPr>
        <w:t>11. Дата исключения из регистра</w:t>
      </w:r>
    </w:p>
    <w:p w14:paraId="042BEE48" w14:textId="77777777" w:rsidR="004E6310" w:rsidRPr="004E6310" w:rsidRDefault="004E6310" w:rsidP="004E6310">
      <w:pPr>
        <w:rPr>
          <w:sz w:val="28"/>
          <w:szCs w:val="28"/>
        </w:rPr>
      </w:pPr>
      <w:r w:rsidRPr="004E6310">
        <w:rPr>
          <w:sz w:val="28"/>
          <w:szCs w:val="28"/>
        </w:rPr>
        <w:t>Учет донорской спермы, привезенной из другой страны:</w:t>
      </w:r>
    </w:p>
    <w:p w14:paraId="2460FA61" w14:textId="77777777" w:rsidR="004E6310" w:rsidRPr="004E6310" w:rsidRDefault="004E6310" w:rsidP="004E6310">
      <w:pPr>
        <w:rPr>
          <w:sz w:val="28"/>
          <w:szCs w:val="28"/>
        </w:rPr>
      </w:pPr>
      <w:r w:rsidRPr="004E6310">
        <w:rPr>
          <w:sz w:val="28"/>
          <w:szCs w:val="28"/>
        </w:rPr>
        <w:t>1.     Код спермы (чаще всего привозят с кодированием)</w:t>
      </w:r>
    </w:p>
    <w:p w14:paraId="377213E3" w14:textId="77777777" w:rsidR="004E6310" w:rsidRPr="004E6310" w:rsidRDefault="004E6310" w:rsidP="004E6310">
      <w:pPr>
        <w:rPr>
          <w:sz w:val="28"/>
          <w:szCs w:val="28"/>
        </w:rPr>
      </w:pPr>
      <w:r w:rsidRPr="004E6310">
        <w:rPr>
          <w:sz w:val="28"/>
          <w:szCs w:val="28"/>
        </w:rPr>
        <w:t>2.    Страна, из которой привезена</w:t>
      </w:r>
    </w:p>
    <w:p w14:paraId="2E71AB3B" w14:textId="26E7ED25" w:rsidR="004E6310" w:rsidRPr="004E6310" w:rsidRDefault="004E6310" w:rsidP="004E6310">
      <w:pPr>
        <w:rPr>
          <w:sz w:val="28"/>
          <w:szCs w:val="28"/>
        </w:rPr>
      </w:pPr>
      <w:r w:rsidRPr="004E6310">
        <w:rPr>
          <w:sz w:val="28"/>
          <w:szCs w:val="28"/>
        </w:rPr>
        <w:t>3.    Название банка спермы</w:t>
      </w:r>
    </w:p>
    <w:p w14:paraId="59C2C003" w14:textId="77777777" w:rsidR="004E6310" w:rsidRPr="004E6310" w:rsidRDefault="004E6310" w:rsidP="004E6310">
      <w:pPr>
        <w:rPr>
          <w:sz w:val="28"/>
          <w:szCs w:val="28"/>
        </w:rPr>
      </w:pPr>
      <w:r w:rsidRPr="004E6310">
        <w:rPr>
          <w:sz w:val="28"/>
          <w:szCs w:val="28"/>
        </w:rPr>
        <w:t>4.    Дата вступления в программу ВРТ(ВМИ/ЭКО)</w:t>
      </w:r>
    </w:p>
    <w:p w14:paraId="1F4D1B2B" w14:textId="77777777" w:rsidR="004E6310" w:rsidRPr="004E6310" w:rsidRDefault="004E6310" w:rsidP="004E6310">
      <w:pPr>
        <w:rPr>
          <w:sz w:val="28"/>
          <w:szCs w:val="28"/>
        </w:rPr>
      </w:pPr>
      <w:r w:rsidRPr="004E6310">
        <w:rPr>
          <w:sz w:val="28"/>
          <w:szCs w:val="28"/>
        </w:rPr>
        <w:t>5.    Положительный результат</w:t>
      </w:r>
    </w:p>
    <w:p w14:paraId="6C17FF8F" w14:textId="77777777" w:rsidR="004E6310" w:rsidRPr="004E6310" w:rsidRDefault="004E6310" w:rsidP="004E6310">
      <w:pPr>
        <w:rPr>
          <w:sz w:val="28"/>
          <w:szCs w:val="28"/>
        </w:rPr>
      </w:pPr>
      <w:r w:rsidRPr="004E6310">
        <w:rPr>
          <w:sz w:val="28"/>
          <w:szCs w:val="28"/>
        </w:rPr>
        <w:t>6.   Отрицательный результат</w:t>
      </w:r>
    </w:p>
    <w:p w14:paraId="6FB400F7" w14:textId="77777777" w:rsidR="004E6310" w:rsidRPr="004E6310" w:rsidRDefault="004E6310" w:rsidP="004E6310">
      <w:pPr>
        <w:rPr>
          <w:sz w:val="28"/>
          <w:szCs w:val="28"/>
        </w:rPr>
      </w:pPr>
      <w:r w:rsidRPr="004E6310">
        <w:rPr>
          <w:sz w:val="28"/>
          <w:szCs w:val="28"/>
        </w:rPr>
        <w:t>7.   Количество рожденных детей от данного донора</w:t>
      </w:r>
    </w:p>
    <w:p w14:paraId="6795F2D9" w14:textId="77777777" w:rsidR="004E6310" w:rsidRPr="004E6310" w:rsidRDefault="004E6310" w:rsidP="004E6310">
      <w:pPr>
        <w:rPr>
          <w:sz w:val="28"/>
          <w:szCs w:val="28"/>
        </w:rPr>
      </w:pPr>
      <w:r w:rsidRPr="004E6310">
        <w:rPr>
          <w:sz w:val="28"/>
          <w:szCs w:val="28"/>
        </w:rPr>
        <w:t>8.   Пол рожденных детей(ж/м)</w:t>
      </w:r>
    </w:p>
    <w:p w14:paraId="7E92570E" w14:textId="77777777" w:rsidR="004E6310" w:rsidRPr="004E6310" w:rsidRDefault="004E6310" w:rsidP="004E6310">
      <w:pPr>
        <w:rPr>
          <w:sz w:val="28"/>
          <w:szCs w:val="28"/>
        </w:rPr>
      </w:pPr>
      <w:r w:rsidRPr="004E6310">
        <w:rPr>
          <w:sz w:val="28"/>
          <w:szCs w:val="28"/>
        </w:rPr>
        <w:t>9.   Дата включения в регистр</w:t>
      </w:r>
    </w:p>
    <w:p w14:paraId="4F22A753" w14:textId="77777777" w:rsidR="004E6310" w:rsidRPr="004E6310" w:rsidRDefault="004E6310" w:rsidP="004E6310">
      <w:pPr>
        <w:rPr>
          <w:sz w:val="28"/>
          <w:szCs w:val="28"/>
        </w:rPr>
      </w:pPr>
      <w:r w:rsidRPr="004E6310">
        <w:rPr>
          <w:sz w:val="28"/>
          <w:szCs w:val="28"/>
        </w:rPr>
        <w:t>10.  Дата исключения из регистра</w:t>
      </w:r>
    </w:p>
    <w:p w14:paraId="635D4FC3" w14:textId="77777777" w:rsidR="004E6310" w:rsidRDefault="004E6310"/>
    <w:p w14:paraId="43DC4D14" w14:textId="77777777" w:rsidR="004E6310" w:rsidRDefault="004E6310"/>
    <w:p w14:paraId="2BC5B15E" w14:textId="77777777" w:rsidR="004E6310" w:rsidRDefault="004E6310"/>
    <w:p w14:paraId="1FA6BBD5" w14:textId="5BC69BE9" w:rsidR="004E6310" w:rsidRDefault="004E6310" w:rsidP="00995599">
      <w:pPr>
        <w:spacing w:after="160"/>
        <w:jc w:val="right"/>
        <w:rPr>
          <w:b/>
          <w:sz w:val="28"/>
          <w:szCs w:val="28"/>
          <w:lang w:val="uk-UA"/>
        </w:rPr>
      </w:pPr>
      <w:r w:rsidRPr="003701A1">
        <w:rPr>
          <w:b/>
          <w:sz w:val="28"/>
          <w:szCs w:val="28"/>
        </w:rPr>
        <w:t xml:space="preserve">ПРИЛОЖЕНИЕ </w:t>
      </w:r>
      <w:r w:rsidR="00E0658C">
        <w:rPr>
          <w:b/>
          <w:sz w:val="28"/>
          <w:szCs w:val="28"/>
          <w:lang w:val="uk-UA"/>
        </w:rPr>
        <w:t>Е</w:t>
      </w:r>
    </w:p>
    <w:p w14:paraId="5A80A887" w14:textId="77777777" w:rsidR="004E6310" w:rsidRPr="003E358D" w:rsidRDefault="004E6310" w:rsidP="004E6310">
      <w:pPr>
        <w:spacing w:after="240"/>
        <w:rPr>
          <w:sz w:val="28"/>
          <w:szCs w:val="28"/>
        </w:rPr>
      </w:pPr>
      <w:r w:rsidRPr="003E358D">
        <w:rPr>
          <w:b/>
          <w:sz w:val="28"/>
          <w:szCs w:val="28"/>
        </w:rPr>
        <w:t>Наименование системы:</w:t>
      </w:r>
      <w:r w:rsidRPr="003E358D">
        <w:rPr>
          <w:sz w:val="28"/>
          <w:szCs w:val="28"/>
        </w:rPr>
        <w:t xml:space="preserve"> Единый республиканский регистр доноров половых клеток.</w:t>
      </w:r>
    </w:p>
    <w:p w14:paraId="14CE2E32" w14:textId="77777777" w:rsidR="004E6310" w:rsidRPr="003E358D" w:rsidRDefault="004E6310" w:rsidP="006F0085">
      <w:pPr>
        <w:spacing w:after="240"/>
        <w:jc w:val="both"/>
        <w:rPr>
          <w:b/>
          <w:sz w:val="28"/>
          <w:szCs w:val="28"/>
        </w:rPr>
      </w:pPr>
      <w:r w:rsidRPr="003E358D">
        <w:rPr>
          <w:b/>
          <w:sz w:val="28"/>
          <w:szCs w:val="28"/>
        </w:rPr>
        <w:t>Требования к системе:</w:t>
      </w:r>
    </w:p>
    <w:p w14:paraId="44CEDDE6" w14:textId="77777777" w:rsidR="004E6310" w:rsidRPr="003E358D" w:rsidRDefault="004E6310" w:rsidP="006F0085">
      <w:pPr>
        <w:numPr>
          <w:ilvl w:val="0"/>
          <w:numId w:val="12"/>
        </w:numPr>
        <w:jc w:val="both"/>
        <w:rPr>
          <w:sz w:val="28"/>
          <w:szCs w:val="28"/>
        </w:rPr>
      </w:pPr>
      <w:r w:rsidRPr="003E358D">
        <w:rPr>
          <w:sz w:val="28"/>
          <w:szCs w:val="28"/>
        </w:rPr>
        <w:t>Передача данных через защищенный канал связи (HTTPS);</w:t>
      </w:r>
    </w:p>
    <w:p w14:paraId="4F23A110" w14:textId="77777777" w:rsidR="004E6310" w:rsidRPr="003E358D" w:rsidRDefault="004E6310" w:rsidP="006F0085">
      <w:pPr>
        <w:numPr>
          <w:ilvl w:val="0"/>
          <w:numId w:val="12"/>
        </w:numPr>
        <w:spacing w:after="240"/>
        <w:jc w:val="both"/>
        <w:rPr>
          <w:sz w:val="28"/>
          <w:szCs w:val="28"/>
        </w:rPr>
      </w:pPr>
      <w:r w:rsidRPr="003E358D">
        <w:rPr>
          <w:sz w:val="28"/>
          <w:szCs w:val="28"/>
        </w:rPr>
        <w:t>Регистрация изменений всех объектов системы (версионирование объектов системы);</w:t>
      </w:r>
    </w:p>
    <w:p w14:paraId="24E6BADB" w14:textId="77777777" w:rsidR="004E6310" w:rsidRPr="003E358D" w:rsidRDefault="004E6310" w:rsidP="006F0085">
      <w:pPr>
        <w:spacing w:before="240" w:after="240"/>
        <w:jc w:val="both"/>
        <w:rPr>
          <w:b/>
          <w:sz w:val="28"/>
          <w:szCs w:val="28"/>
        </w:rPr>
      </w:pPr>
      <w:r w:rsidRPr="003E358D">
        <w:rPr>
          <w:b/>
          <w:sz w:val="28"/>
          <w:szCs w:val="28"/>
        </w:rPr>
        <w:t>Роли пользователей системы:</w:t>
      </w:r>
    </w:p>
    <w:p w14:paraId="429B2772" w14:textId="77777777" w:rsidR="004E6310" w:rsidRPr="003E358D" w:rsidRDefault="004E6310" w:rsidP="006F0085">
      <w:pPr>
        <w:numPr>
          <w:ilvl w:val="0"/>
          <w:numId w:val="14"/>
        </w:numPr>
        <w:spacing w:before="240"/>
        <w:jc w:val="both"/>
        <w:rPr>
          <w:sz w:val="28"/>
          <w:szCs w:val="28"/>
        </w:rPr>
      </w:pPr>
      <w:r w:rsidRPr="003E358D">
        <w:rPr>
          <w:sz w:val="28"/>
          <w:szCs w:val="28"/>
        </w:rPr>
        <w:t>Администратор системы;</w:t>
      </w:r>
    </w:p>
    <w:p w14:paraId="5545099E" w14:textId="77777777" w:rsidR="004E6310" w:rsidRPr="003E358D" w:rsidRDefault="004E6310" w:rsidP="006F0085">
      <w:pPr>
        <w:numPr>
          <w:ilvl w:val="0"/>
          <w:numId w:val="14"/>
        </w:numPr>
        <w:jc w:val="both"/>
        <w:rPr>
          <w:sz w:val="28"/>
          <w:szCs w:val="28"/>
        </w:rPr>
      </w:pPr>
      <w:r w:rsidRPr="003E358D">
        <w:rPr>
          <w:sz w:val="28"/>
          <w:szCs w:val="28"/>
        </w:rPr>
        <w:t>Пользователь Ассоциации репродуктологов РК;</w:t>
      </w:r>
    </w:p>
    <w:p w14:paraId="548EDDFF" w14:textId="77777777" w:rsidR="004E6310" w:rsidRPr="003E358D" w:rsidRDefault="004E6310" w:rsidP="006F0085">
      <w:pPr>
        <w:numPr>
          <w:ilvl w:val="0"/>
          <w:numId w:val="14"/>
        </w:numPr>
        <w:jc w:val="both"/>
        <w:rPr>
          <w:sz w:val="28"/>
          <w:szCs w:val="28"/>
        </w:rPr>
      </w:pPr>
      <w:r w:rsidRPr="003E358D">
        <w:rPr>
          <w:sz w:val="28"/>
          <w:szCs w:val="28"/>
        </w:rPr>
        <w:t>Администратор медицинского центра;</w:t>
      </w:r>
    </w:p>
    <w:p w14:paraId="07E7532F" w14:textId="77777777" w:rsidR="004E6310" w:rsidRPr="003E358D" w:rsidRDefault="004E6310" w:rsidP="006F0085">
      <w:pPr>
        <w:numPr>
          <w:ilvl w:val="0"/>
          <w:numId w:val="14"/>
        </w:numPr>
        <w:spacing w:after="240"/>
        <w:jc w:val="both"/>
        <w:rPr>
          <w:sz w:val="28"/>
          <w:szCs w:val="28"/>
        </w:rPr>
      </w:pPr>
      <w:r w:rsidRPr="003E358D">
        <w:rPr>
          <w:sz w:val="28"/>
          <w:szCs w:val="28"/>
        </w:rPr>
        <w:t>Пользователь медицинского центра.</w:t>
      </w:r>
    </w:p>
    <w:p w14:paraId="506EF9DB" w14:textId="77777777" w:rsidR="004E6310" w:rsidRPr="003E358D" w:rsidRDefault="004E6310" w:rsidP="006F0085">
      <w:pPr>
        <w:spacing w:before="240" w:after="240"/>
        <w:jc w:val="both"/>
        <w:rPr>
          <w:b/>
          <w:sz w:val="28"/>
          <w:szCs w:val="28"/>
        </w:rPr>
      </w:pPr>
      <w:r w:rsidRPr="003E358D">
        <w:rPr>
          <w:b/>
          <w:sz w:val="28"/>
          <w:szCs w:val="28"/>
        </w:rPr>
        <w:t>Состав объектов системы:</w:t>
      </w:r>
    </w:p>
    <w:p w14:paraId="4C7420D9" w14:textId="77777777" w:rsidR="004E6310" w:rsidRPr="003E358D" w:rsidRDefault="004E6310" w:rsidP="006F0085">
      <w:pPr>
        <w:numPr>
          <w:ilvl w:val="0"/>
          <w:numId w:val="10"/>
        </w:numPr>
        <w:spacing w:before="240"/>
        <w:jc w:val="both"/>
        <w:rPr>
          <w:sz w:val="28"/>
          <w:szCs w:val="28"/>
        </w:rPr>
      </w:pPr>
      <w:r w:rsidRPr="003E358D">
        <w:rPr>
          <w:sz w:val="28"/>
          <w:szCs w:val="28"/>
        </w:rPr>
        <w:t>Нормативно-справочная информация (НСИ) и картотеки:</w:t>
      </w:r>
    </w:p>
    <w:p w14:paraId="1E1CF9F4" w14:textId="77777777" w:rsidR="004E6310" w:rsidRPr="003E358D" w:rsidRDefault="004E6310" w:rsidP="006F0085">
      <w:pPr>
        <w:numPr>
          <w:ilvl w:val="1"/>
          <w:numId w:val="10"/>
        </w:numPr>
        <w:jc w:val="both"/>
        <w:rPr>
          <w:sz w:val="28"/>
          <w:szCs w:val="28"/>
        </w:rPr>
      </w:pPr>
      <w:r w:rsidRPr="003E358D">
        <w:rPr>
          <w:sz w:val="28"/>
          <w:szCs w:val="28"/>
        </w:rPr>
        <w:t>Пользователи;</w:t>
      </w:r>
    </w:p>
    <w:p w14:paraId="58ADC64D" w14:textId="77777777" w:rsidR="004E6310" w:rsidRPr="003E358D" w:rsidRDefault="004E6310" w:rsidP="006F0085">
      <w:pPr>
        <w:numPr>
          <w:ilvl w:val="1"/>
          <w:numId w:val="10"/>
        </w:numPr>
        <w:jc w:val="both"/>
        <w:rPr>
          <w:sz w:val="28"/>
          <w:szCs w:val="28"/>
        </w:rPr>
      </w:pPr>
      <w:r w:rsidRPr="003E358D">
        <w:rPr>
          <w:sz w:val="28"/>
          <w:szCs w:val="28"/>
        </w:rPr>
        <w:t>Роли пользователей;</w:t>
      </w:r>
    </w:p>
    <w:p w14:paraId="1D9D6ED0" w14:textId="77777777" w:rsidR="004E6310" w:rsidRPr="003E358D" w:rsidRDefault="004E6310" w:rsidP="006F0085">
      <w:pPr>
        <w:numPr>
          <w:ilvl w:val="1"/>
          <w:numId w:val="10"/>
        </w:numPr>
        <w:jc w:val="both"/>
        <w:rPr>
          <w:sz w:val="28"/>
          <w:szCs w:val="28"/>
        </w:rPr>
      </w:pPr>
      <w:r w:rsidRPr="003E358D">
        <w:rPr>
          <w:sz w:val="28"/>
          <w:szCs w:val="28"/>
        </w:rPr>
        <w:t>Медицинские центры;</w:t>
      </w:r>
    </w:p>
    <w:p w14:paraId="3BB0D830" w14:textId="77777777" w:rsidR="004E6310" w:rsidRPr="003E358D" w:rsidRDefault="004E6310" w:rsidP="006F0085">
      <w:pPr>
        <w:numPr>
          <w:ilvl w:val="1"/>
          <w:numId w:val="10"/>
        </w:numPr>
        <w:jc w:val="both"/>
        <w:rPr>
          <w:sz w:val="28"/>
          <w:szCs w:val="28"/>
        </w:rPr>
      </w:pPr>
      <w:r w:rsidRPr="003E358D">
        <w:rPr>
          <w:sz w:val="28"/>
          <w:szCs w:val="28"/>
        </w:rPr>
        <w:t>Адресный классификатор РК;</w:t>
      </w:r>
    </w:p>
    <w:p w14:paraId="0A626CE0" w14:textId="77777777" w:rsidR="004E6310" w:rsidRPr="003E358D" w:rsidRDefault="004E6310" w:rsidP="006F0085">
      <w:pPr>
        <w:numPr>
          <w:ilvl w:val="1"/>
          <w:numId w:val="10"/>
        </w:numPr>
        <w:jc w:val="both"/>
        <w:rPr>
          <w:sz w:val="28"/>
          <w:szCs w:val="28"/>
        </w:rPr>
      </w:pPr>
      <w:r w:rsidRPr="003E358D">
        <w:rPr>
          <w:sz w:val="28"/>
          <w:szCs w:val="28"/>
        </w:rPr>
        <w:t>Классификатор стран;</w:t>
      </w:r>
    </w:p>
    <w:p w14:paraId="7CF79321" w14:textId="77777777" w:rsidR="004E6310" w:rsidRPr="003E358D" w:rsidRDefault="004E6310" w:rsidP="006F0085">
      <w:pPr>
        <w:numPr>
          <w:ilvl w:val="1"/>
          <w:numId w:val="10"/>
        </w:numPr>
        <w:jc w:val="both"/>
        <w:rPr>
          <w:sz w:val="28"/>
          <w:szCs w:val="28"/>
        </w:rPr>
      </w:pPr>
      <w:r w:rsidRPr="003E358D">
        <w:rPr>
          <w:sz w:val="28"/>
          <w:szCs w:val="28"/>
        </w:rPr>
        <w:t>Банки донорских клеток;</w:t>
      </w:r>
    </w:p>
    <w:p w14:paraId="40D45D50" w14:textId="77777777" w:rsidR="004E6310" w:rsidRPr="003E358D" w:rsidRDefault="004E6310" w:rsidP="006F0085">
      <w:pPr>
        <w:numPr>
          <w:ilvl w:val="1"/>
          <w:numId w:val="10"/>
        </w:numPr>
        <w:jc w:val="both"/>
        <w:rPr>
          <w:sz w:val="28"/>
          <w:szCs w:val="28"/>
        </w:rPr>
      </w:pPr>
      <w:r w:rsidRPr="003E358D">
        <w:rPr>
          <w:sz w:val="28"/>
          <w:szCs w:val="28"/>
        </w:rPr>
        <w:t>Доноры;</w:t>
      </w:r>
    </w:p>
    <w:p w14:paraId="2E0C9783" w14:textId="77777777" w:rsidR="004E6310" w:rsidRPr="003E358D" w:rsidRDefault="004E6310" w:rsidP="006F0085">
      <w:pPr>
        <w:numPr>
          <w:ilvl w:val="0"/>
          <w:numId w:val="10"/>
        </w:numPr>
        <w:jc w:val="both"/>
        <w:rPr>
          <w:sz w:val="28"/>
          <w:szCs w:val="28"/>
        </w:rPr>
      </w:pPr>
      <w:r w:rsidRPr="003E358D">
        <w:rPr>
          <w:sz w:val="28"/>
          <w:szCs w:val="28"/>
        </w:rPr>
        <w:t>Документы:</w:t>
      </w:r>
    </w:p>
    <w:p w14:paraId="341D4113" w14:textId="77777777" w:rsidR="004E6310" w:rsidRPr="003E358D" w:rsidRDefault="004E6310" w:rsidP="006F0085">
      <w:pPr>
        <w:numPr>
          <w:ilvl w:val="1"/>
          <w:numId w:val="10"/>
        </w:numPr>
        <w:jc w:val="both"/>
        <w:rPr>
          <w:sz w:val="28"/>
          <w:szCs w:val="28"/>
        </w:rPr>
      </w:pPr>
      <w:r w:rsidRPr="003E358D">
        <w:rPr>
          <w:sz w:val="28"/>
          <w:szCs w:val="28"/>
        </w:rPr>
        <w:t>Ввод первоначальных сведений о рожденных детях от донора;</w:t>
      </w:r>
    </w:p>
    <w:p w14:paraId="6156507D" w14:textId="77777777" w:rsidR="004E6310" w:rsidRPr="003E358D" w:rsidRDefault="004E6310" w:rsidP="006F0085">
      <w:pPr>
        <w:numPr>
          <w:ilvl w:val="1"/>
          <w:numId w:val="10"/>
        </w:numPr>
        <w:jc w:val="both"/>
        <w:rPr>
          <w:sz w:val="28"/>
          <w:szCs w:val="28"/>
        </w:rPr>
      </w:pPr>
      <w:r w:rsidRPr="003E358D">
        <w:rPr>
          <w:sz w:val="28"/>
          <w:szCs w:val="28"/>
        </w:rPr>
        <w:t>Регистрация донорской ВРТ программы:</w:t>
      </w:r>
    </w:p>
    <w:p w14:paraId="475ABC67" w14:textId="77777777" w:rsidR="004E6310" w:rsidRPr="003E358D" w:rsidRDefault="004E6310" w:rsidP="006F0085">
      <w:pPr>
        <w:numPr>
          <w:ilvl w:val="2"/>
          <w:numId w:val="10"/>
        </w:numPr>
        <w:jc w:val="both"/>
        <w:rPr>
          <w:sz w:val="28"/>
          <w:szCs w:val="28"/>
        </w:rPr>
      </w:pPr>
      <w:r w:rsidRPr="003E358D">
        <w:rPr>
          <w:sz w:val="28"/>
          <w:szCs w:val="28"/>
        </w:rPr>
        <w:t>Рожденные дети</w:t>
      </w:r>
    </w:p>
    <w:p w14:paraId="7EFA91F5" w14:textId="77777777" w:rsidR="004E6310" w:rsidRPr="003E358D" w:rsidRDefault="004E6310" w:rsidP="006F0085">
      <w:pPr>
        <w:numPr>
          <w:ilvl w:val="0"/>
          <w:numId w:val="10"/>
        </w:numPr>
        <w:jc w:val="both"/>
        <w:rPr>
          <w:sz w:val="28"/>
          <w:szCs w:val="28"/>
        </w:rPr>
      </w:pPr>
      <w:r w:rsidRPr="003E358D">
        <w:rPr>
          <w:sz w:val="28"/>
          <w:szCs w:val="28"/>
        </w:rPr>
        <w:t>Отчеты:</w:t>
      </w:r>
    </w:p>
    <w:p w14:paraId="6DBE5C56" w14:textId="77777777" w:rsidR="004E6310" w:rsidRPr="003E358D" w:rsidRDefault="004E6310" w:rsidP="006F0085">
      <w:pPr>
        <w:numPr>
          <w:ilvl w:val="1"/>
          <w:numId w:val="10"/>
        </w:numPr>
        <w:jc w:val="both"/>
        <w:rPr>
          <w:sz w:val="28"/>
          <w:szCs w:val="28"/>
        </w:rPr>
      </w:pPr>
      <w:r w:rsidRPr="003E358D">
        <w:rPr>
          <w:sz w:val="28"/>
          <w:szCs w:val="28"/>
        </w:rPr>
        <w:t>Сводный отчет по донору:</w:t>
      </w:r>
    </w:p>
    <w:p w14:paraId="3AE944A8" w14:textId="77777777" w:rsidR="004E6310" w:rsidRPr="003E358D" w:rsidRDefault="004E6310" w:rsidP="006F0085">
      <w:pPr>
        <w:numPr>
          <w:ilvl w:val="2"/>
          <w:numId w:val="10"/>
        </w:numPr>
        <w:jc w:val="both"/>
        <w:rPr>
          <w:sz w:val="28"/>
          <w:szCs w:val="28"/>
        </w:rPr>
      </w:pPr>
      <w:r w:rsidRPr="003E358D">
        <w:rPr>
          <w:sz w:val="28"/>
          <w:szCs w:val="28"/>
        </w:rPr>
        <w:t>Статус донора;</w:t>
      </w:r>
    </w:p>
    <w:p w14:paraId="21FBACC9" w14:textId="77777777" w:rsidR="004E6310" w:rsidRPr="003E358D" w:rsidRDefault="004E6310" w:rsidP="006F0085">
      <w:pPr>
        <w:numPr>
          <w:ilvl w:val="2"/>
          <w:numId w:val="10"/>
        </w:numPr>
        <w:jc w:val="both"/>
        <w:rPr>
          <w:sz w:val="28"/>
          <w:szCs w:val="28"/>
        </w:rPr>
      </w:pPr>
      <w:r w:rsidRPr="003E358D">
        <w:rPr>
          <w:sz w:val="28"/>
          <w:szCs w:val="28"/>
        </w:rPr>
        <w:t>Сведения о том, сколько программ проведено;</w:t>
      </w:r>
    </w:p>
    <w:p w14:paraId="4F2066FF" w14:textId="77777777" w:rsidR="004E6310" w:rsidRPr="003E358D" w:rsidRDefault="004E6310" w:rsidP="006F0085">
      <w:pPr>
        <w:numPr>
          <w:ilvl w:val="2"/>
          <w:numId w:val="10"/>
        </w:numPr>
        <w:jc w:val="both"/>
        <w:rPr>
          <w:sz w:val="28"/>
          <w:szCs w:val="28"/>
        </w:rPr>
      </w:pPr>
      <w:r w:rsidRPr="003E358D">
        <w:rPr>
          <w:sz w:val="28"/>
          <w:szCs w:val="28"/>
        </w:rPr>
        <w:t>Сведения о рожденных детях;</w:t>
      </w:r>
    </w:p>
    <w:p w14:paraId="291C2585" w14:textId="77777777" w:rsidR="004E6310" w:rsidRPr="003E358D" w:rsidRDefault="004E6310" w:rsidP="006F0085">
      <w:pPr>
        <w:numPr>
          <w:ilvl w:val="1"/>
          <w:numId w:val="10"/>
        </w:numPr>
        <w:spacing w:after="240"/>
        <w:jc w:val="both"/>
        <w:rPr>
          <w:sz w:val="28"/>
          <w:szCs w:val="28"/>
        </w:rPr>
      </w:pPr>
      <w:r w:rsidRPr="003E358D">
        <w:rPr>
          <w:sz w:val="28"/>
          <w:szCs w:val="28"/>
        </w:rPr>
        <w:t>Реестр доноров, исключенных из регистра (по которым зарегистрировано 10 рожденных детей);</w:t>
      </w:r>
    </w:p>
    <w:p w14:paraId="37D833D6" w14:textId="77777777" w:rsidR="004E6310" w:rsidRPr="003E358D" w:rsidRDefault="004E6310" w:rsidP="006F0085">
      <w:pPr>
        <w:spacing w:before="240" w:after="240"/>
        <w:jc w:val="both"/>
        <w:rPr>
          <w:b/>
          <w:sz w:val="28"/>
          <w:szCs w:val="28"/>
        </w:rPr>
      </w:pPr>
      <w:r w:rsidRPr="003E358D">
        <w:rPr>
          <w:b/>
          <w:sz w:val="28"/>
          <w:szCs w:val="28"/>
        </w:rPr>
        <w:t>Права ролей системы:</w:t>
      </w:r>
    </w:p>
    <w:p w14:paraId="7C496E62" w14:textId="77777777" w:rsidR="004E6310" w:rsidRPr="003E358D" w:rsidRDefault="004E6310" w:rsidP="006F0085">
      <w:pPr>
        <w:spacing w:before="240" w:after="240"/>
        <w:jc w:val="both"/>
        <w:rPr>
          <w:sz w:val="28"/>
          <w:szCs w:val="28"/>
        </w:rPr>
      </w:pPr>
      <w:r w:rsidRPr="003E358D">
        <w:rPr>
          <w:sz w:val="28"/>
          <w:szCs w:val="28"/>
        </w:rPr>
        <w:t>Роль “Администратор системы” имеет права на следующие действия;</w:t>
      </w:r>
    </w:p>
    <w:p w14:paraId="281C970B" w14:textId="77777777" w:rsidR="004E6310" w:rsidRPr="003E358D" w:rsidRDefault="004E6310" w:rsidP="006F0085">
      <w:pPr>
        <w:numPr>
          <w:ilvl w:val="0"/>
          <w:numId w:val="11"/>
        </w:numPr>
        <w:spacing w:before="240"/>
        <w:jc w:val="both"/>
        <w:rPr>
          <w:sz w:val="28"/>
          <w:szCs w:val="28"/>
        </w:rPr>
      </w:pPr>
      <w:r w:rsidRPr="003E358D">
        <w:rPr>
          <w:sz w:val="28"/>
          <w:szCs w:val="28"/>
        </w:rPr>
        <w:t>Создавать пользователей Ассоциации репродуктологов РК;</w:t>
      </w:r>
    </w:p>
    <w:p w14:paraId="6BDB5B22" w14:textId="77777777" w:rsidR="004E6310" w:rsidRPr="003E358D" w:rsidRDefault="004E6310" w:rsidP="006F0085">
      <w:pPr>
        <w:numPr>
          <w:ilvl w:val="0"/>
          <w:numId w:val="11"/>
        </w:numPr>
        <w:jc w:val="both"/>
        <w:rPr>
          <w:sz w:val="28"/>
          <w:szCs w:val="28"/>
        </w:rPr>
      </w:pPr>
      <w:r w:rsidRPr="003E358D">
        <w:rPr>
          <w:sz w:val="28"/>
          <w:szCs w:val="28"/>
        </w:rPr>
        <w:t>Актуализировать справочник “Адресный классификатор РК”;</w:t>
      </w:r>
    </w:p>
    <w:p w14:paraId="594414E5" w14:textId="77777777" w:rsidR="004E6310" w:rsidRPr="003E358D" w:rsidRDefault="004E6310" w:rsidP="006F0085">
      <w:pPr>
        <w:numPr>
          <w:ilvl w:val="0"/>
          <w:numId w:val="11"/>
        </w:numPr>
        <w:spacing w:after="240"/>
        <w:jc w:val="both"/>
        <w:rPr>
          <w:sz w:val="28"/>
          <w:szCs w:val="28"/>
        </w:rPr>
      </w:pPr>
      <w:r w:rsidRPr="003E358D">
        <w:rPr>
          <w:sz w:val="28"/>
          <w:szCs w:val="28"/>
        </w:rPr>
        <w:t>Актуализировать справочник “Классификатор стран”;</w:t>
      </w:r>
    </w:p>
    <w:p w14:paraId="23E2849D" w14:textId="77777777" w:rsidR="004E6310" w:rsidRPr="003E358D" w:rsidRDefault="004E6310" w:rsidP="006F0085">
      <w:pPr>
        <w:spacing w:before="240" w:after="240"/>
        <w:jc w:val="both"/>
        <w:rPr>
          <w:sz w:val="28"/>
          <w:szCs w:val="28"/>
        </w:rPr>
      </w:pPr>
      <w:r w:rsidRPr="003E358D">
        <w:rPr>
          <w:sz w:val="28"/>
          <w:szCs w:val="28"/>
        </w:rPr>
        <w:t>Роль “Пользователь Ассоциации репродуктологов РК” имеет права на следующие действия:</w:t>
      </w:r>
    </w:p>
    <w:p w14:paraId="44063255" w14:textId="77777777" w:rsidR="004E6310" w:rsidRPr="003E358D" w:rsidRDefault="004E6310" w:rsidP="006F0085">
      <w:pPr>
        <w:numPr>
          <w:ilvl w:val="0"/>
          <w:numId w:val="11"/>
        </w:numPr>
        <w:spacing w:before="240"/>
        <w:jc w:val="both"/>
        <w:rPr>
          <w:sz w:val="28"/>
          <w:szCs w:val="28"/>
        </w:rPr>
      </w:pPr>
      <w:r w:rsidRPr="003E358D">
        <w:rPr>
          <w:sz w:val="28"/>
          <w:szCs w:val="28"/>
        </w:rPr>
        <w:t>Создавать новые медицинские центры;</w:t>
      </w:r>
    </w:p>
    <w:p w14:paraId="3CC5C2AB" w14:textId="77777777" w:rsidR="004E6310" w:rsidRPr="003E358D" w:rsidRDefault="004E6310" w:rsidP="006F0085">
      <w:pPr>
        <w:numPr>
          <w:ilvl w:val="0"/>
          <w:numId w:val="11"/>
        </w:numPr>
        <w:spacing w:after="240"/>
        <w:jc w:val="both"/>
        <w:rPr>
          <w:sz w:val="28"/>
          <w:szCs w:val="28"/>
        </w:rPr>
      </w:pPr>
      <w:r w:rsidRPr="003E358D">
        <w:rPr>
          <w:sz w:val="28"/>
          <w:szCs w:val="28"/>
        </w:rPr>
        <w:t>Устанавливать неактивный режим медицинскому центру;</w:t>
      </w:r>
    </w:p>
    <w:p w14:paraId="09C9E128" w14:textId="77777777" w:rsidR="004E6310" w:rsidRPr="003E358D" w:rsidRDefault="004E6310" w:rsidP="006F0085">
      <w:pPr>
        <w:spacing w:before="240" w:after="240"/>
        <w:jc w:val="both"/>
        <w:rPr>
          <w:sz w:val="28"/>
          <w:szCs w:val="28"/>
        </w:rPr>
      </w:pPr>
      <w:r w:rsidRPr="003E358D">
        <w:rPr>
          <w:sz w:val="28"/>
          <w:szCs w:val="28"/>
        </w:rPr>
        <w:t>Роль “Администратор медицинского центра” имеет права на следующие действия:</w:t>
      </w:r>
    </w:p>
    <w:p w14:paraId="20CF7681" w14:textId="77777777" w:rsidR="004E6310" w:rsidRPr="003E358D" w:rsidRDefault="004E6310" w:rsidP="006F0085">
      <w:pPr>
        <w:numPr>
          <w:ilvl w:val="0"/>
          <w:numId w:val="11"/>
        </w:numPr>
        <w:spacing w:before="240"/>
        <w:jc w:val="both"/>
        <w:rPr>
          <w:sz w:val="28"/>
          <w:szCs w:val="28"/>
        </w:rPr>
      </w:pPr>
      <w:r w:rsidRPr="003E358D">
        <w:rPr>
          <w:sz w:val="28"/>
          <w:szCs w:val="28"/>
        </w:rPr>
        <w:t>Приглашать новых пользователей в медицинский центр с ролью “Пользователь медицинского центра”;</w:t>
      </w:r>
    </w:p>
    <w:p w14:paraId="5201E477" w14:textId="77777777" w:rsidR="004E6310" w:rsidRPr="003E358D" w:rsidRDefault="004E6310" w:rsidP="006F0085">
      <w:pPr>
        <w:numPr>
          <w:ilvl w:val="0"/>
          <w:numId w:val="11"/>
        </w:numPr>
        <w:spacing w:after="240"/>
        <w:jc w:val="both"/>
        <w:rPr>
          <w:sz w:val="28"/>
          <w:szCs w:val="28"/>
        </w:rPr>
      </w:pPr>
      <w:r w:rsidRPr="003E358D">
        <w:rPr>
          <w:sz w:val="28"/>
          <w:szCs w:val="28"/>
        </w:rPr>
        <w:t>Увольнять пользователей из своего медицинского центра;</w:t>
      </w:r>
    </w:p>
    <w:p w14:paraId="2DA68C83" w14:textId="77777777" w:rsidR="004E6310" w:rsidRPr="003E358D" w:rsidRDefault="004E6310" w:rsidP="006F0085">
      <w:pPr>
        <w:spacing w:before="240" w:after="240"/>
        <w:jc w:val="both"/>
        <w:rPr>
          <w:sz w:val="28"/>
          <w:szCs w:val="28"/>
        </w:rPr>
      </w:pPr>
      <w:r w:rsidRPr="003E358D">
        <w:rPr>
          <w:sz w:val="28"/>
          <w:szCs w:val="28"/>
        </w:rPr>
        <w:t>Роль “Пользователь медицинского центра” имеет права на следующие действия:</w:t>
      </w:r>
    </w:p>
    <w:p w14:paraId="69694AEA" w14:textId="77777777" w:rsidR="004E6310" w:rsidRPr="003E358D" w:rsidRDefault="004E6310" w:rsidP="006F0085">
      <w:pPr>
        <w:numPr>
          <w:ilvl w:val="0"/>
          <w:numId w:val="11"/>
        </w:numPr>
        <w:spacing w:before="240"/>
        <w:jc w:val="both"/>
        <w:rPr>
          <w:sz w:val="28"/>
          <w:szCs w:val="28"/>
        </w:rPr>
      </w:pPr>
      <w:r w:rsidRPr="003E358D">
        <w:rPr>
          <w:sz w:val="28"/>
          <w:szCs w:val="28"/>
        </w:rPr>
        <w:t>Поиск доноров в картотеке;</w:t>
      </w:r>
    </w:p>
    <w:p w14:paraId="076BDE3C" w14:textId="77777777" w:rsidR="004E6310" w:rsidRPr="003E358D" w:rsidRDefault="004E6310" w:rsidP="006F0085">
      <w:pPr>
        <w:numPr>
          <w:ilvl w:val="0"/>
          <w:numId w:val="11"/>
        </w:numPr>
        <w:jc w:val="both"/>
        <w:rPr>
          <w:sz w:val="28"/>
          <w:szCs w:val="28"/>
        </w:rPr>
      </w:pPr>
      <w:r w:rsidRPr="003E358D">
        <w:rPr>
          <w:sz w:val="28"/>
          <w:szCs w:val="28"/>
        </w:rPr>
        <w:t>Создавать новых доноров;</w:t>
      </w:r>
    </w:p>
    <w:p w14:paraId="50395480" w14:textId="77777777" w:rsidR="004E6310" w:rsidRPr="003E358D" w:rsidRDefault="004E6310" w:rsidP="006F0085">
      <w:pPr>
        <w:numPr>
          <w:ilvl w:val="0"/>
          <w:numId w:val="11"/>
        </w:numPr>
        <w:jc w:val="both"/>
        <w:rPr>
          <w:sz w:val="28"/>
          <w:szCs w:val="28"/>
        </w:rPr>
      </w:pPr>
      <w:r w:rsidRPr="003E358D">
        <w:rPr>
          <w:sz w:val="28"/>
          <w:szCs w:val="28"/>
        </w:rPr>
        <w:t>Создавать документы “Ввод первоначальных сведений о рожденных детях от донора”;</w:t>
      </w:r>
    </w:p>
    <w:p w14:paraId="426B8EE3" w14:textId="77777777" w:rsidR="004E6310" w:rsidRPr="003E358D" w:rsidRDefault="004E6310" w:rsidP="006F0085">
      <w:pPr>
        <w:numPr>
          <w:ilvl w:val="0"/>
          <w:numId w:val="11"/>
        </w:numPr>
        <w:jc w:val="both"/>
        <w:rPr>
          <w:sz w:val="28"/>
          <w:szCs w:val="28"/>
        </w:rPr>
      </w:pPr>
      <w:r w:rsidRPr="003E358D">
        <w:rPr>
          <w:sz w:val="28"/>
          <w:szCs w:val="28"/>
        </w:rPr>
        <w:t>Создавать документы “Регистрация донорской ВРТ программы”;</w:t>
      </w:r>
    </w:p>
    <w:p w14:paraId="335572E2" w14:textId="77777777" w:rsidR="004E6310" w:rsidRPr="003E358D" w:rsidRDefault="004E6310" w:rsidP="006F0085">
      <w:pPr>
        <w:numPr>
          <w:ilvl w:val="0"/>
          <w:numId w:val="11"/>
        </w:numPr>
        <w:jc w:val="both"/>
        <w:rPr>
          <w:sz w:val="28"/>
          <w:szCs w:val="28"/>
        </w:rPr>
      </w:pPr>
      <w:r w:rsidRPr="003E358D">
        <w:rPr>
          <w:sz w:val="28"/>
          <w:szCs w:val="28"/>
        </w:rPr>
        <w:t>Регистрация сведений о рожденных детях;</w:t>
      </w:r>
    </w:p>
    <w:p w14:paraId="70250876" w14:textId="77777777" w:rsidR="004E6310" w:rsidRPr="003E358D" w:rsidRDefault="004E6310" w:rsidP="006F0085">
      <w:pPr>
        <w:numPr>
          <w:ilvl w:val="0"/>
          <w:numId w:val="11"/>
        </w:numPr>
        <w:spacing w:after="240"/>
        <w:jc w:val="both"/>
        <w:rPr>
          <w:sz w:val="28"/>
          <w:szCs w:val="28"/>
        </w:rPr>
      </w:pPr>
      <w:r w:rsidRPr="003E358D">
        <w:rPr>
          <w:sz w:val="28"/>
          <w:szCs w:val="28"/>
        </w:rPr>
        <w:t>Просмотр отчетов;</w:t>
      </w:r>
    </w:p>
    <w:p w14:paraId="57C29831" w14:textId="77777777" w:rsidR="004E6310" w:rsidRPr="003E358D" w:rsidRDefault="004E6310" w:rsidP="006F0085">
      <w:pPr>
        <w:spacing w:before="240" w:after="240"/>
        <w:jc w:val="both"/>
        <w:rPr>
          <w:sz w:val="28"/>
          <w:szCs w:val="28"/>
        </w:rPr>
      </w:pPr>
      <w:r w:rsidRPr="003E358D">
        <w:rPr>
          <w:sz w:val="28"/>
          <w:szCs w:val="28"/>
        </w:rPr>
        <w:t>Редактирование сведений только своих записей (проверка по автору).</w:t>
      </w:r>
    </w:p>
    <w:p w14:paraId="5F557D6B" w14:textId="77777777" w:rsidR="004E6310" w:rsidRPr="003E358D" w:rsidRDefault="004E6310" w:rsidP="006F0085">
      <w:pPr>
        <w:spacing w:before="240" w:after="240"/>
        <w:jc w:val="both"/>
        <w:rPr>
          <w:sz w:val="28"/>
          <w:szCs w:val="28"/>
        </w:rPr>
      </w:pPr>
      <w:r w:rsidRPr="003E358D">
        <w:rPr>
          <w:sz w:val="28"/>
          <w:szCs w:val="28"/>
        </w:rPr>
        <w:t>Физическое удаление записей из базы данных запрещено программно, разрешена только пометка на удаление своих записей (проверка по автору).</w:t>
      </w:r>
    </w:p>
    <w:p w14:paraId="1D9FA19E" w14:textId="77777777" w:rsidR="004E6310" w:rsidRPr="003E358D" w:rsidRDefault="004E6310" w:rsidP="004E6310">
      <w:pPr>
        <w:spacing w:before="240" w:after="240"/>
        <w:rPr>
          <w:b/>
          <w:sz w:val="28"/>
          <w:szCs w:val="28"/>
        </w:rPr>
      </w:pPr>
      <w:r w:rsidRPr="003E358D">
        <w:rPr>
          <w:sz w:val="28"/>
          <w:szCs w:val="28"/>
        </w:rPr>
        <w:br w:type="page"/>
      </w:r>
      <w:r w:rsidRPr="003E358D">
        <w:rPr>
          <w:b/>
          <w:sz w:val="28"/>
          <w:szCs w:val="28"/>
        </w:rPr>
        <w:t>Состав реквизитов картотеки “Доноры”:</w:t>
      </w:r>
    </w:p>
    <w:tbl>
      <w:tblPr>
        <w:tblW w:w="9029"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3009"/>
        <w:gridCol w:w="3010"/>
        <w:gridCol w:w="3010"/>
      </w:tblGrid>
      <w:tr w:rsidR="004E6310" w:rsidRPr="003E358D" w14:paraId="12297F2C" w14:textId="77777777" w:rsidTr="0053445F">
        <w:tc>
          <w:tcPr>
            <w:tcW w:w="3009" w:type="dxa"/>
            <w:tcMar>
              <w:top w:w="100" w:type="dxa"/>
              <w:left w:w="100" w:type="dxa"/>
              <w:bottom w:w="100" w:type="dxa"/>
              <w:right w:w="100" w:type="dxa"/>
            </w:tcMar>
          </w:tcPr>
          <w:p w14:paraId="1007E31F" w14:textId="77777777" w:rsidR="004E6310" w:rsidRPr="003E358D" w:rsidRDefault="004E6310" w:rsidP="0053445F">
            <w:pPr>
              <w:widowControl w:val="0"/>
              <w:rPr>
                <w:b/>
                <w:sz w:val="28"/>
                <w:szCs w:val="28"/>
              </w:rPr>
            </w:pPr>
            <w:r w:rsidRPr="003E358D">
              <w:rPr>
                <w:b/>
                <w:sz w:val="28"/>
                <w:szCs w:val="28"/>
              </w:rPr>
              <w:t>Наименование</w:t>
            </w:r>
          </w:p>
        </w:tc>
        <w:tc>
          <w:tcPr>
            <w:tcW w:w="3009" w:type="dxa"/>
            <w:tcMar>
              <w:top w:w="100" w:type="dxa"/>
              <w:left w:w="100" w:type="dxa"/>
              <w:bottom w:w="100" w:type="dxa"/>
              <w:right w:w="100" w:type="dxa"/>
            </w:tcMar>
          </w:tcPr>
          <w:p w14:paraId="19A0E2FF" w14:textId="77777777" w:rsidR="004E6310" w:rsidRPr="003E358D" w:rsidRDefault="004E6310" w:rsidP="0053445F">
            <w:pPr>
              <w:widowControl w:val="0"/>
              <w:rPr>
                <w:b/>
                <w:sz w:val="28"/>
                <w:szCs w:val="28"/>
              </w:rPr>
            </w:pPr>
            <w:r w:rsidRPr="003E358D">
              <w:rPr>
                <w:b/>
                <w:sz w:val="28"/>
                <w:szCs w:val="28"/>
              </w:rPr>
              <w:t>Тип данных</w:t>
            </w:r>
          </w:p>
        </w:tc>
        <w:tc>
          <w:tcPr>
            <w:tcW w:w="3009" w:type="dxa"/>
            <w:tcMar>
              <w:top w:w="100" w:type="dxa"/>
              <w:left w:w="100" w:type="dxa"/>
              <w:bottom w:w="100" w:type="dxa"/>
              <w:right w:w="100" w:type="dxa"/>
            </w:tcMar>
          </w:tcPr>
          <w:p w14:paraId="4C311618" w14:textId="77777777" w:rsidR="004E6310" w:rsidRPr="003E358D" w:rsidRDefault="004E6310" w:rsidP="0053445F">
            <w:pPr>
              <w:widowControl w:val="0"/>
              <w:rPr>
                <w:b/>
                <w:sz w:val="28"/>
                <w:szCs w:val="28"/>
              </w:rPr>
            </w:pPr>
            <w:r w:rsidRPr="003E358D">
              <w:rPr>
                <w:b/>
                <w:sz w:val="28"/>
                <w:szCs w:val="28"/>
              </w:rPr>
              <w:t>Обязательность заполнения</w:t>
            </w:r>
          </w:p>
        </w:tc>
      </w:tr>
      <w:tr w:rsidR="004E6310" w:rsidRPr="003E358D" w14:paraId="6E56C978" w14:textId="77777777" w:rsidTr="0053445F">
        <w:tc>
          <w:tcPr>
            <w:tcW w:w="3009" w:type="dxa"/>
            <w:tcMar>
              <w:top w:w="100" w:type="dxa"/>
              <w:left w:w="100" w:type="dxa"/>
              <w:bottom w:w="100" w:type="dxa"/>
              <w:right w:w="100" w:type="dxa"/>
            </w:tcMar>
          </w:tcPr>
          <w:p w14:paraId="5D007667" w14:textId="77777777" w:rsidR="004E6310" w:rsidRPr="003E358D" w:rsidRDefault="004E6310" w:rsidP="0053445F">
            <w:pPr>
              <w:widowControl w:val="0"/>
              <w:rPr>
                <w:sz w:val="28"/>
                <w:szCs w:val="28"/>
              </w:rPr>
            </w:pPr>
            <w:r w:rsidRPr="003E358D">
              <w:rPr>
                <w:sz w:val="28"/>
                <w:szCs w:val="28"/>
              </w:rPr>
              <w:t>Тип донора</w:t>
            </w:r>
          </w:p>
        </w:tc>
        <w:tc>
          <w:tcPr>
            <w:tcW w:w="3009" w:type="dxa"/>
            <w:tcMar>
              <w:top w:w="100" w:type="dxa"/>
              <w:left w:w="100" w:type="dxa"/>
              <w:bottom w:w="100" w:type="dxa"/>
              <w:right w:w="100" w:type="dxa"/>
            </w:tcMar>
          </w:tcPr>
          <w:p w14:paraId="75CB28D4" w14:textId="77777777" w:rsidR="004E6310" w:rsidRPr="003E358D" w:rsidRDefault="004E6310" w:rsidP="0053445F">
            <w:pPr>
              <w:widowControl w:val="0"/>
              <w:rPr>
                <w:sz w:val="28"/>
                <w:szCs w:val="28"/>
              </w:rPr>
            </w:pPr>
            <w:r w:rsidRPr="003E358D">
              <w:rPr>
                <w:sz w:val="28"/>
                <w:szCs w:val="28"/>
              </w:rPr>
              <w:t>1) Донор РК</w:t>
            </w:r>
            <w:r w:rsidRPr="003E358D">
              <w:rPr>
                <w:sz w:val="28"/>
                <w:szCs w:val="28"/>
              </w:rPr>
              <w:br/>
              <w:t>2) Донор из других стран</w:t>
            </w:r>
          </w:p>
        </w:tc>
        <w:tc>
          <w:tcPr>
            <w:tcW w:w="3009" w:type="dxa"/>
            <w:tcMar>
              <w:top w:w="100" w:type="dxa"/>
              <w:left w:w="100" w:type="dxa"/>
              <w:bottom w:w="100" w:type="dxa"/>
              <w:right w:w="100" w:type="dxa"/>
            </w:tcMar>
          </w:tcPr>
          <w:p w14:paraId="0DEA3DF0" w14:textId="77777777" w:rsidR="004E6310" w:rsidRPr="003E358D" w:rsidRDefault="004E6310" w:rsidP="0053445F">
            <w:pPr>
              <w:widowControl w:val="0"/>
              <w:rPr>
                <w:sz w:val="28"/>
                <w:szCs w:val="28"/>
              </w:rPr>
            </w:pPr>
            <w:r w:rsidRPr="003E358D">
              <w:rPr>
                <w:sz w:val="28"/>
                <w:szCs w:val="28"/>
              </w:rPr>
              <w:t>Да</w:t>
            </w:r>
          </w:p>
        </w:tc>
      </w:tr>
      <w:tr w:rsidR="004E6310" w:rsidRPr="003E358D" w14:paraId="35BAEC16" w14:textId="77777777" w:rsidTr="0053445F">
        <w:tc>
          <w:tcPr>
            <w:tcW w:w="3009" w:type="dxa"/>
            <w:tcMar>
              <w:top w:w="100" w:type="dxa"/>
              <w:left w:w="100" w:type="dxa"/>
              <w:bottom w:w="100" w:type="dxa"/>
              <w:right w:w="100" w:type="dxa"/>
            </w:tcMar>
          </w:tcPr>
          <w:p w14:paraId="127C0405" w14:textId="77777777" w:rsidR="004E6310" w:rsidRPr="003E358D" w:rsidRDefault="004E6310" w:rsidP="0053445F">
            <w:pPr>
              <w:widowControl w:val="0"/>
              <w:rPr>
                <w:sz w:val="28"/>
                <w:szCs w:val="28"/>
              </w:rPr>
            </w:pPr>
            <w:r w:rsidRPr="003E358D">
              <w:rPr>
                <w:sz w:val="28"/>
                <w:szCs w:val="28"/>
              </w:rPr>
              <w:t>Код донора</w:t>
            </w:r>
          </w:p>
        </w:tc>
        <w:tc>
          <w:tcPr>
            <w:tcW w:w="3009" w:type="dxa"/>
            <w:tcMar>
              <w:top w:w="100" w:type="dxa"/>
              <w:left w:w="100" w:type="dxa"/>
              <w:bottom w:w="100" w:type="dxa"/>
              <w:right w:w="100" w:type="dxa"/>
            </w:tcMar>
          </w:tcPr>
          <w:p w14:paraId="3AB2FE5F" w14:textId="77777777" w:rsidR="004E6310" w:rsidRPr="003E358D" w:rsidRDefault="004E6310" w:rsidP="0053445F">
            <w:pPr>
              <w:widowControl w:val="0"/>
              <w:rPr>
                <w:sz w:val="28"/>
                <w:szCs w:val="28"/>
              </w:rPr>
            </w:pPr>
            <w:r w:rsidRPr="003E358D">
              <w:rPr>
                <w:sz w:val="28"/>
                <w:szCs w:val="28"/>
              </w:rPr>
              <w:t>Строка</w:t>
            </w:r>
          </w:p>
        </w:tc>
        <w:tc>
          <w:tcPr>
            <w:tcW w:w="3009" w:type="dxa"/>
            <w:tcMar>
              <w:top w:w="100" w:type="dxa"/>
              <w:left w:w="100" w:type="dxa"/>
              <w:bottom w:w="100" w:type="dxa"/>
              <w:right w:w="100" w:type="dxa"/>
            </w:tcMar>
          </w:tcPr>
          <w:p w14:paraId="7FD55215" w14:textId="77777777" w:rsidR="004E6310" w:rsidRPr="003E358D" w:rsidRDefault="004E6310" w:rsidP="0053445F">
            <w:pPr>
              <w:widowControl w:val="0"/>
              <w:rPr>
                <w:sz w:val="28"/>
                <w:szCs w:val="28"/>
              </w:rPr>
            </w:pPr>
            <w:r w:rsidRPr="003E358D">
              <w:rPr>
                <w:sz w:val="28"/>
                <w:szCs w:val="28"/>
              </w:rPr>
              <w:t>Да</w:t>
            </w:r>
          </w:p>
        </w:tc>
      </w:tr>
      <w:tr w:rsidR="004E6310" w:rsidRPr="003E358D" w14:paraId="5DFA2F3E" w14:textId="77777777" w:rsidTr="0053445F">
        <w:tc>
          <w:tcPr>
            <w:tcW w:w="3009" w:type="dxa"/>
            <w:tcMar>
              <w:top w:w="100" w:type="dxa"/>
              <w:left w:w="100" w:type="dxa"/>
              <w:bottom w:w="100" w:type="dxa"/>
              <w:right w:w="100" w:type="dxa"/>
            </w:tcMar>
          </w:tcPr>
          <w:p w14:paraId="5EFFD697" w14:textId="77777777" w:rsidR="004E6310" w:rsidRPr="003E358D" w:rsidRDefault="004E6310" w:rsidP="0053445F">
            <w:pPr>
              <w:widowControl w:val="0"/>
              <w:rPr>
                <w:sz w:val="28"/>
                <w:szCs w:val="28"/>
              </w:rPr>
            </w:pPr>
            <w:r w:rsidRPr="003E358D">
              <w:rPr>
                <w:sz w:val="28"/>
                <w:szCs w:val="28"/>
              </w:rPr>
              <w:t>Пол</w:t>
            </w:r>
          </w:p>
        </w:tc>
        <w:tc>
          <w:tcPr>
            <w:tcW w:w="3009" w:type="dxa"/>
            <w:tcMar>
              <w:top w:w="100" w:type="dxa"/>
              <w:left w:w="100" w:type="dxa"/>
              <w:bottom w:w="100" w:type="dxa"/>
              <w:right w:w="100" w:type="dxa"/>
            </w:tcMar>
          </w:tcPr>
          <w:p w14:paraId="17D84D74" w14:textId="77777777" w:rsidR="004E6310" w:rsidRPr="003E358D" w:rsidRDefault="004E6310" w:rsidP="0053445F">
            <w:pPr>
              <w:widowControl w:val="0"/>
              <w:rPr>
                <w:sz w:val="28"/>
                <w:szCs w:val="28"/>
              </w:rPr>
            </w:pPr>
            <w:r w:rsidRPr="003E358D">
              <w:rPr>
                <w:sz w:val="28"/>
                <w:szCs w:val="28"/>
              </w:rPr>
              <w:t>1) Мужской</w:t>
            </w:r>
          </w:p>
          <w:p w14:paraId="60201283" w14:textId="77777777" w:rsidR="004E6310" w:rsidRPr="003E358D" w:rsidRDefault="004E6310" w:rsidP="0053445F">
            <w:pPr>
              <w:widowControl w:val="0"/>
              <w:rPr>
                <w:sz w:val="28"/>
                <w:szCs w:val="28"/>
              </w:rPr>
            </w:pPr>
            <w:r w:rsidRPr="003E358D">
              <w:rPr>
                <w:sz w:val="28"/>
                <w:szCs w:val="28"/>
              </w:rPr>
              <w:t>2) Женский</w:t>
            </w:r>
          </w:p>
        </w:tc>
        <w:tc>
          <w:tcPr>
            <w:tcW w:w="3009" w:type="dxa"/>
            <w:tcMar>
              <w:top w:w="100" w:type="dxa"/>
              <w:left w:w="100" w:type="dxa"/>
              <w:bottom w:w="100" w:type="dxa"/>
              <w:right w:w="100" w:type="dxa"/>
            </w:tcMar>
          </w:tcPr>
          <w:p w14:paraId="49730E58" w14:textId="77777777" w:rsidR="004E6310" w:rsidRPr="003E358D" w:rsidRDefault="004E6310" w:rsidP="0053445F">
            <w:pPr>
              <w:widowControl w:val="0"/>
              <w:rPr>
                <w:sz w:val="28"/>
                <w:szCs w:val="28"/>
              </w:rPr>
            </w:pPr>
            <w:r w:rsidRPr="003E358D">
              <w:rPr>
                <w:sz w:val="28"/>
                <w:szCs w:val="28"/>
              </w:rPr>
              <w:t>Да</w:t>
            </w:r>
          </w:p>
        </w:tc>
      </w:tr>
      <w:tr w:rsidR="004E6310" w:rsidRPr="003E358D" w14:paraId="1B21DDB6" w14:textId="77777777" w:rsidTr="0053445F">
        <w:tc>
          <w:tcPr>
            <w:tcW w:w="3009" w:type="dxa"/>
            <w:tcMar>
              <w:top w:w="100" w:type="dxa"/>
              <w:left w:w="100" w:type="dxa"/>
              <w:bottom w:w="100" w:type="dxa"/>
              <w:right w:w="100" w:type="dxa"/>
            </w:tcMar>
          </w:tcPr>
          <w:p w14:paraId="61F33F3A" w14:textId="77777777" w:rsidR="004E6310" w:rsidRPr="003E358D" w:rsidRDefault="004E6310" w:rsidP="0053445F">
            <w:pPr>
              <w:widowControl w:val="0"/>
              <w:rPr>
                <w:sz w:val="28"/>
                <w:szCs w:val="28"/>
              </w:rPr>
            </w:pPr>
            <w:r w:rsidRPr="003E358D">
              <w:rPr>
                <w:sz w:val="28"/>
                <w:szCs w:val="28"/>
              </w:rPr>
              <w:t>ИИН</w:t>
            </w:r>
          </w:p>
        </w:tc>
        <w:tc>
          <w:tcPr>
            <w:tcW w:w="3009" w:type="dxa"/>
            <w:tcMar>
              <w:top w:w="100" w:type="dxa"/>
              <w:left w:w="100" w:type="dxa"/>
              <w:bottom w:w="100" w:type="dxa"/>
              <w:right w:w="100" w:type="dxa"/>
            </w:tcMar>
          </w:tcPr>
          <w:p w14:paraId="4BCD8EE1" w14:textId="77777777" w:rsidR="004E6310" w:rsidRPr="003E358D" w:rsidRDefault="004E6310" w:rsidP="0053445F">
            <w:pPr>
              <w:widowControl w:val="0"/>
              <w:rPr>
                <w:sz w:val="28"/>
                <w:szCs w:val="28"/>
              </w:rPr>
            </w:pPr>
            <w:r w:rsidRPr="003E358D">
              <w:rPr>
                <w:sz w:val="28"/>
                <w:szCs w:val="28"/>
              </w:rPr>
              <w:t>Строка (12 символов)</w:t>
            </w:r>
          </w:p>
        </w:tc>
        <w:tc>
          <w:tcPr>
            <w:tcW w:w="3009" w:type="dxa"/>
            <w:tcMar>
              <w:top w:w="100" w:type="dxa"/>
              <w:left w:w="100" w:type="dxa"/>
              <w:bottom w:w="100" w:type="dxa"/>
              <w:right w:w="100" w:type="dxa"/>
            </w:tcMar>
          </w:tcPr>
          <w:p w14:paraId="27EF1C6A" w14:textId="77777777" w:rsidR="004E6310" w:rsidRPr="003E358D" w:rsidRDefault="004E6310" w:rsidP="0053445F">
            <w:pPr>
              <w:widowControl w:val="0"/>
              <w:rPr>
                <w:sz w:val="28"/>
                <w:szCs w:val="28"/>
              </w:rPr>
            </w:pPr>
            <w:r w:rsidRPr="003E358D">
              <w:rPr>
                <w:sz w:val="28"/>
                <w:szCs w:val="28"/>
              </w:rPr>
              <w:t>Если “Донор РК”, то обязательно заполнение ИИН</w:t>
            </w:r>
          </w:p>
        </w:tc>
      </w:tr>
      <w:tr w:rsidR="004E6310" w:rsidRPr="003E358D" w14:paraId="4DEA37D5" w14:textId="77777777" w:rsidTr="0053445F">
        <w:tc>
          <w:tcPr>
            <w:tcW w:w="3009" w:type="dxa"/>
            <w:tcMar>
              <w:top w:w="100" w:type="dxa"/>
              <w:left w:w="100" w:type="dxa"/>
              <w:bottom w:w="100" w:type="dxa"/>
              <w:right w:w="100" w:type="dxa"/>
            </w:tcMar>
          </w:tcPr>
          <w:p w14:paraId="7D43425D" w14:textId="77777777" w:rsidR="004E6310" w:rsidRPr="003E358D" w:rsidRDefault="004E6310" w:rsidP="0053445F">
            <w:pPr>
              <w:widowControl w:val="0"/>
              <w:rPr>
                <w:sz w:val="28"/>
                <w:szCs w:val="28"/>
              </w:rPr>
            </w:pPr>
            <w:r w:rsidRPr="003E358D">
              <w:rPr>
                <w:sz w:val="28"/>
                <w:szCs w:val="28"/>
              </w:rPr>
              <w:t>Регион проживания</w:t>
            </w:r>
          </w:p>
        </w:tc>
        <w:tc>
          <w:tcPr>
            <w:tcW w:w="3009" w:type="dxa"/>
            <w:tcMar>
              <w:top w:w="100" w:type="dxa"/>
              <w:left w:w="100" w:type="dxa"/>
              <w:bottom w:w="100" w:type="dxa"/>
              <w:right w:w="100" w:type="dxa"/>
            </w:tcMar>
          </w:tcPr>
          <w:p w14:paraId="1855F348" w14:textId="77777777" w:rsidR="004E6310" w:rsidRPr="003E358D" w:rsidRDefault="004E6310" w:rsidP="0053445F">
            <w:pPr>
              <w:widowControl w:val="0"/>
              <w:rPr>
                <w:sz w:val="28"/>
                <w:szCs w:val="28"/>
              </w:rPr>
            </w:pPr>
            <w:r w:rsidRPr="003E358D">
              <w:rPr>
                <w:sz w:val="28"/>
                <w:szCs w:val="28"/>
              </w:rPr>
              <w:t>Справочник “Адресный классификатор”</w:t>
            </w:r>
          </w:p>
        </w:tc>
        <w:tc>
          <w:tcPr>
            <w:tcW w:w="3009" w:type="dxa"/>
            <w:tcMar>
              <w:top w:w="100" w:type="dxa"/>
              <w:left w:w="100" w:type="dxa"/>
              <w:bottom w:w="100" w:type="dxa"/>
              <w:right w:w="100" w:type="dxa"/>
            </w:tcMar>
          </w:tcPr>
          <w:p w14:paraId="3462D09F" w14:textId="77777777" w:rsidR="004E6310" w:rsidRPr="003E358D" w:rsidRDefault="004E6310" w:rsidP="0053445F">
            <w:pPr>
              <w:widowControl w:val="0"/>
              <w:rPr>
                <w:sz w:val="28"/>
                <w:szCs w:val="28"/>
              </w:rPr>
            </w:pPr>
            <w:r w:rsidRPr="003E358D">
              <w:rPr>
                <w:sz w:val="28"/>
                <w:szCs w:val="28"/>
              </w:rPr>
              <w:t>Да</w:t>
            </w:r>
          </w:p>
        </w:tc>
      </w:tr>
      <w:tr w:rsidR="004E6310" w:rsidRPr="003E358D" w14:paraId="365DF4C8" w14:textId="77777777" w:rsidTr="0053445F">
        <w:tc>
          <w:tcPr>
            <w:tcW w:w="3009" w:type="dxa"/>
            <w:tcMar>
              <w:top w:w="100" w:type="dxa"/>
              <w:left w:w="100" w:type="dxa"/>
              <w:bottom w:w="100" w:type="dxa"/>
              <w:right w:w="100" w:type="dxa"/>
            </w:tcMar>
          </w:tcPr>
          <w:p w14:paraId="2D6CB894" w14:textId="77777777" w:rsidR="004E6310" w:rsidRPr="003E358D" w:rsidRDefault="004E6310" w:rsidP="0053445F">
            <w:pPr>
              <w:widowControl w:val="0"/>
              <w:rPr>
                <w:sz w:val="28"/>
                <w:szCs w:val="28"/>
              </w:rPr>
            </w:pPr>
            <w:r w:rsidRPr="003E358D">
              <w:rPr>
                <w:sz w:val="28"/>
                <w:szCs w:val="28"/>
              </w:rPr>
              <w:t>Наличие детей</w:t>
            </w:r>
          </w:p>
        </w:tc>
        <w:tc>
          <w:tcPr>
            <w:tcW w:w="3009" w:type="dxa"/>
            <w:tcMar>
              <w:top w:w="100" w:type="dxa"/>
              <w:left w:w="100" w:type="dxa"/>
              <w:bottom w:w="100" w:type="dxa"/>
              <w:right w:w="100" w:type="dxa"/>
            </w:tcMar>
          </w:tcPr>
          <w:p w14:paraId="3EF1C335" w14:textId="77777777" w:rsidR="004E6310" w:rsidRPr="003E358D" w:rsidRDefault="004E6310" w:rsidP="0053445F">
            <w:pPr>
              <w:widowControl w:val="0"/>
              <w:rPr>
                <w:sz w:val="28"/>
                <w:szCs w:val="28"/>
              </w:rPr>
            </w:pPr>
            <w:r w:rsidRPr="003E358D">
              <w:rPr>
                <w:sz w:val="28"/>
                <w:szCs w:val="28"/>
              </w:rPr>
              <w:t>1) Да</w:t>
            </w:r>
          </w:p>
          <w:p w14:paraId="5BDA9FFE" w14:textId="77777777" w:rsidR="004E6310" w:rsidRPr="003E358D" w:rsidRDefault="004E6310" w:rsidP="0053445F">
            <w:pPr>
              <w:widowControl w:val="0"/>
              <w:rPr>
                <w:sz w:val="28"/>
                <w:szCs w:val="28"/>
              </w:rPr>
            </w:pPr>
            <w:r w:rsidRPr="003E358D">
              <w:rPr>
                <w:sz w:val="28"/>
                <w:szCs w:val="28"/>
              </w:rPr>
              <w:t>2) Нет</w:t>
            </w:r>
          </w:p>
        </w:tc>
        <w:tc>
          <w:tcPr>
            <w:tcW w:w="3009" w:type="dxa"/>
            <w:tcMar>
              <w:top w:w="100" w:type="dxa"/>
              <w:left w:w="100" w:type="dxa"/>
              <w:bottom w:w="100" w:type="dxa"/>
              <w:right w:w="100" w:type="dxa"/>
            </w:tcMar>
          </w:tcPr>
          <w:p w14:paraId="6D38C802" w14:textId="77777777" w:rsidR="004E6310" w:rsidRPr="003E358D" w:rsidRDefault="004E6310" w:rsidP="0053445F">
            <w:pPr>
              <w:widowControl w:val="0"/>
              <w:rPr>
                <w:sz w:val="28"/>
                <w:szCs w:val="28"/>
              </w:rPr>
            </w:pPr>
            <w:r w:rsidRPr="003E358D">
              <w:rPr>
                <w:sz w:val="28"/>
                <w:szCs w:val="28"/>
              </w:rPr>
              <w:t>Да</w:t>
            </w:r>
          </w:p>
        </w:tc>
      </w:tr>
      <w:tr w:rsidR="004E6310" w:rsidRPr="003E358D" w14:paraId="2B5FA878" w14:textId="77777777" w:rsidTr="0053445F">
        <w:tc>
          <w:tcPr>
            <w:tcW w:w="3009" w:type="dxa"/>
            <w:tcMar>
              <w:top w:w="100" w:type="dxa"/>
              <w:left w:w="100" w:type="dxa"/>
              <w:bottom w:w="100" w:type="dxa"/>
              <w:right w:w="100" w:type="dxa"/>
            </w:tcMar>
          </w:tcPr>
          <w:p w14:paraId="4D846077" w14:textId="77777777" w:rsidR="004E6310" w:rsidRPr="003E358D" w:rsidRDefault="004E6310" w:rsidP="0053445F">
            <w:pPr>
              <w:widowControl w:val="0"/>
              <w:rPr>
                <w:sz w:val="28"/>
                <w:szCs w:val="28"/>
              </w:rPr>
            </w:pPr>
            <w:r w:rsidRPr="003E358D">
              <w:rPr>
                <w:sz w:val="28"/>
                <w:szCs w:val="28"/>
              </w:rPr>
              <w:t>Банк донора</w:t>
            </w:r>
          </w:p>
        </w:tc>
        <w:tc>
          <w:tcPr>
            <w:tcW w:w="3009" w:type="dxa"/>
            <w:tcMar>
              <w:top w:w="100" w:type="dxa"/>
              <w:left w:w="100" w:type="dxa"/>
              <w:bottom w:w="100" w:type="dxa"/>
              <w:right w:w="100" w:type="dxa"/>
            </w:tcMar>
          </w:tcPr>
          <w:p w14:paraId="6A759DD4" w14:textId="77777777" w:rsidR="004E6310" w:rsidRPr="003E358D" w:rsidRDefault="004E6310" w:rsidP="0053445F">
            <w:pPr>
              <w:widowControl w:val="0"/>
              <w:rPr>
                <w:sz w:val="28"/>
                <w:szCs w:val="28"/>
              </w:rPr>
            </w:pPr>
            <w:r w:rsidRPr="003E358D">
              <w:rPr>
                <w:sz w:val="28"/>
                <w:szCs w:val="28"/>
              </w:rPr>
              <w:t>Картотека “Банки донорских клеток”</w:t>
            </w:r>
          </w:p>
        </w:tc>
        <w:tc>
          <w:tcPr>
            <w:tcW w:w="3009" w:type="dxa"/>
            <w:tcMar>
              <w:top w:w="100" w:type="dxa"/>
              <w:left w:w="100" w:type="dxa"/>
              <w:bottom w:w="100" w:type="dxa"/>
              <w:right w:w="100" w:type="dxa"/>
            </w:tcMar>
          </w:tcPr>
          <w:p w14:paraId="3D34BDBC" w14:textId="77777777" w:rsidR="004E6310" w:rsidRPr="003E358D" w:rsidRDefault="004E6310" w:rsidP="0053445F">
            <w:pPr>
              <w:widowControl w:val="0"/>
              <w:rPr>
                <w:sz w:val="28"/>
                <w:szCs w:val="28"/>
              </w:rPr>
            </w:pPr>
            <w:r w:rsidRPr="003E358D">
              <w:rPr>
                <w:sz w:val="28"/>
                <w:szCs w:val="28"/>
              </w:rPr>
              <w:t>Если “Донор из других стран”, то обязательно для заполнения</w:t>
            </w:r>
          </w:p>
        </w:tc>
      </w:tr>
    </w:tbl>
    <w:p w14:paraId="0FCECEE6" w14:textId="77777777" w:rsidR="004E6310" w:rsidRPr="003E358D" w:rsidRDefault="004E6310" w:rsidP="006F0085">
      <w:pPr>
        <w:spacing w:before="240" w:after="240"/>
        <w:jc w:val="both"/>
        <w:rPr>
          <w:sz w:val="28"/>
          <w:szCs w:val="28"/>
        </w:rPr>
      </w:pPr>
      <w:r w:rsidRPr="003E358D">
        <w:rPr>
          <w:sz w:val="28"/>
          <w:szCs w:val="28"/>
        </w:rPr>
        <w:t>В случае, если донор с пометкой “Донор РК”, код донора присваивается системой автоматически (например 1991-05-01-АБ, год, месяц, день рождения и первые буквы фамилии и имени). Если “Донор из других стран”, то код донора доступен для заполнения пользователем, а так же необходимо заполнить банк донора.</w:t>
      </w:r>
    </w:p>
    <w:p w14:paraId="0BE41617" w14:textId="77777777" w:rsidR="004E6310" w:rsidRPr="003E358D" w:rsidRDefault="004E6310" w:rsidP="004E6310">
      <w:pPr>
        <w:spacing w:before="240" w:after="240"/>
        <w:rPr>
          <w:b/>
          <w:sz w:val="28"/>
          <w:szCs w:val="28"/>
        </w:rPr>
      </w:pPr>
      <w:r w:rsidRPr="003E358D">
        <w:rPr>
          <w:b/>
          <w:sz w:val="28"/>
          <w:szCs w:val="28"/>
        </w:rPr>
        <w:t>Состав реквизитов документа “Регистрация донорской ВРТ программы”:</w:t>
      </w:r>
    </w:p>
    <w:tbl>
      <w:tblPr>
        <w:tblW w:w="9029"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3009"/>
        <w:gridCol w:w="3010"/>
        <w:gridCol w:w="3010"/>
      </w:tblGrid>
      <w:tr w:rsidR="004E6310" w:rsidRPr="003E358D" w14:paraId="3D6FC4FE" w14:textId="77777777" w:rsidTr="0053445F">
        <w:tc>
          <w:tcPr>
            <w:tcW w:w="3009" w:type="dxa"/>
            <w:tcMar>
              <w:top w:w="100" w:type="dxa"/>
              <w:left w:w="100" w:type="dxa"/>
              <w:bottom w:w="100" w:type="dxa"/>
              <w:right w:w="100" w:type="dxa"/>
            </w:tcMar>
          </w:tcPr>
          <w:p w14:paraId="48301D3D" w14:textId="77777777" w:rsidR="004E6310" w:rsidRPr="003E358D" w:rsidRDefault="004E6310" w:rsidP="0053445F">
            <w:pPr>
              <w:widowControl w:val="0"/>
              <w:rPr>
                <w:b/>
                <w:sz w:val="28"/>
                <w:szCs w:val="28"/>
              </w:rPr>
            </w:pPr>
            <w:r w:rsidRPr="003E358D">
              <w:rPr>
                <w:b/>
                <w:sz w:val="28"/>
                <w:szCs w:val="28"/>
              </w:rPr>
              <w:t>Наименование</w:t>
            </w:r>
          </w:p>
        </w:tc>
        <w:tc>
          <w:tcPr>
            <w:tcW w:w="3009" w:type="dxa"/>
            <w:tcMar>
              <w:top w:w="100" w:type="dxa"/>
              <w:left w:w="100" w:type="dxa"/>
              <w:bottom w:w="100" w:type="dxa"/>
              <w:right w:w="100" w:type="dxa"/>
            </w:tcMar>
          </w:tcPr>
          <w:p w14:paraId="78DE7F6E" w14:textId="77777777" w:rsidR="004E6310" w:rsidRPr="003E358D" w:rsidRDefault="004E6310" w:rsidP="0053445F">
            <w:pPr>
              <w:widowControl w:val="0"/>
              <w:rPr>
                <w:b/>
                <w:sz w:val="28"/>
                <w:szCs w:val="28"/>
              </w:rPr>
            </w:pPr>
            <w:r w:rsidRPr="003E358D">
              <w:rPr>
                <w:b/>
                <w:sz w:val="28"/>
                <w:szCs w:val="28"/>
              </w:rPr>
              <w:t>Тип данных</w:t>
            </w:r>
          </w:p>
        </w:tc>
        <w:tc>
          <w:tcPr>
            <w:tcW w:w="3009" w:type="dxa"/>
            <w:tcMar>
              <w:top w:w="100" w:type="dxa"/>
              <w:left w:w="100" w:type="dxa"/>
              <w:bottom w:w="100" w:type="dxa"/>
              <w:right w:w="100" w:type="dxa"/>
            </w:tcMar>
          </w:tcPr>
          <w:p w14:paraId="0ACB89BD" w14:textId="77777777" w:rsidR="004E6310" w:rsidRPr="003E358D" w:rsidRDefault="004E6310" w:rsidP="0053445F">
            <w:pPr>
              <w:widowControl w:val="0"/>
              <w:rPr>
                <w:b/>
                <w:sz w:val="28"/>
                <w:szCs w:val="28"/>
              </w:rPr>
            </w:pPr>
            <w:r w:rsidRPr="003E358D">
              <w:rPr>
                <w:b/>
                <w:sz w:val="28"/>
                <w:szCs w:val="28"/>
              </w:rPr>
              <w:t>Обязательность заполнения</w:t>
            </w:r>
          </w:p>
        </w:tc>
      </w:tr>
      <w:tr w:rsidR="004E6310" w:rsidRPr="003E358D" w14:paraId="61AF3F03" w14:textId="77777777" w:rsidTr="0053445F">
        <w:tc>
          <w:tcPr>
            <w:tcW w:w="3009" w:type="dxa"/>
            <w:tcMar>
              <w:top w:w="100" w:type="dxa"/>
              <w:left w:w="100" w:type="dxa"/>
              <w:bottom w:w="100" w:type="dxa"/>
              <w:right w:w="100" w:type="dxa"/>
            </w:tcMar>
          </w:tcPr>
          <w:p w14:paraId="03E519FF" w14:textId="77777777" w:rsidR="004E6310" w:rsidRPr="003E358D" w:rsidRDefault="004E6310" w:rsidP="0053445F">
            <w:pPr>
              <w:widowControl w:val="0"/>
              <w:rPr>
                <w:sz w:val="28"/>
                <w:szCs w:val="28"/>
              </w:rPr>
            </w:pPr>
            <w:r w:rsidRPr="003E358D">
              <w:rPr>
                <w:sz w:val="28"/>
                <w:szCs w:val="28"/>
              </w:rPr>
              <w:t>Дата программы ВРТ</w:t>
            </w:r>
          </w:p>
        </w:tc>
        <w:tc>
          <w:tcPr>
            <w:tcW w:w="3009" w:type="dxa"/>
            <w:tcMar>
              <w:top w:w="100" w:type="dxa"/>
              <w:left w:w="100" w:type="dxa"/>
              <w:bottom w:w="100" w:type="dxa"/>
              <w:right w:w="100" w:type="dxa"/>
            </w:tcMar>
          </w:tcPr>
          <w:p w14:paraId="0722F753" w14:textId="77777777" w:rsidR="004E6310" w:rsidRPr="003E358D" w:rsidRDefault="004E6310" w:rsidP="0053445F">
            <w:pPr>
              <w:widowControl w:val="0"/>
              <w:rPr>
                <w:sz w:val="28"/>
                <w:szCs w:val="28"/>
              </w:rPr>
            </w:pPr>
            <w:r w:rsidRPr="003E358D">
              <w:rPr>
                <w:sz w:val="28"/>
                <w:szCs w:val="28"/>
              </w:rPr>
              <w:t>Дата</w:t>
            </w:r>
          </w:p>
        </w:tc>
        <w:tc>
          <w:tcPr>
            <w:tcW w:w="3009" w:type="dxa"/>
            <w:tcMar>
              <w:top w:w="100" w:type="dxa"/>
              <w:left w:w="100" w:type="dxa"/>
              <w:bottom w:w="100" w:type="dxa"/>
              <w:right w:w="100" w:type="dxa"/>
            </w:tcMar>
          </w:tcPr>
          <w:p w14:paraId="6376DAA8" w14:textId="77777777" w:rsidR="004E6310" w:rsidRPr="003E358D" w:rsidRDefault="004E6310" w:rsidP="0053445F">
            <w:pPr>
              <w:widowControl w:val="0"/>
              <w:rPr>
                <w:sz w:val="28"/>
                <w:szCs w:val="28"/>
              </w:rPr>
            </w:pPr>
            <w:r w:rsidRPr="003E358D">
              <w:rPr>
                <w:sz w:val="28"/>
                <w:szCs w:val="28"/>
              </w:rPr>
              <w:t>Да</w:t>
            </w:r>
          </w:p>
        </w:tc>
      </w:tr>
      <w:tr w:rsidR="004E6310" w:rsidRPr="003E358D" w14:paraId="73287203" w14:textId="77777777" w:rsidTr="0053445F">
        <w:tc>
          <w:tcPr>
            <w:tcW w:w="3009" w:type="dxa"/>
            <w:tcMar>
              <w:top w:w="100" w:type="dxa"/>
              <w:left w:w="100" w:type="dxa"/>
              <w:bottom w:w="100" w:type="dxa"/>
              <w:right w:w="100" w:type="dxa"/>
            </w:tcMar>
          </w:tcPr>
          <w:p w14:paraId="1B114A15" w14:textId="77777777" w:rsidR="004E6310" w:rsidRPr="003E358D" w:rsidRDefault="004E6310" w:rsidP="0053445F">
            <w:pPr>
              <w:widowControl w:val="0"/>
              <w:rPr>
                <w:sz w:val="28"/>
                <w:szCs w:val="28"/>
              </w:rPr>
            </w:pPr>
            <w:r w:rsidRPr="003E358D">
              <w:rPr>
                <w:sz w:val="28"/>
                <w:szCs w:val="28"/>
              </w:rPr>
              <w:t>Донор</w:t>
            </w:r>
          </w:p>
        </w:tc>
        <w:tc>
          <w:tcPr>
            <w:tcW w:w="3009" w:type="dxa"/>
            <w:tcMar>
              <w:top w:w="100" w:type="dxa"/>
              <w:left w:w="100" w:type="dxa"/>
              <w:bottom w:w="100" w:type="dxa"/>
              <w:right w:w="100" w:type="dxa"/>
            </w:tcMar>
          </w:tcPr>
          <w:p w14:paraId="0153C201" w14:textId="77777777" w:rsidR="004E6310" w:rsidRPr="003E358D" w:rsidRDefault="004E6310" w:rsidP="0053445F">
            <w:pPr>
              <w:widowControl w:val="0"/>
              <w:rPr>
                <w:sz w:val="28"/>
                <w:szCs w:val="28"/>
              </w:rPr>
            </w:pPr>
            <w:r w:rsidRPr="003E358D">
              <w:rPr>
                <w:sz w:val="28"/>
                <w:szCs w:val="28"/>
              </w:rPr>
              <w:t>Картотека “Доноры”</w:t>
            </w:r>
          </w:p>
        </w:tc>
        <w:tc>
          <w:tcPr>
            <w:tcW w:w="3009" w:type="dxa"/>
            <w:tcMar>
              <w:top w:w="100" w:type="dxa"/>
              <w:left w:w="100" w:type="dxa"/>
              <w:bottom w:w="100" w:type="dxa"/>
              <w:right w:w="100" w:type="dxa"/>
            </w:tcMar>
          </w:tcPr>
          <w:p w14:paraId="05464096" w14:textId="77777777" w:rsidR="004E6310" w:rsidRPr="003E358D" w:rsidRDefault="004E6310" w:rsidP="0053445F">
            <w:pPr>
              <w:widowControl w:val="0"/>
              <w:rPr>
                <w:sz w:val="28"/>
                <w:szCs w:val="28"/>
              </w:rPr>
            </w:pPr>
            <w:r w:rsidRPr="003E358D">
              <w:rPr>
                <w:sz w:val="28"/>
                <w:szCs w:val="28"/>
              </w:rPr>
              <w:t>Да</w:t>
            </w:r>
          </w:p>
        </w:tc>
      </w:tr>
      <w:tr w:rsidR="004E6310" w:rsidRPr="003E358D" w14:paraId="6703592E" w14:textId="77777777" w:rsidTr="0053445F">
        <w:tc>
          <w:tcPr>
            <w:tcW w:w="3009" w:type="dxa"/>
            <w:tcMar>
              <w:top w:w="100" w:type="dxa"/>
              <w:left w:w="100" w:type="dxa"/>
              <w:bottom w:w="100" w:type="dxa"/>
              <w:right w:w="100" w:type="dxa"/>
            </w:tcMar>
          </w:tcPr>
          <w:p w14:paraId="71AAD947" w14:textId="77777777" w:rsidR="004E6310" w:rsidRPr="003E358D" w:rsidRDefault="004E6310" w:rsidP="0053445F">
            <w:pPr>
              <w:widowControl w:val="0"/>
              <w:rPr>
                <w:sz w:val="28"/>
                <w:szCs w:val="28"/>
              </w:rPr>
            </w:pPr>
            <w:r w:rsidRPr="003E358D">
              <w:rPr>
                <w:sz w:val="28"/>
                <w:szCs w:val="28"/>
              </w:rPr>
              <w:t>Результат</w:t>
            </w:r>
          </w:p>
        </w:tc>
        <w:tc>
          <w:tcPr>
            <w:tcW w:w="3009" w:type="dxa"/>
            <w:tcMar>
              <w:top w:w="100" w:type="dxa"/>
              <w:left w:w="100" w:type="dxa"/>
              <w:bottom w:w="100" w:type="dxa"/>
              <w:right w:w="100" w:type="dxa"/>
            </w:tcMar>
          </w:tcPr>
          <w:p w14:paraId="425E60DE" w14:textId="77777777" w:rsidR="004E6310" w:rsidRPr="003E358D" w:rsidRDefault="004E6310" w:rsidP="0053445F">
            <w:pPr>
              <w:widowControl w:val="0"/>
              <w:rPr>
                <w:sz w:val="28"/>
                <w:szCs w:val="28"/>
              </w:rPr>
            </w:pPr>
            <w:r w:rsidRPr="003E358D">
              <w:rPr>
                <w:sz w:val="28"/>
                <w:szCs w:val="28"/>
              </w:rPr>
              <w:t>1) Положительный</w:t>
            </w:r>
          </w:p>
          <w:p w14:paraId="39B70A07" w14:textId="77777777" w:rsidR="004E6310" w:rsidRPr="003E358D" w:rsidRDefault="004E6310" w:rsidP="0053445F">
            <w:pPr>
              <w:widowControl w:val="0"/>
              <w:rPr>
                <w:sz w:val="28"/>
                <w:szCs w:val="28"/>
              </w:rPr>
            </w:pPr>
            <w:r w:rsidRPr="003E358D">
              <w:rPr>
                <w:sz w:val="28"/>
                <w:szCs w:val="28"/>
              </w:rPr>
              <w:t>2) Отрицательный</w:t>
            </w:r>
          </w:p>
        </w:tc>
        <w:tc>
          <w:tcPr>
            <w:tcW w:w="3009" w:type="dxa"/>
            <w:tcMar>
              <w:top w:w="100" w:type="dxa"/>
              <w:left w:w="100" w:type="dxa"/>
              <w:bottom w:w="100" w:type="dxa"/>
              <w:right w:w="100" w:type="dxa"/>
            </w:tcMar>
          </w:tcPr>
          <w:p w14:paraId="3E087F2B" w14:textId="77777777" w:rsidR="004E6310" w:rsidRPr="003E358D" w:rsidRDefault="004E6310" w:rsidP="0053445F">
            <w:pPr>
              <w:widowControl w:val="0"/>
              <w:rPr>
                <w:sz w:val="28"/>
                <w:szCs w:val="28"/>
              </w:rPr>
            </w:pPr>
            <w:r w:rsidRPr="003E358D">
              <w:rPr>
                <w:sz w:val="28"/>
                <w:szCs w:val="28"/>
              </w:rPr>
              <w:t>Да</w:t>
            </w:r>
          </w:p>
        </w:tc>
      </w:tr>
      <w:tr w:rsidR="004E6310" w:rsidRPr="003E358D" w14:paraId="5AE40A3D" w14:textId="77777777" w:rsidTr="0053445F">
        <w:tc>
          <w:tcPr>
            <w:tcW w:w="3009" w:type="dxa"/>
            <w:tcMar>
              <w:top w:w="100" w:type="dxa"/>
              <w:left w:w="100" w:type="dxa"/>
              <w:bottom w:w="100" w:type="dxa"/>
              <w:right w:w="100" w:type="dxa"/>
            </w:tcMar>
          </w:tcPr>
          <w:p w14:paraId="06811B45" w14:textId="77777777" w:rsidR="004E6310" w:rsidRPr="003E358D" w:rsidRDefault="004E6310" w:rsidP="0053445F">
            <w:pPr>
              <w:widowControl w:val="0"/>
              <w:rPr>
                <w:sz w:val="28"/>
                <w:szCs w:val="28"/>
              </w:rPr>
            </w:pPr>
            <w:r w:rsidRPr="003E358D">
              <w:rPr>
                <w:sz w:val="28"/>
                <w:szCs w:val="28"/>
              </w:rPr>
              <w:t>Автор документа</w:t>
            </w:r>
          </w:p>
        </w:tc>
        <w:tc>
          <w:tcPr>
            <w:tcW w:w="3009" w:type="dxa"/>
            <w:tcMar>
              <w:top w:w="100" w:type="dxa"/>
              <w:left w:w="100" w:type="dxa"/>
              <w:bottom w:w="100" w:type="dxa"/>
              <w:right w:w="100" w:type="dxa"/>
            </w:tcMar>
          </w:tcPr>
          <w:p w14:paraId="21FFEC93" w14:textId="77777777" w:rsidR="004E6310" w:rsidRPr="003E358D" w:rsidRDefault="004E6310" w:rsidP="0053445F">
            <w:pPr>
              <w:widowControl w:val="0"/>
              <w:rPr>
                <w:sz w:val="28"/>
                <w:szCs w:val="28"/>
              </w:rPr>
            </w:pPr>
            <w:r w:rsidRPr="003E358D">
              <w:rPr>
                <w:sz w:val="28"/>
                <w:szCs w:val="28"/>
              </w:rPr>
              <w:t>Справочник “Пользователи”</w:t>
            </w:r>
          </w:p>
        </w:tc>
        <w:tc>
          <w:tcPr>
            <w:tcW w:w="3009" w:type="dxa"/>
            <w:tcMar>
              <w:top w:w="100" w:type="dxa"/>
              <w:left w:w="100" w:type="dxa"/>
              <w:bottom w:w="100" w:type="dxa"/>
              <w:right w:w="100" w:type="dxa"/>
            </w:tcMar>
          </w:tcPr>
          <w:p w14:paraId="72239A51" w14:textId="77777777" w:rsidR="004E6310" w:rsidRPr="003E358D" w:rsidRDefault="004E6310" w:rsidP="0053445F">
            <w:pPr>
              <w:widowControl w:val="0"/>
              <w:rPr>
                <w:sz w:val="28"/>
                <w:szCs w:val="28"/>
              </w:rPr>
            </w:pPr>
            <w:r w:rsidRPr="003E358D">
              <w:rPr>
                <w:sz w:val="28"/>
                <w:szCs w:val="28"/>
              </w:rPr>
              <w:t>Присваивается программно</w:t>
            </w:r>
          </w:p>
        </w:tc>
      </w:tr>
      <w:tr w:rsidR="004E6310" w:rsidRPr="003E358D" w14:paraId="49AFEDFF" w14:textId="77777777" w:rsidTr="0053445F">
        <w:tc>
          <w:tcPr>
            <w:tcW w:w="3009" w:type="dxa"/>
            <w:tcMar>
              <w:top w:w="100" w:type="dxa"/>
              <w:left w:w="100" w:type="dxa"/>
              <w:bottom w:w="100" w:type="dxa"/>
              <w:right w:w="100" w:type="dxa"/>
            </w:tcMar>
          </w:tcPr>
          <w:p w14:paraId="7969A6E4" w14:textId="77777777" w:rsidR="004E6310" w:rsidRPr="003E358D" w:rsidRDefault="004E6310" w:rsidP="0053445F">
            <w:pPr>
              <w:widowControl w:val="0"/>
              <w:rPr>
                <w:sz w:val="28"/>
                <w:szCs w:val="28"/>
              </w:rPr>
            </w:pPr>
            <w:r w:rsidRPr="003E358D">
              <w:rPr>
                <w:sz w:val="28"/>
                <w:szCs w:val="28"/>
              </w:rPr>
              <w:t>Медицинский центр</w:t>
            </w:r>
          </w:p>
        </w:tc>
        <w:tc>
          <w:tcPr>
            <w:tcW w:w="3009" w:type="dxa"/>
            <w:tcMar>
              <w:top w:w="100" w:type="dxa"/>
              <w:left w:w="100" w:type="dxa"/>
              <w:bottom w:w="100" w:type="dxa"/>
              <w:right w:w="100" w:type="dxa"/>
            </w:tcMar>
          </w:tcPr>
          <w:p w14:paraId="653465C6" w14:textId="77777777" w:rsidR="004E6310" w:rsidRPr="003E358D" w:rsidRDefault="004E6310" w:rsidP="0053445F">
            <w:pPr>
              <w:widowControl w:val="0"/>
              <w:rPr>
                <w:sz w:val="28"/>
                <w:szCs w:val="28"/>
              </w:rPr>
            </w:pPr>
            <w:r w:rsidRPr="003E358D">
              <w:rPr>
                <w:sz w:val="28"/>
                <w:szCs w:val="28"/>
              </w:rPr>
              <w:t>Справочник “Медицинские центры”</w:t>
            </w:r>
          </w:p>
        </w:tc>
        <w:tc>
          <w:tcPr>
            <w:tcW w:w="3009" w:type="dxa"/>
            <w:tcMar>
              <w:top w:w="100" w:type="dxa"/>
              <w:left w:w="100" w:type="dxa"/>
              <w:bottom w:w="100" w:type="dxa"/>
              <w:right w:w="100" w:type="dxa"/>
            </w:tcMar>
          </w:tcPr>
          <w:p w14:paraId="26313AF7" w14:textId="77777777" w:rsidR="004E6310" w:rsidRPr="003E358D" w:rsidRDefault="004E6310" w:rsidP="0053445F">
            <w:pPr>
              <w:widowControl w:val="0"/>
              <w:rPr>
                <w:sz w:val="28"/>
                <w:szCs w:val="28"/>
              </w:rPr>
            </w:pPr>
            <w:r w:rsidRPr="003E358D">
              <w:rPr>
                <w:sz w:val="28"/>
                <w:szCs w:val="28"/>
              </w:rPr>
              <w:t>Присваивается программно</w:t>
            </w:r>
          </w:p>
        </w:tc>
      </w:tr>
    </w:tbl>
    <w:p w14:paraId="7D4A286C" w14:textId="77777777" w:rsidR="004E6310" w:rsidRPr="003E358D" w:rsidRDefault="004E6310" w:rsidP="004E6310">
      <w:pPr>
        <w:spacing w:before="240" w:after="240"/>
        <w:rPr>
          <w:b/>
          <w:sz w:val="28"/>
          <w:szCs w:val="28"/>
        </w:rPr>
      </w:pPr>
    </w:p>
    <w:p w14:paraId="20FDC0CE" w14:textId="77777777" w:rsidR="004E6310" w:rsidRPr="003E358D" w:rsidRDefault="004E6310" w:rsidP="004E6310">
      <w:pPr>
        <w:spacing w:before="240" w:after="240"/>
        <w:rPr>
          <w:b/>
          <w:sz w:val="28"/>
          <w:szCs w:val="28"/>
        </w:rPr>
      </w:pPr>
      <w:r w:rsidRPr="003E358D">
        <w:rPr>
          <w:b/>
          <w:sz w:val="28"/>
          <w:szCs w:val="28"/>
        </w:rPr>
        <w:t>Табличная часть “Рожденные дети” документа “Регистрация донорской ВРТ программы”:</w:t>
      </w:r>
    </w:p>
    <w:tbl>
      <w:tblPr>
        <w:tblW w:w="9029"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3009"/>
        <w:gridCol w:w="3010"/>
        <w:gridCol w:w="3010"/>
      </w:tblGrid>
      <w:tr w:rsidR="004E6310" w:rsidRPr="003E358D" w14:paraId="06CE4A57" w14:textId="77777777" w:rsidTr="0053445F">
        <w:tc>
          <w:tcPr>
            <w:tcW w:w="3009" w:type="dxa"/>
            <w:tcMar>
              <w:top w:w="100" w:type="dxa"/>
              <w:left w:w="100" w:type="dxa"/>
              <w:bottom w:w="100" w:type="dxa"/>
              <w:right w:w="100" w:type="dxa"/>
            </w:tcMar>
          </w:tcPr>
          <w:p w14:paraId="41DA6532" w14:textId="77777777" w:rsidR="004E6310" w:rsidRPr="003E358D" w:rsidRDefault="004E6310" w:rsidP="0053445F">
            <w:pPr>
              <w:widowControl w:val="0"/>
              <w:rPr>
                <w:b/>
                <w:sz w:val="28"/>
                <w:szCs w:val="28"/>
              </w:rPr>
            </w:pPr>
            <w:r w:rsidRPr="003E358D">
              <w:rPr>
                <w:b/>
                <w:sz w:val="28"/>
                <w:szCs w:val="28"/>
              </w:rPr>
              <w:t>Наименование</w:t>
            </w:r>
          </w:p>
        </w:tc>
        <w:tc>
          <w:tcPr>
            <w:tcW w:w="3009" w:type="dxa"/>
            <w:tcMar>
              <w:top w:w="100" w:type="dxa"/>
              <w:left w:w="100" w:type="dxa"/>
              <w:bottom w:w="100" w:type="dxa"/>
              <w:right w:w="100" w:type="dxa"/>
            </w:tcMar>
          </w:tcPr>
          <w:p w14:paraId="7268F824" w14:textId="77777777" w:rsidR="004E6310" w:rsidRPr="003E358D" w:rsidRDefault="004E6310" w:rsidP="0053445F">
            <w:pPr>
              <w:widowControl w:val="0"/>
              <w:rPr>
                <w:b/>
                <w:sz w:val="28"/>
                <w:szCs w:val="28"/>
              </w:rPr>
            </w:pPr>
            <w:r w:rsidRPr="003E358D">
              <w:rPr>
                <w:b/>
                <w:sz w:val="28"/>
                <w:szCs w:val="28"/>
              </w:rPr>
              <w:t>Тип данных</w:t>
            </w:r>
          </w:p>
        </w:tc>
        <w:tc>
          <w:tcPr>
            <w:tcW w:w="3009" w:type="dxa"/>
            <w:tcMar>
              <w:top w:w="100" w:type="dxa"/>
              <w:left w:w="100" w:type="dxa"/>
              <w:bottom w:w="100" w:type="dxa"/>
              <w:right w:w="100" w:type="dxa"/>
            </w:tcMar>
          </w:tcPr>
          <w:p w14:paraId="40047A22" w14:textId="77777777" w:rsidR="004E6310" w:rsidRPr="003E358D" w:rsidRDefault="004E6310" w:rsidP="0053445F">
            <w:pPr>
              <w:widowControl w:val="0"/>
              <w:rPr>
                <w:b/>
                <w:sz w:val="28"/>
                <w:szCs w:val="28"/>
              </w:rPr>
            </w:pPr>
            <w:r w:rsidRPr="003E358D">
              <w:rPr>
                <w:b/>
                <w:sz w:val="28"/>
                <w:szCs w:val="28"/>
              </w:rPr>
              <w:t>Обязательность заполнения</w:t>
            </w:r>
          </w:p>
        </w:tc>
      </w:tr>
      <w:tr w:rsidR="004E6310" w:rsidRPr="003E358D" w14:paraId="1F7480B3" w14:textId="77777777" w:rsidTr="0053445F">
        <w:tc>
          <w:tcPr>
            <w:tcW w:w="3009" w:type="dxa"/>
            <w:tcMar>
              <w:top w:w="100" w:type="dxa"/>
              <w:left w:w="100" w:type="dxa"/>
              <w:bottom w:w="100" w:type="dxa"/>
              <w:right w:w="100" w:type="dxa"/>
            </w:tcMar>
          </w:tcPr>
          <w:p w14:paraId="330692DE" w14:textId="77777777" w:rsidR="004E6310" w:rsidRPr="003E358D" w:rsidRDefault="004E6310" w:rsidP="0053445F">
            <w:pPr>
              <w:widowControl w:val="0"/>
              <w:rPr>
                <w:sz w:val="28"/>
                <w:szCs w:val="28"/>
              </w:rPr>
            </w:pPr>
            <w:r w:rsidRPr="003E358D">
              <w:rPr>
                <w:sz w:val="28"/>
                <w:szCs w:val="28"/>
              </w:rPr>
              <w:t>Пол ребенка</w:t>
            </w:r>
          </w:p>
        </w:tc>
        <w:tc>
          <w:tcPr>
            <w:tcW w:w="3009" w:type="dxa"/>
            <w:tcMar>
              <w:top w:w="100" w:type="dxa"/>
              <w:left w:w="100" w:type="dxa"/>
              <w:bottom w:w="100" w:type="dxa"/>
              <w:right w:w="100" w:type="dxa"/>
            </w:tcMar>
          </w:tcPr>
          <w:p w14:paraId="1E3D2F62" w14:textId="77777777" w:rsidR="004E6310" w:rsidRPr="003E358D" w:rsidRDefault="004E6310" w:rsidP="0053445F">
            <w:pPr>
              <w:widowControl w:val="0"/>
              <w:rPr>
                <w:sz w:val="28"/>
                <w:szCs w:val="28"/>
              </w:rPr>
            </w:pPr>
            <w:r w:rsidRPr="003E358D">
              <w:rPr>
                <w:sz w:val="28"/>
                <w:szCs w:val="28"/>
              </w:rPr>
              <w:t>1) Мужской</w:t>
            </w:r>
          </w:p>
          <w:p w14:paraId="2C4F892F" w14:textId="77777777" w:rsidR="004E6310" w:rsidRPr="003E358D" w:rsidRDefault="004E6310" w:rsidP="0053445F">
            <w:pPr>
              <w:widowControl w:val="0"/>
              <w:rPr>
                <w:sz w:val="28"/>
                <w:szCs w:val="28"/>
              </w:rPr>
            </w:pPr>
            <w:r w:rsidRPr="003E358D">
              <w:rPr>
                <w:sz w:val="28"/>
                <w:szCs w:val="28"/>
              </w:rPr>
              <w:t>2) Женский</w:t>
            </w:r>
          </w:p>
        </w:tc>
        <w:tc>
          <w:tcPr>
            <w:tcW w:w="3009" w:type="dxa"/>
            <w:tcMar>
              <w:top w:w="100" w:type="dxa"/>
              <w:left w:w="100" w:type="dxa"/>
              <w:bottom w:w="100" w:type="dxa"/>
              <w:right w:w="100" w:type="dxa"/>
            </w:tcMar>
          </w:tcPr>
          <w:p w14:paraId="024EADF7" w14:textId="77777777" w:rsidR="004E6310" w:rsidRPr="003E358D" w:rsidRDefault="004E6310" w:rsidP="0053445F">
            <w:pPr>
              <w:widowControl w:val="0"/>
              <w:rPr>
                <w:sz w:val="28"/>
                <w:szCs w:val="28"/>
              </w:rPr>
            </w:pPr>
            <w:r w:rsidRPr="003E358D">
              <w:rPr>
                <w:sz w:val="28"/>
                <w:szCs w:val="28"/>
              </w:rPr>
              <w:t>Да</w:t>
            </w:r>
          </w:p>
        </w:tc>
      </w:tr>
      <w:tr w:rsidR="004E6310" w:rsidRPr="003E358D" w14:paraId="30063405" w14:textId="77777777" w:rsidTr="0053445F">
        <w:tc>
          <w:tcPr>
            <w:tcW w:w="3009" w:type="dxa"/>
            <w:tcMar>
              <w:top w:w="100" w:type="dxa"/>
              <w:left w:w="100" w:type="dxa"/>
              <w:bottom w:w="100" w:type="dxa"/>
              <w:right w:w="100" w:type="dxa"/>
            </w:tcMar>
          </w:tcPr>
          <w:p w14:paraId="537A0DB3" w14:textId="77777777" w:rsidR="004E6310" w:rsidRPr="003E358D" w:rsidRDefault="004E6310" w:rsidP="0053445F">
            <w:pPr>
              <w:widowControl w:val="0"/>
              <w:rPr>
                <w:sz w:val="28"/>
                <w:szCs w:val="28"/>
                <w:highlight w:val="yellow"/>
              </w:rPr>
            </w:pPr>
            <w:r w:rsidRPr="003E358D">
              <w:rPr>
                <w:sz w:val="28"/>
                <w:szCs w:val="28"/>
              </w:rPr>
              <w:t>Дата рождения ребенка</w:t>
            </w:r>
          </w:p>
        </w:tc>
        <w:tc>
          <w:tcPr>
            <w:tcW w:w="3009" w:type="dxa"/>
            <w:tcMar>
              <w:top w:w="100" w:type="dxa"/>
              <w:left w:w="100" w:type="dxa"/>
              <w:bottom w:w="100" w:type="dxa"/>
              <w:right w:w="100" w:type="dxa"/>
            </w:tcMar>
          </w:tcPr>
          <w:p w14:paraId="0C6C5F20" w14:textId="77777777" w:rsidR="004E6310" w:rsidRPr="003E358D" w:rsidRDefault="004E6310" w:rsidP="0053445F">
            <w:pPr>
              <w:widowControl w:val="0"/>
              <w:rPr>
                <w:sz w:val="28"/>
                <w:szCs w:val="28"/>
                <w:highlight w:val="yellow"/>
              </w:rPr>
            </w:pPr>
          </w:p>
        </w:tc>
        <w:tc>
          <w:tcPr>
            <w:tcW w:w="3009" w:type="dxa"/>
            <w:tcMar>
              <w:top w:w="100" w:type="dxa"/>
              <w:left w:w="100" w:type="dxa"/>
              <w:bottom w:w="100" w:type="dxa"/>
              <w:right w:w="100" w:type="dxa"/>
            </w:tcMar>
          </w:tcPr>
          <w:p w14:paraId="348A12F6" w14:textId="77777777" w:rsidR="004E6310" w:rsidRPr="003E358D" w:rsidRDefault="004E6310" w:rsidP="0053445F">
            <w:pPr>
              <w:widowControl w:val="0"/>
              <w:rPr>
                <w:sz w:val="28"/>
                <w:szCs w:val="28"/>
                <w:highlight w:val="yellow"/>
              </w:rPr>
            </w:pPr>
          </w:p>
        </w:tc>
      </w:tr>
      <w:tr w:rsidR="004E6310" w:rsidRPr="003E358D" w14:paraId="043AACE6" w14:textId="77777777" w:rsidTr="0053445F">
        <w:tc>
          <w:tcPr>
            <w:tcW w:w="3009" w:type="dxa"/>
            <w:tcMar>
              <w:top w:w="100" w:type="dxa"/>
              <w:left w:w="100" w:type="dxa"/>
              <w:bottom w:w="100" w:type="dxa"/>
              <w:right w:w="100" w:type="dxa"/>
            </w:tcMar>
          </w:tcPr>
          <w:p w14:paraId="790676AF" w14:textId="77777777" w:rsidR="004E6310" w:rsidRPr="003E358D" w:rsidRDefault="004E6310" w:rsidP="0053445F">
            <w:pPr>
              <w:widowControl w:val="0"/>
              <w:rPr>
                <w:sz w:val="28"/>
                <w:szCs w:val="28"/>
              </w:rPr>
            </w:pPr>
            <w:r w:rsidRPr="003E358D">
              <w:rPr>
                <w:sz w:val="28"/>
                <w:szCs w:val="28"/>
              </w:rPr>
              <w:t>Количество</w:t>
            </w:r>
          </w:p>
        </w:tc>
        <w:tc>
          <w:tcPr>
            <w:tcW w:w="3009" w:type="dxa"/>
            <w:tcMar>
              <w:top w:w="100" w:type="dxa"/>
              <w:left w:w="100" w:type="dxa"/>
              <w:bottom w:w="100" w:type="dxa"/>
              <w:right w:w="100" w:type="dxa"/>
            </w:tcMar>
          </w:tcPr>
          <w:p w14:paraId="080413BC" w14:textId="77777777" w:rsidR="004E6310" w:rsidRPr="003E358D" w:rsidRDefault="004E6310" w:rsidP="0053445F">
            <w:pPr>
              <w:widowControl w:val="0"/>
              <w:rPr>
                <w:sz w:val="28"/>
                <w:szCs w:val="28"/>
              </w:rPr>
            </w:pPr>
            <w:r w:rsidRPr="003E358D">
              <w:rPr>
                <w:sz w:val="28"/>
                <w:szCs w:val="28"/>
              </w:rPr>
              <w:t>Число</w:t>
            </w:r>
          </w:p>
        </w:tc>
        <w:tc>
          <w:tcPr>
            <w:tcW w:w="3009" w:type="dxa"/>
            <w:tcMar>
              <w:top w:w="100" w:type="dxa"/>
              <w:left w:w="100" w:type="dxa"/>
              <w:bottom w:w="100" w:type="dxa"/>
              <w:right w:w="100" w:type="dxa"/>
            </w:tcMar>
          </w:tcPr>
          <w:p w14:paraId="1F75C607" w14:textId="77777777" w:rsidR="004E6310" w:rsidRPr="003E358D" w:rsidRDefault="004E6310" w:rsidP="0053445F">
            <w:pPr>
              <w:widowControl w:val="0"/>
              <w:rPr>
                <w:sz w:val="28"/>
                <w:szCs w:val="28"/>
              </w:rPr>
            </w:pPr>
            <w:r w:rsidRPr="003E358D">
              <w:rPr>
                <w:sz w:val="28"/>
                <w:szCs w:val="28"/>
              </w:rPr>
              <w:t>Программно присваивается значение 1</w:t>
            </w:r>
          </w:p>
        </w:tc>
      </w:tr>
    </w:tbl>
    <w:p w14:paraId="5A07A96D" w14:textId="77777777" w:rsidR="004E6310" w:rsidRPr="003E358D" w:rsidRDefault="004E6310" w:rsidP="006F0085">
      <w:pPr>
        <w:spacing w:before="240" w:after="240"/>
        <w:jc w:val="both"/>
        <w:rPr>
          <w:sz w:val="28"/>
          <w:szCs w:val="28"/>
        </w:rPr>
      </w:pPr>
      <w:r w:rsidRPr="003E358D">
        <w:rPr>
          <w:sz w:val="28"/>
          <w:szCs w:val="28"/>
        </w:rPr>
        <w:t>Табличная часть “Рожденные дети” в документе “Регистрация донорской ВРТ” предназначена для регистрации факта рождения ребенка в конкретной донорской программе.</w:t>
      </w:r>
    </w:p>
    <w:p w14:paraId="72FBAB70" w14:textId="77777777" w:rsidR="004E6310" w:rsidRPr="003E358D" w:rsidRDefault="004E6310" w:rsidP="006F0085">
      <w:pPr>
        <w:spacing w:before="240" w:after="240"/>
        <w:jc w:val="both"/>
        <w:rPr>
          <w:sz w:val="28"/>
          <w:szCs w:val="28"/>
        </w:rPr>
      </w:pPr>
      <w:r w:rsidRPr="003E358D">
        <w:rPr>
          <w:sz w:val="28"/>
          <w:szCs w:val="28"/>
        </w:rPr>
        <w:t>На основании сведений из табличной части “Рожденные дети” и сведений из документа “Ввод первоначальных сведений о рожденных детях от донора” автоматически ведется подсчет общего количества рожденных детей по каждому донору. И в случае достижения цифры 10, система выполняет следующие действия:</w:t>
      </w:r>
    </w:p>
    <w:p w14:paraId="3BECD6A8" w14:textId="77777777" w:rsidR="004E6310" w:rsidRPr="003E358D" w:rsidRDefault="004E6310" w:rsidP="004E6310">
      <w:pPr>
        <w:numPr>
          <w:ilvl w:val="0"/>
          <w:numId w:val="13"/>
        </w:numPr>
        <w:spacing w:before="240"/>
        <w:rPr>
          <w:sz w:val="28"/>
          <w:szCs w:val="28"/>
        </w:rPr>
      </w:pPr>
      <w:r w:rsidRPr="003E358D">
        <w:rPr>
          <w:sz w:val="28"/>
          <w:szCs w:val="28"/>
        </w:rPr>
        <w:t>Присвоение донору статуса “Исключение из регистра”;</w:t>
      </w:r>
    </w:p>
    <w:p w14:paraId="07F3C553" w14:textId="77777777" w:rsidR="004E6310" w:rsidRPr="003E358D" w:rsidRDefault="004E6310" w:rsidP="004E6310">
      <w:pPr>
        <w:numPr>
          <w:ilvl w:val="0"/>
          <w:numId w:val="13"/>
        </w:numPr>
        <w:spacing w:after="240"/>
        <w:rPr>
          <w:sz w:val="28"/>
          <w:szCs w:val="28"/>
        </w:rPr>
      </w:pPr>
      <w:r w:rsidRPr="003E358D">
        <w:rPr>
          <w:sz w:val="28"/>
          <w:szCs w:val="28"/>
        </w:rPr>
        <w:t>Автоматическая email рассылка участникам регистра об исключении донора (для принятия соответствующих действий на местах).</w:t>
      </w:r>
    </w:p>
    <w:p w14:paraId="2DE5AFE9" w14:textId="77777777" w:rsidR="004E6310" w:rsidRPr="003E358D" w:rsidRDefault="004E6310" w:rsidP="004E6310">
      <w:pPr>
        <w:spacing w:before="240" w:after="240"/>
        <w:rPr>
          <w:b/>
          <w:sz w:val="28"/>
          <w:szCs w:val="28"/>
        </w:rPr>
      </w:pPr>
      <w:r w:rsidRPr="003E358D">
        <w:rPr>
          <w:sz w:val="28"/>
          <w:szCs w:val="28"/>
        </w:rPr>
        <w:br w:type="page"/>
      </w:r>
    </w:p>
    <w:p w14:paraId="5F9A3E4E" w14:textId="77777777" w:rsidR="004E6310" w:rsidRPr="003E358D" w:rsidRDefault="004E6310" w:rsidP="004E6310">
      <w:pPr>
        <w:spacing w:before="240" w:after="240"/>
        <w:rPr>
          <w:b/>
          <w:sz w:val="28"/>
          <w:szCs w:val="28"/>
        </w:rPr>
      </w:pPr>
      <w:r w:rsidRPr="003E358D">
        <w:rPr>
          <w:b/>
          <w:sz w:val="28"/>
          <w:szCs w:val="28"/>
        </w:rPr>
        <w:t>Алгоритм действий при регистрации донора:</w:t>
      </w:r>
    </w:p>
    <w:p w14:paraId="3B552D2C" w14:textId="77777777" w:rsidR="004E6310" w:rsidRPr="00B16A81" w:rsidRDefault="004E6310" w:rsidP="004E6310">
      <w:pPr>
        <w:spacing w:before="240" w:after="240"/>
        <w:jc w:val="center"/>
      </w:pPr>
      <w:r w:rsidRPr="00B16A81">
        <w:rPr>
          <w:noProof/>
        </w:rPr>
        <w:drawing>
          <wp:inline distT="114300" distB="114300" distL="114300" distR="114300" wp14:anchorId="36370EA2" wp14:editId="1C9FDCAD">
            <wp:extent cx="5924550" cy="6343650"/>
            <wp:effectExtent l="0" t="0" r="0" b="0"/>
            <wp:docPr id="940800334"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89"/>
                    <a:srcRect/>
                    <a:stretch>
                      <a:fillRect/>
                    </a:stretch>
                  </pic:blipFill>
                  <pic:spPr>
                    <a:xfrm>
                      <a:off x="0" y="0"/>
                      <a:ext cx="5924550" cy="6343650"/>
                    </a:xfrm>
                    <a:prstGeom prst="rect">
                      <a:avLst/>
                    </a:prstGeom>
                    <a:ln/>
                  </pic:spPr>
                </pic:pic>
              </a:graphicData>
            </a:graphic>
          </wp:inline>
        </w:drawing>
      </w:r>
    </w:p>
    <w:p w14:paraId="4DB2CDF8" w14:textId="77777777" w:rsidR="004E6310" w:rsidRPr="00B16A81" w:rsidRDefault="004E6310" w:rsidP="004E6310">
      <w:pPr>
        <w:spacing w:before="240" w:after="240"/>
        <w:rPr>
          <w:b/>
        </w:rPr>
      </w:pPr>
      <w:r w:rsidRPr="00B16A81">
        <w:br w:type="page"/>
      </w:r>
    </w:p>
    <w:p w14:paraId="5F948CE4" w14:textId="77777777" w:rsidR="004E6310" w:rsidRPr="003E358D" w:rsidRDefault="004E6310" w:rsidP="004E6310">
      <w:pPr>
        <w:spacing w:before="240" w:after="240"/>
        <w:rPr>
          <w:b/>
          <w:sz w:val="28"/>
          <w:szCs w:val="28"/>
        </w:rPr>
      </w:pPr>
      <w:r w:rsidRPr="003E358D">
        <w:rPr>
          <w:b/>
          <w:sz w:val="28"/>
          <w:szCs w:val="28"/>
        </w:rPr>
        <w:t>Алгоритм действий при регистрации новой донорской программы:</w:t>
      </w:r>
    </w:p>
    <w:p w14:paraId="60EDF2F3" w14:textId="77777777" w:rsidR="004E6310" w:rsidRPr="00B16A81" w:rsidRDefault="004E6310" w:rsidP="004E6310">
      <w:pPr>
        <w:spacing w:before="240" w:after="240"/>
        <w:jc w:val="center"/>
      </w:pPr>
      <w:r w:rsidRPr="00B16A81">
        <w:rPr>
          <w:noProof/>
        </w:rPr>
        <w:drawing>
          <wp:inline distT="114300" distB="114300" distL="114300" distR="114300" wp14:anchorId="22363E83" wp14:editId="17685820">
            <wp:extent cx="6076950" cy="8391525"/>
            <wp:effectExtent l="0" t="0" r="0" b="9525"/>
            <wp:docPr id="2048807813"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90"/>
                    <a:srcRect/>
                    <a:stretch>
                      <a:fillRect/>
                    </a:stretch>
                  </pic:blipFill>
                  <pic:spPr>
                    <a:xfrm>
                      <a:off x="0" y="0"/>
                      <a:ext cx="6076950" cy="8391525"/>
                    </a:xfrm>
                    <a:prstGeom prst="rect">
                      <a:avLst/>
                    </a:prstGeom>
                    <a:ln/>
                  </pic:spPr>
                </pic:pic>
              </a:graphicData>
            </a:graphic>
          </wp:inline>
        </w:drawing>
      </w:r>
    </w:p>
    <w:p w14:paraId="238E323D" w14:textId="77777777" w:rsidR="004E6310" w:rsidRPr="00B16A81" w:rsidRDefault="004E6310" w:rsidP="004E6310">
      <w:pPr>
        <w:spacing w:before="240" w:after="240"/>
        <w:rPr>
          <w:b/>
        </w:rPr>
      </w:pPr>
      <w:r w:rsidRPr="00B16A81">
        <w:br w:type="page"/>
      </w:r>
    </w:p>
    <w:p w14:paraId="212A1F76" w14:textId="77777777" w:rsidR="004E6310" w:rsidRPr="003E358D" w:rsidRDefault="004E6310" w:rsidP="004E6310">
      <w:pPr>
        <w:spacing w:before="240" w:after="240"/>
        <w:rPr>
          <w:b/>
          <w:sz w:val="28"/>
          <w:szCs w:val="28"/>
        </w:rPr>
      </w:pPr>
      <w:r w:rsidRPr="003E358D">
        <w:rPr>
          <w:b/>
          <w:sz w:val="28"/>
          <w:szCs w:val="28"/>
        </w:rPr>
        <w:t>Алгоритм действий при регистрации родившегося ребенка:</w:t>
      </w:r>
    </w:p>
    <w:p w14:paraId="6805A86A" w14:textId="77777777" w:rsidR="004E6310" w:rsidRPr="00B16A81" w:rsidRDefault="004E6310" w:rsidP="004E6310">
      <w:pPr>
        <w:spacing w:before="240" w:after="240"/>
        <w:jc w:val="center"/>
      </w:pPr>
      <w:r w:rsidRPr="00B16A81">
        <w:rPr>
          <w:noProof/>
        </w:rPr>
        <w:drawing>
          <wp:inline distT="114300" distB="114300" distL="114300" distR="114300" wp14:anchorId="6D3BE7AC" wp14:editId="4557BBD6">
            <wp:extent cx="5981700" cy="8010525"/>
            <wp:effectExtent l="0" t="0" r="0" b="9525"/>
            <wp:docPr id="219107639"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91"/>
                    <a:srcRect/>
                    <a:stretch>
                      <a:fillRect/>
                    </a:stretch>
                  </pic:blipFill>
                  <pic:spPr>
                    <a:xfrm>
                      <a:off x="0" y="0"/>
                      <a:ext cx="5981700" cy="8010525"/>
                    </a:xfrm>
                    <a:prstGeom prst="rect">
                      <a:avLst/>
                    </a:prstGeom>
                    <a:ln/>
                  </pic:spPr>
                </pic:pic>
              </a:graphicData>
            </a:graphic>
          </wp:inline>
        </w:drawing>
      </w:r>
    </w:p>
    <w:p w14:paraId="3C1ACD57" w14:textId="77777777" w:rsidR="004E6310" w:rsidRDefault="004E6310" w:rsidP="004E6310">
      <w:pPr>
        <w:spacing w:before="240" w:after="240"/>
        <w:rPr>
          <w:b/>
        </w:rPr>
      </w:pPr>
    </w:p>
    <w:p w14:paraId="2A9F4F3C" w14:textId="77777777" w:rsidR="00D7004E" w:rsidRDefault="00D7004E"/>
    <w:p w14:paraId="0CF0A76F" w14:textId="37A7B53E" w:rsidR="00D7004E" w:rsidRPr="000A7C43" w:rsidRDefault="00D7004E" w:rsidP="00995599">
      <w:pPr>
        <w:spacing w:after="160"/>
        <w:jc w:val="right"/>
        <w:rPr>
          <w:b/>
          <w:sz w:val="28"/>
          <w:szCs w:val="28"/>
        </w:rPr>
      </w:pPr>
      <w:r w:rsidRPr="003701A1">
        <w:rPr>
          <w:b/>
          <w:sz w:val="28"/>
          <w:szCs w:val="28"/>
        </w:rPr>
        <w:t xml:space="preserve">ПРИЛОЖЕНИЕ </w:t>
      </w:r>
      <w:r w:rsidR="00E0658C">
        <w:rPr>
          <w:b/>
          <w:sz w:val="28"/>
          <w:szCs w:val="28"/>
          <w:lang w:val="uk-UA"/>
        </w:rPr>
        <w:t>Ж</w:t>
      </w:r>
    </w:p>
    <w:p w14:paraId="075402FA" w14:textId="2CC34A0C" w:rsidR="00D7004E" w:rsidRDefault="00D7004E" w:rsidP="00D7172D">
      <w:pPr>
        <w:jc w:val="center"/>
        <w:rPr>
          <w:b/>
          <w:sz w:val="28"/>
          <w:szCs w:val="28"/>
          <w:lang w:val="kk-KZ"/>
        </w:rPr>
      </w:pPr>
      <w:r>
        <w:rPr>
          <w:b/>
          <w:sz w:val="28"/>
          <w:szCs w:val="28"/>
        </w:rPr>
        <w:t>Анкета, для апробации ЕРДПГ на базе КАРМ</w:t>
      </w:r>
    </w:p>
    <w:p w14:paraId="05DFFCFE" w14:textId="77777777" w:rsidR="00D7172D" w:rsidRPr="00D7172D" w:rsidRDefault="00D7172D" w:rsidP="00D7172D">
      <w:pPr>
        <w:jc w:val="center"/>
        <w:rPr>
          <w:b/>
          <w:sz w:val="28"/>
          <w:szCs w:val="28"/>
          <w:lang w:val="kk-KZ"/>
        </w:rPr>
      </w:pPr>
    </w:p>
    <w:tbl>
      <w:tblPr>
        <w:tblW w:w="985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34"/>
        <w:gridCol w:w="9321"/>
      </w:tblGrid>
      <w:tr w:rsidR="00D7004E" w:rsidRPr="003701A1" w14:paraId="400D7D7C" w14:textId="77777777" w:rsidTr="0053445F">
        <w:trPr>
          <w:jc w:val="center"/>
        </w:trPr>
        <w:tc>
          <w:tcPr>
            <w:tcW w:w="534" w:type="dxa"/>
          </w:tcPr>
          <w:p w14:paraId="3D02E665" w14:textId="77777777" w:rsidR="00D7004E" w:rsidRPr="003701A1" w:rsidRDefault="00D7004E" w:rsidP="00D7004E">
            <w:pPr>
              <w:jc w:val="both"/>
              <w:rPr>
                <w:sz w:val="28"/>
                <w:szCs w:val="28"/>
              </w:rPr>
            </w:pPr>
            <w:r w:rsidRPr="003701A1">
              <w:rPr>
                <w:sz w:val="28"/>
                <w:szCs w:val="28"/>
              </w:rPr>
              <w:t>№</w:t>
            </w:r>
          </w:p>
        </w:tc>
        <w:tc>
          <w:tcPr>
            <w:tcW w:w="9321" w:type="dxa"/>
          </w:tcPr>
          <w:p w14:paraId="334D85A9" w14:textId="77777777" w:rsidR="00D7004E" w:rsidRPr="003701A1" w:rsidRDefault="00D7004E" w:rsidP="00D7004E">
            <w:pPr>
              <w:jc w:val="both"/>
              <w:rPr>
                <w:sz w:val="28"/>
                <w:szCs w:val="28"/>
              </w:rPr>
            </w:pPr>
            <w:r w:rsidRPr="003701A1">
              <w:rPr>
                <w:sz w:val="28"/>
                <w:szCs w:val="28"/>
              </w:rPr>
              <w:t>Вопросы</w:t>
            </w:r>
          </w:p>
        </w:tc>
      </w:tr>
      <w:tr w:rsidR="00D7004E" w:rsidRPr="003701A1" w14:paraId="5B8870BE" w14:textId="77777777" w:rsidTr="0053445F">
        <w:trPr>
          <w:jc w:val="center"/>
        </w:trPr>
        <w:tc>
          <w:tcPr>
            <w:tcW w:w="534" w:type="dxa"/>
          </w:tcPr>
          <w:p w14:paraId="6093D6C3" w14:textId="77777777" w:rsidR="00D7004E" w:rsidRPr="003701A1" w:rsidRDefault="00D7004E" w:rsidP="00D7004E">
            <w:pPr>
              <w:jc w:val="both"/>
              <w:rPr>
                <w:sz w:val="28"/>
                <w:szCs w:val="28"/>
              </w:rPr>
            </w:pPr>
            <w:r w:rsidRPr="003701A1">
              <w:rPr>
                <w:sz w:val="28"/>
                <w:szCs w:val="28"/>
              </w:rPr>
              <w:t>1</w:t>
            </w:r>
          </w:p>
        </w:tc>
        <w:tc>
          <w:tcPr>
            <w:tcW w:w="9321" w:type="dxa"/>
          </w:tcPr>
          <w:p w14:paraId="22A2D314" w14:textId="77777777" w:rsidR="00D7004E" w:rsidRPr="003701A1" w:rsidRDefault="00D7004E" w:rsidP="00D7004E">
            <w:pPr>
              <w:jc w:val="both"/>
              <w:rPr>
                <w:sz w:val="28"/>
                <w:szCs w:val="28"/>
              </w:rPr>
            </w:pPr>
            <w:r w:rsidRPr="00E7354B">
              <w:rPr>
                <w:sz w:val="28"/>
                <w:szCs w:val="28"/>
              </w:rPr>
              <w:t>Число программ ВМИ с донорской спермой (ДС)</w:t>
            </w:r>
          </w:p>
        </w:tc>
      </w:tr>
      <w:tr w:rsidR="00D7004E" w:rsidRPr="003701A1" w14:paraId="7A119A8F" w14:textId="77777777" w:rsidTr="0053445F">
        <w:trPr>
          <w:jc w:val="center"/>
        </w:trPr>
        <w:tc>
          <w:tcPr>
            <w:tcW w:w="534" w:type="dxa"/>
          </w:tcPr>
          <w:p w14:paraId="1C5A17FF" w14:textId="77777777" w:rsidR="00D7004E" w:rsidRPr="003701A1" w:rsidRDefault="00D7004E" w:rsidP="00D7004E">
            <w:pPr>
              <w:jc w:val="both"/>
              <w:rPr>
                <w:sz w:val="28"/>
                <w:szCs w:val="28"/>
              </w:rPr>
            </w:pPr>
            <w:r w:rsidRPr="003701A1">
              <w:rPr>
                <w:sz w:val="28"/>
                <w:szCs w:val="28"/>
              </w:rPr>
              <w:t>2</w:t>
            </w:r>
          </w:p>
        </w:tc>
        <w:tc>
          <w:tcPr>
            <w:tcW w:w="9321" w:type="dxa"/>
          </w:tcPr>
          <w:p w14:paraId="4757457D" w14:textId="77777777" w:rsidR="00D7004E" w:rsidRPr="003701A1" w:rsidRDefault="00D7004E" w:rsidP="00D7004E">
            <w:pPr>
              <w:jc w:val="both"/>
              <w:rPr>
                <w:sz w:val="28"/>
                <w:szCs w:val="28"/>
              </w:rPr>
            </w:pPr>
            <w:r w:rsidRPr="00E7354B">
              <w:rPr>
                <w:sz w:val="28"/>
                <w:szCs w:val="28"/>
              </w:rPr>
              <w:t>Число клинических беременностей после ВМИ с ДС</w:t>
            </w:r>
          </w:p>
        </w:tc>
      </w:tr>
      <w:tr w:rsidR="00D7004E" w:rsidRPr="003701A1" w14:paraId="06AC5AF7" w14:textId="77777777" w:rsidTr="0053445F">
        <w:trPr>
          <w:jc w:val="center"/>
        </w:trPr>
        <w:tc>
          <w:tcPr>
            <w:tcW w:w="534" w:type="dxa"/>
          </w:tcPr>
          <w:p w14:paraId="10634B1A" w14:textId="77777777" w:rsidR="00D7004E" w:rsidRPr="003701A1" w:rsidRDefault="00D7004E" w:rsidP="00D7004E">
            <w:pPr>
              <w:jc w:val="both"/>
              <w:rPr>
                <w:sz w:val="28"/>
                <w:szCs w:val="28"/>
              </w:rPr>
            </w:pPr>
            <w:r w:rsidRPr="003701A1">
              <w:rPr>
                <w:sz w:val="28"/>
                <w:szCs w:val="28"/>
              </w:rPr>
              <w:t>3</w:t>
            </w:r>
          </w:p>
        </w:tc>
        <w:tc>
          <w:tcPr>
            <w:tcW w:w="9321" w:type="dxa"/>
          </w:tcPr>
          <w:p w14:paraId="4C44CE54" w14:textId="77777777" w:rsidR="00D7004E" w:rsidRPr="003701A1" w:rsidRDefault="00D7004E" w:rsidP="00D7004E">
            <w:pPr>
              <w:jc w:val="both"/>
              <w:rPr>
                <w:sz w:val="28"/>
                <w:szCs w:val="28"/>
              </w:rPr>
            </w:pPr>
            <w:r w:rsidRPr="00E7354B">
              <w:rPr>
                <w:sz w:val="28"/>
                <w:szCs w:val="28"/>
              </w:rPr>
              <w:t>Количество рожденных детей после ВМИ с ДС</w:t>
            </w:r>
          </w:p>
        </w:tc>
      </w:tr>
      <w:tr w:rsidR="00D7004E" w:rsidRPr="003701A1" w14:paraId="5A7CDB23" w14:textId="77777777" w:rsidTr="0053445F">
        <w:trPr>
          <w:jc w:val="center"/>
        </w:trPr>
        <w:tc>
          <w:tcPr>
            <w:tcW w:w="534" w:type="dxa"/>
          </w:tcPr>
          <w:p w14:paraId="1D2A5F2B" w14:textId="77777777" w:rsidR="00D7004E" w:rsidRPr="003701A1" w:rsidRDefault="00D7004E" w:rsidP="00D7004E">
            <w:pPr>
              <w:jc w:val="both"/>
              <w:rPr>
                <w:sz w:val="28"/>
                <w:szCs w:val="28"/>
              </w:rPr>
            </w:pPr>
            <w:r w:rsidRPr="003701A1">
              <w:rPr>
                <w:sz w:val="28"/>
                <w:szCs w:val="28"/>
              </w:rPr>
              <w:t>4</w:t>
            </w:r>
          </w:p>
        </w:tc>
        <w:tc>
          <w:tcPr>
            <w:tcW w:w="9321" w:type="dxa"/>
          </w:tcPr>
          <w:p w14:paraId="7D91B941" w14:textId="77777777" w:rsidR="00D7004E" w:rsidRPr="003701A1" w:rsidRDefault="00D7004E" w:rsidP="00D7004E">
            <w:pPr>
              <w:jc w:val="both"/>
              <w:rPr>
                <w:sz w:val="28"/>
                <w:szCs w:val="28"/>
              </w:rPr>
            </w:pPr>
            <w:r w:rsidRPr="00E7354B">
              <w:rPr>
                <w:sz w:val="28"/>
                <w:szCs w:val="28"/>
              </w:rPr>
              <w:t>Число программ ЭКО с ДС</w:t>
            </w:r>
          </w:p>
        </w:tc>
      </w:tr>
      <w:tr w:rsidR="00D7004E" w:rsidRPr="003701A1" w14:paraId="02A7AB81" w14:textId="77777777" w:rsidTr="0053445F">
        <w:trPr>
          <w:jc w:val="center"/>
        </w:trPr>
        <w:tc>
          <w:tcPr>
            <w:tcW w:w="534" w:type="dxa"/>
          </w:tcPr>
          <w:p w14:paraId="02EFB68B" w14:textId="77777777" w:rsidR="00D7004E" w:rsidRPr="003701A1" w:rsidRDefault="00D7004E" w:rsidP="00D7004E">
            <w:pPr>
              <w:jc w:val="both"/>
              <w:rPr>
                <w:sz w:val="28"/>
                <w:szCs w:val="28"/>
              </w:rPr>
            </w:pPr>
            <w:r w:rsidRPr="003701A1">
              <w:rPr>
                <w:sz w:val="28"/>
                <w:szCs w:val="28"/>
              </w:rPr>
              <w:t>5</w:t>
            </w:r>
          </w:p>
        </w:tc>
        <w:tc>
          <w:tcPr>
            <w:tcW w:w="9321" w:type="dxa"/>
          </w:tcPr>
          <w:p w14:paraId="413AAA65" w14:textId="77777777" w:rsidR="00D7004E" w:rsidRPr="003701A1" w:rsidRDefault="00D7004E" w:rsidP="00D7004E">
            <w:pPr>
              <w:jc w:val="both"/>
              <w:rPr>
                <w:sz w:val="28"/>
                <w:szCs w:val="28"/>
              </w:rPr>
            </w:pPr>
            <w:r w:rsidRPr="00E7354B">
              <w:rPr>
                <w:sz w:val="28"/>
                <w:szCs w:val="28"/>
              </w:rPr>
              <w:t>Число клинических беременностей после ЭКО с ДС</w:t>
            </w:r>
          </w:p>
        </w:tc>
      </w:tr>
      <w:tr w:rsidR="00D7004E" w:rsidRPr="003701A1" w14:paraId="531FB444" w14:textId="77777777" w:rsidTr="0053445F">
        <w:trPr>
          <w:jc w:val="center"/>
        </w:trPr>
        <w:tc>
          <w:tcPr>
            <w:tcW w:w="534" w:type="dxa"/>
          </w:tcPr>
          <w:p w14:paraId="756B30ED" w14:textId="77777777" w:rsidR="00D7004E" w:rsidRPr="003701A1" w:rsidRDefault="00D7004E" w:rsidP="00D7004E">
            <w:pPr>
              <w:jc w:val="both"/>
              <w:rPr>
                <w:sz w:val="28"/>
                <w:szCs w:val="28"/>
              </w:rPr>
            </w:pPr>
            <w:r w:rsidRPr="003701A1">
              <w:rPr>
                <w:sz w:val="28"/>
                <w:szCs w:val="28"/>
              </w:rPr>
              <w:t>6</w:t>
            </w:r>
          </w:p>
        </w:tc>
        <w:tc>
          <w:tcPr>
            <w:tcW w:w="9321" w:type="dxa"/>
          </w:tcPr>
          <w:p w14:paraId="2C40F5BA" w14:textId="77777777" w:rsidR="00D7004E" w:rsidRPr="003701A1" w:rsidRDefault="00D7004E" w:rsidP="00D7004E">
            <w:pPr>
              <w:jc w:val="both"/>
              <w:rPr>
                <w:sz w:val="28"/>
                <w:szCs w:val="28"/>
              </w:rPr>
            </w:pPr>
            <w:r w:rsidRPr="00E7354B">
              <w:rPr>
                <w:sz w:val="28"/>
                <w:szCs w:val="28"/>
              </w:rPr>
              <w:t>Количество рожденных детей после ЭКО с ДС (граждан РК)</w:t>
            </w:r>
          </w:p>
        </w:tc>
      </w:tr>
      <w:tr w:rsidR="00D7004E" w:rsidRPr="003701A1" w14:paraId="41873707" w14:textId="77777777" w:rsidTr="0053445F">
        <w:trPr>
          <w:jc w:val="center"/>
        </w:trPr>
        <w:tc>
          <w:tcPr>
            <w:tcW w:w="534" w:type="dxa"/>
          </w:tcPr>
          <w:p w14:paraId="02536A6D" w14:textId="77777777" w:rsidR="00D7004E" w:rsidRPr="003701A1" w:rsidRDefault="00D7004E" w:rsidP="00D7004E">
            <w:pPr>
              <w:jc w:val="both"/>
              <w:rPr>
                <w:sz w:val="28"/>
                <w:szCs w:val="28"/>
              </w:rPr>
            </w:pPr>
            <w:r w:rsidRPr="003701A1">
              <w:rPr>
                <w:sz w:val="28"/>
                <w:szCs w:val="28"/>
              </w:rPr>
              <w:t>7</w:t>
            </w:r>
          </w:p>
        </w:tc>
        <w:tc>
          <w:tcPr>
            <w:tcW w:w="9321" w:type="dxa"/>
          </w:tcPr>
          <w:p w14:paraId="55268348" w14:textId="77777777" w:rsidR="00D7004E" w:rsidRPr="003701A1" w:rsidRDefault="00D7004E" w:rsidP="00D7004E">
            <w:pPr>
              <w:jc w:val="both"/>
              <w:rPr>
                <w:sz w:val="28"/>
                <w:szCs w:val="28"/>
              </w:rPr>
            </w:pPr>
            <w:r w:rsidRPr="00E7354B">
              <w:rPr>
                <w:sz w:val="28"/>
                <w:szCs w:val="28"/>
              </w:rPr>
              <w:t>Количество рожденных детей с ДС у пар нерезидентов РК</w:t>
            </w:r>
          </w:p>
        </w:tc>
      </w:tr>
      <w:tr w:rsidR="00D7004E" w:rsidRPr="003701A1" w14:paraId="67B9FC57" w14:textId="77777777" w:rsidTr="0053445F">
        <w:trPr>
          <w:jc w:val="center"/>
        </w:trPr>
        <w:tc>
          <w:tcPr>
            <w:tcW w:w="534" w:type="dxa"/>
          </w:tcPr>
          <w:p w14:paraId="7B56D82A" w14:textId="77777777" w:rsidR="00D7004E" w:rsidRPr="003701A1" w:rsidRDefault="00D7004E" w:rsidP="00D7004E">
            <w:pPr>
              <w:jc w:val="both"/>
              <w:rPr>
                <w:sz w:val="28"/>
                <w:szCs w:val="28"/>
              </w:rPr>
            </w:pPr>
            <w:r w:rsidRPr="003701A1">
              <w:rPr>
                <w:sz w:val="28"/>
                <w:szCs w:val="28"/>
              </w:rPr>
              <w:t>8</w:t>
            </w:r>
          </w:p>
        </w:tc>
        <w:tc>
          <w:tcPr>
            <w:tcW w:w="9321" w:type="dxa"/>
          </w:tcPr>
          <w:p w14:paraId="4DAFAE2E" w14:textId="77777777" w:rsidR="00D7004E" w:rsidRPr="003701A1" w:rsidRDefault="00D7004E" w:rsidP="00D7004E">
            <w:pPr>
              <w:jc w:val="both"/>
              <w:rPr>
                <w:sz w:val="28"/>
                <w:szCs w:val="28"/>
              </w:rPr>
            </w:pPr>
            <w:r w:rsidRPr="00E7354B">
              <w:rPr>
                <w:sz w:val="28"/>
                <w:szCs w:val="28"/>
              </w:rPr>
              <w:t>Число программ ЭКО с донорскими ооцитами (ДО)</w:t>
            </w:r>
          </w:p>
        </w:tc>
      </w:tr>
      <w:tr w:rsidR="00D7004E" w:rsidRPr="003701A1" w14:paraId="2714BF72" w14:textId="77777777" w:rsidTr="0053445F">
        <w:trPr>
          <w:jc w:val="center"/>
        </w:trPr>
        <w:tc>
          <w:tcPr>
            <w:tcW w:w="534" w:type="dxa"/>
          </w:tcPr>
          <w:p w14:paraId="65128971" w14:textId="77777777" w:rsidR="00D7004E" w:rsidRPr="003701A1" w:rsidRDefault="00D7004E" w:rsidP="00D7004E">
            <w:pPr>
              <w:jc w:val="both"/>
              <w:rPr>
                <w:sz w:val="28"/>
                <w:szCs w:val="28"/>
              </w:rPr>
            </w:pPr>
            <w:r w:rsidRPr="003701A1">
              <w:rPr>
                <w:sz w:val="28"/>
                <w:szCs w:val="28"/>
              </w:rPr>
              <w:t>9</w:t>
            </w:r>
          </w:p>
        </w:tc>
        <w:tc>
          <w:tcPr>
            <w:tcW w:w="9321" w:type="dxa"/>
          </w:tcPr>
          <w:p w14:paraId="132FAD36" w14:textId="77777777" w:rsidR="00D7004E" w:rsidRPr="003701A1" w:rsidRDefault="00D7004E" w:rsidP="00D7004E">
            <w:pPr>
              <w:jc w:val="both"/>
              <w:rPr>
                <w:sz w:val="28"/>
                <w:szCs w:val="28"/>
              </w:rPr>
            </w:pPr>
            <w:r w:rsidRPr="00E7354B">
              <w:rPr>
                <w:sz w:val="28"/>
                <w:szCs w:val="28"/>
              </w:rPr>
              <w:t>Переносы эмбрионов в свежем/синхронизированном цикле с ДО</w:t>
            </w:r>
          </w:p>
        </w:tc>
      </w:tr>
      <w:tr w:rsidR="00D7004E" w:rsidRPr="003701A1" w14:paraId="4D5D8A14" w14:textId="77777777" w:rsidTr="0053445F">
        <w:trPr>
          <w:jc w:val="center"/>
        </w:trPr>
        <w:tc>
          <w:tcPr>
            <w:tcW w:w="534" w:type="dxa"/>
          </w:tcPr>
          <w:p w14:paraId="62012F2F" w14:textId="77777777" w:rsidR="00D7004E" w:rsidRPr="003701A1" w:rsidRDefault="00D7004E" w:rsidP="00D7004E">
            <w:pPr>
              <w:jc w:val="both"/>
              <w:rPr>
                <w:sz w:val="28"/>
                <w:szCs w:val="28"/>
              </w:rPr>
            </w:pPr>
            <w:r w:rsidRPr="003701A1">
              <w:rPr>
                <w:sz w:val="28"/>
                <w:szCs w:val="28"/>
              </w:rPr>
              <w:t>10</w:t>
            </w:r>
          </w:p>
        </w:tc>
        <w:tc>
          <w:tcPr>
            <w:tcW w:w="9321" w:type="dxa"/>
          </w:tcPr>
          <w:p w14:paraId="627C15CF" w14:textId="77777777" w:rsidR="00D7004E" w:rsidRPr="003701A1" w:rsidRDefault="00D7004E" w:rsidP="00D7004E">
            <w:pPr>
              <w:jc w:val="both"/>
              <w:rPr>
                <w:sz w:val="28"/>
                <w:szCs w:val="28"/>
              </w:rPr>
            </w:pPr>
            <w:r w:rsidRPr="00E7354B">
              <w:rPr>
                <w:sz w:val="28"/>
                <w:szCs w:val="28"/>
              </w:rPr>
              <w:t>Переносы эмбрионов с размороженными ДО</w:t>
            </w:r>
          </w:p>
        </w:tc>
      </w:tr>
      <w:tr w:rsidR="00D7004E" w:rsidRPr="003701A1" w14:paraId="1F3886F8" w14:textId="77777777" w:rsidTr="0053445F">
        <w:trPr>
          <w:jc w:val="center"/>
        </w:trPr>
        <w:tc>
          <w:tcPr>
            <w:tcW w:w="534" w:type="dxa"/>
          </w:tcPr>
          <w:p w14:paraId="1886FFFA" w14:textId="77777777" w:rsidR="00D7004E" w:rsidRPr="003701A1" w:rsidRDefault="00D7004E" w:rsidP="00D7004E">
            <w:pPr>
              <w:jc w:val="both"/>
              <w:rPr>
                <w:sz w:val="28"/>
                <w:szCs w:val="28"/>
              </w:rPr>
            </w:pPr>
            <w:r w:rsidRPr="003701A1">
              <w:rPr>
                <w:sz w:val="28"/>
                <w:szCs w:val="28"/>
              </w:rPr>
              <w:t>11</w:t>
            </w:r>
          </w:p>
        </w:tc>
        <w:tc>
          <w:tcPr>
            <w:tcW w:w="9321" w:type="dxa"/>
          </w:tcPr>
          <w:p w14:paraId="0E16E414" w14:textId="77777777" w:rsidR="00D7004E" w:rsidRPr="003701A1" w:rsidRDefault="00D7004E" w:rsidP="00D7004E">
            <w:pPr>
              <w:jc w:val="both"/>
              <w:rPr>
                <w:sz w:val="28"/>
                <w:szCs w:val="28"/>
              </w:rPr>
            </w:pPr>
            <w:r w:rsidRPr="00E7354B">
              <w:rPr>
                <w:sz w:val="28"/>
                <w:szCs w:val="28"/>
              </w:rPr>
              <w:t>Число клинических беременностей после ЭКО с использованием ДО</w:t>
            </w:r>
          </w:p>
        </w:tc>
      </w:tr>
      <w:tr w:rsidR="00D7004E" w:rsidRPr="003701A1" w14:paraId="1C0B3DEC" w14:textId="77777777" w:rsidTr="0053445F">
        <w:trPr>
          <w:jc w:val="center"/>
        </w:trPr>
        <w:tc>
          <w:tcPr>
            <w:tcW w:w="534" w:type="dxa"/>
          </w:tcPr>
          <w:p w14:paraId="569E984E" w14:textId="77777777" w:rsidR="00D7004E" w:rsidRPr="003701A1" w:rsidRDefault="00D7004E" w:rsidP="00D7004E">
            <w:pPr>
              <w:jc w:val="both"/>
              <w:rPr>
                <w:sz w:val="28"/>
                <w:szCs w:val="28"/>
              </w:rPr>
            </w:pPr>
            <w:r w:rsidRPr="003701A1">
              <w:rPr>
                <w:sz w:val="28"/>
                <w:szCs w:val="28"/>
              </w:rPr>
              <w:t>12</w:t>
            </w:r>
          </w:p>
        </w:tc>
        <w:tc>
          <w:tcPr>
            <w:tcW w:w="9321" w:type="dxa"/>
          </w:tcPr>
          <w:p w14:paraId="1D45DBBA" w14:textId="77777777" w:rsidR="00D7004E" w:rsidRPr="003701A1" w:rsidRDefault="00D7004E" w:rsidP="00D7004E">
            <w:pPr>
              <w:jc w:val="both"/>
              <w:rPr>
                <w:sz w:val="28"/>
                <w:szCs w:val="28"/>
              </w:rPr>
            </w:pPr>
            <w:r w:rsidRPr="00E7354B">
              <w:rPr>
                <w:sz w:val="28"/>
                <w:szCs w:val="28"/>
              </w:rPr>
              <w:t>Количество рожденных детей с ДО (граждан РК)</w:t>
            </w:r>
          </w:p>
        </w:tc>
      </w:tr>
      <w:tr w:rsidR="00D7004E" w:rsidRPr="003701A1" w14:paraId="7FC6D156" w14:textId="77777777" w:rsidTr="0053445F">
        <w:trPr>
          <w:jc w:val="center"/>
        </w:trPr>
        <w:tc>
          <w:tcPr>
            <w:tcW w:w="534" w:type="dxa"/>
          </w:tcPr>
          <w:p w14:paraId="765347EB" w14:textId="77777777" w:rsidR="00D7004E" w:rsidRPr="003701A1" w:rsidRDefault="00D7004E" w:rsidP="00D7004E">
            <w:pPr>
              <w:jc w:val="both"/>
              <w:rPr>
                <w:sz w:val="28"/>
                <w:szCs w:val="28"/>
              </w:rPr>
            </w:pPr>
            <w:r w:rsidRPr="003701A1">
              <w:rPr>
                <w:sz w:val="28"/>
                <w:szCs w:val="28"/>
              </w:rPr>
              <w:t>13</w:t>
            </w:r>
          </w:p>
        </w:tc>
        <w:tc>
          <w:tcPr>
            <w:tcW w:w="9321" w:type="dxa"/>
          </w:tcPr>
          <w:p w14:paraId="73FB039F" w14:textId="77777777" w:rsidR="00D7004E" w:rsidRPr="003701A1" w:rsidRDefault="00D7004E" w:rsidP="00D7004E">
            <w:pPr>
              <w:jc w:val="both"/>
              <w:rPr>
                <w:sz w:val="28"/>
                <w:szCs w:val="28"/>
              </w:rPr>
            </w:pPr>
            <w:r w:rsidRPr="00E7354B">
              <w:rPr>
                <w:sz w:val="28"/>
                <w:szCs w:val="28"/>
              </w:rPr>
              <w:t>Количество рожденных детей с ДО у пар нерезидентов РК</w:t>
            </w:r>
          </w:p>
        </w:tc>
      </w:tr>
      <w:tr w:rsidR="00D7004E" w:rsidRPr="003701A1" w14:paraId="008BEED8" w14:textId="77777777" w:rsidTr="0053445F">
        <w:trPr>
          <w:jc w:val="center"/>
        </w:trPr>
        <w:tc>
          <w:tcPr>
            <w:tcW w:w="534" w:type="dxa"/>
          </w:tcPr>
          <w:p w14:paraId="0959C3B6" w14:textId="77777777" w:rsidR="00D7004E" w:rsidRPr="003701A1" w:rsidRDefault="00D7004E" w:rsidP="00D7004E">
            <w:pPr>
              <w:jc w:val="both"/>
              <w:rPr>
                <w:sz w:val="28"/>
                <w:szCs w:val="28"/>
              </w:rPr>
            </w:pPr>
            <w:r w:rsidRPr="003701A1">
              <w:rPr>
                <w:sz w:val="28"/>
                <w:szCs w:val="28"/>
              </w:rPr>
              <w:t>14</w:t>
            </w:r>
          </w:p>
        </w:tc>
        <w:tc>
          <w:tcPr>
            <w:tcW w:w="9321" w:type="dxa"/>
          </w:tcPr>
          <w:p w14:paraId="53B5CD25" w14:textId="77777777" w:rsidR="00D7004E" w:rsidRPr="003701A1" w:rsidRDefault="00D7004E" w:rsidP="00D7004E">
            <w:pPr>
              <w:jc w:val="both"/>
              <w:rPr>
                <w:sz w:val="28"/>
                <w:szCs w:val="28"/>
              </w:rPr>
            </w:pPr>
            <w:r w:rsidRPr="00E7354B">
              <w:rPr>
                <w:sz w:val="28"/>
                <w:szCs w:val="28"/>
              </w:rPr>
              <w:t>Сколько раз один и тот же донор ооцитов стал донатором за год (указать количество - 1,2,3,4 раза) в Вашей клинике</w:t>
            </w:r>
          </w:p>
        </w:tc>
      </w:tr>
      <w:tr w:rsidR="00D7004E" w:rsidRPr="003701A1" w14:paraId="0CCA1B53" w14:textId="77777777" w:rsidTr="0053445F">
        <w:trPr>
          <w:jc w:val="center"/>
        </w:trPr>
        <w:tc>
          <w:tcPr>
            <w:tcW w:w="534" w:type="dxa"/>
          </w:tcPr>
          <w:p w14:paraId="13568540" w14:textId="77777777" w:rsidR="00D7004E" w:rsidRPr="003701A1" w:rsidRDefault="00D7004E" w:rsidP="00D7004E">
            <w:pPr>
              <w:jc w:val="both"/>
              <w:rPr>
                <w:sz w:val="28"/>
                <w:szCs w:val="28"/>
              </w:rPr>
            </w:pPr>
            <w:r w:rsidRPr="003701A1">
              <w:rPr>
                <w:sz w:val="28"/>
                <w:szCs w:val="28"/>
              </w:rPr>
              <w:t>15</w:t>
            </w:r>
          </w:p>
        </w:tc>
        <w:tc>
          <w:tcPr>
            <w:tcW w:w="9321" w:type="dxa"/>
          </w:tcPr>
          <w:p w14:paraId="7942A53D" w14:textId="77777777" w:rsidR="00D7004E" w:rsidRPr="003701A1" w:rsidRDefault="00D7004E" w:rsidP="00D7004E">
            <w:pPr>
              <w:jc w:val="both"/>
              <w:rPr>
                <w:sz w:val="28"/>
                <w:szCs w:val="28"/>
              </w:rPr>
            </w:pPr>
            <w:r w:rsidRPr="00E7354B">
              <w:rPr>
                <w:sz w:val="28"/>
                <w:szCs w:val="28"/>
              </w:rPr>
              <w:t>Сколько раз один и тот же донор ооцитов стал донатором за год (указать количество -1,2,3,4 раза) в других клиниках</w:t>
            </w:r>
          </w:p>
        </w:tc>
      </w:tr>
      <w:tr w:rsidR="00D7004E" w:rsidRPr="003701A1" w14:paraId="5A13D55F" w14:textId="77777777" w:rsidTr="0053445F">
        <w:trPr>
          <w:jc w:val="center"/>
        </w:trPr>
        <w:tc>
          <w:tcPr>
            <w:tcW w:w="534" w:type="dxa"/>
          </w:tcPr>
          <w:p w14:paraId="4086E84A" w14:textId="77777777" w:rsidR="00D7004E" w:rsidRPr="003701A1" w:rsidRDefault="00D7004E" w:rsidP="00D7004E">
            <w:pPr>
              <w:jc w:val="both"/>
              <w:rPr>
                <w:sz w:val="28"/>
                <w:szCs w:val="28"/>
              </w:rPr>
            </w:pPr>
            <w:r w:rsidRPr="003701A1">
              <w:rPr>
                <w:sz w:val="28"/>
                <w:szCs w:val="28"/>
              </w:rPr>
              <w:t>16</w:t>
            </w:r>
          </w:p>
        </w:tc>
        <w:tc>
          <w:tcPr>
            <w:tcW w:w="9321" w:type="dxa"/>
          </w:tcPr>
          <w:p w14:paraId="128A2E03" w14:textId="77777777" w:rsidR="00D7004E" w:rsidRPr="003701A1" w:rsidRDefault="00D7004E" w:rsidP="00D7004E">
            <w:pPr>
              <w:jc w:val="both"/>
              <w:rPr>
                <w:sz w:val="28"/>
                <w:szCs w:val="28"/>
              </w:rPr>
            </w:pPr>
            <w:r w:rsidRPr="00E7354B">
              <w:rPr>
                <w:sz w:val="28"/>
                <w:szCs w:val="28"/>
              </w:rPr>
              <w:t>Сколько раз один и тот же донор спермы стал донатором за год (указать количество -1,2,3,4 раза)</w:t>
            </w:r>
          </w:p>
        </w:tc>
      </w:tr>
      <w:tr w:rsidR="00D7004E" w:rsidRPr="003701A1" w14:paraId="77C6BEF7" w14:textId="77777777" w:rsidTr="0053445F">
        <w:trPr>
          <w:jc w:val="center"/>
        </w:trPr>
        <w:tc>
          <w:tcPr>
            <w:tcW w:w="534" w:type="dxa"/>
          </w:tcPr>
          <w:p w14:paraId="45ED84C3" w14:textId="77777777" w:rsidR="00D7004E" w:rsidRPr="00E7354B" w:rsidRDefault="00D7004E" w:rsidP="00D7004E">
            <w:pPr>
              <w:jc w:val="both"/>
              <w:rPr>
                <w:sz w:val="28"/>
                <w:szCs w:val="28"/>
                <w:lang w:val="en-US"/>
              </w:rPr>
            </w:pPr>
            <w:r>
              <w:rPr>
                <w:sz w:val="28"/>
                <w:szCs w:val="28"/>
                <w:lang w:val="en-US"/>
              </w:rPr>
              <w:t>17</w:t>
            </w:r>
          </w:p>
        </w:tc>
        <w:tc>
          <w:tcPr>
            <w:tcW w:w="9321" w:type="dxa"/>
          </w:tcPr>
          <w:p w14:paraId="440B1238" w14:textId="77777777" w:rsidR="00D7004E" w:rsidRPr="003701A1" w:rsidRDefault="00D7004E" w:rsidP="00D7004E">
            <w:pPr>
              <w:jc w:val="both"/>
              <w:rPr>
                <w:sz w:val="28"/>
                <w:szCs w:val="28"/>
              </w:rPr>
            </w:pPr>
            <w:r w:rsidRPr="00E7354B">
              <w:rPr>
                <w:sz w:val="28"/>
                <w:szCs w:val="28"/>
              </w:rPr>
              <w:t>Проводится ли в вашей клинике учет рожденных детей от одного и того же донора ооцитов</w:t>
            </w:r>
          </w:p>
        </w:tc>
      </w:tr>
      <w:tr w:rsidR="00D7004E" w:rsidRPr="003701A1" w14:paraId="16893374" w14:textId="77777777" w:rsidTr="0053445F">
        <w:trPr>
          <w:jc w:val="center"/>
        </w:trPr>
        <w:tc>
          <w:tcPr>
            <w:tcW w:w="534" w:type="dxa"/>
          </w:tcPr>
          <w:p w14:paraId="1E98F4A8" w14:textId="77777777" w:rsidR="00D7004E" w:rsidRPr="00E7354B" w:rsidRDefault="00D7004E" w:rsidP="00D7004E">
            <w:pPr>
              <w:jc w:val="both"/>
              <w:rPr>
                <w:sz w:val="28"/>
                <w:szCs w:val="28"/>
                <w:lang w:val="en-US"/>
              </w:rPr>
            </w:pPr>
            <w:r>
              <w:rPr>
                <w:sz w:val="28"/>
                <w:szCs w:val="28"/>
                <w:lang w:val="en-US"/>
              </w:rPr>
              <w:t>18</w:t>
            </w:r>
          </w:p>
        </w:tc>
        <w:tc>
          <w:tcPr>
            <w:tcW w:w="9321" w:type="dxa"/>
          </w:tcPr>
          <w:p w14:paraId="6CEE8C4C" w14:textId="77777777" w:rsidR="00D7004E" w:rsidRPr="003701A1" w:rsidRDefault="00D7004E" w:rsidP="00D7004E">
            <w:pPr>
              <w:tabs>
                <w:tab w:val="left" w:pos="1095"/>
              </w:tabs>
              <w:jc w:val="both"/>
              <w:rPr>
                <w:sz w:val="28"/>
                <w:szCs w:val="28"/>
              </w:rPr>
            </w:pPr>
            <w:r w:rsidRPr="00E7354B">
              <w:rPr>
                <w:sz w:val="28"/>
                <w:szCs w:val="28"/>
              </w:rPr>
              <w:t>Проводится ли в вашей клинике учет рожденных детей от одного и того же донора спермы</w:t>
            </w:r>
          </w:p>
        </w:tc>
      </w:tr>
      <w:tr w:rsidR="00D7004E" w:rsidRPr="003701A1" w14:paraId="15831CFE" w14:textId="77777777" w:rsidTr="0053445F">
        <w:trPr>
          <w:jc w:val="center"/>
        </w:trPr>
        <w:tc>
          <w:tcPr>
            <w:tcW w:w="534" w:type="dxa"/>
          </w:tcPr>
          <w:p w14:paraId="288795BA" w14:textId="77777777" w:rsidR="00D7004E" w:rsidRPr="00E7354B" w:rsidRDefault="00D7004E" w:rsidP="00D7004E">
            <w:pPr>
              <w:jc w:val="both"/>
              <w:rPr>
                <w:sz w:val="28"/>
                <w:szCs w:val="28"/>
                <w:lang w:val="en-US"/>
              </w:rPr>
            </w:pPr>
            <w:r>
              <w:rPr>
                <w:sz w:val="28"/>
                <w:szCs w:val="28"/>
                <w:lang w:val="en-US"/>
              </w:rPr>
              <w:t>19</w:t>
            </w:r>
          </w:p>
        </w:tc>
        <w:tc>
          <w:tcPr>
            <w:tcW w:w="9321" w:type="dxa"/>
          </w:tcPr>
          <w:p w14:paraId="7487B6F7" w14:textId="77777777" w:rsidR="00D7004E" w:rsidRPr="003701A1" w:rsidRDefault="00D7004E" w:rsidP="00D7004E">
            <w:pPr>
              <w:tabs>
                <w:tab w:val="left" w:pos="1815"/>
              </w:tabs>
              <w:jc w:val="both"/>
              <w:rPr>
                <w:sz w:val="28"/>
                <w:szCs w:val="28"/>
              </w:rPr>
            </w:pPr>
            <w:r w:rsidRPr="00E7354B">
              <w:rPr>
                <w:sz w:val="28"/>
                <w:szCs w:val="28"/>
              </w:rPr>
              <w:t>Сколько раз в вашей клинике использовались донорские ооциты, привезенные из других клиник в РК?</w:t>
            </w:r>
          </w:p>
        </w:tc>
      </w:tr>
      <w:tr w:rsidR="00D7004E" w:rsidRPr="003701A1" w14:paraId="74D659C6" w14:textId="77777777" w:rsidTr="0053445F">
        <w:trPr>
          <w:jc w:val="center"/>
        </w:trPr>
        <w:tc>
          <w:tcPr>
            <w:tcW w:w="534" w:type="dxa"/>
          </w:tcPr>
          <w:p w14:paraId="61FBE81B" w14:textId="77777777" w:rsidR="00D7004E" w:rsidRPr="00E7354B" w:rsidRDefault="00D7004E" w:rsidP="00D7004E">
            <w:pPr>
              <w:jc w:val="both"/>
              <w:rPr>
                <w:sz w:val="28"/>
                <w:szCs w:val="28"/>
                <w:lang w:val="en-US"/>
              </w:rPr>
            </w:pPr>
            <w:r>
              <w:rPr>
                <w:sz w:val="28"/>
                <w:szCs w:val="28"/>
                <w:lang w:val="en-US"/>
              </w:rPr>
              <w:t>20</w:t>
            </w:r>
          </w:p>
        </w:tc>
        <w:tc>
          <w:tcPr>
            <w:tcW w:w="9321" w:type="dxa"/>
          </w:tcPr>
          <w:p w14:paraId="1804379E" w14:textId="77777777" w:rsidR="00D7004E" w:rsidRPr="003701A1" w:rsidRDefault="00D7004E" w:rsidP="00D7004E">
            <w:pPr>
              <w:tabs>
                <w:tab w:val="left" w:pos="2130"/>
              </w:tabs>
              <w:jc w:val="both"/>
              <w:rPr>
                <w:sz w:val="28"/>
                <w:szCs w:val="28"/>
              </w:rPr>
            </w:pPr>
            <w:r w:rsidRPr="00E7354B">
              <w:rPr>
                <w:sz w:val="28"/>
                <w:szCs w:val="28"/>
              </w:rPr>
              <w:t>Сколько раз в вашей клинике использовались донорские ооциты, привезенные из других стран?</w:t>
            </w:r>
          </w:p>
        </w:tc>
      </w:tr>
      <w:tr w:rsidR="00D7004E" w:rsidRPr="003701A1" w14:paraId="73710109" w14:textId="77777777" w:rsidTr="0053445F">
        <w:trPr>
          <w:jc w:val="center"/>
        </w:trPr>
        <w:tc>
          <w:tcPr>
            <w:tcW w:w="534" w:type="dxa"/>
          </w:tcPr>
          <w:p w14:paraId="5E3EF5AB" w14:textId="77777777" w:rsidR="00D7004E" w:rsidRPr="00E7354B" w:rsidRDefault="00D7004E" w:rsidP="00D7004E">
            <w:pPr>
              <w:jc w:val="both"/>
              <w:rPr>
                <w:sz w:val="28"/>
                <w:szCs w:val="28"/>
                <w:lang w:val="en-US"/>
              </w:rPr>
            </w:pPr>
            <w:r>
              <w:rPr>
                <w:sz w:val="28"/>
                <w:szCs w:val="28"/>
                <w:lang w:val="en-US"/>
              </w:rPr>
              <w:t>21</w:t>
            </w:r>
          </w:p>
        </w:tc>
        <w:tc>
          <w:tcPr>
            <w:tcW w:w="9321" w:type="dxa"/>
          </w:tcPr>
          <w:p w14:paraId="30637AF6" w14:textId="77777777" w:rsidR="00D7004E" w:rsidRPr="003701A1" w:rsidRDefault="00D7004E" w:rsidP="00D7004E">
            <w:pPr>
              <w:jc w:val="both"/>
              <w:rPr>
                <w:sz w:val="28"/>
                <w:szCs w:val="28"/>
              </w:rPr>
            </w:pPr>
            <w:r w:rsidRPr="00E7354B">
              <w:rPr>
                <w:sz w:val="28"/>
                <w:szCs w:val="28"/>
              </w:rPr>
              <w:t>Сколько раз в вашей клинике использовалась донорская сперма, привезенная из других клиник в РК?</w:t>
            </w:r>
          </w:p>
        </w:tc>
      </w:tr>
      <w:tr w:rsidR="00D7004E" w:rsidRPr="003701A1" w14:paraId="11C78B68" w14:textId="77777777" w:rsidTr="0053445F">
        <w:trPr>
          <w:jc w:val="center"/>
        </w:trPr>
        <w:tc>
          <w:tcPr>
            <w:tcW w:w="534" w:type="dxa"/>
          </w:tcPr>
          <w:p w14:paraId="5141B606" w14:textId="77777777" w:rsidR="00D7004E" w:rsidRPr="00E7354B" w:rsidRDefault="00D7004E" w:rsidP="00D7004E">
            <w:pPr>
              <w:jc w:val="both"/>
              <w:rPr>
                <w:sz w:val="28"/>
                <w:szCs w:val="28"/>
                <w:lang w:val="en-US"/>
              </w:rPr>
            </w:pPr>
            <w:r>
              <w:rPr>
                <w:sz w:val="28"/>
                <w:szCs w:val="28"/>
                <w:lang w:val="en-US"/>
              </w:rPr>
              <w:t>22</w:t>
            </w:r>
          </w:p>
        </w:tc>
        <w:tc>
          <w:tcPr>
            <w:tcW w:w="9321" w:type="dxa"/>
          </w:tcPr>
          <w:p w14:paraId="60F0D27A" w14:textId="77777777" w:rsidR="00D7004E" w:rsidRPr="003701A1" w:rsidRDefault="00D7004E" w:rsidP="00D7004E">
            <w:pPr>
              <w:jc w:val="both"/>
              <w:rPr>
                <w:sz w:val="28"/>
                <w:szCs w:val="28"/>
              </w:rPr>
            </w:pPr>
            <w:r w:rsidRPr="00E7354B">
              <w:rPr>
                <w:sz w:val="28"/>
                <w:szCs w:val="28"/>
              </w:rPr>
              <w:t>Сколько раз в вашей клинике использовалась донорская сперма, привезенная из других стран?</w:t>
            </w:r>
          </w:p>
        </w:tc>
      </w:tr>
    </w:tbl>
    <w:p w14:paraId="42D1FD56" w14:textId="77777777" w:rsidR="00D7004E" w:rsidRPr="004E6310" w:rsidRDefault="00D7004E"/>
    <w:sectPr w:rsidR="00D7004E" w:rsidRPr="004E6310" w:rsidSect="00556C7A">
      <w:footerReference w:type="default" r:id="rId92"/>
      <w:footerReference w:type="first" r:id="rId93"/>
      <w:pgSz w:w="11906" w:h="16838"/>
      <w:pgMar w:top="1134" w:right="567" w:bottom="1134" w:left="1701" w:header="709" w:footer="709" w:gutter="0"/>
      <w:pgNumType w:start="1"/>
      <w:cols w:space="720"/>
      <w:titlePg/>
      <w:docGrid w:linePitch="29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1EBD842C" w14:textId="77777777" w:rsidR="00521BCB" w:rsidRDefault="00521BCB" w:rsidP="00CB7043">
      <w:r>
        <w:separator/>
      </w:r>
    </w:p>
  </w:endnote>
  <w:endnote w:type="continuationSeparator" w:id="0">
    <w:p w14:paraId="594C6EFA" w14:textId="77777777" w:rsidR="00521BCB" w:rsidRDefault="00521BCB" w:rsidP="00CB704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Cambria">
    <w:panose1 w:val="02040503050406030204"/>
    <w:charset w:val="CC"/>
    <w:family w:val="roman"/>
    <w:pitch w:val="variable"/>
    <w:sig w:usb0="E00006FF" w:usb1="420024FF" w:usb2="02000000" w:usb3="00000000" w:csb0="0000019F" w:csb1="00000000"/>
  </w:font>
  <w:font w:name="Times New Roman">
    <w:panose1 w:val="02020603050405020304"/>
    <w:charset w:val="CC"/>
    <w:family w:val="roman"/>
    <w:pitch w:val="variable"/>
    <w:sig w:usb0="E0002EFF" w:usb1="C000785B" w:usb2="00000009" w:usb3="00000000" w:csb0="000001FF"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CC"/>
    <w:family w:val="swiss"/>
    <w:pitch w:val="variable"/>
    <w:sig w:usb0="E0002EFF" w:usb1="C000785B" w:usb2="00000009" w:usb3="00000000" w:csb0="000001FF" w:csb1="00000000"/>
  </w:font>
  <w:font w:name="Noto Sans Symbols">
    <w:altName w:val="Times New Roman"/>
    <w:charset w:val="00"/>
    <w:family w:val="auto"/>
    <w:pitch w:val="default"/>
  </w:font>
  <w:font w:name="Calibri">
    <w:panose1 w:val="020F0502020204030204"/>
    <w:charset w:val="CC"/>
    <w:family w:val="swiss"/>
    <w:pitch w:val="variable"/>
    <w:sig w:usb0="E4002EFF" w:usb1="C000247B" w:usb2="00000009" w:usb3="00000000" w:csb0="000001FF" w:csb1="00000000"/>
  </w:font>
  <w:font w:name="Georgia">
    <w:panose1 w:val="02040502050405020303"/>
    <w:charset w:val="CC"/>
    <w:family w:val="roman"/>
    <w:pitch w:val="variable"/>
    <w:sig w:usb0="00000287" w:usb1="00000000" w:usb2="00000000" w:usb3="00000000" w:csb0="0000009F" w:csb1="00000000"/>
  </w:font>
  <w:font w:name="Tahoma">
    <w:panose1 w:val="020B0604030504040204"/>
    <w:charset w:val="CC"/>
    <w:family w:val="swiss"/>
    <w:pitch w:val="variable"/>
    <w:sig w:usb0="E1002EFF" w:usb1="C000605B" w:usb2="00000029" w:usb3="00000000" w:csb0="000101FF" w:csb1="00000000"/>
  </w:font>
  <w:font w:name="Calibri Light">
    <w:panose1 w:val="020F0302020204030204"/>
    <w:charset w:val="CC"/>
    <w:family w:val="swiss"/>
    <w:pitch w:val="variable"/>
    <w:sig w:usb0="E4002EFF" w:usb1="C000247B" w:usb2="00000009" w:usb3="00000000" w:csb0="000001FF" w:csb1="00000000"/>
  </w:font>
  <w:font w:name="Helvetica Neue Light">
    <w:altName w:val="Corbel"/>
    <w:charset w:val="00"/>
    <w:family w:val="auto"/>
    <w:pitch w:val="variable"/>
    <w:sig w:usb0="00000001" w:usb1="5000205B" w:usb2="00000002" w:usb3="00000000" w:csb0="00000007" w:csb1="00000000"/>
  </w:font>
  <w:font w:name="Roboto">
    <w:altName w:val="Times New Roman"/>
    <w:charset w:val="00"/>
    <w:family w:val="auto"/>
    <w:pitch w:val="variable"/>
    <w:sig w:usb0="00000001" w:usb1="5000217F" w:usb2="00000021" w:usb3="00000000" w:csb0="0000019F" w:csb1="00000000"/>
  </w:font>
  <w:font w:name="Segoe UI">
    <w:panose1 w:val="020B0502040204020203"/>
    <w:charset w:val="CC"/>
    <w:family w:val="swiss"/>
    <w:pitch w:val="variable"/>
    <w:sig w:usb0="E4002EFF" w:usb1="C000E47F" w:usb2="00000009" w:usb3="00000000" w:csb0="000001FF" w:csb1="00000000"/>
  </w:font>
  <w:font w:name="Avenir">
    <w:altName w:val="Calibri"/>
    <w:charset w:val="00"/>
    <w:family w:val="swiss"/>
    <w:pitch w:val="variable"/>
    <w:sig w:usb0="800000AF" w:usb1="5000204A" w:usb2="00000000" w:usb3="00000000" w:csb0="0000009B" w:csb1="00000000"/>
  </w:font>
  <w:font w:name="inherit">
    <w:altName w:val="Cambria"/>
    <w:panose1 w:val="00000000000000000000"/>
    <w:charset w:val="00"/>
    <w:family w:val="roman"/>
    <w:notTrueType/>
    <w:pitch w:val="default"/>
  </w:font>
  <w:font w:name="Noto Sans">
    <w:altName w:val="Segoe UI"/>
    <w:charset w:val="00"/>
    <w:family w:val="swiss"/>
    <w:pitch w:val="variable"/>
    <w:sig w:usb0="00000001" w:usb1="400078FF" w:usb2="00000021" w:usb3="00000000" w:csb0="0000019F" w:csb1="00000000"/>
  </w:font>
  <w:font w:name="Helvetica Neue">
    <w:altName w:val="Sylfaen"/>
    <w:charset w:val="00"/>
    <w:family w:val="auto"/>
    <w:pitch w:val="variable"/>
    <w:sig w:usb0="E50002FF" w:usb1="500079DB" w:usb2="00000010" w:usb3="00000000" w:csb0="00000001" w:csb1="00000000"/>
  </w:font>
  <w:font w:name="Cambria Math">
    <w:panose1 w:val="02040503050406030204"/>
    <w:charset w:val="CC"/>
    <w:family w:val="roman"/>
    <w:pitch w:val="variable"/>
    <w:sig w:usb0="E00006FF" w:usb1="420024FF" w:usb2="02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801572845"/>
      <w:docPartObj>
        <w:docPartGallery w:val="Page Numbers (Bottom of Page)"/>
        <w:docPartUnique/>
      </w:docPartObj>
    </w:sdtPr>
    <w:sdtEndPr/>
    <w:sdtContent>
      <w:p w14:paraId="18E3FE95" w14:textId="7C53CB74" w:rsidR="007B3DAE" w:rsidRDefault="007B3DAE">
        <w:pPr>
          <w:pStyle w:val="afffffffff5"/>
          <w:jc w:val="center"/>
        </w:pPr>
        <w:r>
          <w:fldChar w:fldCharType="begin"/>
        </w:r>
        <w:r>
          <w:instrText>PAGE   \* MERGEFORMAT</w:instrText>
        </w:r>
        <w:r>
          <w:fldChar w:fldCharType="separate"/>
        </w:r>
        <w:r w:rsidR="00A1342C">
          <w:rPr>
            <w:noProof/>
          </w:rPr>
          <w:t>21</w:t>
        </w:r>
        <w:r>
          <w:fldChar w:fldCharType="end"/>
        </w:r>
      </w:p>
    </w:sdtContent>
  </w:sdt>
  <w:p w14:paraId="788AD0AE" w14:textId="77777777" w:rsidR="007B3DAE" w:rsidRDefault="007B3DAE">
    <w:pPr>
      <w:pStyle w:val="afffffffff5"/>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811520441"/>
      <w:docPartObj>
        <w:docPartGallery w:val="Page Numbers (Bottom of Page)"/>
        <w:docPartUnique/>
      </w:docPartObj>
    </w:sdtPr>
    <w:sdtEndPr/>
    <w:sdtContent>
      <w:p w14:paraId="1BE4B513" w14:textId="6A066DC4" w:rsidR="007B3DAE" w:rsidRDefault="007B3DAE">
        <w:pPr>
          <w:pStyle w:val="afffffffff5"/>
          <w:jc w:val="center"/>
        </w:pPr>
        <w:r>
          <w:fldChar w:fldCharType="begin"/>
        </w:r>
        <w:r>
          <w:instrText>PAGE   \* MERGEFORMAT</w:instrText>
        </w:r>
        <w:r>
          <w:fldChar w:fldCharType="separate"/>
        </w:r>
        <w:r w:rsidR="00521BCB">
          <w:rPr>
            <w:noProof/>
          </w:rPr>
          <w:t>1</w:t>
        </w:r>
        <w:r>
          <w:fldChar w:fldCharType="end"/>
        </w:r>
      </w:p>
    </w:sdtContent>
  </w:sdt>
  <w:p w14:paraId="476513AF" w14:textId="77777777" w:rsidR="007B3DAE" w:rsidRDefault="007B3DAE">
    <w:pPr>
      <w:pStyle w:val="afffffffff5"/>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63364DA2" w14:textId="77777777" w:rsidR="00521BCB" w:rsidRDefault="00521BCB" w:rsidP="00CB7043">
      <w:r>
        <w:separator/>
      </w:r>
    </w:p>
  </w:footnote>
  <w:footnote w:type="continuationSeparator" w:id="0">
    <w:p w14:paraId="6BA59889" w14:textId="77777777" w:rsidR="00521BCB" w:rsidRDefault="00521BCB" w:rsidP="00CB7043">
      <w:r>
        <w:continuationSeparator/>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43D41E5"/>
    <w:multiLevelType w:val="hybridMultilevel"/>
    <w:tmpl w:val="2E56EC1A"/>
    <w:lvl w:ilvl="0" w:tplc="D5FCE4F0">
      <w:start w:val="1"/>
      <w:numFmt w:val="decimal"/>
      <w:suff w:val="space"/>
      <w:lvlText w:val="%1."/>
      <w:lvlJc w:val="left"/>
      <w:pPr>
        <w:ind w:left="720" w:hanging="360"/>
      </w:pPr>
      <w:rPr>
        <w:rFonts w:asciiTheme="minorHAnsi" w:hAnsiTheme="minorHAnsi" w:cstheme="minorBidi" w:hint="default"/>
        <w:color w:val="auto"/>
        <w:sz w:val="24"/>
      </w:rPr>
    </w:lvl>
    <w:lvl w:ilvl="1" w:tplc="04190019">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 w15:restartNumberingAfterBreak="0">
    <w:nsid w:val="066E5146"/>
    <w:multiLevelType w:val="multilevel"/>
    <w:tmpl w:val="40C40F16"/>
    <w:lvl w:ilvl="0">
      <w:start w:val="1"/>
      <w:numFmt w:val="decimal"/>
      <w:lvlText w:val="%1."/>
      <w:lvlJc w:val="left"/>
      <w:pPr>
        <w:ind w:left="927" w:hanging="360"/>
      </w:pPr>
    </w:lvl>
    <w:lvl w:ilvl="1">
      <w:start w:val="1"/>
      <w:numFmt w:val="lowerLetter"/>
      <w:lvlText w:val="%2."/>
      <w:lvlJc w:val="left"/>
      <w:pPr>
        <w:ind w:left="1647" w:hanging="360"/>
      </w:pPr>
    </w:lvl>
    <w:lvl w:ilvl="2">
      <w:start w:val="1"/>
      <w:numFmt w:val="lowerRoman"/>
      <w:lvlText w:val="%3."/>
      <w:lvlJc w:val="right"/>
      <w:pPr>
        <w:ind w:left="2367" w:hanging="180"/>
      </w:pPr>
    </w:lvl>
    <w:lvl w:ilvl="3">
      <w:start w:val="1"/>
      <w:numFmt w:val="decimal"/>
      <w:lvlText w:val="%4."/>
      <w:lvlJc w:val="left"/>
      <w:pPr>
        <w:ind w:left="3087" w:hanging="360"/>
      </w:pPr>
    </w:lvl>
    <w:lvl w:ilvl="4">
      <w:start w:val="1"/>
      <w:numFmt w:val="lowerLetter"/>
      <w:lvlText w:val="%5."/>
      <w:lvlJc w:val="left"/>
      <w:pPr>
        <w:ind w:left="3807" w:hanging="360"/>
      </w:pPr>
    </w:lvl>
    <w:lvl w:ilvl="5">
      <w:start w:val="1"/>
      <w:numFmt w:val="lowerRoman"/>
      <w:lvlText w:val="%6."/>
      <w:lvlJc w:val="right"/>
      <w:pPr>
        <w:ind w:left="4527" w:hanging="180"/>
      </w:pPr>
    </w:lvl>
    <w:lvl w:ilvl="6">
      <w:start w:val="1"/>
      <w:numFmt w:val="decimal"/>
      <w:lvlText w:val="%7."/>
      <w:lvlJc w:val="left"/>
      <w:pPr>
        <w:ind w:left="5247" w:hanging="360"/>
      </w:pPr>
    </w:lvl>
    <w:lvl w:ilvl="7">
      <w:start w:val="1"/>
      <w:numFmt w:val="lowerLetter"/>
      <w:lvlText w:val="%8."/>
      <w:lvlJc w:val="left"/>
      <w:pPr>
        <w:ind w:left="5967" w:hanging="360"/>
      </w:pPr>
    </w:lvl>
    <w:lvl w:ilvl="8">
      <w:start w:val="1"/>
      <w:numFmt w:val="lowerRoman"/>
      <w:lvlText w:val="%9."/>
      <w:lvlJc w:val="right"/>
      <w:pPr>
        <w:ind w:left="6687" w:hanging="180"/>
      </w:pPr>
    </w:lvl>
  </w:abstractNum>
  <w:abstractNum w:abstractNumId="2" w15:restartNumberingAfterBreak="0">
    <w:nsid w:val="0BD9429D"/>
    <w:multiLevelType w:val="hybridMultilevel"/>
    <w:tmpl w:val="12B8A47E"/>
    <w:lvl w:ilvl="0" w:tplc="00BECD02">
      <w:start w:val="1"/>
      <w:numFmt w:val="decimal"/>
      <w:lvlText w:val="%1."/>
      <w:lvlJc w:val="left"/>
      <w:pPr>
        <w:ind w:left="2629" w:hanging="360"/>
      </w:pPr>
      <w:rPr>
        <w:lang w:val="uk-UA"/>
      </w:rPr>
    </w:lvl>
    <w:lvl w:ilvl="1" w:tplc="04190019">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 w15:restartNumberingAfterBreak="0">
    <w:nsid w:val="0E7F4764"/>
    <w:multiLevelType w:val="multilevel"/>
    <w:tmpl w:val="438A7EE0"/>
    <w:lvl w:ilvl="0">
      <w:start w:val="1"/>
      <w:numFmt w:val="decimal"/>
      <w:lvlText w:val="%1"/>
      <w:lvlJc w:val="left"/>
      <w:pPr>
        <w:ind w:left="1778" w:hanging="360"/>
      </w:pPr>
      <w:rPr>
        <w:rFonts w:hint="default"/>
        <w:sz w:val="28"/>
        <w:szCs w:val="28"/>
      </w:rPr>
    </w:lvl>
    <w:lvl w:ilvl="1">
      <w:start w:val="1"/>
      <w:numFmt w:val="lowerLetter"/>
      <w:lvlText w:val="%2."/>
      <w:lvlJc w:val="left"/>
      <w:pPr>
        <w:ind w:left="2007" w:hanging="360"/>
      </w:pPr>
    </w:lvl>
    <w:lvl w:ilvl="2">
      <w:start w:val="1"/>
      <w:numFmt w:val="lowerRoman"/>
      <w:lvlText w:val="%3."/>
      <w:lvlJc w:val="right"/>
      <w:pPr>
        <w:ind w:left="2727" w:hanging="180"/>
      </w:pPr>
    </w:lvl>
    <w:lvl w:ilvl="3">
      <w:start w:val="1"/>
      <w:numFmt w:val="decimal"/>
      <w:lvlText w:val="%4."/>
      <w:lvlJc w:val="left"/>
      <w:pPr>
        <w:ind w:left="3447" w:hanging="360"/>
      </w:pPr>
    </w:lvl>
    <w:lvl w:ilvl="4">
      <w:start w:val="1"/>
      <w:numFmt w:val="lowerLetter"/>
      <w:lvlText w:val="%5."/>
      <w:lvlJc w:val="left"/>
      <w:pPr>
        <w:ind w:left="4167" w:hanging="360"/>
      </w:pPr>
    </w:lvl>
    <w:lvl w:ilvl="5">
      <w:start w:val="1"/>
      <w:numFmt w:val="lowerRoman"/>
      <w:lvlText w:val="%6."/>
      <w:lvlJc w:val="right"/>
      <w:pPr>
        <w:ind w:left="4887" w:hanging="180"/>
      </w:pPr>
    </w:lvl>
    <w:lvl w:ilvl="6">
      <w:start w:val="1"/>
      <w:numFmt w:val="decimal"/>
      <w:lvlText w:val="%7."/>
      <w:lvlJc w:val="left"/>
      <w:pPr>
        <w:ind w:left="5607" w:hanging="360"/>
      </w:pPr>
    </w:lvl>
    <w:lvl w:ilvl="7">
      <w:start w:val="1"/>
      <w:numFmt w:val="lowerLetter"/>
      <w:lvlText w:val="%8."/>
      <w:lvlJc w:val="left"/>
      <w:pPr>
        <w:ind w:left="6327" w:hanging="360"/>
      </w:pPr>
    </w:lvl>
    <w:lvl w:ilvl="8">
      <w:start w:val="1"/>
      <w:numFmt w:val="lowerRoman"/>
      <w:lvlText w:val="%9."/>
      <w:lvlJc w:val="right"/>
      <w:pPr>
        <w:ind w:left="7047" w:hanging="180"/>
      </w:pPr>
    </w:lvl>
  </w:abstractNum>
  <w:abstractNum w:abstractNumId="4" w15:restartNumberingAfterBreak="0">
    <w:nsid w:val="128C28B7"/>
    <w:multiLevelType w:val="hybridMultilevel"/>
    <w:tmpl w:val="539860BE"/>
    <w:lvl w:ilvl="0" w:tplc="DE9A615E">
      <w:start w:val="1"/>
      <w:numFmt w:val="decimal"/>
      <w:lvlText w:val="%1."/>
      <w:lvlJc w:val="left"/>
      <w:pPr>
        <w:tabs>
          <w:tab w:val="num" w:pos="720"/>
        </w:tabs>
        <w:ind w:left="720" w:hanging="360"/>
      </w:pPr>
    </w:lvl>
    <w:lvl w:ilvl="1" w:tplc="BA363BC0" w:tentative="1">
      <w:start w:val="1"/>
      <w:numFmt w:val="decimal"/>
      <w:lvlText w:val="%2."/>
      <w:lvlJc w:val="left"/>
      <w:pPr>
        <w:tabs>
          <w:tab w:val="num" w:pos="1440"/>
        </w:tabs>
        <w:ind w:left="1440" w:hanging="360"/>
      </w:pPr>
    </w:lvl>
    <w:lvl w:ilvl="2" w:tplc="8FAAEA92" w:tentative="1">
      <w:start w:val="1"/>
      <w:numFmt w:val="decimal"/>
      <w:lvlText w:val="%3."/>
      <w:lvlJc w:val="left"/>
      <w:pPr>
        <w:tabs>
          <w:tab w:val="num" w:pos="2160"/>
        </w:tabs>
        <w:ind w:left="2160" w:hanging="360"/>
      </w:pPr>
    </w:lvl>
    <w:lvl w:ilvl="3" w:tplc="94A044B2" w:tentative="1">
      <w:start w:val="1"/>
      <w:numFmt w:val="decimal"/>
      <w:lvlText w:val="%4."/>
      <w:lvlJc w:val="left"/>
      <w:pPr>
        <w:tabs>
          <w:tab w:val="num" w:pos="2880"/>
        </w:tabs>
        <w:ind w:left="2880" w:hanging="360"/>
      </w:pPr>
    </w:lvl>
    <w:lvl w:ilvl="4" w:tplc="E140D21C" w:tentative="1">
      <w:start w:val="1"/>
      <w:numFmt w:val="decimal"/>
      <w:lvlText w:val="%5."/>
      <w:lvlJc w:val="left"/>
      <w:pPr>
        <w:tabs>
          <w:tab w:val="num" w:pos="3600"/>
        </w:tabs>
        <w:ind w:left="3600" w:hanging="360"/>
      </w:pPr>
    </w:lvl>
    <w:lvl w:ilvl="5" w:tplc="37506FA0" w:tentative="1">
      <w:start w:val="1"/>
      <w:numFmt w:val="decimal"/>
      <w:lvlText w:val="%6."/>
      <w:lvlJc w:val="left"/>
      <w:pPr>
        <w:tabs>
          <w:tab w:val="num" w:pos="4320"/>
        </w:tabs>
        <w:ind w:left="4320" w:hanging="360"/>
      </w:pPr>
    </w:lvl>
    <w:lvl w:ilvl="6" w:tplc="DCAC3DD0" w:tentative="1">
      <w:start w:val="1"/>
      <w:numFmt w:val="decimal"/>
      <w:lvlText w:val="%7."/>
      <w:lvlJc w:val="left"/>
      <w:pPr>
        <w:tabs>
          <w:tab w:val="num" w:pos="5040"/>
        </w:tabs>
        <w:ind w:left="5040" w:hanging="360"/>
      </w:pPr>
    </w:lvl>
    <w:lvl w:ilvl="7" w:tplc="B2F4CCB0" w:tentative="1">
      <w:start w:val="1"/>
      <w:numFmt w:val="decimal"/>
      <w:lvlText w:val="%8."/>
      <w:lvlJc w:val="left"/>
      <w:pPr>
        <w:tabs>
          <w:tab w:val="num" w:pos="5760"/>
        </w:tabs>
        <w:ind w:left="5760" w:hanging="360"/>
      </w:pPr>
    </w:lvl>
    <w:lvl w:ilvl="8" w:tplc="05668000" w:tentative="1">
      <w:start w:val="1"/>
      <w:numFmt w:val="decimal"/>
      <w:lvlText w:val="%9."/>
      <w:lvlJc w:val="left"/>
      <w:pPr>
        <w:tabs>
          <w:tab w:val="num" w:pos="6480"/>
        </w:tabs>
        <w:ind w:left="6480" w:hanging="360"/>
      </w:pPr>
    </w:lvl>
  </w:abstractNum>
  <w:abstractNum w:abstractNumId="5" w15:restartNumberingAfterBreak="0">
    <w:nsid w:val="3D8B3B41"/>
    <w:multiLevelType w:val="multilevel"/>
    <w:tmpl w:val="62A01B46"/>
    <w:lvl w:ilvl="0">
      <w:start w:val="1"/>
      <w:numFmt w:val="decimal"/>
      <w:lvlText w:val="%1."/>
      <w:lvlJc w:val="left"/>
      <w:pPr>
        <w:tabs>
          <w:tab w:val="num" w:pos="360"/>
        </w:tabs>
        <w:ind w:left="360" w:hanging="360"/>
      </w:pPr>
      <w:rPr>
        <w:i w:val="0"/>
        <w:iCs/>
      </w:rPr>
    </w:lvl>
    <w:lvl w:ilvl="1" w:tentative="1">
      <w:start w:val="1"/>
      <w:numFmt w:val="decimal"/>
      <w:lvlText w:val="%2."/>
      <w:lvlJc w:val="left"/>
      <w:pPr>
        <w:tabs>
          <w:tab w:val="num" w:pos="1363"/>
        </w:tabs>
        <w:ind w:left="1363" w:hanging="360"/>
      </w:pPr>
    </w:lvl>
    <w:lvl w:ilvl="2" w:tentative="1">
      <w:start w:val="1"/>
      <w:numFmt w:val="decimal"/>
      <w:lvlText w:val="%3."/>
      <w:lvlJc w:val="left"/>
      <w:pPr>
        <w:tabs>
          <w:tab w:val="num" w:pos="2083"/>
        </w:tabs>
        <w:ind w:left="2083" w:hanging="360"/>
      </w:pPr>
    </w:lvl>
    <w:lvl w:ilvl="3" w:tentative="1">
      <w:start w:val="1"/>
      <w:numFmt w:val="decimal"/>
      <w:lvlText w:val="%4."/>
      <w:lvlJc w:val="left"/>
      <w:pPr>
        <w:tabs>
          <w:tab w:val="num" w:pos="2803"/>
        </w:tabs>
        <w:ind w:left="2803" w:hanging="360"/>
      </w:pPr>
    </w:lvl>
    <w:lvl w:ilvl="4" w:tentative="1">
      <w:start w:val="1"/>
      <w:numFmt w:val="decimal"/>
      <w:lvlText w:val="%5."/>
      <w:lvlJc w:val="left"/>
      <w:pPr>
        <w:tabs>
          <w:tab w:val="num" w:pos="3523"/>
        </w:tabs>
        <w:ind w:left="3523" w:hanging="360"/>
      </w:pPr>
    </w:lvl>
    <w:lvl w:ilvl="5" w:tentative="1">
      <w:start w:val="1"/>
      <w:numFmt w:val="decimal"/>
      <w:lvlText w:val="%6."/>
      <w:lvlJc w:val="left"/>
      <w:pPr>
        <w:tabs>
          <w:tab w:val="num" w:pos="4243"/>
        </w:tabs>
        <w:ind w:left="4243" w:hanging="360"/>
      </w:pPr>
    </w:lvl>
    <w:lvl w:ilvl="6" w:tentative="1">
      <w:start w:val="1"/>
      <w:numFmt w:val="decimal"/>
      <w:lvlText w:val="%7."/>
      <w:lvlJc w:val="left"/>
      <w:pPr>
        <w:tabs>
          <w:tab w:val="num" w:pos="4963"/>
        </w:tabs>
        <w:ind w:left="4963" w:hanging="360"/>
      </w:pPr>
    </w:lvl>
    <w:lvl w:ilvl="7" w:tentative="1">
      <w:start w:val="1"/>
      <w:numFmt w:val="decimal"/>
      <w:lvlText w:val="%8."/>
      <w:lvlJc w:val="left"/>
      <w:pPr>
        <w:tabs>
          <w:tab w:val="num" w:pos="5683"/>
        </w:tabs>
        <w:ind w:left="5683" w:hanging="360"/>
      </w:pPr>
    </w:lvl>
    <w:lvl w:ilvl="8" w:tentative="1">
      <w:start w:val="1"/>
      <w:numFmt w:val="decimal"/>
      <w:lvlText w:val="%9."/>
      <w:lvlJc w:val="left"/>
      <w:pPr>
        <w:tabs>
          <w:tab w:val="num" w:pos="6403"/>
        </w:tabs>
        <w:ind w:left="6403" w:hanging="360"/>
      </w:pPr>
    </w:lvl>
  </w:abstractNum>
  <w:abstractNum w:abstractNumId="6" w15:restartNumberingAfterBreak="0">
    <w:nsid w:val="41064B68"/>
    <w:multiLevelType w:val="hybridMultilevel"/>
    <w:tmpl w:val="846EE600"/>
    <w:lvl w:ilvl="0" w:tplc="25BAB650">
      <w:start w:val="1"/>
      <w:numFmt w:val="decimal"/>
      <w:lvlText w:val="%1."/>
      <w:lvlJc w:val="left"/>
      <w:pPr>
        <w:ind w:left="720" w:hanging="360"/>
      </w:pPr>
      <w:rPr>
        <w:rFonts w:ascii="Times New Roman" w:eastAsia="Times New Roman" w:hAnsi="Times New Roman" w:cs="Times New Roman"/>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7" w15:restartNumberingAfterBreak="0">
    <w:nsid w:val="46002563"/>
    <w:multiLevelType w:val="multilevel"/>
    <w:tmpl w:val="ED62503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 w15:restartNumberingAfterBreak="0">
    <w:nsid w:val="46FB437D"/>
    <w:multiLevelType w:val="multilevel"/>
    <w:tmpl w:val="AEC2E7E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 w15:restartNumberingAfterBreak="0">
    <w:nsid w:val="4EAE2BF7"/>
    <w:multiLevelType w:val="hybridMultilevel"/>
    <w:tmpl w:val="B2C0DDD8"/>
    <w:lvl w:ilvl="0" w:tplc="4AAE7DC6">
      <w:start w:val="1"/>
      <w:numFmt w:val="bullet"/>
      <w:lvlText w:val="•"/>
      <w:lvlJc w:val="left"/>
      <w:pPr>
        <w:tabs>
          <w:tab w:val="num" w:pos="720"/>
        </w:tabs>
        <w:ind w:left="720" w:hanging="360"/>
      </w:pPr>
      <w:rPr>
        <w:rFonts w:ascii="Arial" w:hAnsi="Arial" w:hint="default"/>
      </w:rPr>
    </w:lvl>
    <w:lvl w:ilvl="1" w:tplc="85244652" w:tentative="1">
      <w:start w:val="1"/>
      <w:numFmt w:val="bullet"/>
      <w:lvlText w:val="•"/>
      <w:lvlJc w:val="left"/>
      <w:pPr>
        <w:tabs>
          <w:tab w:val="num" w:pos="1440"/>
        </w:tabs>
        <w:ind w:left="1440" w:hanging="360"/>
      </w:pPr>
      <w:rPr>
        <w:rFonts w:ascii="Arial" w:hAnsi="Arial" w:hint="default"/>
      </w:rPr>
    </w:lvl>
    <w:lvl w:ilvl="2" w:tplc="3B22FDFC" w:tentative="1">
      <w:start w:val="1"/>
      <w:numFmt w:val="bullet"/>
      <w:lvlText w:val="•"/>
      <w:lvlJc w:val="left"/>
      <w:pPr>
        <w:tabs>
          <w:tab w:val="num" w:pos="2160"/>
        </w:tabs>
        <w:ind w:left="2160" w:hanging="360"/>
      </w:pPr>
      <w:rPr>
        <w:rFonts w:ascii="Arial" w:hAnsi="Arial" w:hint="default"/>
      </w:rPr>
    </w:lvl>
    <w:lvl w:ilvl="3" w:tplc="4BC8A952" w:tentative="1">
      <w:start w:val="1"/>
      <w:numFmt w:val="bullet"/>
      <w:lvlText w:val="•"/>
      <w:lvlJc w:val="left"/>
      <w:pPr>
        <w:tabs>
          <w:tab w:val="num" w:pos="2880"/>
        </w:tabs>
        <w:ind w:left="2880" w:hanging="360"/>
      </w:pPr>
      <w:rPr>
        <w:rFonts w:ascii="Arial" w:hAnsi="Arial" w:hint="default"/>
      </w:rPr>
    </w:lvl>
    <w:lvl w:ilvl="4" w:tplc="5282D434" w:tentative="1">
      <w:start w:val="1"/>
      <w:numFmt w:val="bullet"/>
      <w:lvlText w:val="•"/>
      <w:lvlJc w:val="left"/>
      <w:pPr>
        <w:tabs>
          <w:tab w:val="num" w:pos="3600"/>
        </w:tabs>
        <w:ind w:left="3600" w:hanging="360"/>
      </w:pPr>
      <w:rPr>
        <w:rFonts w:ascii="Arial" w:hAnsi="Arial" w:hint="default"/>
      </w:rPr>
    </w:lvl>
    <w:lvl w:ilvl="5" w:tplc="8EF029DA" w:tentative="1">
      <w:start w:val="1"/>
      <w:numFmt w:val="bullet"/>
      <w:lvlText w:val="•"/>
      <w:lvlJc w:val="left"/>
      <w:pPr>
        <w:tabs>
          <w:tab w:val="num" w:pos="4320"/>
        </w:tabs>
        <w:ind w:left="4320" w:hanging="360"/>
      </w:pPr>
      <w:rPr>
        <w:rFonts w:ascii="Arial" w:hAnsi="Arial" w:hint="default"/>
      </w:rPr>
    </w:lvl>
    <w:lvl w:ilvl="6" w:tplc="023C32CA" w:tentative="1">
      <w:start w:val="1"/>
      <w:numFmt w:val="bullet"/>
      <w:lvlText w:val="•"/>
      <w:lvlJc w:val="left"/>
      <w:pPr>
        <w:tabs>
          <w:tab w:val="num" w:pos="5040"/>
        </w:tabs>
        <w:ind w:left="5040" w:hanging="360"/>
      </w:pPr>
      <w:rPr>
        <w:rFonts w:ascii="Arial" w:hAnsi="Arial" w:hint="default"/>
      </w:rPr>
    </w:lvl>
    <w:lvl w:ilvl="7" w:tplc="C07CF8C0" w:tentative="1">
      <w:start w:val="1"/>
      <w:numFmt w:val="bullet"/>
      <w:lvlText w:val="•"/>
      <w:lvlJc w:val="left"/>
      <w:pPr>
        <w:tabs>
          <w:tab w:val="num" w:pos="5760"/>
        </w:tabs>
        <w:ind w:left="5760" w:hanging="360"/>
      </w:pPr>
      <w:rPr>
        <w:rFonts w:ascii="Arial" w:hAnsi="Arial" w:hint="default"/>
      </w:rPr>
    </w:lvl>
    <w:lvl w:ilvl="8" w:tplc="62AAA32C" w:tentative="1">
      <w:start w:val="1"/>
      <w:numFmt w:val="bullet"/>
      <w:lvlText w:val="•"/>
      <w:lvlJc w:val="left"/>
      <w:pPr>
        <w:tabs>
          <w:tab w:val="num" w:pos="6480"/>
        </w:tabs>
        <w:ind w:left="6480" w:hanging="360"/>
      </w:pPr>
      <w:rPr>
        <w:rFonts w:ascii="Arial" w:hAnsi="Arial" w:hint="default"/>
      </w:rPr>
    </w:lvl>
  </w:abstractNum>
  <w:abstractNum w:abstractNumId="10" w15:restartNumberingAfterBreak="0">
    <w:nsid w:val="54DE0BC7"/>
    <w:multiLevelType w:val="multilevel"/>
    <w:tmpl w:val="0332008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550B53CA"/>
    <w:multiLevelType w:val="hybridMultilevel"/>
    <w:tmpl w:val="BC0EE19A"/>
    <w:lvl w:ilvl="0" w:tplc="7CE4985A">
      <w:start w:val="1"/>
      <w:numFmt w:val="decimal"/>
      <w:lvlText w:val="%1"/>
      <w:lvlJc w:val="left"/>
      <w:pPr>
        <w:ind w:left="720" w:hanging="360"/>
      </w:pPr>
      <w:rPr>
        <w:rFonts w:ascii="Times New Roman" w:eastAsia="Times New Roman" w:hAnsi="Times New Roman" w:cs="Times New Roman"/>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2" w15:restartNumberingAfterBreak="0">
    <w:nsid w:val="55E0455C"/>
    <w:multiLevelType w:val="multilevel"/>
    <w:tmpl w:val="3314F314"/>
    <w:lvl w:ilvl="0">
      <w:numFmt w:val="bullet"/>
      <w:lvlText w:val="-"/>
      <w:lvlJc w:val="left"/>
      <w:pPr>
        <w:ind w:left="720" w:hanging="360"/>
      </w:pPr>
      <w:rPr>
        <w:rFonts w:ascii="Times New Roman" w:eastAsia="Times New Roman" w:hAnsi="Times New Roman" w:cs="Times New Roman"/>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3" w15:restartNumberingAfterBreak="0">
    <w:nsid w:val="5CE8004E"/>
    <w:multiLevelType w:val="multilevel"/>
    <w:tmpl w:val="A412B394"/>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4" w15:restartNumberingAfterBreak="0">
    <w:nsid w:val="5EA64044"/>
    <w:multiLevelType w:val="hybridMultilevel"/>
    <w:tmpl w:val="68EE06F2"/>
    <w:lvl w:ilvl="0" w:tplc="AB321004">
      <w:start w:val="1"/>
      <w:numFmt w:val="bullet"/>
      <w:lvlText w:val="•"/>
      <w:lvlJc w:val="left"/>
      <w:pPr>
        <w:tabs>
          <w:tab w:val="num" w:pos="720"/>
        </w:tabs>
        <w:ind w:left="720" w:hanging="360"/>
      </w:pPr>
      <w:rPr>
        <w:rFonts w:ascii="Arial" w:hAnsi="Arial" w:hint="default"/>
      </w:rPr>
    </w:lvl>
    <w:lvl w:ilvl="1" w:tplc="BD8E8E20" w:tentative="1">
      <w:start w:val="1"/>
      <w:numFmt w:val="bullet"/>
      <w:lvlText w:val="•"/>
      <w:lvlJc w:val="left"/>
      <w:pPr>
        <w:tabs>
          <w:tab w:val="num" w:pos="1440"/>
        </w:tabs>
        <w:ind w:left="1440" w:hanging="360"/>
      </w:pPr>
      <w:rPr>
        <w:rFonts w:ascii="Arial" w:hAnsi="Arial" w:hint="default"/>
      </w:rPr>
    </w:lvl>
    <w:lvl w:ilvl="2" w:tplc="D8141F76" w:tentative="1">
      <w:start w:val="1"/>
      <w:numFmt w:val="bullet"/>
      <w:lvlText w:val="•"/>
      <w:lvlJc w:val="left"/>
      <w:pPr>
        <w:tabs>
          <w:tab w:val="num" w:pos="2160"/>
        </w:tabs>
        <w:ind w:left="2160" w:hanging="360"/>
      </w:pPr>
      <w:rPr>
        <w:rFonts w:ascii="Arial" w:hAnsi="Arial" w:hint="default"/>
      </w:rPr>
    </w:lvl>
    <w:lvl w:ilvl="3" w:tplc="334EC762" w:tentative="1">
      <w:start w:val="1"/>
      <w:numFmt w:val="bullet"/>
      <w:lvlText w:val="•"/>
      <w:lvlJc w:val="left"/>
      <w:pPr>
        <w:tabs>
          <w:tab w:val="num" w:pos="2880"/>
        </w:tabs>
        <w:ind w:left="2880" w:hanging="360"/>
      </w:pPr>
      <w:rPr>
        <w:rFonts w:ascii="Arial" w:hAnsi="Arial" w:hint="default"/>
      </w:rPr>
    </w:lvl>
    <w:lvl w:ilvl="4" w:tplc="774C22A2" w:tentative="1">
      <w:start w:val="1"/>
      <w:numFmt w:val="bullet"/>
      <w:lvlText w:val="•"/>
      <w:lvlJc w:val="left"/>
      <w:pPr>
        <w:tabs>
          <w:tab w:val="num" w:pos="3600"/>
        </w:tabs>
        <w:ind w:left="3600" w:hanging="360"/>
      </w:pPr>
      <w:rPr>
        <w:rFonts w:ascii="Arial" w:hAnsi="Arial" w:hint="default"/>
      </w:rPr>
    </w:lvl>
    <w:lvl w:ilvl="5" w:tplc="EB60541E" w:tentative="1">
      <w:start w:val="1"/>
      <w:numFmt w:val="bullet"/>
      <w:lvlText w:val="•"/>
      <w:lvlJc w:val="left"/>
      <w:pPr>
        <w:tabs>
          <w:tab w:val="num" w:pos="4320"/>
        </w:tabs>
        <w:ind w:left="4320" w:hanging="360"/>
      </w:pPr>
      <w:rPr>
        <w:rFonts w:ascii="Arial" w:hAnsi="Arial" w:hint="default"/>
      </w:rPr>
    </w:lvl>
    <w:lvl w:ilvl="6" w:tplc="88A6E2B0" w:tentative="1">
      <w:start w:val="1"/>
      <w:numFmt w:val="bullet"/>
      <w:lvlText w:val="•"/>
      <w:lvlJc w:val="left"/>
      <w:pPr>
        <w:tabs>
          <w:tab w:val="num" w:pos="5040"/>
        </w:tabs>
        <w:ind w:left="5040" w:hanging="360"/>
      </w:pPr>
      <w:rPr>
        <w:rFonts w:ascii="Arial" w:hAnsi="Arial" w:hint="default"/>
      </w:rPr>
    </w:lvl>
    <w:lvl w:ilvl="7" w:tplc="3CC85680" w:tentative="1">
      <w:start w:val="1"/>
      <w:numFmt w:val="bullet"/>
      <w:lvlText w:val="•"/>
      <w:lvlJc w:val="left"/>
      <w:pPr>
        <w:tabs>
          <w:tab w:val="num" w:pos="5760"/>
        </w:tabs>
        <w:ind w:left="5760" w:hanging="360"/>
      </w:pPr>
      <w:rPr>
        <w:rFonts w:ascii="Arial" w:hAnsi="Arial" w:hint="default"/>
      </w:rPr>
    </w:lvl>
    <w:lvl w:ilvl="8" w:tplc="C878581E" w:tentative="1">
      <w:start w:val="1"/>
      <w:numFmt w:val="bullet"/>
      <w:lvlText w:val="•"/>
      <w:lvlJc w:val="left"/>
      <w:pPr>
        <w:tabs>
          <w:tab w:val="num" w:pos="6480"/>
        </w:tabs>
        <w:ind w:left="6480" w:hanging="360"/>
      </w:pPr>
      <w:rPr>
        <w:rFonts w:ascii="Arial" w:hAnsi="Arial" w:hint="default"/>
      </w:rPr>
    </w:lvl>
  </w:abstractNum>
  <w:abstractNum w:abstractNumId="15" w15:restartNumberingAfterBreak="0">
    <w:nsid w:val="62663FE4"/>
    <w:multiLevelType w:val="hybridMultilevel"/>
    <w:tmpl w:val="5B343532"/>
    <w:lvl w:ilvl="0" w:tplc="9580CA74">
      <w:start w:val="1"/>
      <w:numFmt w:val="decimal"/>
      <w:lvlText w:val="%1."/>
      <w:lvlJc w:val="left"/>
      <w:pPr>
        <w:ind w:left="720" w:hanging="360"/>
      </w:pPr>
      <w:rPr>
        <w:rFonts w:eastAsiaTheme="minorHAnsi" w:hint="default"/>
        <w:color w:val="00000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6" w15:restartNumberingAfterBreak="0">
    <w:nsid w:val="66E651CE"/>
    <w:multiLevelType w:val="multilevel"/>
    <w:tmpl w:val="2F3C9DE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7" w15:restartNumberingAfterBreak="0">
    <w:nsid w:val="691E6E25"/>
    <w:multiLevelType w:val="multilevel"/>
    <w:tmpl w:val="C100CC2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 w15:restartNumberingAfterBreak="0">
    <w:nsid w:val="7D590277"/>
    <w:multiLevelType w:val="multilevel"/>
    <w:tmpl w:val="631823A4"/>
    <w:lvl w:ilvl="0">
      <w:start w:val="1"/>
      <w:numFmt w:val="decimal"/>
      <w:lvlText w:val="%1."/>
      <w:lvlJc w:val="left"/>
      <w:pPr>
        <w:ind w:left="720" w:hanging="360"/>
      </w:pPr>
    </w:lvl>
    <w:lvl w:ilvl="1">
      <w:start w:val="1"/>
      <w:numFmt w:val="decimal"/>
      <w:lvlText w:val="%1.%2"/>
      <w:lvlJc w:val="left"/>
      <w:pPr>
        <w:ind w:left="360" w:hanging="360"/>
      </w:pPr>
    </w:lvl>
    <w:lvl w:ilvl="2">
      <w:start w:val="1"/>
      <w:numFmt w:val="decimal"/>
      <w:lvlText w:val="%1.%2.%3"/>
      <w:lvlJc w:val="left"/>
      <w:pPr>
        <w:ind w:left="1494" w:hanging="720"/>
      </w:pPr>
    </w:lvl>
    <w:lvl w:ilvl="3">
      <w:start w:val="1"/>
      <w:numFmt w:val="decimal"/>
      <w:lvlText w:val="%1.%2.%3.%4"/>
      <w:lvlJc w:val="left"/>
      <w:pPr>
        <w:ind w:left="2061" w:hanging="1080"/>
      </w:pPr>
    </w:lvl>
    <w:lvl w:ilvl="4">
      <w:start w:val="1"/>
      <w:numFmt w:val="decimal"/>
      <w:lvlText w:val="%1.%2.%3.%4.%5"/>
      <w:lvlJc w:val="left"/>
      <w:pPr>
        <w:ind w:left="2268" w:hanging="1080"/>
      </w:pPr>
    </w:lvl>
    <w:lvl w:ilvl="5">
      <w:start w:val="1"/>
      <w:numFmt w:val="decimal"/>
      <w:lvlText w:val="%1.%2.%3.%4.%5.%6"/>
      <w:lvlJc w:val="left"/>
      <w:pPr>
        <w:ind w:left="2835" w:hanging="1440"/>
      </w:pPr>
    </w:lvl>
    <w:lvl w:ilvl="6">
      <w:start w:val="1"/>
      <w:numFmt w:val="decimal"/>
      <w:lvlText w:val="%1.%2.%3.%4.%5.%6.%7"/>
      <w:lvlJc w:val="left"/>
      <w:pPr>
        <w:ind w:left="3042" w:hanging="1440"/>
      </w:pPr>
    </w:lvl>
    <w:lvl w:ilvl="7">
      <w:start w:val="1"/>
      <w:numFmt w:val="decimal"/>
      <w:lvlText w:val="%1.%2.%3.%4.%5.%6.%7.%8"/>
      <w:lvlJc w:val="left"/>
      <w:pPr>
        <w:ind w:left="3609" w:hanging="1800"/>
      </w:pPr>
    </w:lvl>
    <w:lvl w:ilvl="8">
      <w:start w:val="1"/>
      <w:numFmt w:val="decimal"/>
      <w:lvlText w:val="%1.%2.%3.%4.%5.%6.%7.%8.%9"/>
      <w:lvlJc w:val="left"/>
      <w:pPr>
        <w:ind w:left="4176" w:hanging="2160"/>
      </w:pPr>
    </w:lvl>
  </w:abstractNum>
  <w:abstractNum w:abstractNumId="19" w15:restartNumberingAfterBreak="0">
    <w:nsid w:val="7FA40C8F"/>
    <w:multiLevelType w:val="multilevel"/>
    <w:tmpl w:val="0666F15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num w:numId="1">
    <w:abstractNumId w:val="1"/>
  </w:num>
  <w:num w:numId="2">
    <w:abstractNumId w:val="12"/>
  </w:num>
  <w:num w:numId="3">
    <w:abstractNumId w:val="18"/>
  </w:num>
  <w:num w:numId="4">
    <w:abstractNumId w:val="3"/>
  </w:num>
  <w:num w:numId="5">
    <w:abstractNumId w:val="13"/>
  </w:num>
  <w:num w:numId="6">
    <w:abstractNumId w:val="2"/>
  </w:num>
  <w:num w:numId="7">
    <w:abstractNumId w:val="6"/>
  </w:num>
  <w:num w:numId="8">
    <w:abstractNumId w:val="11"/>
  </w:num>
  <w:num w:numId="9">
    <w:abstractNumId w:val="5"/>
  </w:num>
  <w:num w:numId="10">
    <w:abstractNumId w:val="8"/>
  </w:num>
  <w:num w:numId="11">
    <w:abstractNumId w:val="19"/>
  </w:num>
  <w:num w:numId="12">
    <w:abstractNumId w:val="17"/>
  </w:num>
  <w:num w:numId="13">
    <w:abstractNumId w:val="7"/>
  </w:num>
  <w:num w:numId="14">
    <w:abstractNumId w:val="16"/>
  </w:num>
  <w:num w:numId="15">
    <w:abstractNumId w:val="10"/>
  </w:num>
  <w:num w:numId="16">
    <w:abstractNumId w:val="4"/>
  </w:num>
  <w:num w:numId="17">
    <w:abstractNumId w:val="14"/>
  </w:num>
  <w:num w:numId="18">
    <w:abstractNumId w:val="9"/>
  </w:num>
  <w:num w:numId="19">
    <w:abstractNumId w:val="0"/>
  </w:num>
  <w:num w:numId="20">
    <w:abstractNumId w:val="1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hideSpellingErrors/>
  <w:defaultTabStop w:val="720"/>
  <w:hyphenationZone w:val="425"/>
  <w:characterSpacingControl w:val="doNotCompress"/>
  <w:savePreviewPicture/>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CF0BE3"/>
    <w:rsid w:val="00000B5A"/>
    <w:rsid w:val="00001C3A"/>
    <w:rsid w:val="000038F1"/>
    <w:rsid w:val="00007309"/>
    <w:rsid w:val="00007E92"/>
    <w:rsid w:val="000168B5"/>
    <w:rsid w:val="000168BE"/>
    <w:rsid w:val="000174E0"/>
    <w:rsid w:val="000203C0"/>
    <w:rsid w:val="00020BC9"/>
    <w:rsid w:val="00022472"/>
    <w:rsid w:val="0002381A"/>
    <w:rsid w:val="000346E0"/>
    <w:rsid w:val="00034990"/>
    <w:rsid w:val="00035CFD"/>
    <w:rsid w:val="00035EA5"/>
    <w:rsid w:val="00040B67"/>
    <w:rsid w:val="00046031"/>
    <w:rsid w:val="00052029"/>
    <w:rsid w:val="00067760"/>
    <w:rsid w:val="00072379"/>
    <w:rsid w:val="00072F51"/>
    <w:rsid w:val="00074DCC"/>
    <w:rsid w:val="000771BA"/>
    <w:rsid w:val="00082BA3"/>
    <w:rsid w:val="00086DC9"/>
    <w:rsid w:val="00087628"/>
    <w:rsid w:val="000928AD"/>
    <w:rsid w:val="000936EB"/>
    <w:rsid w:val="0009463B"/>
    <w:rsid w:val="000A020E"/>
    <w:rsid w:val="000A0343"/>
    <w:rsid w:val="000A2627"/>
    <w:rsid w:val="000A3CAB"/>
    <w:rsid w:val="000A502B"/>
    <w:rsid w:val="000A7C43"/>
    <w:rsid w:val="000B0423"/>
    <w:rsid w:val="000C0BB9"/>
    <w:rsid w:val="000C19DA"/>
    <w:rsid w:val="000C2176"/>
    <w:rsid w:val="000C3875"/>
    <w:rsid w:val="000C44AB"/>
    <w:rsid w:val="000C5411"/>
    <w:rsid w:val="000C5A61"/>
    <w:rsid w:val="000D1A7B"/>
    <w:rsid w:val="000D1B64"/>
    <w:rsid w:val="000D47DA"/>
    <w:rsid w:val="000D5254"/>
    <w:rsid w:val="000D69DF"/>
    <w:rsid w:val="000D6F03"/>
    <w:rsid w:val="000E0716"/>
    <w:rsid w:val="000E27B9"/>
    <w:rsid w:val="000E7356"/>
    <w:rsid w:val="000F1AB9"/>
    <w:rsid w:val="000F1EE0"/>
    <w:rsid w:val="000F70C3"/>
    <w:rsid w:val="000F7CC2"/>
    <w:rsid w:val="00100DF6"/>
    <w:rsid w:val="00101B71"/>
    <w:rsid w:val="00102231"/>
    <w:rsid w:val="00106A61"/>
    <w:rsid w:val="00106DDD"/>
    <w:rsid w:val="00107220"/>
    <w:rsid w:val="00107FE1"/>
    <w:rsid w:val="001101BD"/>
    <w:rsid w:val="001107C7"/>
    <w:rsid w:val="001109DF"/>
    <w:rsid w:val="00121E2B"/>
    <w:rsid w:val="00121F39"/>
    <w:rsid w:val="0012522B"/>
    <w:rsid w:val="00126082"/>
    <w:rsid w:val="0012671B"/>
    <w:rsid w:val="00126AF6"/>
    <w:rsid w:val="00131045"/>
    <w:rsid w:val="001311F6"/>
    <w:rsid w:val="001318CA"/>
    <w:rsid w:val="001318ED"/>
    <w:rsid w:val="00131ADE"/>
    <w:rsid w:val="00134008"/>
    <w:rsid w:val="00135BB1"/>
    <w:rsid w:val="001377DE"/>
    <w:rsid w:val="00137C71"/>
    <w:rsid w:val="00140C96"/>
    <w:rsid w:val="00141572"/>
    <w:rsid w:val="00144586"/>
    <w:rsid w:val="0014526D"/>
    <w:rsid w:val="00145757"/>
    <w:rsid w:val="00146A67"/>
    <w:rsid w:val="00151683"/>
    <w:rsid w:val="001523D3"/>
    <w:rsid w:val="00156618"/>
    <w:rsid w:val="001579E9"/>
    <w:rsid w:val="00157F73"/>
    <w:rsid w:val="00163654"/>
    <w:rsid w:val="001662CE"/>
    <w:rsid w:val="001716E1"/>
    <w:rsid w:val="0017554B"/>
    <w:rsid w:val="00177FA1"/>
    <w:rsid w:val="00180371"/>
    <w:rsid w:val="00182F47"/>
    <w:rsid w:val="00190560"/>
    <w:rsid w:val="001906A5"/>
    <w:rsid w:val="00191943"/>
    <w:rsid w:val="00192402"/>
    <w:rsid w:val="00196715"/>
    <w:rsid w:val="001A1314"/>
    <w:rsid w:val="001A2547"/>
    <w:rsid w:val="001A294D"/>
    <w:rsid w:val="001A2A28"/>
    <w:rsid w:val="001A423A"/>
    <w:rsid w:val="001A44FB"/>
    <w:rsid w:val="001A4A50"/>
    <w:rsid w:val="001A6FFC"/>
    <w:rsid w:val="001A73DD"/>
    <w:rsid w:val="001A7D5F"/>
    <w:rsid w:val="001B16E8"/>
    <w:rsid w:val="001B5A54"/>
    <w:rsid w:val="001C0091"/>
    <w:rsid w:val="001C1706"/>
    <w:rsid w:val="001C2E2F"/>
    <w:rsid w:val="001C48DD"/>
    <w:rsid w:val="001C5E7E"/>
    <w:rsid w:val="001D0BC5"/>
    <w:rsid w:val="001D254B"/>
    <w:rsid w:val="001D2E3A"/>
    <w:rsid w:val="001D4F87"/>
    <w:rsid w:val="001D5E42"/>
    <w:rsid w:val="001D6448"/>
    <w:rsid w:val="001D7074"/>
    <w:rsid w:val="001D7DAC"/>
    <w:rsid w:val="001E4264"/>
    <w:rsid w:val="001F2D93"/>
    <w:rsid w:val="001F5850"/>
    <w:rsid w:val="00203450"/>
    <w:rsid w:val="0020517E"/>
    <w:rsid w:val="00206C86"/>
    <w:rsid w:val="00210CA1"/>
    <w:rsid w:val="0022458F"/>
    <w:rsid w:val="00227D10"/>
    <w:rsid w:val="00233A91"/>
    <w:rsid w:val="00233C5C"/>
    <w:rsid w:val="002377C1"/>
    <w:rsid w:val="00241BA8"/>
    <w:rsid w:val="002429E4"/>
    <w:rsid w:val="00242FE1"/>
    <w:rsid w:val="002476DA"/>
    <w:rsid w:val="00250590"/>
    <w:rsid w:val="00256CB3"/>
    <w:rsid w:val="00257421"/>
    <w:rsid w:val="00260E00"/>
    <w:rsid w:val="002611C3"/>
    <w:rsid w:val="0026242A"/>
    <w:rsid w:val="0026421B"/>
    <w:rsid w:val="0026514F"/>
    <w:rsid w:val="0027141E"/>
    <w:rsid w:val="002737FB"/>
    <w:rsid w:val="00274B3F"/>
    <w:rsid w:val="002774C5"/>
    <w:rsid w:val="00277CA9"/>
    <w:rsid w:val="0028036B"/>
    <w:rsid w:val="0028056D"/>
    <w:rsid w:val="00280878"/>
    <w:rsid w:val="002815F1"/>
    <w:rsid w:val="00282E4F"/>
    <w:rsid w:val="00286E6A"/>
    <w:rsid w:val="00290BF0"/>
    <w:rsid w:val="00295871"/>
    <w:rsid w:val="0029617C"/>
    <w:rsid w:val="002A0C23"/>
    <w:rsid w:val="002A0C8F"/>
    <w:rsid w:val="002A10E2"/>
    <w:rsid w:val="002A1C59"/>
    <w:rsid w:val="002A1DD0"/>
    <w:rsid w:val="002A2E7C"/>
    <w:rsid w:val="002A316E"/>
    <w:rsid w:val="002A3AF6"/>
    <w:rsid w:val="002A599D"/>
    <w:rsid w:val="002A61AD"/>
    <w:rsid w:val="002B62FD"/>
    <w:rsid w:val="002B7A38"/>
    <w:rsid w:val="002C224F"/>
    <w:rsid w:val="002C3D17"/>
    <w:rsid w:val="002C3EB0"/>
    <w:rsid w:val="002C52B8"/>
    <w:rsid w:val="002C7497"/>
    <w:rsid w:val="002D1C68"/>
    <w:rsid w:val="002D2B32"/>
    <w:rsid w:val="002D5155"/>
    <w:rsid w:val="002D7E52"/>
    <w:rsid w:val="002E248A"/>
    <w:rsid w:val="002E344D"/>
    <w:rsid w:val="002E3B59"/>
    <w:rsid w:val="002E430B"/>
    <w:rsid w:val="002E438E"/>
    <w:rsid w:val="002E4E1B"/>
    <w:rsid w:val="002E710A"/>
    <w:rsid w:val="002F12BD"/>
    <w:rsid w:val="002F25ED"/>
    <w:rsid w:val="002F2CE0"/>
    <w:rsid w:val="002F4BFC"/>
    <w:rsid w:val="002F55C1"/>
    <w:rsid w:val="002F5793"/>
    <w:rsid w:val="002F6E36"/>
    <w:rsid w:val="00300A92"/>
    <w:rsid w:val="003034E8"/>
    <w:rsid w:val="0030378A"/>
    <w:rsid w:val="00310BDC"/>
    <w:rsid w:val="00312EB6"/>
    <w:rsid w:val="00314C36"/>
    <w:rsid w:val="00315A6A"/>
    <w:rsid w:val="00315BC0"/>
    <w:rsid w:val="00320D3F"/>
    <w:rsid w:val="0032234A"/>
    <w:rsid w:val="00322FD2"/>
    <w:rsid w:val="00325FE6"/>
    <w:rsid w:val="0032650C"/>
    <w:rsid w:val="003270FC"/>
    <w:rsid w:val="00330B58"/>
    <w:rsid w:val="00330FDA"/>
    <w:rsid w:val="00332244"/>
    <w:rsid w:val="00332F2A"/>
    <w:rsid w:val="00333D95"/>
    <w:rsid w:val="003372FD"/>
    <w:rsid w:val="00340B1E"/>
    <w:rsid w:val="00346333"/>
    <w:rsid w:val="003477F9"/>
    <w:rsid w:val="00350A5D"/>
    <w:rsid w:val="0035113A"/>
    <w:rsid w:val="00352684"/>
    <w:rsid w:val="00353533"/>
    <w:rsid w:val="00353A7E"/>
    <w:rsid w:val="0036035D"/>
    <w:rsid w:val="00361E4F"/>
    <w:rsid w:val="00363D9C"/>
    <w:rsid w:val="00365651"/>
    <w:rsid w:val="00365F42"/>
    <w:rsid w:val="00367FDA"/>
    <w:rsid w:val="003701A1"/>
    <w:rsid w:val="00371A14"/>
    <w:rsid w:val="00373E5D"/>
    <w:rsid w:val="003817C2"/>
    <w:rsid w:val="00383CD8"/>
    <w:rsid w:val="00383CFF"/>
    <w:rsid w:val="003848C3"/>
    <w:rsid w:val="0038491D"/>
    <w:rsid w:val="00384E18"/>
    <w:rsid w:val="00387760"/>
    <w:rsid w:val="00390151"/>
    <w:rsid w:val="003904E6"/>
    <w:rsid w:val="003920BE"/>
    <w:rsid w:val="00392D8C"/>
    <w:rsid w:val="003959E3"/>
    <w:rsid w:val="00397258"/>
    <w:rsid w:val="003A021C"/>
    <w:rsid w:val="003A11E7"/>
    <w:rsid w:val="003A3141"/>
    <w:rsid w:val="003A39D7"/>
    <w:rsid w:val="003A4431"/>
    <w:rsid w:val="003A4590"/>
    <w:rsid w:val="003A51F0"/>
    <w:rsid w:val="003B0733"/>
    <w:rsid w:val="003B4083"/>
    <w:rsid w:val="003B42F2"/>
    <w:rsid w:val="003B796E"/>
    <w:rsid w:val="003C2970"/>
    <w:rsid w:val="003C5777"/>
    <w:rsid w:val="003C6BBC"/>
    <w:rsid w:val="003C76B9"/>
    <w:rsid w:val="003D0715"/>
    <w:rsid w:val="003D1C2A"/>
    <w:rsid w:val="003D2239"/>
    <w:rsid w:val="003D23BD"/>
    <w:rsid w:val="003D4E57"/>
    <w:rsid w:val="003D5A66"/>
    <w:rsid w:val="003D6FC7"/>
    <w:rsid w:val="003D7C1D"/>
    <w:rsid w:val="003E0896"/>
    <w:rsid w:val="003E309B"/>
    <w:rsid w:val="003E3352"/>
    <w:rsid w:val="003E358D"/>
    <w:rsid w:val="003E39D6"/>
    <w:rsid w:val="003E3FB2"/>
    <w:rsid w:val="003F0EF3"/>
    <w:rsid w:val="003F3198"/>
    <w:rsid w:val="003F377B"/>
    <w:rsid w:val="004000D0"/>
    <w:rsid w:val="004011B8"/>
    <w:rsid w:val="0040184E"/>
    <w:rsid w:val="00410A09"/>
    <w:rsid w:val="004118F4"/>
    <w:rsid w:val="004126FB"/>
    <w:rsid w:val="004154A0"/>
    <w:rsid w:val="00417762"/>
    <w:rsid w:val="004222D1"/>
    <w:rsid w:val="00423706"/>
    <w:rsid w:val="00424F66"/>
    <w:rsid w:val="004269BD"/>
    <w:rsid w:val="00426B39"/>
    <w:rsid w:val="00427FA1"/>
    <w:rsid w:val="00430331"/>
    <w:rsid w:val="00430383"/>
    <w:rsid w:val="00433B42"/>
    <w:rsid w:val="00433CA1"/>
    <w:rsid w:val="00433FD9"/>
    <w:rsid w:val="00437785"/>
    <w:rsid w:val="004416F2"/>
    <w:rsid w:val="004419C5"/>
    <w:rsid w:val="00441C6F"/>
    <w:rsid w:val="00441FD2"/>
    <w:rsid w:val="004422F7"/>
    <w:rsid w:val="004432B8"/>
    <w:rsid w:val="00443B57"/>
    <w:rsid w:val="00447F16"/>
    <w:rsid w:val="00450ED9"/>
    <w:rsid w:val="00452130"/>
    <w:rsid w:val="00452B25"/>
    <w:rsid w:val="004623D6"/>
    <w:rsid w:val="00465C07"/>
    <w:rsid w:val="00467268"/>
    <w:rsid w:val="00472E8F"/>
    <w:rsid w:val="00476468"/>
    <w:rsid w:val="00476A78"/>
    <w:rsid w:val="00476DD1"/>
    <w:rsid w:val="0047716B"/>
    <w:rsid w:val="00486CB1"/>
    <w:rsid w:val="00487B9B"/>
    <w:rsid w:val="00493E40"/>
    <w:rsid w:val="004947B5"/>
    <w:rsid w:val="00495708"/>
    <w:rsid w:val="004A04C7"/>
    <w:rsid w:val="004A58D8"/>
    <w:rsid w:val="004A6719"/>
    <w:rsid w:val="004A7AF0"/>
    <w:rsid w:val="004B4023"/>
    <w:rsid w:val="004B502E"/>
    <w:rsid w:val="004B613C"/>
    <w:rsid w:val="004B7265"/>
    <w:rsid w:val="004C18A6"/>
    <w:rsid w:val="004C291B"/>
    <w:rsid w:val="004C4022"/>
    <w:rsid w:val="004C65E9"/>
    <w:rsid w:val="004C6D01"/>
    <w:rsid w:val="004C6D72"/>
    <w:rsid w:val="004C789A"/>
    <w:rsid w:val="004D040E"/>
    <w:rsid w:val="004D095B"/>
    <w:rsid w:val="004D42C5"/>
    <w:rsid w:val="004D4EE5"/>
    <w:rsid w:val="004D50DD"/>
    <w:rsid w:val="004E0BDE"/>
    <w:rsid w:val="004E1D4B"/>
    <w:rsid w:val="004E2A25"/>
    <w:rsid w:val="004E4D02"/>
    <w:rsid w:val="004E5A57"/>
    <w:rsid w:val="004E6310"/>
    <w:rsid w:val="004E63FC"/>
    <w:rsid w:val="004E64BD"/>
    <w:rsid w:val="004F02B1"/>
    <w:rsid w:val="004F0DFC"/>
    <w:rsid w:val="004F11E2"/>
    <w:rsid w:val="004F152F"/>
    <w:rsid w:val="004F5398"/>
    <w:rsid w:val="004F65AE"/>
    <w:rsid w:val="005005A6"/>
    <w:rsid w:val="00500BDF"/>
    <w:rsid w:val="00501FD5"/>
    <w:rsid w:val="005062FD"/>
    <w:rsid w:val="00506599"/>
    <w:rsid w:val="00506939"/>
    <w:rsid w:val="005109B9"/>
    <w:rsid w:val="00513A60"/>
    <w:rsid w:val="0051519C"/>
    <w:rsid w:val="00515231"/>
    <w:rsid w:val="00515B61"/>
    <w:rsid w:val="00516EA8"/>
    <w:rsid w:val="005178F2"/>
    <w:rsid w:val="00521BCB"/>
    <w:rsid w:val="0052253E"/>
    <w:rsid w:val="00524467"/>
    <w:rsid w:val="00525379"/>
    <w:rsid w:val="00525C08"/>
    <w:rsid w:val="00527D1C"/>
    <w:rsid w:val="00532093"/>
    <w:rsid w:val="00532202"/>
    <w:rsid w:val="005429B1"/>
    <w:rsid w:val="00552B88"/>
    <w:rsid w:val="00556C7A"/>
    <w:rsid w:val="00560CB3"/>
    <w:rsid w:val="005616FD"/>
    <w:rsid w:val="00562B30"/>
    <w:rsid w:val="00563366"/>
    <w:rsid w:val="005634E6"/>
    <w:rsid w:val="0056527D"/>
    <w:rsid w:val="00570077"/>
    <w:rsid w:val="00570A3A"/>
    <w:rsid w:val="0057241C"/>
    <w:rsid w:val="0057284C"/>
    <w:rsid w:val="00572C05"/>
    <w:rsid w:val="00573295"/>
    <w:rsid w:val="00583DA4"/>
    <w:rsid w:val="00584ED2"/>
    <w:rsid w:val="0058697E"/>
    <w:rsid w:val="00586DD0"/>
    <w:rsid w:val="00590373"/>
    <w:rsid w:val="00591227"/>
    <w:rsid w:val="005919F5"/>
    <w:rsid w:val="0059525D"/>
    <w:rsid w:val="005A54EA"/>
    <w:rsid w:val="005A6FB7"/>
    <w:rsid w:val="005A7487"/>
    <w:rsid w:val="005B149B"/>
    <w:rsid w:val="005B2AC3"/>
    <w:rsid w:val="005B4D94"/>
    <w:rsid w:val="005B5A28"/>
    <w:rsid w:val="005B68C4"/>
    <w:rsid w:val="005B7417"/>
    <w:rsid w:val="005B76E0"/>
    <w:rsid w:val="005B7E6F"/>
    <w:rsid w:val="005C11C9"/>
    <w:rsid w:val="005C47A7"/>
    <w:rsid w:val="005C4D19"/>
    <w:rsid w:val="005C611D"/>
    <w:rsid w:val="005C61CE"/>
    <w:rsid w:val="005D1B23"/>
    <w:rsid w:val="005D3DD2"/>
    <w:rsid w:val="005D5769"/>
    <w:rsid w:val="005D6852"/>
    <w:rsid w:val="005D7A56"/>
    <w:rsid w:val="005E2D68"/>
    <w:rsid w:val="005E49AD"/>
    <w:rsid w:val="005E51F0"/>
    <w:rsid w:val="005E60C9"/>
    <w:rsid w:val="005E64B6"/>
    <w:rsid w:val="005E6C31"/>
    <w:rsid w:val="005F02EB"/>
    <w:rsid w:val="005F0EE4"/>
    <w:rsid w:val="005F2D71"/>
    <w:rsid w:val="005F57FA"/>
    <w:rsid w:val="005F601B"/>
    <w:rsid w:val="005F7811"/>
    <w:rsid w:val="0060132A"/>
    <w:rsid w:val="006014CC"/>
    <w:rsid w:val="00602B4A"/>
    <w:rsid w:val="00604481"/>
    <w:rsid w:val="006048DD"/>
    <w:rsid w:val="0061137E"/>
    <w:rsid w:val="006114AB"/>
    <w:rsid w:val="00611F0C"/>
    <w:rsid w:val="006137D9"/>
    <w:rsid w:val="00616D8B"/>
    <w:rsid w:val="0062272B"/>
    <w:rsid w:val="00623B63"/>
    <w:rsid w:val="00626031"/>
    <w:rsid w:val="00632C14"/>
    <w:rsid w:val="006349E9"/>
    <w:rsid w:val="006368A9"/>
    <w:rsid w:val="00636C8B"/>
    <w:rsid w:val="00637832"/>
    <w:rsid w:val="00642C0D"/>
    <w:rsid w:val="00652964"/>
    <w:rsid w:val="00654C16"/>
    <w:rsid w:val="00655CED"/>
    <w:rsid w:val="00662E11"/>
    <w:rsid w:val="00663055"/>
    <w:rsid w:val="00665883"/>
    <w:rsid w:val="00671734"/>
    <w:rsid w:val="006724BA"/>
    <w:rsid w:val="00673D63"/>
    <w:rsid w:val="00675476"/>
    <w:rsid w:val="0067560F"/>
    <w:rsid w:val="00675F5F"/>
    <w:rsid w:val="006772E6"/>
    <w:rsid w:val="006800F1"/>
    <w:rsid w:val="00680CEA"/>
    <w:rsid w:val="00681738"/>
    <w:rsid w:val="00682517"/>
    <w:rsid w:val="00690A02"/>
    <w:rsid w:val="00695926"/>
    <w:rsid w:val="00696F09"/>
    <w:rsid w:val="00697904"/>
    <w:rsid w:val="00697B54"/>
    <w:rsid w:val="006A00A5"/>
    <w:rsid w:val="006A0D27"/>
    <w:rsid w:val="006A1B1A"/>
    <w:rsid w:val="006A2341"/>
    <w:rsid w:val="006A4FF6"/>
    <w:rsid w:val="006A5A66"/>
    <w:rsid w:val="006A631A"/>
    <w:rsid w:val="006B1337"/>
    <w:rsid w:val="006B2EB7"/>
    <w:rsid w:val="006B4C39"/>
    <w:rsid w:val="006B51E3"/>
    <w:rsid w:val="006C1057"/>
    <w:rsid w:val="006C172D"/>
    <w:rsid w:val="006C1774"/>
    <w:rsid w:val="006C2663"/>
    <w:rsid w:val="006C45C0"/>
    <w:rsid w:val="006C71A8"/>
    <w:rsid w:val="006C7A3C"/>
    <w:rsid w:val="006D46A6"/>
    <w:rsid w:val="006D5773"/>
    <w:rsid w:val="006E1408"/>
    <w:rsid w:val="006F0085"/>
    <w:rsid w:val="006F0DDC"/>
    <w:rsid w:val="006F180F"/>
    <w:rsid w:val="006F4FD3"/>
    <w:rsid w:val="006F6A47"/>
    <w:rsid w:val="006F6C08"/>
    <w:rsid w:val="006F75AF"/>
    <w:rsid w:val="00700154"/>
    <w:rsid w:val="007024C9"/>
    <w:rsid w:val="007025FB"/>
    <w:rsid w:val="007059D8"/>
    <w:rsid w:val="00706774"/>
    <w:rsid w:val="00707074"/>
    <w:rsid w:val="007079A2"/>
    <w:rsid w:val="0071030E"/>
    <w:rsid w:val="00712CDE"/>
    <w:rsid w:val="0071520D"/>
    <w:rsid w:val="00717225"/>
    <w:rsid w:val="00720598"/>
    <w:rsid w:val="0072165A"/>
    <w:rsid w:val="00722051"/>
    <w:rsid w:val="007248DC"/>
    <w:rsid w:val="00725CB7"/>
    <w:rsid w:val="00726BA8"/>
    <w:rsid w:val="0073209E"/>
    <w:rsid w:val="00732E32"/>
    <w:rsid w:val="00733657"/>
    <w:rsid w:val="0073412F"/>
    <w:rsid w:val="0073462B"/>
    <w:rsid w:val="00734C48"/>
    <w:rsid w:val="00740D2A"/>
    <w:rsid w:val="00742F06"/>
    <w:rsid w:val="0074373B"/>
    <w:rsid w:val="0074729A"/>
    <w:rsid w:val="007533E7"/>
    <w:rsid w:val="00753D56"/>
    <w:rsid w:val="00755155"/>
    <w:rsid w:val="00756260"/>
    <w:rsid w:val="00757C7C"/>
    <w:rsid w:val="0076362B"/>
    <w:rsid w:val="00765213"/>
    <w:rsid w:val="00767FD6"/>
    <w:rsid w:val="00772587"/>
    <w:rsid w:val="007725CE"/>
    <w:rsid w:val="00773B47"/>
    <w:rsid w:val="007765EC"/>
    <w:rsid w:val="007809B7"/>
    <w:rsid w:val="00780F00"/>
    <w:rsid w:val="00782E38"/>
    <w:rsid w:val="00784A8A"/>
    <w:rsid w:val="007870A4"/>
    <w:rsid w:val="00787162"/>
    <w:rsid w:val="00787C8F"/>
    <w:rsid w:val="00796EEC"/>
    <w:rsid w:val="007A036B"/>
    <w:rsid w:val="007A1133"/>
    <w:rsid w:val="007A48AD"/>
    <w:rsid w:val="007A585C"/>
    <w:rsid w:val="007A5AEE"/>
    <w:rsid w:val="007A701C"/>
    <w:rsid w:val="007B1585"/>
    <w:rsid w:val="007B1B1F"/>
    <w:rsid w:val="007B3A2F"/>
    <w:rsid w:val="007B3DAE"/>
    <w:rsid w:val="007C2336"/>
    <w:rsid w:val="007C585E"/>
    <w:rsid w:val="007D2BDF"/>
    <w:rsid w:val="007E1C07"/>
    <w:rsid w:val="007E2EF4"/>
    <w:rsid w:val="007E30CD"/>
    <w:rsid w:val="007F0458"/>
    <w:rsid w:val="007F0673"/>
    <w:rsid w:val="007F0B9F"/>
    <w:rsid w:val="007F3396"/>
    <w:rsid w:val="007F370B"/>
    <w:rsid w:val="007F63CD"/>
    <w:rsid w:val="00800820"/>
    <w:rsid w:val="00801915"/>
    <w:rsid w:val="008050D7"/>
    <w:rsid w:val="00810D72"/>
    <w:rsid w:val="0081300F"/>
    <w:rsid w:val="00813A22"/>
    <w:rsid w:val="008150B9"/>
    <w:rsid w:val="008155AC"/>
    <w:rsid w:val="00815D70"/>
    <w:rsid w:val="00825362"/>
    <w:rsid w:val="00825C91"/>
    <w:rsid w:val="0083046A"/>
    <w:rsid w:val="0083398B"/>
    <w:rsid w:val="00842DBA"/>
    <w:rsid w:val="00843262"/>
    <w:rsid w:val="00847952"/>
    <w:rsid w:val="00847CFB"/>
    <w:rsid w:val="008545AA"/>
    <w:rsid w:val="00856067"/>
    <w:rsid w:val="00862892"/>
    <w:rsid w:val="0087008F"/>
    <w:rsid w:val="008757F3"/>
    <w:rsid w:val="00882CB1"/>
    <w:rsid w:val="00883B69"/>
    <w:rsid w:val="00884DFE"/>
    <w:rsid w:val="00884EF6"/>
    <w:rsid w:val="00886EB4"/>
    <w:rsid w:val="008900B7"/>
    <w:rsid w:val="008908C8"/>
    <w:rsid w:val="00892429"/>
    <w:rsid w:val="00893109"/>
    <w:rsid w:val="008962A9"/>
    <w:rsid w:val="00897887"/>
    <w:rsid w:val="008A0D3C"/>
    <w:rsid w:val="008A1FC3"/>
    <w:rsid w:val="008A2E5B"/>
    <w:rsid w:val="008B0094"/>
    <w:rsid w:val="008B14AF"/>
    <w:rsid w:val="008B21B7"/>
    <w:rsid w:val="008B468A"/>
    <w:rsid w:val="008B5882"/>
    <w:rsid w:val="008B6688"/>
    <w:rsid w:val="008C0313"/>
    <w:rsid w:val="008C0AB7"/>
    <w:rsid w:val="008C164F"/>
    <w:rsid w:val="008C3E63"/>
    <w:rsid w:val="008C40BA"/>
    <w:rsid w:val="008C5E46"/>
    <w:rsid w:val="008D1853"/>
    <w:rsid w:val="008D2206"/>
    <w:rsid w:val="008D3EAD"/>
    <w:rsid w:val="008D6DAA"/>
    <w:rsid w:val="008E1BC4"/>
    <w:rsid w:val="008E2155"/>
    <w:rsid w:val="008F19E6"/>
    <w:rsid w:val="008F3270"/>
    <w:rsid w:val="008F5043"/>
    <w:rsid w:val="008F5442"/>
    <w:rsid w:val="008F577A"/>
    <w:rsid w:val="008F6630"/>
    <w:rsid w:val="008F6B8B"/>
    <w:rsid w:val="008F6CFD"/>
    <w:rsid w:val="00901332"/>
    <w:rsid w:val="00901FF2"/>
    <w:rsid w:val="00902BB4"/>
    <w:rsid w:val="0090365E"/>
    <w:rsid w:val="009060A0"/>
    <w:rsid w:val="00907BD3"/>
    <w:rsid w:val="00910AA5"/>
    <w:rsid w:val="00917F9E"/>
    <w:rsid w:val="009218CD"/>
    <w:rsid w:val="00921AF0"/>
    <w:rsid w:val="009243BC"/>
    <w:rsid w:val="00931869"/>
    <w:rsid w:val="00932589"/>
    <w:rsid w:val="00934EC8"/>
    <w:rsid w:val="00937FD8"/>
    <w:rsid w:val="0094058F"/>
    <w:rsid w:val="00944828"/>
    <w:rsid w:val="00945285"/>
    <w:rsid w:val="00946A77"/>
    <w:rsid w:val="00946A9F"/>
    <w:rsid w:val="00951DA0"/>
    <w:rsid w:val="009526E8"/>
    <w:rsid w:val="009554C8"/>
    <w:rsid w:val="00955A10"/>
    <w:rsid w:val="00963CE8"/>
    <w:rsid w:val="00964BFB"/>
    <w:rsid w:val="00967B85"/>
    <w:rsid w:val="009703DF"/>
    <w:rsid w:val="00970B65"/>
    <w:rsid w:val="00971104"/>
    <w:rsid w:val="009712B0"/>
    <w:rsid w:val="0097154B"/>
    <w:rsid w:val="009764D0"/>
    <w:rsid w:val="00982AD8"/>
    <w:rsid w:val="009838C9"/>
    <w:rsid w:val="0098434A"/>
    <w:rsid w:val="009859ED"/>
    <w:rsid w:val="00986DC4"/>
    <w:rsid w:val="00992D8F"/>
    <w:rsid w:val="00993009"/>
    <w:rsid w:val="00993DA3"/>
    <w:rsid w:val="00995599"/>
    <w:rsid w:val="00996BC2"/>
    <w:rsid w:val="00997B85"/>
    <w:rsid w:val="009A0175"/>
    <w:rsid w:val="009A1583"/>
    <w:rsid w:val="009A3830"/>
    <w:rsid w:val="009B046E"/>
    <w:rsid w:val="009B3B23"/>
    <w:rsid w:val="009B5632"/>
    <w:rsid w:val="009C017E"/>
    <w:rsid w:val="009C0B38"/>
    <w:rsid w:val="009C1573"/>
    <w:rsid w:val="009C160D"/>
    <w:rsid w:val="009C685D"/>
    <w:rsid w:val="009C751C"/>
    <w:rsid w:val="009D2624"/>
    <w:rsid w:val="009D469B"/>
    <w:rsid w:val="009E2CC3"/>
    <w:rsid w:val="009E3475"/>
    <w:rsid w:val="009E380A"/>
    <w:rsid w:val="009E44CB"/>
    <w:rsid w:val="009E5079"/>
    <w:rsid w:val="009E73A6"/>
    <w:rsid w:val="009F1B33"/>
    <w:rsid w:val="009F62F0"/>
    <w:rsid w:val="009F72AE"/>
    <w:rsid w:val="00A03D9B"/>
    <w:rsid w:val="00A05D5B"/>
    <w:rsid w:val="00A12366"/>
    <w:rsid w:val="00A1342C"/>
    <w:rsid w:val="00A13926"/>
    <w:rsid w:val="00A23308"/>
    <w:rsid w:val="00A234DB"/>
    <w:rsid w:val="00A23D37"/>
    <w:rsid w:val="00A264E0"/>
    <w:rsid w:val="00A278D1"/>
    <w:rsid w:val="00A27BAD"/>
    <w:rsid w:val="00A326AB"/>
    <w:rsid w:val="00A34427"/>
    <w:rsid w:val="00A34F7D"/>
    <w:rsid w:val="00A36C8F"/>
    <w:rsid w:val="00A4093C"/>
    <w:rsid w:val="00A40E90"/>
    <w:rsid w:val="00A4452C"/>
    <w:rsid w:val="00A46773"/>
    <w:rsid w:val="00A47A88"/>
    <w:rsid w:val="00A535A0"/>
    <w:rsid w:val="00A535FA"/>
    <w:rsid w:val="00A53676"/>
    <w:rsid w:val="00A5439A"/>
    <w:rsid w:val="00A54A77"/>
    <w:rsid w:val="00A649D4"/>
    <w:rsid w:val="00A65238"/>
    <w:rsid w:val="00A66107"/>
    <w:rsid w:val="00A67500"/>
    <w:rsid w:val="00A6766B"/>
    <w:rsid w:val="00A67A75"/>
    <w:rsid w:val="00A70F03"/>
    <w:rsid w:val="00A731EF"/>
    <w:rsid w:val="00A734F0"/>
    <w:rsid w:val="00A73510"/>
    <w:rsid w:val="00A76FCD"/>
    <w:rsid w:val="00A86000"/>
    <w:rsid w:val="00A86744"/>
    <w:rsid w:val="00A86D00"/>
    <w:rsid w:val="00A87F88"/>
    <w:rsid w:val="00A904B5"/>
    <w:rsid w:val="00A92260"/>
    <w:rsid w:val="00A94990"/>
    <w:rsid w:val="00AA0917"/>
    <w:rsid w:val="00AA44C1"/>
    <w:rsid w:val="00AA6008"/>
    <w:rsid w:val="00AA73D1"/>
    <w:rsid w:val="00AA7FF8"/>
    <w:rsid w:val="00AB0CBD"/>
    <w:rsid w:val="00AB1237"/>
    <w:rsid w:val="00AB39B1"/>
    <w:rsid w:val="00AB440A"/>
    <w:rsid w:val="00AB667D"/>
    <w:rsid w:val="00AB7F73"/>
    <w:rsid w:val="00AC10D0"/>
    <w:rsid w:val="00AC1C01"/>
    <w:rsid w:val="00AC7C63"/>
    <w:rsid w:val="00AD0CAA"/>
    <w:rsid w:val="00AD1B90"/>
    <w:rsid w:val="00AD2554"/>
    <w:rsid w:val="00AE2C6D"/>
    <w:rsid w:val="00AE2D7F"/>
    <w:rsid w:val="00AE4088"/>
    <w:rsid w:val="00AE4477"/>
    <w:rsid w:val="00AE4500"/>
    <w:rsid w:val="00AE50AA"/>
    <w:rsid w:val="00AE5A05"/>
    <w:rsid w:val="00AE5E6D"/>
    <w:rsid w:val="00AF348B"/>
    <w:rsid w:val="00AF3D13"/>
    <w:rsid w:val="00AF7DD1"/>
    <w:rsid w:val="00B00396"/>
    <w:rsid w:val="00B02075"/>
    <w:rsid w:val="00B02BD8"/>
    <w:rsid w:val="00B02F12"/>
    <w:rsid w:val="00B032F8"/>
    <w:rsid w:val="00B037B3"/>
    <w:rsid w:val="00B03E5C"/>
    <w:rsid w:val="00B04F27"/>
    <w:rsid w:val="00B0643F"/>
    <w:rsid w:val="00B14B4A"/>
    <w:rsid w:val="00B14C57"/>
    <w:rsid w:val="00B16A81"/>
    <w:rsid w:val="00B177E6"/>
    <w:rsid w:val="00B2139D"/>
    <w:rsid w:val="00B223B7"/>
    <w:rsid w:val="00B22470"/>
    <w:rsid w:val="00B3048C"/>
    <w:rsid w:val="00B32C2A"/>
    <w:rsid w:val="00B36D47"/>
    <w:rsid w:val="00B41CBA"/>
    <w:rsid w:val="00B4334E"/>
    <w:rsid w:val="00B44BEC"/>
    <w:rsid w:val="00B44CC3"/>
    <w:rsid w:val="00B45212"/>
    <w:rsid w:val="00B47768"/>
    <w:rsid w:val="00B479A6"/>
    <w:rsid w:val="00B5093F"/>
    <w:rsid w:val="00B50D50"/>
    <w:rsid w:val="00B5355D"/>
    <w:rsid w:val="00B5366B"/>
    <w:rsid w:val="00B55D73"/>
    <w:rsid w:val="00B64D9A"/>
    <w:rsid w:val="00B64EDA"/>
    <w:rsid w:val="00B71056"/>
    <w:rsid w:val="00B72932"/>
    <w:rsid w:val="00B86B10"/>
    <w:rsid w:val="00B87DFB"/>
    <w:rsid w:val="00B91890"/>
    <w:rsid w:val="00B9253B"/>
    <w:rsid w:val="00B95078"/>
    <w:rsid w:val="00B9644E"/>
    <w:rsid w:val="00B96755"/>
    <w:rsid w:val="00BA1594"/>
    <w:rsid w:val="00BA35C2"/>
    <w:rsid w:val="00BA3A40"/>
    <w:rsid w:val="00BA3C2D"/>
    <w:rsid w:val="00BA4191"/>
    <w:rsid w:val="00BB1966"/>
    <w:rsid w:val="00BB4813"/>
    <w:rsid w:val="00BB5744"/>
    <w:rsid w:val="00BB57AA"/>
    <w:rsid w:val="00BB5EA8"/>
    <w:rsid w:val="00BC18E3"/>
    <w:rsid w:val="00BC1B51"/>
    <w:rsid w:val="00BC2DFC"/>
    <w:rsid w:val="00BC6A70"/>
    <w:rsid w:val="00BC740F"/>
    <w:rsid w:val="00BC7937"/>
    <w:rsid w:val="00BD195C"/>
    <w:rsid w:val="00BD2606"/>
    <w:rsid w:val="00BD27E9"/>
    <w:rsid w:val="00BD2D29"/>
    <w:rsid w:val="00BD7CE6"/>
    <w:rsid w:val="00BE0E97"/>
    <w:rsid w:val="00BE2B96"/>
    <w:rsid w:val="00BE3827"/>
    <w:rsid w:val="00BF2597"/>
    <w:rsid w:val="00BF2F33"/>
    <w:rsid w:val="00BF3635"/>
    <w:rsid w:val="00BF58C0"/>
    <w:rsid w:val="00BF7399"/>
    <w:rsid w:val="00BF7CC1"/>
    <w:rsid w:val="00C006C7"/>
    <w:rsid w:val="00C02339"/>
    <w:rsid w:val="00C02B6A"/>
    <w:rsid w:val="00C02D61"/>
    <w:rsid w:val="00C059A6"/>
    <w:rsid w:val="00C11966"/>
    <w:rsid w:val="00C17475"/>
    <w:rsid w:val="00C21A1E"/>
    <w:rsid w:val="00C302A3"/>
    <w:rsid w:val="00C33708"/>
    <w:rsid w:val="00C36E28"/>
    <w:rsid w:val="00C404E2"/>
    <w:rsid w:val="00C41924"/>
    <w:rsid w:val="00C43E50"/>
    <w:rsid w:val="00C44156"/>
    <w:rsid w:val="00C4457E"/>
    <w:rsid w:val="00C446FB"/>
    <w:rsid w:val="00C4492C"/>
    <w:rsid w:val="00C44C79"/>
    <w:rsid w:val="00C46D58"/>
    <w:rsid w:val="00C47FAE"/>
    <w:rsid w:val="00C50A27"/>
    <w:rsid w:val="00C566D7"/>
    <w:rsid w:val="00C62CDF"/>
    <w:rsid w:val="00C62E1C"/>
    <w:rsid w:val="00C62E8C"/>
    <w:rsid w:val="00C65AD2"/>
    <w:rsid w:val="00C66367"/>
    <w:rsid w:val="00C710FC"/>
    <w:rsid w:val="00C724D5"/>
    <w:rsid w:val="00C72FE8"/>
    <w:rsid w:val="00C7587A"/>
    <w:rsid w:val="00C807C8"/>
    <w:rsid w:val="00C8306C"/>
    <w:rsid w:val="00C8654D"/>
    <w:rsid w:val="00C9752A"/>
    <w:rsid w:val="00CA0728"/>
    <w:rsid w:val="00CA0BD3"/>
    <w:rsid w:val="00CB6716"/>
    <w:rsid w:val="00CB7043"/>
    <w:rsid w:val="00CC2312"/>
    <w:rsid w:val="00CD0831"/>
    <w:rsid w:val="00CD25A8"/>
    <w:rsid w:val="00CD6615"/>
    <w:rsid w:val="00CE04AE"/>
    <w:rsid w:val="00CE0B1D"/>
    <w:rsid w:val="00CE26DD"/>
    <w:rsid w:val="00CE31B8"/>
    <w:rsid w:val="00CE38DC"/>
    <w:rsid w:val="00CE441B"/>
    <w:rsid w:val="00CE5282"/>
    <w:rsid w:val="00CE5712"/>
    <w:rsid w:val="00CE681A"/>
    <w:rsid w:val="00CF0BE3"/>
    <w:rsid w:val="00CF3459"/>
    <w:rsid w:val="00CF34EA"/>
    <w:rsid w:val="00CF35E8"/>
    <w:rsid w:val="00CF4A10"/>
    <w:rsid w:val="00CF6327"/>
    <w:rsid w:val="00D04701"/>
    <w:rsid w:val="00D06910"/>
    <w:rsid w:val="00D10F50"/>
    <w:rsid w:val="00D12DDF"/>
    <w:rsid w:val="00D158CE"/>
    <w:rsid w:val="00D15C55"/>
    <w:rsid w:val="00D20349"/>
    <w:rsid w:val="00D20A0D"/>
    <w:rsid w:val="00D20FDB"/>
    <w:rsid w:val="00D30E41"/>
    <w:rsid w:val="00D31D43"/>
    <w:rsid w:val="00D31D8D"/>
    <w:rsid w:val="00D4363D"/>
    <w:rsid w:val="00D4404C"/>
    <w:rsid w:val="00D4687C"/>
    <w:rsid w:val="00D540A1"/>
    <w:rsid w:val="00D603CA"/>
    <w:rsid w:val="00D62E4A"/>
    <w:rsid w:val="00D660B3"/>
    <w:rsid w:val="00D66B60"/>
    <w:rsid w:val="00D7004E"/>
    <w:rsid w:val="00D7172D"/>
    <w:rsid w:val="00D733F7"/>
    <w:rsid w:val="00D7560C"/>
    <w:rsid w:val="00D76A28"/>
    <w:rsid w:val="00D94D74"/>
    <w:rsid w:val="00D96A32"/>
    <w:rsid w:val="00DA1A7A"/>
    <w:rsid w:val="00DA2A71"/>
    <w:rsid w:val="00DA4D59"/>
    <w:rsid w:val="00DA6B46"/>
    <w:rsid w:val="00DB2630"/>
    <w:rsid w:val="00DB2A45"/>
    <w:rsid w:val="00DB2B1D"/>
    <w:rsid w:val="00DB2DFD"/>
    <w:rsid w:val="00DB5DF0"/>
    <w:rsid w:val="00DB6DE0"/>
    <w:rsid w:val="00DB797E"/>
    <w:rsid w:val="00DC0424"/>
    <w:rsid w:val="00DC349B"/>
    <w:rsid w:val="00DC5C30"/>
    <w:rsid w:val="00DC7473"/>
    <w:rsid w:val="00DD1858"/>
    <w:rsid w:val="00DD250C"/>
    <w:rsid w:val="00DD28AD"/>
    <w:rsid w:val="00DD3351"/>
    <w:rsid w:val="00DD3A0E"/>
    <w:rsid w:val="00DE0529"/>
    <w:rsid w:val="00DE33E2"/>
    <w:rsid w:val="00DE39D0"/>
    <w:rsid w:val="00DF00B6"/>
    <w:rsid w:val="00DF04AC"/>
    <w:rsid w:val="00DF0770"/>
    <w:rsid w:val="00DF0D06"/>
    <w:rsid w:val="00DF1A30"/>
    <w:rsid w:val="00DF3212"/>
    <w:rsid w:val="00DF3783"/>
    <w:rsid w:val="00DF6572"/>
    <w:rsid w:val="00E00734"/>
    <w:rsid w:val="00E00E7D"/>
    <w:rsid w:val="00E00F48"/>
    <w:rsid w:val="00E051AB"/>
    <w:rsid w:val="00E05C61"/>
    <w:rsid w:val="00E0658C"/>
    <w:rsid w:val="00E07657"/>
    <w:rsid w:val="00E15CF6"/>
    <w:rsid w:val="00E17F44"/>
    <w:rsid w:val="00E17FB7"/>
    <w:rsid w:val="00E20BE5"/>
    <w:rsid w:val="00E20CE2"/>
    <w:rsid w:val="00E21347"/>
    <w:rsid w:val="00E225E7"/>
    <w:rsid w:val="00E24632"/>
    <w:rsid w:val="00E27176"/>
    <w:rsid w:val="00E309BF"/>
    <w:rsid w:val="00E3175C"/>
    <w:rsid w:val="00E31E24"/>
    <w:rsid w:val="00E3241B"/>
    <w:rsid w:val="00E3751A"/>
    <w:rsid w:val="00E41264"/>
    <w:rsid w:val="00E42AFC"/>
    <w:rsid w:val="00E45DA9"/>
    <w:rsid w:val="00E46334"/>
    <w:rsid w:val="00E46C05"/>
    <w:rsid w:val="00E4792C"/>
    <w:rsid w:val="00E50A5F"/>
    <w:rsid w:val="00E54247"/>
    <w:rsid w:val="00E5473D"/>
    <w:rsid w:val="00E602BC"/>
    <w:rsid w:val="00E60987"/>
    <w:rsid w:val="00E60BCE"/>
    <w:rsid w:val="00E61DDB"/>
    <w:rsid w:val="00E620C2"/>
    <w:rsid w:val="00E62A89"/>
    <w:rsid w:val="00E65DFA"/>
    <w:rsid w:val="00E758CA"/>
    <w:rsid w:val="00E769F3"/>
    <w:rsid w:val="00E80812"/>
    <w:rsid w:val="00E80EE8"/>
    <w:rsid w:val="00E82CAA"/>
    <w:rsid w:val="00E840CA"/>
    <w:rsid w:val="00E91566"/>
    <w:rsid w:val="00E9263A"/>
    <w:rsid w:val="00E95186"/>
    <w:rsid w:val="00E95AF5"/>
    <w:rsid w:val="00E95E53"/>
    <w:rsid w:val="00E9661C"/>
    <w:rsid w:val="00E96723"/>
    <w:rsid w:val="00EA17CE"/>
    <w:rsid w:val="00EA2404"/>
    <w:rsid w:val="00EA2C71"/>
    <w:rsid w:val="00EA598A"/>
    <w:rsid w:val="00EA7582"/>
    <w:rsid w:val="00EA76DE"/>
    <w:rsid w:val="00EA7968"/>
    <w:rsid w:val="00EB19B0"/>
    <w:rsid w:val="00EB3297"/>
    <w:rsid w:val="00EB39DD"/>
    <w:rsid w:val="00EB4767"/>
    <w:rsid w:val="00EB6EB6"/>
    <w:rsid w:val="00EB7A99"/>
    <w:rsid w:val="00EC0166"/>
    <w:rsid w:val="00EC2107"/>
    <w:rsid w:val="00EC3417"/>
    <w:rsid w:val="00EC506D"/>
    <w:rsid w:val="00EC631A"/>
    <w:rsid w:val="00EC799D"/>
    <w:rsid w:val="00ED0F84"/>
    <w:rsid w:val="00ED17F7"/>
    <w:rsid w:val="00ED2F50"/>
    <w:rsid w:val="00ED3675"/>
    <w:rsid w:val="00ED3D41"/>
    <w:rsid w:val="00ED4BD4"/>
    <w:rsid w:val="00ED66B0"/>
    <w:rsid w:val="00ED6E30"/>
    <w:rsid w:val="00EE03A0"/>
    <w:rsid w:val="00EE03A7"/>
    <w:rsid w:val="00EE1C91"/>
    <w:rsid w:val="00EF21AA"/>
    <w:rsid w:val="00EF3751"/>
    <w:rsid w:val="00EF480D"/>
    <w:rsid w:val="00EF516F"/>
    <w:rsid w:val="00EF53EF"/>
    <w:rsid w:val="00EF5C00"/>
    <w:rsid w:val="00F00DD1"/>
    <w:rsid w:val="00F00DE9"/>
    <w:rsid w:val="00F00EBA"/>
    <w:rsid w:val="00F01710"/>
    <w:rsid w:val="00F061A0"/>
    <w:rsid w:val="00F20904"/>
    <w:rsid w:val="00F22D63"/>
    <w:rsid w:val="00F24681"/>
    <w:rsid w:val="00F302A7"/>
    <w:rsid w:val="00F3070B"/>
    <w:rsid w:val="00F30758"/>
    <w:rsid w:val="00F35851"/>
    <w:rsid w:val="00F35C0D"/>
    <w:rsid w:val="00F40B5C"/>
    <w:rsid w:val="00F42685"/>
    <w:rsid w:val="00F430D3"/>
    <w:rsid w:val="00F431DB"/>
    <w:rsid w:val="00F435E6"/>
    <w:rsid w:val="00F4727B"/>
    <w:rsid w:val="00F519F7"/>
    <w:rsid w:val="00F52137"/>
    <w:rsid w:val="00F5310B"/>
    <w:rsid w:val="00F558B0"/>
    <w:rsid w:val="00F567E3"/>
    <w:rsid w:val="00F6462A"/>
    <w:rsid w:val="00F64B37"/>
    <w:rsid w:val="00F70267"/>
    <w:rsid w:val="00F70747"/>
    <w:rsid w:val="00F70B51"/>
    <w:rsid w:val="00F72132"/>
    <w:rsid w:val="00F73221"/>
    <w:rsid w:val="00F732D6"/>
    <w:rsid w:val="00F73F0E"/>
    <w:rsid w:val="00F75860"/>
    <w:rsid w:val="00F7625C"/>
    <w:rsid w:val="00F7660D"/>
    <w:rsid w:val="00F767A7"/>
    <w:rsid w:val="00F7796A"/>
    <w:rsid w:val="00F97ED1"/>
    <w:rsid w:val="00FA1C65"/>
    <w:rsid w:val="00FA211F"/>
    <w:rsid w:val="00FA3CC7"/>
    <w:rsid w:val="00FA6FAE"/>
    <w:rsid w:val="00FA77EB"/>
    <w:rsid w:val="00FB2C2E"/>
    <w:rsid w:val="00FB3D6B"/>
    <w:rsid w:val="00FB4FFA"/>
    <w:rsid w:val="00FB52B5"/>
    <w:rsid w:val="00FB681C"/>
    <w:rsid w:val="00FC3909"/>
    <w:rsid w:val="00FC4103"/>
    <w:rsid w:val="00FC478F"/>
    <w:rsid w:val="00FC4D98"/>
    <w:rsid w:val="00FC5F61"/>
    <w:rsid w:val="00FC7833"/>
    <w:rsid w:val="00FD417C"/>
    <w:rsid w:val="00FD5746"/>
    <w:rsid w:val="00FD5941"/>
    <w:rsid w:val="00FD5D9F"/>
    <w:rsid w:val="00FD7FC9"/>
    <w:rsid w:val="00FE06FE"/>
    <w:rsid w:val="00FE111B"/>
    <w:rsid w:val="00FE1606"/>
    <w:rsid w:val="00FE1A53"/>
    <w:rsid w:val="00FE281E"/>
    <w:rsid w:val="00FE520F"/>
    <w:rsid w:val="00FE7064"/>
    <w:rsid w:val="00FF054F"/>
    <w:rsid w:val="00FF0A2D"/>
    <w:rsid w:val="00FF2270"/>
    <w:rsid w:val="00FF2920"/>
    <w:rsid w:val="00FF4491"/>
    <w:rsid w:val="00FF4D8D"/>
    <w:rsid w:val="00FF56AC"/>
  </w:rsids>
  <m:mathPr>
    <m:mathFont m:val="Cambria Math"/>
    <m:brkBin m:val="before"/>
    <m:brkBinSub m:val="--"/>
    <m:smallFrac m:val="0"/>
    <m:dispDef/>
    <m:lMargin m:val="0"/>
    <m:rMargin m:val="0"/>
    <m:defJc m:val="centerGroup"/>
    <m:wrapIndent m:val="1440"/>
    <m:intLim m:val="subSup"/>
    <m:naryLim m:val="undOvr"/>
  </m:mathPr>
  <w:themeFontLang w:val="uk-U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69C41FD4"/>
  <w15:docId w15:val="{AD94BDA0-AA72-4B7A-88FB-25D9915329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Calibri" w:hAnsi="Calibri" w:cs="Calibri"/>
        <w:sz w:val="22"/>
        <w:szCs w:val="22"/>
        <w:lang w:val="ru-RU" w:eastAsia="uk-UA"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sid w:val="00447F16"/>
    <w:pPr>
      <w:spacing w:after="0" w:line="240" w:lineRule="auto"/>
    </w:pPr>
    <w:rPr>
      <w:rFonts w:ascii="Times New Roman" w:eastAsia="Times New Roman" w:hAnsi="Times New Roman" w:cs="Times New Roman"/>
      <w:sz w:val="24"/>
      <w:szCs w:val="24"/>
      <w:lang w:eastAsia="ru-RU"/>
    </w:rPr>
  </w:style>
  <w:style w:type="paragraph" w:styleId="1">
    <w:name w:val="heading 1"/>
    <w:basedOn w:val="a"/>
    <w:next w:val="a"/>
    <w:link w:val="10"/>
    <w:uiPriority w:val="9"/>
    <w:qFormat/>
    <w:pPr>
      <w:keepNext/>
      <w:keepLines/>
      <w:spacing w:before="480" w:after="120"/>
      <w:outlineLvl w:val="0"/>
    </w:pPr>
    <w:rPr>
      <w:b/>
      <w:sz w:val="48"/>
      <w:szCs w:val="48"/>
    </w:rPr>
  </w:style>
  <w:style w:type="paragraph" w:styleId="2">
    <w:name w:val="heading 2"/>
    <w:basedOn w:val="a"/>
    <w:next w:val="a"/>
    <w:link w:val="20"/>
    <w:uiPriority w:val="9"/>
    <w:qFormat/>
    <w:pPr>
      <w:keepNext/>
      <w:keepLines/>
      <w:spacing w:before="360" w:after="80"/>
      <w:outlineLvl w:val="1"/>
    </w:pPr>
    <w:rPr>
      <w:b/>
      <w:sz w:val="36"/>
      <w:szCs w:val="36"/>
    </w:rPr>
  </w:style>
  <w:style w:type="paragraph" w:styleId="3">
    <w:name w:val="heading 3"/>
    <w:basedOn w:val="a"/>
    <w:next w:val="a"/>
    <w:link w:val="30"/>
    <w:uiPriority w:val="9"/>
    <w:qFormat/>
    <w:pPr>
      <w:keepNext/>
      <w:keepLines/>
      <w:spacing w:before="280" w:after="80"/>
      <w:outlineLvl w:val="2"/>
    </w:pPr>
    <w:rPr>
      <w:b/>
      <w:sz w:val="28"/>
      <w:szCs w:val="28"/>
    </w:rPr>
  </w:style>
  <w:style w:type="paragraph" w:styleId="4">
    <w:name w:val="heading 4"/>
    <w:basedOn w:val="a"/>
    <w:next w:val="a"/>
    <w:link w:val="40"/>
    <w:pPr>
      <w:keepNext/>
      <w:keepLines/>
      <w:spacing w:before="240" w:after="40"/>
      <w:outlineLvl w:val="3"/>
    </w:pPr>
    <w:rPr>
      <w:b/>
    </w:rPr>
  </w:style>
  <w:style w:type="paragraph" w:styleId="5">
    <w:name w:val="heading 5"/>
    <w:basedOn w:val="a"/>
    <w:next w:val="a"/>
    <w:link w:val="50"/>
    <w:pPr>
      <w:keepNext/>
      <w:keepLines/>
      <w:spacing w:before="220" w:after="40"/>
      <w:outlineLvl w:val="4"/>
    </w:pPr>
    <w:rPr>
      <w:b/>
    </w:rPr>
  </w:style>
  <w:style w:type="paragraph" w:styleId="6">
    <w:name w:val="heading 6"/>
    <w:basedOn w:val="a"/>
    <w:next w:val="a"/>
    <w:link w:val="60"/>
    <w:pPr>
      <w:keepNext/>
      <w:keepLines/>
      <w:spacing w:before="200" w:after="40"/>
      <w:outlineLvl w:val="5"/>
    </w:pPr>
    <w:rPr>
      <w:b/>
      <w:sz w:val="20"/>
      <w:szCs w:val="20"/>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table" w:customStyle="1" w:styleId="TableNormal1">
    <w:name w:val="Table Normal1"/>
    <w:tblPr>
      <w:tblCellMar>
        <w:top w:w="0" w:type="dxa"/>
        <w:left w:w="0" w:type="dxa"/>
        <w:bottom w:w="0" w:type="dxa"/>
        <w:right w:w="0" w:type="dxa"/>
      </w:tblCellMar>
    </w:tblPr>
  </w:style>
  <w:style w:type="paragraph" w:styleId="a3">
    <w:name w:val="Title"/>
    <w:basedOn w:val="a"/>
    <w:next w:val="a"/>
    <w:link w:val="a4"/>
    <w:uiPriority w:val="10"/>
    <w:qFormat/>
    <w:pPr>
      <w:keepNext/>
      <w:keepLines/>
      <w:spacing w:before="480" w:after="120"/>
    </w:pPr>
    <w:rPr>
      <w:b/>
      <w:sz w:val="72"/>
      <w:szCs w:val="72"/>
    </w:rPr>
  </w:style>
  <w:style w:type="table" w:customStyle="1" w:styleId="TableNormal2">
    <w:name w:val="Table Normal2"/>
    <w:tblPr>
      <w:tblCellMar>
        <w:top w:w="0" w:type="dxa"/>
        <w:left w:w="0" w:type="dxa"/>
        <w:bottom w:w="0" w:type="dxa"/>
        <w:right w:w="0" w:type="dxa"/>
      </w:tblCellMar>
    </w:tblPr>
  </w:style>
  <w:style w:type="table" w:customStyle="1" w:styleId="TableNormal3">
    <w:name w:val="Table Normal3"/>
    <w:tblPr>
      <w:tblCellMar>
        <w:top w:w="0" w:type="dxa"/>
        <w:left w:w="0" w:type="dxa"/>
        <w:bottom w:w="0" w:type="dxa"/>
        <w:right w:w="0" w:type="dxa"/>
      </w:tblCellMar>
    </w:tblPr>
  </w:style>
  <w:style w:type="paragraph" w:styleId="a5">
    <w:name w:val="Subtitle"/>
    <w:basedOn w:val="a"/>
    <w:next w:val="a"/>
    <w:link w:val="a6"/>
    <w:pPr>
      <w:keepNext/>
      <w:keepLines/>
      <w:spacing w:before="360" w:after="80"/>
    </w:pPr>
    <w:rPr>
      <w:rFonts w:ascii="Georgia" w:eastAsia="Georgia" w:hAnsi="Georgia" w:cs="Georgia"/>
      <w:i/>
      <w:color w:val="666666"/>
      <w:sz w:val="48"/>
      <w:szCs w:val="48"/>
    </w:rPr>
  </w:style>
  <w:style w:type="table" w:customStyle="1" w:styleId="a7">
    <w:basedOn w:val="TableNormal3"/>
    <w:tblPr>
      <w:tblStyleRowBandSize w:val="1"/>
      <w:tblStyleColBandSize w:val="1"/>
      <w:tblCellMar>
        <w:left w:w="115" w:type="dxa"/>
        <w:right w:w="115" w:type="dxa"/>
      </w:tblCellMar>
    </w:tblPr>
  </w:style>
  <w:style w:type="table" w:customStyle="1" w:styleId="a8">
    <w:basedOn w:val="TableNormal3"/>
    <w:tblPr>
      <w:tblStyleRowBandSize w:val="1"/>
      <w:tblStyleColBandSize w:val="1"/>
      <w:tblCellMar>
        <w:left w:w="115" w:type="dxa"/>
        <w:right w:w="115" w:type="dxa"/>
      </w:tblCellMar>
    </w:tblPr>
  </w:style>
  <w:style w:type="table" w:customStyle="1" w:styleId="a9">
    <w:basedOn w:val="TableNormal3"/>
    <w:tblPr>
      <w:tblStyleRowBandSize w:val="1"/>
      <w:tblStyleColBandSize w:val="1"/>
      <w:tblCellMar>
        <w:left w:w="115" w:type="dxa"/>
        <w:right w:w="115" w:type="dxa"/>
      </w:tblCellMar>
    </w:tblPr>
  </w:style>
  <w:style w:type="table" w:customStyle="1" w:styleId="aa">
    <w:basedOn w:val="TableNormal3"/>
    <w:tblPr>
      <w:tblStyleRowBandSize w:val="1"/>
      <w:tblStyleColBandSize w:val="1"/>
      <w:tblCellMar>
        <w:left w:w="115" w:type="dxa"/>
        <w:right w:w="115" w:type="dxa"/>
      </w:tblCellMar>
    </w:tblPr>
  </w:style>
  <w:style w:type="table" w:customStyle="1" w:styleId="ab">
    <w:basedOn w:val="TableNormal3"/>
    <w:tblPr>
      <w:tblStyleRowBandSize w:val="1"/>
      <w:tblStyleColBandSize w:val="1"/>
      <w:tblCellMar>
        <w:left w:w="115" w:type="dxa"/>
        <w:right w:w="115" w:type="dxa"/>
      </w:tblCellMar>
    </w:tblPr>
  </w:style>
  <w:style w:type="table" w:customStyle="1" w:styleId="ac">
    <w:basedOn w:val="TableNormal3"/>
    <w:tblPr>
      <w:tblStyleRowBandSize w:val="1"/>
      <w:tblStyleColBandSize w:val="1"/>
      <w:tblCellMar>
        <w:left w:w="115" w:type="dxa"/>
        <w:right w:w="115" w:type="dxa"/>
      </w:tblCellMar>
    </w:tblPr>
  </w:style>
  <w:style w:type="table" w:customStyle="1" w:styleId="ad">
    <w:basedOn w:val="TableNormal3"/>
    <w:tblPr>
      <w:tblStyleRowBandSize w:val="1"/>
      <w:tblStyleColBandSize w:val="1"/>
      <w:tblCellMar>
        <w:left w:w="115" w:type="dxa"/>
        <w:right w:w="115" w:type="dxa"/>
      </w:tblCellMar>
    </w:tblPr>
  </w:style>
  <w:style w:type="table" w:customStyle="1" w:styleId="ae">
    <w:basedOn w:val="TableNormal3"/>
    <w:tblPr>
      <w:tblStyleRowBandSize w:val="1"/>
      <w:tblStyleColBandSize w:val="1"/>
      <w:tblCellMar>
        <w:left w:w="115" w:type="dxa"/>
        <w:right w:w="115" w:type="dxa"/>
      </w:tblCellMar>
    </w:tblPr>
  </w:style>
  <w:style w:type="table" w:customStyle="1" w:styleId="af">
    <w:basedOn w:val="TableNormal3"/>
    <w:tblPr>
      <w:tblStyleRowBandSize w:val="1"/>
      <w:tblStyleColBandSize w:val="1"/>
      <w:tblCellMar>
        <w:left w:w="115" w:type="dxa"/>
        <w:right w:w="115" w:type="dxa"/>
      </w:tblCellMar>
    </w:tblPr>
  </w:style>
  <w:style w:type="table" w:customStyle="1" w:styleId="af0">
    <w:basedOn w:val="TableNormal3"/>
    <w:tblPr>
      <w:tblStyleRowBandSize w:val="1"/>
      <w:tblStyleColBandSize w:val="1"/>
      <w:tblCellMar>
        <w:left w:w="115" w:type="dxa"/>
        <w:right w:w="115" w:type="dxa"/>
      </w:tblCellMar>
    </w:tblPr>
  </w:style>
  <w:style w:type="table" w:customStyle="1" w:styleId="af1">
    <w:basedOn w:val="TableNormal3"/>
    <w:tblPr>
      <w:tblStyleRowBandSize w:val="1"/>
      <w:tblStyleColBandSize w:val="1"/>
      <w:tblCellMar>
        <w:left w:w="115" w:type="dxa"/>
        <w:right w:w="115" w:type="dxa"/>
      </w:tblCellMar>
    </w:tblPr>
  </w:style>
  <w:style w:type="table" w:customStyle="1" w:styleId="af2">
    <w:basedOn w:val="TableNormal3"/>
    <w:tblPr>
      <w:tblStyleRowBandSize w:val="1"/>
      <w:tblStyleColBandSize w:val="1"/>
      <w:tblCellMar>
        <w:left w:w="115" w:type="dxa"/>
        <w:right w:w="115" w:type="dxa"/>
      </w:tblCellMar>
    </w:tblPr>
  </w:style>
  <w:style w:type="table" w:customStyle="1" w:styleId="af3">
    <w:basedOn w:val="TableNormal3"/>
    <w:tblPr>
      <w:tblStyleRowBandSize w:val="1"/>
      <w:tblStyleColBandSize w:val="1"/>
      <w:tblCellMar>
        <w:left w:w="115" w:type="dxa"/>
        <w:right w:w="115" w:type="dxa"/>
      </w:tblCellMar>
    </w:tblPr>
  </w:style>
  <w:style w:type="table" w:customStyle="1" w:styleId="af4">
    <w:basedOn w:val="TableNormal3"/>
    <w:tblPr>
      <w:tblStyleRowBandSize w:val="1"/>
      <w:tblStyleColBandSize w:val="1"/>
      <w:tblCellMar>
        <w:left w:w="115" w:type="dxa"/>
        <w:right w:w="115" w:type="dxa"/>
      </w:tblCellMar>
    </w:tblPr>
  </w:style>
  <w:style w:type="table" w:customStyle="1" w:styleId="af5">
    <w:basedOn w:val="TableNormal3"/>
    <w:tblPr>
      <w:tblStyleRowBandSize w:val="1"/>
      <w:tblStyleColBandSize w:val="1"/>
      <w:tblCellMar>
        <w:left w:w="115" w:type="dxa"/>
        <w:right w:w="115" w:type="dxa"/>
      </w:tblCellMar>
    </w:tblPr>
  </w:style>
  <w:style w:type="table" w:customStyle="1" w:styleId="af6">
    <w:basedOn w:val="TableNormal3"/>
    <w:tblPr>
      <w:tblStyleRowBandSize w:val="1"/>
      <w:tblStyleColBandSize w:val="1"/>
      <w:tblCellMar>
        <w:left w:w="115" w:type="dxa"/>
        <w:right w:w="115" w:type="dxa"/>
      </w:tblCellMar>
    </w:tblPr>
  </w:style>
  <w:style w:type="table" w:customStyle="1" w:styleId="af7">
    <w:basedOn w:val="TableNormal3"/>
    <w:tblPr>
      <w:tblStyleRowBandSize w:val="1"/>
      <w:tblStyleColBandSize w:val="1"/>
      <w:tblCellMar>
        <w:left w:w="115" w:type="dxa"/>
        <w:right w:w="115" w:type="dxa"/>
      </w:tblCellMar>
    </w:tblPr>
  </w:style>
  <w:style w:type="table" w:customStyle="1" w:styleId="af8">
    <w:basedOn w:val="TableNormal3"/>
    <w:tblPr>
      <w:tblStyleRowBandSize w:val="1"/>
      <w:tblStyleColBandSize w:val="1"/>
      <w:tblCellMar>
        <w:left w:w="115" w:type="dxa"/>
        <w:right w:w="115" w:type="dxa"/>
      </w:tblCellMar>
    </w:tblPr>
  </w:style>
  <w:style w:type="table" w:customStyle="1" w:styleId="af9">
    <w:basedOn w:val="TableNormal3"/>
    <w:tblPr>
      <w:tblStyleRowBandSize w:val="1"/>
      <w:tblStyleColBandSize w:val="1"/>
      <w:tblCellMar>
        <w:left w:w="115" w:type="dxa"/>
        <w:right w:w="115" w:type="dxa"/>
      </w:tblCellMar>
    </w:tblPr>
  </w:style>
  <w:style w:type="table" w:customStyle="1" w:styleId="afa">
    <w:basedOn w:val="TableNormal3"/>
    <w:tblPr>
      <w:tblStyleRowBandSize w:val="1"/>
      <w:tblStyleColBandSize w:val="1"/>
      <w:tblCellMar>
        <w:left w:w="115" w:type="dxa"/>
        <w:right w:w="115" w:type="dxa"/>
      </w:tblCellMar>
    </w:tblPr>
  </w:style>
  <w:style w:type="table" w:customStyle="1" w:styleId="afb">
    <w:basedOn w:val="TableNormal3"/>
    <w:tblPr>
      <w:tblStyleRowBandSize w:val="1"/>
      <w:tblStyleColBandSize w:val="1"/>
      <w:tblCellMar>
        <w:left w:w="115" w:type="dxa"/>
        <w:right w:w="115" w:type="dxa"/>
      </w:tblCellMar>
    </w:tblPr>
  </w:style>
  <w:style w:type="table" w:customStyle="1" w:styleId="afc">
    <w:basedOn w:val="TableNormal3"/>
    <w:tblPr>
      <w:tblStyleRowBandSize w:val="1"/>
      <w:tblStyleColBandSize w:val="1"/>
      <w:tblCellMar>
        <w:left w:w="115" w:type="dxa"/>
        <w:right w:w="115" w:type="dxa"/>
      </w:tblCellMar>
    </w:tblPr>
  </w:style>
  <w:style w:type="table" w:customStyle="1" w:styleId="afd">
    <w:basedOn w:val="TableNormal3"/>
    <w:tblPr>
      <w:tblStyleRowBandSize w:val="1"/>
      <w:tblStyleColBandSize w:val="1"/>
      <w:tblCellMar>
        <w:left w:w="115" w:type="dxa"/>
        <w:right w:w="115" w:type="dxa"/>
      </w:tblCellMar>
    </w:tblPr>
  </w:style>
  <w:style w:type="table" w:customStyle="1" w:styleId="afe">
    <w:basedOn w:val="TableNormal3"/>
    <w:tblPr>
      <w:tblStyleRowBandSize w:val="1"/>
      <w:tblStyleColBandSize w:val="1"/>
      <w:tblCellMar>
        <w:left w:w="115" w:type="dxa"/>
        <w:right w:w="115" w:type="dxa"/>
      </w:tblCellMar>
    </w:tblPr>
  </w:style>
  <w:style w:type="table" w:customStyle="1" w:styleId="aff">
    <w:basedOn w:val="TableNormal3"/>
    <w:tblPr>
      <w:tblStyleRowBandSize w:val="1"/>
      <w:tblStyleColBandSize w:val="1"/>
      <w:tblCellMar>
        <w:left w:w="115" w:type="dxa"/>
        <w:right w:w="115" w:type="dxa"/>
      </w:tblCellMar>
    </w:tblPr>
  </w:style>
  <w:style w:type="table" w:customStyle="1" w:styleId="aff0">
    <w:basedOn w:val="TableNormal3"/>
    <w:tblPr>
      <w:tblStyleRowBandSize w:val="1"/>
      <w:tblStyleColBandSize w:val="1"/>
      <w:tblCellMar>
        <w:left w:w="115" w:type="dxa"/>
        <w:right w:w="115" w:type="dxa"/>
      </w:tblCellMar>
    </w:tblPr>
  </w:style>
  <w:style w:type="table" w:customStyle="1" w:styleId="aff1">
    <w:basedOn w:val="TableNormal3"/>
    <w:tblPr>
      <w:tblStyleRowBandSize w:val="1"/>
      <w:tblStyleColBandSize w:val="1"/>
      <w:tblCellMar>
        <w:left w:w="115" w:type="dxa"/>
        <w:right w:w="115" w:type="dxa"/>
      </w:tblCellMar>
    </w:tblPr>
  </w:style>
  <w:style w:type="table" w:customStyle="1" w:styleId="aff2">
    <w:basedOn w:val="TableNormal3"/>
    <w:tblPr>
      <w:tblStyleRowBandSize w:val="1"/>
      <w:tblStyleColBandSize w:val="1"/>
      <w:tblCellMar>
        <w:left w:w="115" w:type="dxa"/>
        <w:right w:w="115" w:type="dxa"/>
      </w:tblCellMar>
    </w:tblPr>
  </w:style>
  <w:style w:type="table" w:customStyle="1" w:styleId="aff3">
    <w:basedOn w:val="TableNormal3"/>
    <w:tblPr>
      <w:tblStyleRowBandSize w:val="1"/>
      <w:tblStyleColBandSize w:val="1"/>
      <w:tblCellMar>
        <w:left w:w="115" w:type="dxa"/>
        <w:right w:w="115" w:type="dxa"/>
      </w:tblCellMar>
    </w:tblPr>
  </w:style>
  <w:style w:type="table" w:customStyle="1" w:styleId="aff4">
    <w:basedOn w:val="TableNormal3"/>
    <w:tblPr>
      <w:tblStyleRowBandSize w:val="1"/>
      <w:tblStyleColBandSize w:val="1"/>
      <w:tblCellMar>
        <w:left w:w="115" w:type="dxa"/>
        <w:right w:w="115" w:type="dxa"/>
      </w:tblCellMar>
    </w:tblPr>
  </w:style>
  <w:style w:type="table" w:customStyle="1" w:styleId="aff5">
    <w:basedOn w:val="TableNormal3"/>
    <w:tblPr>
      <w:tblStyleRowBandSize w:val="1"/>
      <w:tblStyleColBandSize w:val="1"/>
      <w:tblCellMar>
        <w:left w:w="115" w:type="dxa"/>
        <w:right w:w="115" w:type="dxa"/>
      </w:tblCellMar>
    </w:tblPr>
  </w:style>
  <w:style w:type="table" w:customStyle="1" w:styleId="aff6">
    <w:basedOn w:val="TableNormal3"/>
    <w:tblPr>
      <w:tblStyleRowBandSize w:val="1"/>
      <w:tblStyleColBandSize w:val="1"/>
      <w:tblCellMar>
        <w:left w:w="115" w:type="dxa"/>
        <w:right w:w="115" w:type="dxa"/>
      </w:tblCellMar>
    </w:tblPr>
  </w:style>
  <w:style w:type="table" w:customStyle="1" w:styleId="aff7">
    <w:basedOn w:val="TableNormal3"/>
    <w:tblPr>
      <w:tblStyleRowBandSize w:val="1"/>
      <w:tblStyleColBandSize w:val="1"/>
      <w:tblCellMar>
        <w:left w:w="115" w:type="dxa"/>
        <w:right w:w="115" w:type="dxa"/>
      </w:tblCellMar>
    </w:tblPr>
  </w:style>
  <w:style w:type="table" w:customStyle="1" w:styleId="aff8">
    <w:basedOn w:val="TableNormal3"/>
    <w:tblPr>
      <w:tblStyleRowBandSize w:val="1"/>
      <w:tblStyleColBandSize w:val="1"/>
      <w:tblCellMar>
        <w:left w:w="115" w:type="dxa"/>
        <w:right w:w="115" w:type="dxa"/>
      </w:tblCellMar>
    </w:tblPr>
  </w:style>
  <w:style w:type="table" w:customStyle="1" w:styleId="aff9">
    <w:basedOn w:val="TableNormal3"/>
    <w:tblPr>
      <w:tblStyleRowBandSize w:val="1"/>
      <w:tblStyleColBandSize w:val="1"/>
      <w:tblCellMar>
        <w:left w:w="115" w:type="dxa"/>
        <w:right w:w="115" w:type="dxa"/>
      </w:tblCellMar>
    </w:tblPr>
  </w:style>
  <w:style w:type="table" w:customStyle="1" w:styleId="affa">
    <w:basedOn w:val="TableNormal3"/>
    <w:tblPr>
      <w:tblStyleRowBandSize w:val="1"/>
      <w:tblStyleColBandSize w:val="1"/>
      <w:tblCellMar>
        <w:left w:w="115" w:type="dxa"/>
        <w:right w:w="115" w:type="dxa"/>
      </w:tblCellMar>
    </w:tblPr>
  </w:style>
  <w:style w:type="table" w:customStyle="1" w:styleId="affb">
    <w:basedOn w:val="TableNormal3"/>
    <w:tblPr>
      <w:tblStyleRowBandSize w:val="1"/>
      <w:tblStyleColBandSize w:val="1"/>
      <w:tblCellMar>
        <w:left w:w="115" w:type="dxa"/>
        <w:right w:w="115" w:type="dxa"/>
      </w:tblCellMar>
    </w:tblPr>
  </w:style>
  <w:style w:type="table" w:customStyle="1" w:styleId="affc">
    <w:basedOn w:val="TableNormal3"/>
    <w:tblPr>
      <w:tblStyleRowBandSize w:val="1"/>
      <w:tblStyleColBandSize w:val="1"/>
      <w:tblCellMar>
        <w:left w:w="115" w:type="dxa"/>
        <w:right w:w="115" w:type="dxa"/>
      </w:tblCellMar>
    </w:tblPr>
  </w:style>
  <w:style w:type="table" w:customStyle="1" w:styleId="affd">
    <w:basedOn w:val="TableNormal3"/>
    <w:tblPr>
      <w:tblStyleRowBandSize w:val="1"/>
      <w:tblStyleColBandSize w:val="1"/>
      <w:tblCellMar>
        <w:left w:w="115" w:type="dxa"/>
        <w:right w:w="115" w:type="dxa"/>
      </w:tblCellMar>
    </w:tblPr>
  </w:style>
  <w:style w:type="table" w:customStyle="1" w:styleId="affe">
    <w:basedOn w:val="TableNormal3"/>
    <w:tblPr>
      <w:tblStyleRowBandSize w:val="1"/>
      <w:tblStyleColBandSize w:val="1"/>
      <w:tblCellMar>
        <w:left w:w="115" w:type="dxa"/>
        <w:right w:w="115" w:type="dxa"/>
      </w:tblCellMar>
    </w:tblPr>
  </w:style>
  <w:style w:type="table" w:customStyle="1" w:styleId="afff">
    <w:basedOn w:val="TableNormal3"/>
    <w:tblPr>
      <w:tblStyleRowBandSize w:val="1"/>
      <w:tblStyleColBandSize w:val="1"/>
      <w:tblCellMar>
        <w:left w:w="115" w:type="dxa"/>
        <w:right w:w="115" w:type="dxa"/>
      </w:tblCellMar>
    </w:tblPr>
  </w:style>
  <w:style w:type="table" w:customStyle="1" w:styleId="afff0">
    <w:basedOn w:val="TableNormal3"/>
    <w:tblPr>
      <w:tblStyleRowBandSize w:val="1"/>
      <w:tblStyleColBandSize w:val="1"/>
      <w:tblCellMar>
        <w:left w:w="115" w:type="dxa"/>
        <w:right w:w="115" w:type="dxa"/>
      </w:tblCellMar>
    </w:tblPr>
  </w:style>
  <w:style w:type="table" w:customStyle="1" w:styleId="afff1">
    <w:basedOn w:val="TableNormal3"/>
    <w:tblPr>
      <w:tblStyleRowBandSize w:val="1"/>
      <w:tblStyleColBandSize w:val="1"/>
      <w:tblCellMar>
        <w:left w:w="115" w:type="dxa"/>
        <w:right w:w="115" w:type="dxa"/>
      </w:tblCellMar>
    </w:tblPr>
  </w:style>
  <w:style w:type="table" w:customStyle="1" w:styleId="afff2">
    <w:basedOn w:val="TableNormal3"/>
    <w:tblPr>
      <w:tblStyleRowBandSize w:val="1"/>
      <w:tblStyleColBandSize w:val="1"/>
      <w:tblCellMar>
        <w:left w:w="115" w:type="dxa"/>
        <w:right w:w="115" w:type="dxa"/>
      </w:tblCellMar>
    </w:tblPr>
  </w:style>
  <w:style w:type="table" w:customStyle="1" w:styleId="afff3">
    <w:basedOn w:val="TableNormal3"/>
    <w:tblPr>
      <w:tblStyleRowBandSize w:val="1"/>
      <w:tblStyleColBandSize w:val="1"/>
      <w:tblCellMar>
        <w:left w:w="115" w:type="dxa"/>
        <w:right w:w="115" w:type="dxa"/>
      </w:tblCellMar>
    </w:tblPr>
  </w:style>
  <w:style w:type="paragraph" w:styleId="afff4">
    <w:name w:val="Balloon Text"/>
    <w:basedOn w:val="a"/>
    <w:link w:val="afff5"/>
    <w:uiPriority w:val="99"/>
    <w:semiHidden/>
    <w:unhideWhenUsed/>
    <w:rsid w:val="009C5B16"/>
    <w:rPr>
      <w:rFonts w:ascii="Tahoma" w:hAnsi="Tahoma" w:cs="Tahoma"/>
      <w:sz w:val="16"/>
      <w:szCs w:val="16"/>
    </w:rPr>
  </w:style>
  <w:style w:type="character" w:customStyle="1" w:styleId="afff5">
    <w:name w:val="Текст выноски Знак"/>
    <w:basedOn w:val="a0"/>
    <w:link w:val="afff4"/>
    <w:uiPriority w:val="99"/>
    <w:semiHidden/>
    <w:rsid w:val="009C5B16"/>
    <w:rPr>
      <w:rFonts w:ascii="Tahoma" w:hAnsi="Tahoma" w:cs="Tahoma"/>
      <w:sz w:val="16"/>
      <w:szCs w:val="16"/>
    </w:rPr>
  </w:style>
  <w:style w:type="table" w:customStyle="1" w:styleId="afff6">
    <w:basedOn w:val="TableNormal3"/>
    <w:tblPr>
      <w:tblStyleRowBandSize w:val="1"/>
      <w:tblStyleColBandSize w:val="1"/>
      <w:tblCellMar>
        <w:left w:w="115" w:type="dxa"/>
        <w:right w:w="115" w:type="dxa"/>
      </w:tblCellMar>
    </w:tblPr>
  </w:style>
  <w:style w:type="table" w:customStyle="1" w:styleId="afff7">
    <w:basedOn w:val="TableNormal3"/>
    <w:tblPr>
      <w:tblStyleRowBandSize w:val="1"/>
      <w:tblStyleColBandSize w:val="1"/>
      <w:tblCellMar>
        <w:left w:w="115" w:type="dxa"/>
        <w:right w:w="115" w:type="dxa"/>
      </w:tblCellMar>
    </w:tblPr>
  </w:style>
  <w:style w:type="table" w:customStyle="1" w:styleId="afff8">
    <w:basedOn w:val="TableNormal3"/>
    <w:tblPr>
      <w:tblStyleRowBandSize w:val="1"/>
      <w:tblStyleColBandSize w:val="1"/>
      <w:tblCellMar>
        <w:left w:w="115" w:type="dxa"/>
        <w:right w:w="115" w:type="dxa"/>
      </w:tblCellMar>
    </w:tblPr>
  </w:style>
  <w:style w:type="table" w:customStyle="1" w:styleId="afff9">
    <w:basedOn w:val="TableNormal3"/>
    <w:tblPr>
      <w:tblStyleRowBandSize w:val="1"/>
      <w:tblStyleColBandSize w:val="1"/>
      <w:tblCellMar>
        <w:left w:w="115" w:type="dxa"/>
        <w:right w:w="115" w:type="dxa"/>
      </w:tblCellMar>
    </w:tblPr>
  </w:style>
  <w:style w:type="table" w:customStyle="1" w:styleId="afffa">
    <w:basedOn w:val="TableNormal3"/>
    <w:tblPr>
      <w:tblStyleRowBandSize w:val="1"/>
      <w:tblStyleColBandSize w:val="1"/>
      <w:tblCellMar>
        <w:left w:w="115" w:type="dxa"/>
        <w:right w:w="115" w:type="dxa"/>
      </w:tblCellMar>
    </w:tblPr>
  </w:style>
  <w:style w:type="table" w:customStyle="1" w:styleId="afffb">
    <w:basedOn w:val="TableNormal3"/>
    <w:tblPr>
      <w:tblStyleRowBandSize w:val="1"/>
      <w:tblStyleColBandSize w:val="1"/>
      <w:tblCellMar>
        <w:left w:w="115" w:type="dxa"/>
        <w:right w:w="115" w:type="dxa"/>
      </w:tblCellMar>
    </w:tblPr>
  </w:style>
  <w:style w:type="table" w:customStyle="1" w:styleId="afffc">
    <w:basedOn w:val="TableNormal3"/>
    <w:tblPr>
      <w:tblStyleRowBandSize w:val="1"/>
      <w:tblStyleColBandSize w:val="1"/>
      <w:tblCellMar>
        <w:left w:w="115" w:type="dxa"/>
        <w:right w:w="115" w:type="dxa"/>
      </w:tblCellMar>
    </w:tblPr>
  </w:style>
  <w:style w:type="table" w:customStyle="1" w:styleId="afffd">
    <w:basedOn w:val="TableNormal3"/>
    <w:tblPr>
      <w:tblStyleRowBandSize w:val="1"/>
      <w:tblStyleColBandSize w:val="1"/>
      <w:tblCellMar>
        <w:left w:w="115" w:type="dxa"/>
        <w:right w:w="115" w:type="dxa"/>
      </w:tblCellMar>
    </w:tblPr>
  </w:style>
  <w:style w:type="table" w:customStyle="1" w:styleId="afffe">
    <w:basedOn w:val="TableNormal3"/>
    <w:tblPr>
      <w:tblStyleRowBandSize w:val="1"/>
      <w:tblStyleColBandSize w:val="1"/>
      <w:tblCellMar>
        <w:left w:w="115" w:type="dxa"/>
        <w:right w:w="115" w:type="dxa"/>
      </w:tblCellMar>
    </w:tblPr>
  </w:style>
  <w:style w:type="table" w:customStyle="1" w:styleId="affff">
    <w:basedOn w:val="TableNormal3"/>
    <w:tblPr>
      <w:tblStyleRowBandSize w:val="1"/>
      <w:tblStyleColBandSize w:val="1"/>
      <w:tblCellMar>
        <w:left w:w="115" w:type="dxa"/>
        <w:right w:w="115" w:type="dxa"/>
      </w:tblCellMar>
    </w:tblPr>
  </w:style>
  <w:style w:type="table" w:customStyle="1" w:styleId="affff0">
    <w:basedOn w:val="TableNormal3"/>
    <w:tblPr>
      <w:tblStyleRowBandSize w:val="1"/>
      <w:tblStyleColBandSize w:val="1"/>
      <w:tblCellMar>
        <w:left w:w="115" w:type="dxa"/>
        <w:right w:w="115" w:type="dxa"/>
      </w:tblCellMar>
    </w:tblPr>
  </w:style>
  <w:style w:type="table" w:customStyle="1" w:styleId="affff1">
    <w:basedOn w:val="TableNormal3"/>
    <w:tblPr>
      <w:tblStyleRowBandSize w:val="1"/>
      <w:tblStyleColBandSize w:val="1"/>
      <w:tblCellMar>
        <w:left w:w="115" w:type="dxa"/>
        <w:right w:w="115" w:type="dxa"/>
      </w:tblCellMar>
    </w:tblPr>
  </w:style>
  <w:style w:type="table" w:customStyle="1" w:styleId="affff2">
    <w:basedOn w:val="TableNormal3"/>
    <w:tblPr>
      <w:tblStyleRowBandSize w:val="1"/>
      <w:tblStyleColBandSize w:val="1"/>
      <w:tblCellMar>
        <w:left w:w="115" w:type="dxa"/>
        <w:right w:w="115" w:type="dxa"/>
      </w:tblCellMar>
    </w:tblPr>
  </w:style>
  <w:style w:type="table" w:customStyle="1" w:styleId="affff3">
    <w:basedOn w:val="TableNormal3"/>
    <w:tblPr>
      <w:tblStyleRowBandSize w:val="1"/>
      <w:tblStyleColBandSize w:val="1"/>
      <w:tblCellMar>
        <w:left w:w="115" w:type="dxa"/>
        <w:right w:w="115" w:type="dxa"/>
      </w:tblCellMar>
    </w:tblPr>
  </w:style>
  <w:style w:type="table" w:customStyle="1" w:styleId="affff4">
    <w:basedOn w:val="TableNormal3"/>
    <w:tblPr>
      <w:tblStyleRowBandSize w:val="1"/>
      <w:tblStyleColBandSize w:val="1"/>
      <w:tblCellMar>
        <w:left w:w="115" w:type="dxa"/>
        <w:right w:w="115" w:type="dxa"/>
      </w:tblCellMar>
    </w:tblPr>
  </w:style>
  <w:style w:type="table" w:customStyle="1" w:styleId="affff5">
    <w:basedOn w:val="TableNormal3"/>
    <w:tblPr>
      <w:tblStyleRowBandSize w:val="1"/>
      <w:tblStyleColBandSize w:val="1"/>
      <w:tblCellMar>
        <w:left w:w="115" w:type="dxa"/>
        <w:right w:w="115" w:type="dxa"/>
      </w:tblCellMar>
    </w:tblPr>
  </w:style>
  <w:style w:type="table" w:customStyle="1" w:styleId="affff6">
    <w:basedOn w:val="TableNormal3"/>
    <w:tblPr>
      <w:tblStyleRowBandSize w:val="1"/>
      <w:tblStyleColBandSize w:val="1"/>
      <w:tblCellMar>
        <w:left w:w="115" w:type="dxa"/>
        <w:right w:w="115" w:type="dxa"/>
      </w:tblCellMar>
    </w:tblPr>
  </w:style>
  <w:style w:type="table" w:customStyle="1" w:styleId="affff7">
    <w:basedOn w:val="TableNormal3"/>
    <w:tblPr>
      <w:tblStyleRowBandSize w:val="1"/>
      <w:tblStyleColBandSize w:val="1"/>
      <w:tblCellMar>
        <w:left w:w="115" w:type="dxa"/>
        <w:right w:w="115" w:type="dxa"/>
      </w:tblCellMar>
    </w:tblPr>
  </w:style>
  <w:style w:type="table" w:customStyle="1" w:styleId="affff8">
    <w:basedOn w:val="TableNormal3"/>
    <w:tblPr>
      <w:tblStyleRowBandSize w:val="1"/>
      <w:tblStyleColBandSize w:val="1"/>
      <w:tblCellMar>
        <w:left w:w="115" w:type="dxa"/>
        <w:right w:w="115" w:type="dxa"/>
      </w:tblCellMar>
    </w:tblPr>
  </w:style>
  <w:style w:type="table" w:customStyle="1" w:styleId="affff9">
    <w:basedOn w:val="TableNormal3"/>
    <w:tblPr>
      <w:tblStyleRowBandSize w:val="1"/>
      <w:tblStyleColBandSize w:val="1"/>
      <w:tblCellMar>
        <w:left w:w="115" w:type="dxa"/>
        <w:right w:w="115" w:type="dxa"/>
      </w:tblCellMar>
    </w:tblPr>
  </w:style>
  <w:style w:type="table" w:customStyle="1" w:styleId="affffa">
    <w:basedOn w:val="TableNormal3"/>
    <w:tblPr>
      <w:tblStyleRowBandSize w:val="1"/>
      <w:tblStyleColBandSize w:val="1"/>
      <w:tblCellMar>
        <w:left w:w="115" w:type="dxa"/>
        <w:right w:w="115" w:type="dxa"/>
      </w:tblCellMar>
    </w:tblPr>
  </w:style>
  <w:style w:type="table" w:customStyle="1" w:styleId="affffb">
    <w:basedOn w:val="TableNormal3"/>
    <w:tblPr>
      <w:tblStyleRowBandSize w:val="1"/>
      <w:tblStyleColBandSize w:val="1"/>
      <w:tblCellMar>
        <w:left w:w="115" w:type="dxa"/>
        <w:right w:w="115" w:type="dxa"/>
      </w:tblCellMar>
    </w:tblPr>
  </w:style>
  <w:style w:type="table" w:customStyle="1" w:styleId="affffc">
    <w:basedOn w:val="TableNormal3"/>
    <w:tblPr>
      <w:tblStyleRowBandSize w:val="1"/>
      <w:tblStyleColBandSize w:val="1"/>
      <w:tblCellMar>
        <w:left w:w="115" w:type="dxa"/>
        <w:right w:w="115" w:type="dxa"/>
      </w:tblCellMar>
    </w:tblPr>
  </w:style>
  <w:style w:type="table" w:customStyle="1" w:styleId="affffd">
    <w:basedOn w:val="TableNormal3"/>
    <w:tblPr>
      <w:tblStyleRowBandSize w:val="1"/>
      <w:tblStyleColBandSize w:val="1"/>
      <w:tblCellMar>
        <w:left w:w="115" w:type="dxa"/>
        <w:right w:w="115" w:type="dxa"/>
      </w:tblCellMar>
    </w:tblPr>
  </w:style>
  <w:style w:type="table" w:customStyle="1" w:styleId="affffe">
    <w:basedOn w:val="TableNormal3"/>
    <w:tblPr>
      <w:tblStyleRowBandSize w:val="1"/>
      <w:tblStyleColBandSize w:val="1"/>
      <w:tblCellMar>
        <w:left w:w="115" w:type="dxa"/>
        <w:right w:w="115" w:type="dxa"/>
      </w:tblCellMar>
    </w:tblPr>
  </w:style>
  <w:style w:type="table" w:customStyle="1" w:styleId="afffff">
    <w:basedOn w:val="TableNormal3"/>
    <w:tblPr>
      <w:tblStyleRowBandSize w:val="1"/>
      <w:tblStyleColBandSize w:val="1"/>
      <w:tblCellMar>
        <w:left w:w="115" w:type="dxa"/>
        <w:right w:w="115" w:type="dxa"/>
      </w:tblCellMar>
    </w:tblPr>
  </w:style>
  <w:style w:type="table" w:customStyle="1" w:styleId="afffff0">
    <w:basedOn w:val="TableNormal3"/>
    <w:tblPr>
      <w:tblStyleRowBandSize w:val="1"/>
      <w:tblStyleColBandSize w:val="1"/>
      <w:tblCellMar>
        <w:left w:w="115" w:type="dxa"/>
        <w:right w:w="115" w:type="dxa"/>
      </w:tblCellMar>
    </w:tblPr>
  </w:style>
  <w:style w:type="table" w:customStyle="1" w:styleId="afffff1">
    <w:basedOn w:val="TableNormal3"/>
    <w:tblPr>
      <w:tblStyleRowBandSize w:val="1"/>
      <w:tblStyleColBandSize w:val="1"/>
      <w:tblCellMar>
        <w:left w:w="115" w:type="dxa"/>
        <w:right w:w="115" w:type="dxa"/>
      </w:tblCellMar>
    </w:tblPr>
  </w:style>
  <w:style w:type="table" w:customStyle="1" w:styleId="afffff2">
    <w:basedOn w:val="TableNormal3"/>
    <w:tblPr>
      <w:tblStyleRowBandSize w:val="1"/>
      <w:tblStyleColBandSize w:val="1"/>
      <w:tblCellMar>
        <w:left w:w="115" w:type="dxa"/>
        <w:right w:w="115" w:type="dxa"/>
      </w:tblCellMar>
    </w:tblPr>
  </w:style>
  <w:style w:type="table" w:customStyle="1" w:styleId="afffff3">
    <w:basedOn w:val="TableNormal3"/>
    <w:tblPr>
      <w:tblStyleRowBandSize w:val="1"/>
      <w:tblStyleColBandSize w:val="1"/>
      <w:tblCellMar>
        <w:left w:w="115" w:type="dxa"/>
        <w:right w:w="115" w:type="dxa"/>
      </w:tblCellMar>
    </w:tblPr>
  </w:style>
  <w:style w:type="table" w:customStyle="1" w:styleId="afffff4">
    <w:basedOn w:val="TableNormal3"/>
    <w:tblPr>
      <w:tblStyleRowBandSize w:val="1"/>
      <w:tblStyleColBandSize w:val="1"/>
      <w:tblCellMar>
        <w:left w:w="115" w:type="dxa"/>
        <w:right w:w="115" w:type="dxa"/>
      </w:tblCellMar>
    </w:tblPr>
  </w:style>
  <w:style w:type="table" w:customStyle="1" w:styleId="afffff5">
    <w:basedOn w:val="TableNormal3"/>
    <w:tblPr>
      <w:tblStyleRowBandSize w:val="1"/>
      <w:tblStyleColBandSize w:val="1"/>
      <w:tblCellMar>
        <w:left w:w="115" w:type="dxa"/>
        <w:right w:w="115" w:type="dxa"/>
      </w:tblCellMar>
    </w:tblPr>
  </w:style>
  <w:style w:type="table" w:customStyle="1" w:styleId="afffff6">
    <w:basedOn w:val="TableNormal3"/>
    <w:tblPr>
      <w:tblStyleRowBandSize w:val="1"/>
      <w:tblStyleColBandSize w:val="1"/>
      <w:tblCellMar>
        <w:left w:w="115" w:type="dxa"/>
        <w:right w:w="115" w:type="dxa"/>
      </w:tblCellMar>
    </w:tblPr>
  </w:style>
  <w:style w:type="table" w:customStyle="1" w:styleId="afffff7">
    <w:basedOn w:val="TableNormal3"/>
    <w:tblPr>
      <w:tblStyleRowBandSize w:val="1"/>
      <w:tblStyleColBandSize w:val="1"/>
      <w:tblCellMar>
        <w:left w:w="115" w:type="dxa"/>
        <w:right w:w="115" w:type="dxa"/>
      </w:tblCellMar>
    </w:tblPr>
  </w:style>
  <w:style w:type="table" w:customStyle="1" w:styleId="afffff8">
    <w:basedOn w:val="TableNormal3"/>
    <w:tblPr>
      <w:tblStyleRowBandSize w:val="1"/>
      <w:tblStyleColBandSize w:val="1"/>
      <w:tblCellMar>
        <w:left w:w="115" w:type="dxa"/>
        <w:right w:w="115" w:type="dxa"/>
      </w:tblCellMar>
    </w:tblPr>
  </w:style>
  <w:style w:type="table" w:customStyle="1" w:styleId="afffff9">
    <w:basedOn w:val="TableNormal3"/>
    <w:tblPr>
      <w:tblStyleRowBandSize w:val="1"/>
      <w:tblStyleColBandSize w:val="1"/>
      <w:tblCellMar>
        <w:left w:w="115" w:type="dxa"/>
        <w:right w:w="115" w:type="dxa"/>
      </w:tblCellMar>
    </w:tblPr>
  </w:style>
  <w:style w:type="table" w:customStyle="1" w:styleId="afffffa">
    <w:basedOn w:val="TableNormal3"/>
    <w:tblPr>
      <w:tblStyleRowBandSize w:val="1"/>
      <w:tblStyleColBandSize w:val="1"/>
      <w:tblCellMar>
        <w:left w:w="115" w:type="dxa"/>
        <w:right w:w="115" w:type="dxa"/>
      </w:tblCellMar>
    </w:tblPr>
  </w:style>
  <w:style w:type="table" w:customStyle="1" w:styleId="afffffb">
    <w:basedOn w:val="TableNormal3"/>
    <w:tblPr>
      <w:tblStyleRowBandSize w:val="1"/>
      <w:tblStyleColBandSize w:val="1"/>
      <w:tblCellMar>
        <w:left w:w="115" w:type="dxa"/>
        <w:right w:w="115" w:type="dxa"/>
      </w:tblCellMar>
    </w:tblPr>
  </w:style>
  <w:style w:type="table" w:customStyle="1" w:styleId="afffffc">
    <w:basedOn w:val="TableNormal3"/>
    <w:tblPr>
      <w:tblStyleRowBandSize w:val="1"/>
      <w:tblStyleColBandSize w:val="1"/>
      <w:tblCellMar>
        <w:left w:w="115" w:type="dxa"/>
        <w:right w:w="115" w:type="dxa"/>
      </w:tblCellMar>
    </w:tblPr>
  </w:style>
  <w:style w:type="table" w:customStyle="1" w:styleId="afffffd">
    <w:basedOn w:val="TableNormal3"/>
    <w:tblPr>
      <w:tblStyleRowBandSize w:val="1"/>
      <w:tblStyleColBandSize w:val="1"/>
      <w:tblCellMar>
        <w:left w:w="115" w:type="dxa"/>
        <w:right w:w="115" w:type="dxa"/>
      </w:tblCellMar>
    </w:tblPr>
  </w:style>
  <w:style w:type="table" w:customStyle="1" w:styleId="afffffe">
    <w:basedOn w:val="TableNormal3"/>
    <w:tblPr>
      <w:tblStyleRowBandSize w:val="1"/>
      <w:tblStyleColBandSize w:val="1"/>
      <w:tblCellMar>
        <w:left w:w="115" w:type="dxa"/>
        <w:right w:w="115" w:type="dxa"/>
      </w:tblCellMar>
    </w:tblPr>
  </w:style>
  <w:style w:type="table" w:customStyle="1" w:styleId="affffff">
    <w:basedOn w:val="TableNormal3"/>
    <w:tblPr>
      <w:tblStyleRowBandSize w:val="1"/>
      <w:tblStyleColBandSize w:val="1"/>
      <w:tblCellMar>
        <w:left w:w="115" w:type="dxa"/>
        <w:right w:w="115" w:type="dxa"/>
      </w:tblCellMar>
    </w:tblPr>
  </w:style>
  <w:style w:type="table" w:customStyle="1" w:styleId="affffff0">
    <w:basedOn w:val="TableNormal3"/>
    <w:tblPr>
      <w:tblStyleRowBandSize w:val="1"/>
      <w:tblStyleColBandSize w:val="1"/>
      <w:tblCellMar>
        <w:left w:w="115" w:type="dxa"/>
        <w:right w:w="115" w:type="dxa"/>
      </w:tblCellMar>
    </w:tblPr>
  </w:style>
  <w:style w:type="table" w:customStyle="1" w:styleId="affffff1">
    <w:basedOn w:val="TableNormal3"/>
    <w:tblPr>
      <w:tblStyleRowBandSize w:val="1"/>
      <w:tblStyleColBandSize w:val="1"/>
      <w:tblCellMar>
        <w:left w:w="115" w:type="dxa"/>
        <w:right w:w="115" w:type="dxa"/>
      </w:tblCellMar>
    </w:tblPr>
  </w:style>
  <w:style w:type="table" w:customStyle="1" w:styleId="affffff2">
    <w:basedOn w:val="TableNormal3"/>
    <w:tblPr>
      <w:tblStyleRowBandSize w:val="1"/>
      <w:tblStyleColBandSize w:val="1"/>
      <w:tblCellMar>
        <w:left w:w="115" w:type="dxa"/>
        <w:right w:w="115" w:type="dxa"/>
      </w:tblCellMar>
    </w:tblPr>
  </w:style>
  <w:style w:type="table" w:customStyle="1" w:styleId="affffff3">
    <w:basedOn w:val="TableNormal2"/>
    <w:tblPr>
      <w:tblStyleRowBandSize w:val="1"/>
      <w:tblStyleColBandSize w:val="1"/>
      <w:tblCellMar>
        <w:left w:w="115" w:type="dxa"/>
        <w:right w:w="115" w:type="dxa"/>
      </w:tblCellMar>
    </w:tblPr>
  </w:style>
  <w:style w:type="table" w:customStyle="1" w:styleId="affffff4">
    <w:basedOn w:val="TableNormal2"/>
    <w:tblPr>
      <w:tblStyleRowBandSize w:val="1"/>
      <w:tblStyleColBandSize w:val="1"/>
      <w:tblCellMar>
        <w:left w:w="115" w:type="dxa"/>
        <w:right w:w="115" w:type="dxa"/>
      </w:tblCellMar>
    </w:tblPr>
  </w:style>
  <w:style w:type="table" w:customStyle="1" w:styleId="affffff5">
    <w:basedOn w:val="TableNormal2"/>
    <w:tblPr>
      <w:tblStyleRowBandSize w:val="1"/>
      <w:tblStyleColBandSize w:val="1"/>
      <w:tblCellMar>
        <w:left w:w="115" w:type="dxa"/>
        <w:right w:w="115" w:type="dxa"/>
      </w:tblCellMar>
    </w:tblPr>
  </w:style>
  <w:style w:type="table" w:customStyle="1" w:styleId="affffff6">
    <w:basedOn w:val="TableNormal2"/>
    <w:tblPr>
      <w:tblStyleRowBandSize w:val="1"/>
      <w:tblStyleColBandSize w:val="1"/>
      <w:tblCellMar>
        <w:left w:w="115" w:type="dxa"/>
        <w:right w:w="115" w:type="dxa"/>
      </w:tblCellMar>
    </w:tblPr>
  </w:style>
  <w:style w:type="table" w:customStyle="1" w:styleId="affffff7">
    <w:basedOn w:val="TableNormal2"/>
    <w:tblPr>
      <w:tblStyleRowBandSize w:val="1"/>
      <w:tblStyleColBandSize w:val="1"/>
      <w:tblCellMar>
        <w:left w:w="115" w:type="dxa"/>
        <w:right w:w="115" w:type="dxa"/>
      </w:tblCellMar>
    </w:tblPr>
  </w:style>
  <w:style w:type="table" w:customStyle="1" w:styleId="affffff8">
    <w:basedOn w:val="TableNormal2"/>
    <w:tblPr>
      <w:tblStyleRowBandSize w:val="1"/>
      <w:tblStyleColBandSize w:val="1"/>
      <w:tblCellMar>
        <w:left w:w="115" w:type="dxa"/>
        <w:right w:w="115" w:type="dxa"/>
      </w:tblCellMar>
    </w:tblPr>
  </w:style>
  <w:style w:type="table" w:customStyle="1" w:styleId="affffff9">
    <w:basedOn w:val="TableNormal2"/>
    <w:tblPr>
      <w:tblStyleRowBandSize w:val="1"/>
      <w:tblStyleColBandSize w:val="1"/>
      <w:tblCellMar>
        <w:left w:w="115" w:type="dxa"/>
        <w:right w:w="115" w:type="dxa"/>
      </w:tblCellMar>
    </w:tblPr>
  </w:style>
  <w:style w:type="table" w:customStyle="1" w:styleId="affffffa">
    <w:basedOn w:val="TableNormal2"/>
    <w:tblPr>
      <w:tblStyleRowBandSize w:val="1"/>
      <w:tblStyleColBandSize w:val="1"/>
      <w:tblCellMar>
        <w:left w:w="115" w:type="dxa"/>
        <w:right w:w="115" w:type="dxa"/>
      </w:tblCellMar>
    </w:tblPr>
  </w:style>
  <w:style w:type="table" w:customStyle="1" w:styleId="affffffb">
    <w:basedOn w:val="TableNormal2"/>
    <w:tblPr>
      <w:tblStyleRowBandSize w:val="1"/>
      <w:tblStyleColBandSize w:val="1"/>
      <w:tblCellMar>
        <w:left w:w="115" w:type="dxa"/>
        <w:right w:w="115" w:type="dxa"/>
      </w:tblCellMar>
    </w:tblPr>
  </w:style>
  <w:style w:type="table" w:customStyle="1" w:styleId="affffffc">
    <w:basedOn w:val="TableNormal2"/>
    <w:tblPr>
      <w:tblStyleRowBandSize w:val="1"/>
      <w:tblStyleColBandSize w:val="1"/>
      <w:tblCellMar>
        <w:left w:w="115" w:type="dxa"/>
        <w:right w:w="115" w:type="dxa"/>
      </w:tblCellMar>
    </w:tblPr>
  </w:style>
  <w:style w:type="table" w:customStyle="1" w:styleId="affffffd">
    <w:basedOn w:val="TableNormal2"/>
    <w:tblPr>
      <w:tblStyleRowBandSize w:val="1"/>
      <w:tblStyleColBandSize w:val="1"/>
      <w:tblCellMar>
        <w:left w:w="115" w:type="dxa"/>
        <w:right w:w="115" w:type="dxa"/>
      </w:tblCellMar>
    </w:tblPr>
  </w:style>
  <w:style w:type="table" w:customStyle="1" w:styleId="affffffe">
    <w:basedOn w:val="TableNormal2"/>
    <w:tblPr>
      <w:tblStyleRowBandSize w:val="1"/>
      <w:tblStyleColBandSize w:val="1"/>
      <w:tblCellMar>
        <w:left w:w="115" w:type="dxa"/>
        <w:right w:w="115" w:type="dxa"/>
      </w:tblCellMar>
    </w:tblPr>
  </w:style>
  <w:style w:type="table" w:customStyle="1" w:styleId="afffffff">
    <w:basedOn w:val="TableNormal2"/>
    <w:tblPr>
      <w:tblStyleRowBandSize w:val="1"/>
      <w:tblStyleColBandSize w:val="1"/>
      <w:tblCellMar>
        <w:left w:w="115" w:type="dxa"/>
        <w:right w:w="115" w:type="dxa"/>
      </w:tblCellMar>
    </w:tblPr>
  </w:style>
  <w:style w:type="table" w:customStyle="1" w:styleId="afffffff0">
    <w:basedOn w:val="TableNormal2"/>
    <w:tblPr>
      <w:tblStyleRowBandSize w:val="1"/>
      <w:tblStyleColBandSize w:val="1"/>
      <w:tblCellMar>
        <w:left w:w="115" w:type="dxa"/>
        <w:right w:w="115" w:type="dxa"/>
      </w:tblCellMar>
    </w:tblPr>
  </w:style>
  <w:style w:type="table" w:customStyle="1" w:styleId="afffffff1">
    <w:basedOn w:val="TableNormal2"/>
    <w:tblPr>
      <w:tblStyleRowBandSize w:val="1"/>
      <w:tblStyleColBandSize w:val="1"/>
      <w:tblCellMar>
        <w:left w:w="115" w:type="dxa"/>
        <w:right w:w="115" w:type="dxa"/>
      </w:tblCellMar>
    </w:tblPr>
  </w:style>
  <w:style w:type="table" w:customStyle="1" w:styleId="afffffff2">
    <w:basedOn w:val="TableNormal2"/>
    <w:tblPr>
      <w:tblStyleRowBandSize w:val="1"/>
      <w:tblStyleColBandSize w:val="1"/>
      <w:tblCellMar>
        <w:left w:w="115" w:type="dxa"/>
        <w:right w:w="115" w:type="dxa"/>
      </w:tblCellMar>
    </w:tblPr>
  </w:style>
  <w:style w:type="table" w:customStyle="1" w:styleId="afffffff3">
    <w:basedOn w:val="TableNormal2"/>
    <w:tblPr>
      <w:tblStyleRowBandSize w:val="1"/>
      <w:tblStyleColBandSize w:val="1"/>
      <w:tblCellMar>
        <w:left w:w="115" w:type="dxa"/>
        <w:right w:w="115" w:type="dxa"/>
      </w:tblCellMar>
    </w:tblPr>
  </w:style>
  <w:style w:type="table" w:customStyle="1" w:styleId="afffffff4">
    <w:basedOn w:val="TableNormal2"/>
    <w:tblPr>
      <w:tblStyleRowBandSize w:val="1"/>
      <w:tblStyleColBandSize w:val="1"/>
      <w:tblCellMar>
        <w:left w:w="115" w:type="dxa"/>
        <w:right w:w="115" w:type="dxa"/>
      </w:tblCellMar>
    </w:tblPr>
  </w:style>
  <w:style w:type="table" w:customStyle="1" w:styleId="afffffff5">
    <w:basedOn w:val="TableNormal2"/>
    <w:tblPr>
      <w:tblStyleRowBandSize w:val="1"/>
      <w:tblStyleColBandSize w:val="1"/>
      <w:tblCellMar>
        <w:left w:w="115" w:type="dxa"/>
        <w:right w:w="115" w:type="dxa"/>
      </w:tblCellMar>
    </w:tblPr>
  </w:style>
  <w:style w:type="table" w:customStyle="1" w:styleId="afffffff6">
    <w:basedOn w:val="TableNormal2"/>
    <w:tblPr>
      <w:tblStyleRowBandSize w:val="1"/>
      <w:tblStyleColBandSize w:val="1"/>
      <w:tblCellMar>
        <w:left w:w="115" w:type="dxa"/>
        <w:right w:w="115" w:type="dxa"/>
      </w:tblCellMar>
    </w:tblPr>
  </w:style>
  <w:style w:type="table" w:customStyle="1" w:styleId="afffffff7">
    <w:basedOn w:val="TableNormal2"/>
    <w:tblPr>
      <w:tblStyleRowBandSize w:val="1"/>
      <w:tblStyleColBandSize w:val="1"/>
      <w:tblCellMar>
        <w:left w:w="115" w:type="dxa"/>
        <w:right w:w="115" w:type="dxa"/>
      </w:tblCellMar>
    </w:tblPr>
  </w:style>
  <w:style w:type="table" w:customStyle="1" w:styleId="afffffff8">
    <w:basedOn w:val="TableNormal2"/>
    <w:tblPr>
      <w:tblStyleRowBandSize w:val="1"/>
      <w:tblStyleColBandSize w:val="1"/>
      <w:tblCellMar>
        <w:left w:w="115" w:type="dxa"/>
        <w:right w:w="115" w:type="dxa"/>
      </w:tblCellMar>
    </w:tblPr>
  </w:style>
  <w:style w:type="table" w:customStyle="1" w:styleId="afffffff9">
    <w:basedOn w:val="TableNormal2"/>
    <w:tblPr>
      <w:tblStyleRowBandSize w:val="1"/>
      <w:tblStyleColBandSize w:val="1"/>
      <w:tblCellMar>
        <w:left w:w="115" w:type="dxa"/>
        <w:right w:w="115" w:type="dxa"/>
      </w:tblCellMar>
    </w:tblPr>
  </w:style>
  <w:style w:type="table" w:customStyle="1" w:styleId="afffffffa">
    <w:basedOn w:val="TableNormal2"/>
    <w:tblPr>
      <w:tblStyleRowBandSize w:val="1"/>
      <w:tblStyleColBandSize w:val="1"/>
      <w:tblCellMar>
        <w:left w:w="115" w:type="dxa"/>
        <w:right w:w="115" w:type="dxa"/>
      </w:tblCellMar>
    </w:tblPr>
  </w:style>
  <w:style w:type="table" w:customStyle="1" w:styleId="afffffffb">
    <w:basedOn w:val="TableNormal2"/>
    <w:tblPr>
      <w:tblStyleRowBandSize w:val="1"/>
      <w:tblStyleColBandSize w:val="1"/>
      <w:tblCellMar>
        <w:left w:w="115" w:type="dxa"/>
        <w:right w:w="115" w:type="dxa"/>
      </w:tblCellMar>
    </w:tblPr>
  </w:style>
  <w:style w:type="table" w:customStyle="1" w:styleId="afffffffc">
    <w:basedOn w:val="TableNormal2"/>
    <w:tblPr>
      <w:tblStyleRowBandSize w:val="1"/>
      <w:tblStyleColBandSize w:val="1"/>
      <w:tblCellMar>
        <w:left w:w="115" w:type="dxa"/>
        <w:right w:w="115" w:type="dxa"/>
      </w:tblCellMar>
    </w:tblPr>
  </w:style>
  <w:style w:type="table" w:customStyle="1" w:styleId="afffffffd">
    <w:basedOn w:val="TableNormal2"/>
    <w:tblPr>
      <w:tblStyleRowBandSize w:val="1"/>
      <w:tblStyleColBandSize w:val="1"/>
      <w:tblCellMar>
        <w:left w:w="115" w:type="dxa"/>
        <w:right w:w="115" w:type="dxa"/>
      </w:tblCellMar>
    </w:tblPr>
  </w:style>
  <w:style w:type="table" w:customStyle="1" w:styleId="afffffffe">
    <w:basedOn w:val="TableNormal2"/>
    <w:tblPr>
      <w:tblStyleRowBandSize w:val="1"/>
      <w:tblStyleColBandSize w:val="1"/>
      <w:tblCellMar>
        <w:left w:w="115" w:type="dxa"/>
        <w:right w:w="115" w:type="dxa"/>
      </w:tblCellMar>
    </w:tblPr>
  </w:style>
  <w:style w:type="table" w:customStyle="1" w:styleId="affffffff">
    <w:basedOn w:val="TableNormal2"/>
    <w:tblPr>
      <w:tblStyleRowBandSize w:val="1"/>
      <w:tblStyleColBandSize w:val="1"/>
      <w:tblCellMar>
        <w:left w:w="115" w:type="dxa"/>
        <w:right w:w="115" w:type="dxa"/>
      </w:tblCellMar>
    </w:tblPr>
  </w:style>
  <w:style w:type="table" w:customStyle="1" w:styleId="affffffff0">
    <w:basedOn w:val="TableNormal2"/>
    <w:tblPr>
      <w:tblStyleRowBandSize w:val="1"/>
      <w:tblStyleColBandSize w:val="1"/>
      <w:tblCellMar>
        <w:left w:w="115" w:type="dxa"/>
        <w:right w:w="115" w:type="dxa"/>
      </w:tblCellMar>
    </w:tblPr>
  </w:style>
  <w:style w:type="table" w:customStyle="1" w:styleId="affffffff1">
    <w:basedOn w:val="TableNormal2"/>
    <w:tblPr>
      <w:tblStyleRowBandSize w:val="1"/>
      <w:tblStyleColBandSize w:val="1"/>
      <w:tblCellMar>
        <w:left w:w="115" w:type="dxa"/>
        <w:right w:w="115" w:type="dxa"/>
      </w:tblCellMar>
    </w:tblPr>
  </w:style>
  <w:style w:type="table" w:customStyle="1" w:styleId="affffffff2">
    <w:basedOn w:val="TableNormal2"/>
    <w:tblPr>
      <w:tblStyleRowBandSize w:val="1"/>
      <w:tblStyleColBandSize w:val="1"/>
      <w:tblCellMar>
        <w:left w:w="115" w:type="dxa"/>
        <w:right w:w="115" w:type="dxa"/>
      </w:tblCellMar>
    </w:tblPr>
  </w:style>
  <w:style w:type="table" w:customStyle="1" w:styleId="affffffff3">
    <w:basedOn w:val="TableNormal2"/>
    <w:tblPr>
      <w:tblStyleRowBandSize w:val="1"/>
      <w:tblStyleColBandSize w:val="1"/>
      <w:tblCellMar>
        <w:left w:w="115" w:type="dxa"/>
        <w:right w:w="115" w:type="dxa"/>
      </w:tblCellMar>
    </w:tblPr>
  </w:style>
  <w:style w:type="table" w:customStyle="1" w:styleId="affffffff4">
    <w:basedOn w:val="TableNormal2"/>
    <w:tblPr>
      <w:tblStyleRowBandSize w:val="1"/>
      <w:tblStyleColBandSize w:val="1"/>
      <w:tblCellMar>
        <w:left w:w="115" w:type="dxa"/>
        <w:right w:w="115" w:type="dxa"/>
      </w:tblCellMar>
    </w:tblPr>
  </w:style>
  <w:style w:type="table" w:customStyle="1" w:styleId="affffffff5">
    <w:basedOn w:val="TableNormal2"/>
    <w:tblPr>
      <w:tblStyleRowBandSize w:val="1"/>
      <w:tblStyleColBandSize w:val="1"/>
      <w:tblCellMar>
        <w:left w:w="115" w:type="dxa"/>
        <w:right w:w="115" w:type="dxa"/>
      </w:tblCellMar>
    </w:tblPr>
  </w:style>
  <w:style w:type="table" w:customStyle="1" w:styleId="affffffff6">
    <w:basedOn w:val="TableNormal2"/>
    <w:tblPr>
      <w:tblStyleRowBandSize w:val="1"/>
      <w:tblStyleColBandSize w:val="1"/>
      <w:tblCellMar>
        <w:left w:w="115" w:type="dxa"/>
        <w:right w:w="115" w:type="dxa"/>
      </w:tblCellMar>
    </w:tblPr>
  </w:style>
  <w:style w:type="table" w:customStyle="1" w:styleId="affffffff7">
    <w:basedOn w:val="TableNormal2"/>
    <w:tblPr>
      <w:tblStyleRowBandSize w:val="1"/>
      <w:tblStyleColBandSize w:val="1"/>
      <w:tblCellMar>
        <w:left w:w="115" w:type="dxa"/>
        <w:right w:w="115" w:type="dxa"/>
      </w:tblCellMar>
    </w:tblPr>
  </w:style>
  <w:style w:type="table" w:customStyle="1" w:styleId="affffffff8">
    <w:basedOn w:val="TableNormal2"/>
    <w:tblPr>
      <w:tblStyleRowBandSize w:val="1"/>
      <w:tblStyleColBandSize w:val="1"/>
      <w:tblCellMar>
        <w:left w:w="115" w:type="dxa"/>
        <w:right w:w="115" w:type="dxa"/>
      </w:tblCellMar>
    </w:tblPr>
  </w:style>
  <w:style w:type="table" w:customStyle="1" w:styleId="affffffff9">
    <w:basedOn w:val="TableNormal2"/>
    <w:tblPr>
      <w:tblStyleRowBandSize w:val="1"/>
      <w:tblStyleColBandSize w:val="1"/>
      <w:tblCellMar>
        <w:left w:w="115" w:type="dxa"/>
        <w:right w:w="115" w:type="dxa"/>
      </w:tblCellMar>
    </w:tblPr>
  </w:style>
  <w:style w:type="table" w:customStyle="1" w:styleId="affffffffa">
    <w:basedOn w:val="TableNormal2"/>
    <w:tblPr>
      <w:tblStyleRowBandSize w:val="1"/>
      <w:tblStyleColBandSize w:val="1"/>
      <w:tblCellMar>
        <w:left w:w="115" w:type="dxa"/>
        <w:right w:w="115" w:type="dxa"/>
      </w:tblCellMar>
    </w:tblPr>
  </w:style>
  <w:style w:type="table" w:customStyle="1" w:styleId="affffffffb">
    <w:basedOn w:val="TableNormal2"/>
    <w:tblPr>
      <w:tblStyleRowBandSize w:val="1"/>
      <w:tblStyleColBandSize w:val="1"/>
      <w:tblCellMar>
        <w:left w:w="115" w:type="dxa"/>
        <w:right w:w="115" w:type="dxa"/>
      </w:tblCellMar>
    </w:tblPr>
  </w:style>
  <w:style w:type="table" w:customStyle="1" w:styleId="affffffffc">
    <w:basedOn w:val="TableNormal2"/>
    <w:tblPr>
      <w:tblStyleRowBandSize w:val="1"/>
      <w:tblStyleColBandSize w:val="1"/>
      <w:tblCellMar>
        <w:left w:w="115" w:type="dxa"/>
        <w:right w:w="115" w:type="dxa"/>
      </w:tblCellMar>
    </w:tblPr>
  </w:style>
  <w:style w:type="table" w:customStyle="1" w:styleId="affffffffd">
    <w:basedOn w:val="TableNormal2"/>
    <w:tblPr>
      <w:tblStyleRowBandSize w:val="1"/>
      <w:tblStyleColBandSize w:val="1"/>
      <w:tblCellMar>
        <w:left w:w="115" w:type="dxa"/>
        <w:right w:w="115" w:type="dxa"/>
      </w:tblCellMar>
    </w:tblPr>
  </w:style>
  <w:style w:type="table" w:customStyle="1" w:styleId="affffffffe">
    <w:basedOn w:val="TableNormal2"/>
    <w:tblPr>
      <w:tblStyleRowBandSize w:val="1"/>
      <w:tblStyleColBandSize w:val="1"/>
      <w:tblCellMar>
        <w:left w:w="115" w:type="dxa"/>
        <w:right w:w="115" w:type="dxa"/>
      </w:tblCellMar>
    </w:tblPr>
  </w:style>
  <w:style w:type="table" w:customStyle="1" w:styleId="afffffffff">
    <w:basedOn w:val="TableNormal2"/>
    <w:tblPr>
      <w:tblStyleRowBandSize w:val="1"/>
      <w:tblStyleColBandSize w:val="1"/>
      <w:tblCellMar>
        <w:left w:w="115" w:type="dxa"/>
        <w:right w:w="115" w:type="dxa"/>
      </w:tblCellMar>
    </w:tblPr>
  </w:style>
  <w:style w:type="paragraph" w:styleId="afffffffff0">
    <w:name w:val="List Paragraph"/>
    <w:aliases w:val="Bullets,List Paragraph (numbered (a)),NUMBERED PARAGRAPH,List Paragraph 1,List_Paragraph,Multilevel para_II,Akapit z listą BS,IBL List Paragraph,List Paragraph nowy,Numbered List Paragraph,Bullet1,Numbered list,NumberedParas,Forth level"/>
    <w:basedOn w:val="a"/>
    <w:link w:val="afffffffff1"/>
    <w:uiPriority w:val="34"/>
    <w:qFormat/>
    <w:rsid w:val="00FF4D8D"/>
    <w:pPr>
      <w:ind w:left="720"/>
      <w:contextualSpacing/>
    </w:pPr>
  </w:style>
  <w:style w:type="table" w:styleId="afffffffff2">
    <w:name w:val="Table Grid"/>
    <w:basedOn w:val="a1"/>
    <w:uiPriority w:val="59"/>
    <w:rsid w:val="006772E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
    <w:name w:val="Сетка таблицы1"/>
    <w:basedOn w:val="a1"/>
    <w:next w:val="afffffffff2"/>
    <w:uiPriority w:val="39"/>
    <w:rsid w:val="006772E6"/>
    <w:pPr>
      <w:spacing w:after="0" w:line="240" w:lineRule="auto"/>
    </w:pPr>
    <w:rPr>
      <w:rFonts w:ascii="Times New Roman" w:eastAsia="Times New Roman" w:hAnsi="Times New Roman" w:cs="Times New Roman"/>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
    <w:name w:val="Сетка таблицы2"/>
    <w:basedOn w:val="a1"/>
    <w:next w:val="afffffffff2"/>
    <w:uiPriority w:val="39"/>
    <w:rsid w:val="006772E6"/>
    <w:pPr>
      <w:spacing w:after="0" w:line="240" w:lineRule="auto"/>
    </w:pPr>
    <w:rPr>
      <w:rFonts w:ascii="Times New Roman" w:eastAsia="Times New Roman" w:hAnsi="Times New Roman" w:cs="Times New Roman"/>
      <w:sz w:val="24"/>
      <w:szCs w:val="24"/>
      <w:lang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0">
    <w:name w:val="Сетка таблицы11"/>
    <w:basedOn w:val="a1"/>
    <w:next w:val="afffffffff2"/>
    <w:uiPriority w:val="39"/>
    <w:rsid w:val="006772E6"/>
    <w:pPr>
      <w:spacing w:after="0" w:line="240" w:lineRule="auto"/>
    </w:pPr>
    <w:rPr>
      <w:rFonts w:ascii="Times New Roman" w:hAnsi="Times New Roman" w:cs="Times New Roman"/>
      <w:sz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6772E6"/>
    <w:pPr>
      <w:autoSpaceDE w:val="0"/>
      <w:autoSpaceDN w:val="0"/>
      <w:adjustRightInd w:val="0"/>
      <w:spacing w:after="0" w:line="240" w:lineRule="auto"/>
    </w:pPr>
    <w:rPr>
      <w:rFonts w:ascii="Times New Roman" w:hAnsi="Times New Roman" w:cs="Times New Roman"/>
      <w:color w:val="000000"/>
      <w:sz w:val="24"/>
      <w:szCs w:val="24"/>
      <w:lang w:val="uk-UA"/>
    </w:rPr>
  </w:style>
  <w:style w:type="table" w:customStyle="1" w:styleId="12">
    <w:name w:val="Сетка таблицы12"/>
    <w:basedOn w:val="a1"/>
    <w:next w:val="afffffffff2"/>
    <w:uiPriority w:val="39"/>
    <w:rsid w:val="006772E6"/>
    <w:pPr>
      <w:spacing w:after="0" w:line="240" w:lineRule="auto"/>
    </w:pPr>
    <w:rPr>
      <w:rFonts w:ascii="Times New Roman" w:hAnsi="Times New Roman" w:cs="Times New Roman"/>
      <w:sz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ffffffff3">
    <w:name w:val="header"/>
    <w:basedOn w:val="a"/>
    <w:link w:val="afffffffff4"/>
    <w:uiPriority w:val="99"/>
    <w:unhideWhenUsed/>
    <w:rsid w:val="006772E6"/>
    <w:pPr>
      <w:tabs>
        <w:tab w:val="center" w:pos="4819"/>
        <w:tab w:val="right" w:pos="9639"/>
      </w:tabs>
    </w:pPr>
  </w:style>
  <w:style w:type="character" w:customStyle="1" w:styleId="afffffffff4">
    <w:name w:val="Верхний колонтитул Знак"/>
    <w:basedOn w:val="a0"/>
    <w:link w:val="afffffffff3"/>
    <w:uiPriority w:val="99"/>
    <w:rsid w:val="006772E6"/>
  </w:style>
  <w:style w:type="paragraph" w:styleId="afffffffff5">
    <w:name w:val="footer"/>
    <w:basedOn w:val="a"/>
    <w:link w:val="afffffffff6"/>
    <w:uiPriority w:val="99"/>
    <w:unhideWhenUsed/>
    <w:rsid w:val="006772E6"/>
    <w:pPr>
      <w:tabs>
        <w:tab w:val="center" w:pos="4819"/>
        <w:tab w:val="right" w:pos="9639"/>
      </w:tabs>
    </w:pPr>
  </w:style>
  <w:style w:type="character" w:customStyle="1" w:styleId="afffffffff6">
    <w:name w:val="Нижний колонтитул Знак"/>
    <w:basedOn w:val="a0"/>
    <w:link w:val="afffffffff5"/>
    <w:uiPriority w:val="99"/>
    <w:rsid w:val="006772E6"/>
  </w:style>
  <w:style w:type="character" w:customStyle="1" w:styleId="13">
    <w:name w:val="Гиперссылка1"/>
    <w:basedOn w:val="a0"/>
    <w:uiPriority w:val="99"/>
    <w:unhideWhenUsed/>
    <w:rsid w:val="006772E6"/>
    <w:rPr>
      <w:color w:val="0000FF"/>
      <w:u w:val="single"/>
    </w:rPr>
  </w:style>
  <w:style w:type="table" w:customStyle="1" w:styleId="31">
    <w:name w:val="Сетка таблицы3"/>
    <w:basedOn w:val="a1"/>
    <w:next w:val="afffffffff2"/>
    <w:uiPriority w:val="39"/>
    <w:rsid w:val="006772E6"/>
    <w:pPr>
      <w:spacing w:after="0" w:line="240" w:lineRule="auto"/>
    </w:pPr>
    <w:rPr>
      <w:rFonts w:ascii="Times New Roman" w:eastAsia="Times New Roman" w:hAnsi="Times New Roman" w:cs="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ffffffff7">
    <w:name w:val="Normal (Web)"/>
    <w:basedOn w:val="a"/>
    <w:uiPriority w:val="99"/>
    <w:unhideWhenUsed/>
    <w:rsid w:val="006772E6"/>
    <w:pPr>
      <w:spacing w:before="100" w:beforeAutospacing="1" w:after="100" w:afterAutospacing="1"/>
    </w:pPr>
    <w:rPr>
      <w:lang w:val="uk-UA"/>
    </w:rPr>
  </w:style>
  <w:style w:type="paragraph" w:styleId="afffffffff8">
    <w:name w:val="No Spacing"/>
    <w:uiPriority w:val="1"/>
    <w:qFormat/>
    <w:rsid w:val="006772E6"/>
    <w:pPr>
      <w:spacing w:after="0" w:line="240" w:lineRule="auto"/>
    </w:pPr>
  </w:style>
  <w:style w:type="table" w:customStyle="1" w:styleId="130">
    <w:name w:val="Сетка таблицы13"/>
    <w:basedOn w:val="a1"/>
    <w:next w:val="afffffffff2"/>
    <w:uiPriority w:val="39"/>
    <w:rsid w:val="006772E6"/>
    <w:pPr>
      <w:spacing w:after="0" w:line="240" w:lineRule="auto"/>
    </w:pPr>
    <w:rPr>
      <w:rFonts w:ascii="Times New Roman" w:hAnsi="Times New Roman" w:cs="Times New Roman"/>
      <w:sz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
    <w:name w:val="Сетка таблицы4"/>
    <w:basedOn w:val="a1"/>
    <w:next w:val="afffffffff2"/>
    <w:uiPriority w:val="59"/>
    <w:rsid w:val="006772E6"/>
    <w:pPr>
      <w:spacing w:after="0" w:line="240" w:lineRule="auto"/>
    </w:pPr>
    <w:rPr>
      <w:rFonts w:cs="Times New Roman"/>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10">
    <w:name w:val="Заголовок 1 Знак"/>
    <w:basedOn w:val="a0"/>
    <w:link w:val="1"/>
    <w:uiPriority w:val="9"/>
    <w:rsid w:val="006772E6"/>
    <w:rPr>
      <w:b/>
      <w:sz w:val="48"/>
      <w:szCs w:val="48"/>
    </w:rPr>
  </w:style>
  <w:style w:type="character" w:customStyle="1" w:styleId="20">
    <w:name w:val="Заголовок 2 Знак"/>
    <w:basedOn w:val="a0"/>
    <w:link w:val="2"/>
    <w:uiPriority w:val="9"/>
    <w:rsid w:val="006772E6"/>
    <w:rPr>
      <w:b/>
      <w:sz w:val="36"/>
      <w:szCs w:val="36"/>
    </w:rPr>
  </w:style>
  <w:style w:type="character" w:customStyle="1" w:styleId="30">
    <w:name w:val="Заголовок 3 Знак"/>
    <w:basedOn w:val="a0"/>
    <w:link w:val="3"/>
    <w:uiPriority w:val="9"/>
    <w:rsid w:val="006772E6"/>
    <w:rPr>
      <w:b/>
      <w:sz w:val="28"/>
      <w:szCs w:val="28"/>
    </w:rPr>
  </w:style>
  <w:style w:type="character" w:customStyle="1" w:styleId="40">
    <w:name w:val="Заголовок 4 Знак"/>
    <w:basedOn w:val="a0"/>
    <w:link w:val="4"/>
    <w:rsid w:val="006772E6"/>
    <w:rPr>
      <w:b/>
      <w:sz w:val="24"/>
      <w:szCs w:val="24"/>
    </w:rPr>
  </w:style>
  <w:style w:type="character" w:customStyle="1" w:styleId="50">
    <w:name w:val="Заголовок 5 Знак"/>
    <w:basedOn w:val="a0"/>
    <w:link w:val="5"/>
    <w:rsid w:val="006772E6"/>
    <w:rPr>
      <w:b/>
    </w:rPr>
  </w:style>
  <w:style w:type="character" w:customStyle="1" w:styleId="60">
    <w:name w:val="Заголовок 6 Знак"/>
    <w:basedOn w:val="a0"/>
    <w:link w:val="6"/>
    <w:rsid w:val="006772E6"/>
    <w:rPr>
      <w:b/>
      <w:sz w:val="20"/>
      <w:szCs w:val="20"/>
    </w:rPr>
  </w:style>
  <w:style w:type="table" w:customStyle="1" w:styleId="TableNormal10">
    <w:name w:val="Table Normal1"/>
    <w:rsid w:val="006772E6"/>
    <w:tblPr>
      <w:tblCellMar>
        <w:top w:w="0" w:type="dxa"/>
        <w:left w:w="0" w:type="dxa"/>
        <w:bottom w:w="0" w:type="dxa"/>
        <w:right w:w="0" w:type="dxa"/>
      </w:tblCellMar>
    </w:tblPr>
  </w:style>
  <w:style w:type="character" w:customStyle="1" w:styleId="a4">
    <w:name w:val="Название Знак"/>
    <w:basedOn w:val="a0"/>
    <w:link w:val="a3"/>
    <w:uiPriority w:val="10"/>
    <w:rsid w:val="006772E6"/>
    <w:rPr>
      <w:b/>
      <w:sz w:val="72"/>
      <w:szCs w:val="72"/>
    </w:rPr>
  </w:style>
  <w:style w:type="numbering" w:customStyle="1" w:styleId="14">
    <w:name w:val="Нет списка1"/>
    <w:next w:val="a2"/>
    <w:uiPriority w:val="99"/>
    <w:semiHidden/>
    <w:unhideWhenUsed/>
    <w:rsid w:val="006772E6"/>
  </w:style>
  <w:style w:type="character" w:customStyle="1" w:styleId="a6">
    <w:name w:val="Подзаголовок Знак"/>
    <w:basedOn w:val="a0"/>
    <w:link w:val="a5"/>
    <w:rsid w:val="006772E6"/>
    <w:rPr>
      <w:rFonts w:ascii="Georgia" w:eastAsia="Georgia" w:hAnsi="Georgia" w:cs="Georgia"/>
      <w:i/>
      <w:color w:val="666666"/>
      <w:sz w:val="48"/>
      <w:szCs w:val="48"/>
    </w:rPr>
  </w:style>
  <w:style w:type="numbering" w:customStyle="1" w:styleId="22">
    <w:name w:val="Нет списка2"/>
    <w:next w:val="a2"/>
    <w:uiPriority w:val="99"/>
    <w:semiHidden/>
    <w:unhideWhenUsed/>
    <w:rsid w:val="006772E6"/>
  </w:style>
  <w:style w:type="numbering" w:customStyle="1" w:styleId="111">
    <w:name w:val="Нет списка11"/>
    <w:next w:val="a2"/>
    <w:uiPriority w:val="99"/>
    <w:semiHidden/>
    <w:unhideWhenUsed/>
    <w:rsid w:val="006772E6"/>
  </w:style>
  <w:style w:type="table" w:customStyle="1" w:styleId="TableNormal20">
    <w:name w:val="Table Normal2"/>
    <w:rsid w:val="006772E6"/>
    <w:tblPr>
      <w:tblCellMar>
        <w:top w:w="0" w:type="dxa"/>
        <w:left w:w="0" w:type="dxa"/>
        <w:bottom w:w="0" w:type="dxa"/>
        <w:right w:w="0" w:type="dxa"/>
      </w:tblCellMar>
    </w:tblPr>
  </w:style>
  <w:style w:type="table" w:customStyle="1" w:styleId="51">
    <w:name w:val="Сетка таблицы5"/>
    <w:basedOn w:val="a1"/>
    <w:next w:val="afffffffff2"/>
    <w:uiPriority w:val="59"/>
    <w:rsid w:val="006772E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0">
    <w:name w:val="Сетка таблицы14"/>
    <w:basedOn w:val="a1"/>
    <w:next w:val="afffffffff2"/>
    <w:uiPriority w:val="39"/>
    <w:rsid w:val="006772E6"/>
    <w:pPr>
      <w:spacing w:after="0" w:line="240" w:lineRule="auto"/>
    </w:pPr>
    <w:rPr>
      <w:rFonts w:ascii="Times New Roman" w:eastAsia="Times New Roman" w:hAnsi="Times New Roman" w:cs="Times New Roman"/>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0">
    <w:name w:val="Сетка таблицы21"/>
    <w:basedOn w:val="a1"/>
    <w:next w:val="afffffffff2"/>
    <w:uiPriority w:val="39"/>
    <w:rsid w:val="006772E6"/>
    <w:pPr>
      <w:spacing w:after="0" w:line="240" w:lineRule="auto"/>
    </w:pPr>
    <w:rPr>
      <w:rFonts w:ascii="Times New Roman" w:eastAsia="Times New Roman" w:hAnsi="Times New Roman" w:cs="Times New Roman"/>
      <w:sz w:val="24"/>
      <w:szCs w:val="24"/>
      <w:lang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0">
    <w:name w:val="Сетка таблицы111"/>
    <w:basedOn w:val="a1"/>
    <w:next w:val="afffffffff2"/>
    <w:uiPriority w:val="39"/>
    <w:rsid w:val="006772E6"/>
    <w:pPr>
      <w:spacing w:after="0" w:line="240" w:lineRule="auto"/>
    </w:pPr>
    <w:rPr>
      <w:rFonts w:ascii="Times New Roman" w:hAnsi="Times New Roman" w:cs="Times New Roman"/>
      <w:sz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
    <w:name w:val="Сетка таблицы121"/>
    <w:basedOn w:val="a1"/>
    <w:next w:val="afffffffff2"/>
    <w:uiPriority w:val="39"/>
    <w:rsid w:val="006772E6"/>
    <w:pPr>
      <w:spacing w:after="0" w:line="240" w:lineRule="auto"/>
    </w:pPr>
    <w:rPr>
      <w:rFonts w:ascii="Times New Roman" w:hAnsi="Times New Roman" w:cs="Times New Roman"/>
      <w:sz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310">
    <w:name w:val="Сетка таблицы31"/>
    <w:basedOn w:val="a1"/>
    <w:next w:val="afffffffff2"/>
    <w:uiPriority w:val="39"/>
    <w:rsid w:val="006772E6"/>
    <w:pPr>
      <w:spacing w:after="0" w:line="240" w:lineRule="auto"/>
    </w:pPr>
    <w:rPr>
      <w:rFonts w:ascii="Times New Roman" w:eastAsia="Times New Roman" w:hAnsi="Times New Roman" w:cs="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
    <w:name w:val="Сетка таблицы131"/>
    <w:basedOn w:val="a1"/>
    <w:next w:val="afffffffff2"/>
    <w:uiPriority w:val="39"/>
    <w:rsid w:val="006772E6"/>
    <w:pPr>
      <w:spacing w:after="0" w:line="240" w:lineRule="auto"/>
    </w:pPr>
    <w:rPr>
      <w:rFonts w:ascii="Times New Roman" w:hAnsi="Times New Roman" w:cs="Times New Roman"/>
      <w:sz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0">
    <w:name w:val="Сетка таблицы41"/>
    <w:basedOn w:val="a1"/>
    <w:next w:val="afffffffff2"/>
    <w:uiPriority w:val="59"/>
    <w:rsid w:val="006772E6"/>
    <w:pPr>
      <w:spacing w:after="0" w:line="240" w:lineRule="auto"/>
    </w:pPr>
    <w:rPr>
      <w:rFonts w:cs="Times New Roman"/>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Normal11">
    <w:name w:val="Table Normal11"/>
    <w:rsid w:val="006772E6"/>
    <w:tblPr>
      <w:tblCellMar>
        <w:top w:w="0" w:type="dxa"/>
        <w:left w:w="0" w:type="dxa"/>
        <w:bottom w:w="0" w:type="dxa"/>
        <w:right w:w="0" w:type="dxa"/>
      </w:tblCellMar>
    </w:tblPr>
  </w:style>
  <w:style w:type="numbering" w:customStyle="1" w:styleId="1111">
    <w:name w:val="Нет списка111"/>
    <w:next w:val="a2"/>
    <w:uiPriority w:val="99"/>
    <w:semiHidden/>
    <w:unhideWhenUsed/>
    <w:rsid w:val="006772E6"/>
  </w:style>
  <w:style w:type="numbering" w:customStyle="1" w:styleId="211">
    <w:name w:val="Нет списка21"/>
    <w:next w:val="a2"/>
    <w:uiPriority w:val="99"/>
    <w:semiHidden/>
    <w:unhideWhenUsed/>
    <w:rsid w:val="006772E6"/>
  </w:style>
  <w:style w:type="table" w:customStyle="1" w:styleId="TableNormal21">
    <w:name w:val="Table Normal21"/>
    <w:rsid w:val="006772E6"/>
    <w:tblPr>
      <w:tblCellMar>
        <w:top w:w="0" w:type="dxa"/>
        <w:left w:w="0" w:type="dxa"/>
        <w:bottom w:w="0" w:type="dxa"/>
        <w:right w:w="0" w:type="dxa"/>
      </w:tblCellMar>
    </w:tblPr>
  </w:style>
  <w:style w:type="paragraph" w:customStyle="1" w:styleId="311">
    <w:name w:val="Заголовок 31"/>
    <w:basedOn w:val="a"/>
    <w:next w:val="a"/>
    <w:uiPriority w:val="9"/>
    <w:semiHidden/>
    <w:unhideWhenUsed/>
    <w:qFormat/>
    <w:rsid w:val="006772E6"/>
    <w:pPr>
      <w:keepNext/>
      <w:keepLines/>
      <w:spacing w:before="40"/>
      <w:outlineLvl w:val="2"/>
    </w:pPr>
    <w:rPr>
      <w:rFonts w:ascii="Calibri Light" w:hAnsi="Calibri Light"/>
      <w:color w:val="1F3763"/>
    </w:rPr>
  </w:style>
  <w:style w:type="numbering" w:customStyle="1" w:styleId="120">
    <w:name w:val="Нет списка12"/>
    <w:next w:val="a2"/>
    <w:uiPriority w:val="99"/>
    <w:semiHidden/>
    <w:unhideWhenUsed/>
    <w:rsid w:val="006772E6"/>
  </w:style>
  <w:style w:type="table" w:customStyle="1" w:styleId="141">
    <w:name w:val="Сетка таблицы141"/>
    <w:basedOn w:val="a1"/>
    <w:next w:val="afffffffff2"/>
    <w:uiPriority w:val="39"/>
    <w:rsid w:val="006772E6"/>
    <w:pPr>
      <w:spacing w:after="0" w:line="240" w:lineRule="auto"/>
    </w:pPr>
    <w:rPr>
      <w:rFonts w:ascii="Times New Roman" w:hAnsi="Times New Roman" w:cs="Times New Roman"/>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fffffffff9">
    <w:name w:val="Placeholder Text"/>
    <w:basedOn w:val="a0"/>
    <w:uiPriority w:val="99"/>
    <w:semiHidden/>
    <w:rsid w:val="006772E6"/>
    <w:rPr>
      <w:color w:val="808080"/>
    </w:rPr>
  </w:style>
  <w:style w:type="paragraph" w:styleId="afffffffffa">
    <w:name w:val="Body Text"/>
    <w:basedOn w:val="a"/>
    <w:link w:val="afffffffffb"/>
    <w:uiPriority w:val="1"/>
    <w:qFormat/>
    <w:rsid w:val="006772E6"/>
    <w:pPr>
      <w:widowControl w:val="0"/>
      <w:autoSpaceDE w:val="0"/>
      <w:autoSpaceDN w:val="0"/>
      <w:ind w:left="118"/>
      <w:jc w:val="both"/>
    </w:pPr>
    <w:rPr>
      <w:sz w:val="28"/>
      <w:szCs w:val="28"/>
    </w:rPr>
  </w:style>
  <w:style w:type="character" w:customStyle="1" w:styleId="afffffffffb">
    <w:name w:val="Основной текст Знак"/>
    <w:basedOn w:val="a0"/>
    <w:link w:val="afffffffffa"/>
    <w:uiPriority w:val="1"/>
    <w:rsid w:val="006772E6"/>
    <w:rPr>
      <w:rFonts w:ascii="Times New Roman" w:eastAsia="Times New Roman" w:hAnsi="Times New Roman" w:cs="Times New Roman"/>
      <w:sz w:val="28"/>
      <w:szCs w:val="28"/>
    </w:rPr>
  </w:style>
  <w:style w:type="character" w:customStyle="1" w:styleId="32">
    <w:name w:val="Основной текст (3)_"/>
    <w:basedOn w:val="a0"/>
    <w:link w:val="33"/>
    <w:locked/>
    <w:rsid w:val="006772E6"/>
    <w:rPr>
      <w:sz w:val="26"/>
      <w:szCs w:val="26"/>
      <w:shd w:val="clear" w:color="auto" w:fill="FFFFFF"/>
    </w:rPr>
  </w:style>
  <w:style w:type="paragraph" w:customStyle="1" w:styleId="33">
    <w:name w:val="Основной текст (3)"/>
    <w:basedOn w:val="a"/>
    <w:link w:val="32"/>
    <w:rsid w:val="006772E6"/>
    <w:pPr>
      <w:widowControl w:val="0"/>
      <w:shd w:val="clear" w:color="auto" w:fill="FFFFFF"/>
      <w:spacing w:before="600" w:line="322" w:lineRule="exact"/>
      <w:ind w:hanging="580"/>
    </w:pPr>
    <w:rPr>
      <w:sz w:val="26"/>
      <w:szCs w:val="26"/>
      <w:shd w:val="clear" w:color="auto" w:fill="FFFFFF"/>
    </w:rPr>
  </w:style>
  <w:style w:type="character" w:customStyle="1" w:styleId="afffffffff1">
    <w:name w:val="Абзац списка Знак"/>
    <w:aliases w:val="Bullets Знак,List Paragraph (numbered (a)) Знак,NUMBERED PARAGRAPH Знак,List Paragraph 1 Знак,List_Paragraph Знак,Multilevel para_II Знак,Akapit z listą BS Знак,IBL List Paragraph Знак,List Paragraph nowy Знак,Bullet1 Знак"/>
    <w:link w:val="afffffffff0"/>
    <w:uiPriority w:val="34"/>
    <w:locked/>
    <w:rsid w:val="006772E6"/>
  </w:style>
  <w:style w:type="paragraph" w:customStyle="1" w:styleId="212">
    <w:name w:val="Основной текст 21"/>
    <w:basedOn w:val="a"/>
    <w:rsid w:val="006772E6"/>
    <w:pPr>
      <w:spacing w:before="120" w:after="120"/>
      <w:jc w:val="center"/>
    </w:pPr>
    <w:rPr>
      <w:sz w:val="20"/>
      <w:szCs w:val="20"/>
    </w:rPr>
  </w:style>
  <w:style w:type="character" w:customStyle="1" w:styleId="15">
    <w:name w:val="Просмотренная гиперссылка1"/>
    <w:basedOn w:val="a0"/>
    <w:uiPriority w:val="99"/>
    <w:semiHidden/>
    <w:unhideWhenUsed/>
    <w:rsid w:val="006772E6"/>
    <w:rPr>
      <w:color w:val="954F72"/>
      <w:u w:val="single"/>
    </w:rPr>
  </w:style>
  <w:style w:type="paragraph" w:styleId="HTML">
    <w:name w:val="HTML Preformatted"/>
    <w:basedOn w:val="a"/>
    <w:link w:val="HTML0"/>
    <w:uiPriority w:val="99"/>
    <w:unhideWhenUsed/>
    <w:rsid w:val="006772E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0">
    <w:name w:val="Стандартный HTML Знак"/>
    <w:basedOn w:val="a0"/>
    <w:link w:val="HTML"/>
    <w:uiPriority w:val="99"/>
    <w:rsid w:val="006772E6"/>
    <w:rPr>
      <w:rFonts w:ascii="Courier New" w:eastAsia="Times New Roman" w:hAnsi="Courier New" w:cs="Courier New"/>
      <w:sz w:val="20"/>
      <w:szCs w:val="20"/>
      <w:lang w:eastAsia="ru-RU"/>
    </w:rPr>
  </w:style>
  <w:style w:type="paragraph" w:customStyle="1" w:styleId="msonormal0">
    <w:name w:val="msonormal"/>
    <w:basedOn w:val="a"/>
    <w:uiPriority w:val="99"/>
    <w:rsid w:val="006772E6"/>
    <w:pPr>
      <w:spacing w:before="100" w:beforeAutospacing="1" w:after="100" w:afterAutospacing="1"/>
    </w:pPr>
  </w:style>
  <w:style w:type="character" w:customStyle="1" w:styleId="title-text">
    <w:name w:val="title-text"/>
    <w:basedOn w:val="a0"/>
    <w:rsid w:val="006772E6"/>
  </w:style>
  <w:style w:type="character" w:customStyle="1" w:styleId="sr-only">
    <w:name w:val="sr-only"/>
    <w:basedOn w:val="a0"/>
    <w:rsid w:val="006772E6"/>
  </w:style>
  <w:style w:type="character" w:customStyle="1" w:styleId="text">
    <w:name w:val="text"/>
    <w:basedOn w:val="a0"/>
    <w:rsid w:val="006772E6"/>
  </w:style>
  <w:style w:type="character" w:customStyle="1" w:styleId="author-ref">
    <w:name w:val="author-ref"/>
    <w:basedOn w:val="a0"/>
    <w:rsid w:val="006772E6"/>
  </w:style>
  <w:style w:type="character" w:customStyle="1" w:styleId="apple-converted-space">
    <w:name w:val="apple-converted-space"/>
    <w:basedOn w:val="a0"/>
    <w:rsid w:val="006772E6"/>
  </w:style>
  <w:style w:type="character" w:customStyle="1" w:styleId="16">
    <w:name w:val="Неразрешенное упоминание1"/>
    <w:basedOn w:val="a0"/>
    <w:uiPriority w:val="99"/>
    <w:semiHidden/>
    <w:rsid w:val="006772E6"/>
    <w:rPr>
      <w:color w:val="605E5C"/>
      <w:shd w:val="clear" w:color="auto" w:fill="E1DFDD"/>
    </w:rPr>
  </w:style>
  <w:style w:type="character" w:customStyle="1" w:styleId="identifier">
    <w:name w:val="identifier"/>
    <w:basedOn w:val="a0"/>
    <w:rsid w:val="006772E6"/>
  </w:style>
  <w:style w:type="character" w:customStyle="1" w:styleId="id-label">
    <w:name w:val="id-label"/>
    <w:basedOn w:val="a0"/>
    <w:rsid w:val="006772E6"/>
  </w:style>
  <w:style w:type="character" w:customStyle="1" w:styleId="y2iqfc">
    <w:name w:val="y2iqfc"/>
    <w:basedOn w:val="a0"/>
    <w:rsid w:val="006772E6"/>
  </w:style>
  <w:style w:type="character" w:customStyle="1" w:styleId="s0">
    <w:name w:val="s0"/>
    <w:rsid w:val="006772E6"/>
    <w:rPr>
      <w:rFonts w:ascii="Times New Roman" w:hAnsi="Times New Roman" w:cs="Times New Roman"/>
      <w:b w:val="0"/>
      <w:bCs w:val="0"/>
      <w:i w:val="0"/>
      <w:iCs w:val="0"/>
      <w:strike w:val="0"/>
      <w:dstrike w:val="0"/>
      <w:color w:val="000000"/>
      <w:sz w:val="28"/>
      <w:szCs w:val="28"/>
      <w:u w:val="none"/>
    </w:rPr>
  </w:style>
  <w:style w:type="character" w:customStyle="1" w:styleId="312">
    <w:name w:val="Заголовок 3 Знак1"/>
    <w:basedOn w:val="a0"/>
    <w:uiPriority w:val="9"/>
    <w:semiHidden/>
    <w:rsid w:val="006772E6"/>
    <w:rPr>
      <w:rFonts w:ascii="Cambria" w:eastAsia="Times New Roman" w:hAnsi="Cambria" w:cs="Times New Roman"/>
      <w:b/>
      <w:bCs/>
      <w:color w:val="4F81BD"/>
    </w:rPr>
  </w:style>
  <w:style w:type="character" w:customStyle="1" w:styleId="23">
    <w:name w:val="Просмотренная гиперссылка2"/>
    <w:basedOn w:val="a0"/>
    <w:uiPriority w:val="99"/>
    <w:semiHidden/>
    <w:unhideWhenUsed/>
    <w:rsid w:val="006772E6"/>
    <w:rPr>
      <w:color w:val="800080"/>
      <w:u w:val="single"/>
    </w:rPr>
  </w:style>
  <w:style w:type="character" w:styleId="afffffffffc">
    <w:name w:val="Hyperlink"/>
    <w:basedOn w:val="a0"/>
    <w:uiPriority w:val="99"/>
    <w:unhideWhenUsed/>
    <w:rsid w:val="006772E6"/>
    <w:rPr>
      <w:color w:val="0000FF" w:themeColor="hyperlink"/>
      <w:u w:val="single"/>
    </w:rPr>
  </w:style>
  <w:style w:type="character" w:styleId="afffffffffd">
    <w:name w:val="FollowedHyperlink"/>
    <w:basedOn w:val="a0"/>
    <w:uiPriority w:val="99"/>
    <w:semiHidden/>
    <w:unhideWhenUsed/>
    <w:rsid w:val="006772E6"/>
    <w:rPr>
      <w:color w:val="800080" w:themeColor="followedHyperlink"/>
      <w:u w:val="single"/>
    </w:rPr>
  </w:style>
  <w:style w:type="table" w:customStyle="1" w:styleId="61">
    <w:name w:val="Сетка таблицы6"/>
    <w:basedOn w:val="a1"/>
    <w:next w:val="afffffffff2"/>
    <w:uiPriority w:val="39"/>
    <w:rsid w:val="00126AF6"/>
    <w:pPr>
      <w:spacing w:after="0" w:line="240" w:lineRule="auto"/>
    </w:pPr>
    <w:rPr>
      <w:rFonts w:ascii="Times New Roman" w:eastAsia="Times New Roman" w:hAnsi="Times New Roman" w:cs="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ffffffffe">
    <w:name w:val="Revision"/>
    <w:hidden/>
    <w:uiPriority w:val="99"/>
    <w:semiHidden/>
    <w:rsid w:val="000A2627"/>
    <w:pPr>
      <w:spacing w:after="0" w:line="240" w:lineRule="auto"/>
    </w:pPr>
  </w:style>
  <w:style w:type="character" w:styleId="affffffffff">
    <w:name w:val="annotation reference"/>
    <w:basedOn w:val="a0"/>
    <w:uiPriority w:val="99"/>
    <w:semiHidden/>
    <w:unhideWhenUsed/>
    <w:rsid w:val="004E5A57"/>
    <w:rPr>
      <w:sz w:val="16"/>
      <w:szCs w:val="16"/>
    </w:rPr>
  </w:style>
  <w:style w:type="paragraph" w:styleId="affffffffff0">
    <w:name w:val="annotation text"/>
    <w:basedOn w:val="a"/>
    <w:link w:val="affffffffff1"/>
    <w:uiPriority w:val="99"/>
    <w:semiHidden/>
    <w:unhideWhenUsed/>
    <w:rsid w:val="004E5A57"/>
    <w:rPr>
      <w:sz w:val="20"/>
      <w:szCs w:val="20"/>
    </w:rPr>
  </w:style>
  <w:style w:type="character" w:customStyle="1" w:styleId="affffffffff1">
    <w:name w:val="Текст примечания Знак"/>
    <w:basedOn w:val="a0"/>
    <w:link w:val="affffffffff0"/>
    <w:uiPriority w:val="99"/>
    <w:semiHidden/>
    <w:rsid w:val="004E5A57"/>
    <w:rPr>
      <w:sz w:val="20"/>
      <w:szCs w:val="20"/>
    </w:rPr>
  </w:style>
  <w:style w:type="paragraph" w:styleId="affffffffff2">
    <w:name w:val="annotation subject"/>
    <w:basedOn w:val="affffffffff0"/>
    <w:next w:val="affffffffff0"/>
    <w:link w:val="affffffffff3"/>
    <w:uiPriority w:val="99"/>
    <w:semiHidden/>
    <w:unhideWhenUsed/>
    <w:rsid w:val="004E5A57"/>
    <w:rPr>
      <w:b/>
      <w:bCs/>
    </w:rPr>
  </w:style>
  <w:style w:type="character" w:customStyle="1" w:styleId="affffffffff3">
    <w:name w:val="Тема примечания Знак"/>
    <w:basedOn w:val="affffffffff1"/>
    <w:link w:val="affffffffff2"/>
    <w:uiPriority w:val="99"/>
    <w:semiHidden/>
    <w:rsid w:val="004E5A57"/>
    <w:rPr>
      <w:b/>
      <w:bCs/>
      <w:sz w:val="20"/>
      <w:szCs w:val="20"/>
    </w:rPr>
  </w:style>
  <w:style w:type="character" w:styleId="affffffffff4">
    <w:name w:val="Strong"/>
    <w:basedOn w:val="a0"/>
    <w:uiPriority w:val="22"/>
    <w:qFormat/>
    <w:rsid w:val="008D3EAD"/>
    <w:rPr>
      <w:b/>
      <w:bCs/>
    </w:rPr>
  </w:style>
  <w:style w:type="character" w:styleId="HTML1">
    <w:name w:val="HTML Cite"/>
    <w:basedOn w:val="a0"/>
    <w:uiPriority w:val="99"/>
    <w:semiHidden/>
    <w:unhideWhenUsed/>
    <w:rsid w:val="009A0175"/>
    <w:rPr>
      <w:i/>
      <w:iCs/>
    </w:rPr>
  </w:style>
  <w:style w:type="character" w:customStyle="1" w:styleId="message">
    <w:name w:val="message"/>
    <w:basedOn w:val="a0"/>
    <w:rsid w:val="00CE31B8"/>
  </w:style>
  <w:style w:type="character" w:customStyle="1" w:styleId="parent-book-title">
    <w:name w:val="parent-book-title"/>
    <w:basedOn w:val="a0"/>
    <w:rsid w:val="00CE31B8"/>
  </w:style>
  <w:style w:type="character" w:customStyle="1" w:styleId="uv3um">
    <w:name w:val="uv3um"/>
    <w:basedOn w:val="a0"/>
    <w:rsid w:val="00AE4477"/>
  </w:style>
  <w:style w:type="character" w:customStyle="1" w:styleId="headerfileinfooverlaystoragelabel1zoke">
    <w:name w:val="headerfileinfooverlay__storagelabel___1zoke"/>
    <w:basedOn w:val="a0"/>
    <w:rsid w:val="00A535FA"/>
  </w:style>
  <w:style w:type="character" w:customStyle="1" w:styleId="UnresolvedMention">
    <w:name w:val="Unresolved Mention"/>
    <w:basedOn w:val="a0"/>
    <w:uiPriority w:val="99"/>
    <w:semiHidden/>
    <w:unhideWhenUsed/>
    <w:rsid w:val="00DC5C30"/>
    <w:rPr>
      <w:color w:val="605E5C"/>
      <w:shd w:val="clear" w:color="auto" w:fill="E1DFDD"/>
    </w:rPr>
  </w:style>
  <w:style w:type="character" w:customStyle="1" w:styleId="oxzekf">
    <w:name w:val="oxzekf"/>
    <w:basedOn w:val="a0"/>
    <w:rsid w:val="00B5366B"/>
  </w:style>
  <w:style w:type="character" w:styleId="affffffffff5">
    <w:name w:val="Emphasis"/>
    <w:basedOn w:val="a0"/>
    <w:uiPriority w:val="20"/>
    <w:qFormat/>
    <w:rsid w:val="006A631A"/>
    <w:rPr>
      <w:i/>
      <w:iCs/>
    </w:rPr>
  </w:style>
  <w:style w:type="paragraph" w:styleId="z-">
    <w:name w:val="HTML Bottom of Form"/>
    <w:basedOn w:val="a"/>
    <w:next w:val="a"/>
    <w:link w:val="z-0"/>
    <w:hidden/>
    <w:uiPriority w:val="99"/>
    <w:semiHidden/>
    <w:unhideWhenUsed/>
    <w:rsid w:val="006A631A"/>
    <w:pPr>
      <w:pBdr>
        <w:top w:val="single" w:sz="6" w:space="1" w:color="auto"/>
      </w:pBdr>
      <w:jc w:val="center"/>
    </w:pPr>
    <w:rPr>
      <w:rFonts w:ascii="Arial" w:hAnsi="Arial" w:cs="Arial"/>
      <w:vanish/>
      <w:sz w:val="16"/>
      <w:szCs w:val="16"/>
    </w:rPr>
  </w:style>
  <w:style w:type="character" w:customStyle="1" w:styleId="z-0">
    <w:name w:val="z-Конец формы Знак"/>
    <w:basedOn w:val="a0"/>
    <w:link w:val="z-"/>
    <w:uiPriority w:val="99"/>
    <w:semiHidden/>
    <w:rsid w:val="006A631A"/>
    <w:rPr>
      <w:rFonts w:ascii="Arial" w:eastAsia="Times New Roman" w:hAnsi="Arial" w:cs="Arial"/>
      <w:vanish/>
      <w:sz w:val="16"/>
      <w:szCs w:val="16"/>
      <w:lang w:eastAsia="ru-RU"/>
    </w:rPr>
  </w:style>
  <w:style w:type="paragraph" w:customStyle="1" w:styleId="nova-legacy-e-listitem">
    <w:name w:val="nova-legacy-e-list__item"/>
    <w:basedOn w:val="a"/>
    <w:rsid w:val="004F0DFC"/>
    <w:pPr>
      <w:spacing w:before="100" w:beforeAutospacing="1" w:after="100" w:afterAutospacing="1"/>
    </w:pPr>
  </w:style>
  <w:style w:type="character" w:customStyle="1" w:styleId="button">
    <w:name w:val="button"/>
    <w:basedOn w:val="a0"/>
    <w:rsid w:val="00992D8F"/>
  </w:style>
  <w:style w:type="paragraph" w:customStyle="1" w:styleId="info">
    <w:name w:val="info"/>
    <w:basedOn w:val="a"/>
    <w:rsid w:val="001B16E8"/>
    <w:pPr>
      <w:spacing w:before="100" w:beforeAutospacing="1" w:after="100" w:afterAutospacing="1"/>
    </w:pPr>
  </w:style>
  <w:style w:type="character" w:customStyle="1" w:styleId="label">
    <w:name w:val="label"/>
    <w:basedOn w:val="a0"/>
    <w:rsid w:val="00637832"/>
  </w:style>
  <w:style w:type="character" w:customStyle="1" w:styleId="17">
    <w:name w:val="Заголовок1"/>
    <w:basedOn w:val="a0"/>
    <w:rsid w:val="00637832"/>
  </w:style>
  <w:style w:type="paragraph" w:customStyle="1" w:styleId="small">
    <w:name w:val="small"/>
    <w:basedOn w:val="a"/>
    <w:rsid w:val="00637832"/>
    <w:pPr>
      <w:spacing w:before="100" w:beforeAutospacing="1" w:after="100" w:afterAutospacing="1"/>
    </w:pPr>
  </w:style>
  <w:style w:type="character" w:customStyle="1" w:styleId="bkciteavail">
    <w:name w:val="bk_cite_avail"/>
    <w:basedOn w:val="a0"/>
    <w:rsid w:val="00637832"/>
  </w:style>
  <w:style w:type="character" w:customStyle="1" w:styleId="m5tqyf">
    <w:name w:val="m5tqyf"/>
    <w:basedOn w:val="a0"/>
    <w:rsid w:val="00131ADE"/>
  </w:style>
  <w:style w:type="character" w:customStyle="1" w:styleId="d-block">
    <w:name w:val="d-block"/>
    <w:basedOn w:val="a0"/>
    <w:rsid w:val="00A649D4"/>
  </w:style>
  <w:style w:type="paragraph" w:customStyle="1" w:styleId="pc">
    <w:name w:val="pc"/>
    <w:basedOn w:val="a"/>
    <w:rsid w:val="00506939"/>
    <w:pPr>
      <w:spacing w:before="100" w:beforeAutospacing="1" w:after="100" w:afterAutospacing="1"/>
    </w:pPr>
  </w:style>
  <w:style w:type="character" w:customStyle="1" w:styleId="s1">
    <w:name w:val="s1"/>
    <w:basedOn w:val="a0"/>
    <w:rsid w:val="00506939"/>
  </w:style>
  <w:style w:type="character" w:customStyle="1" w:styleId="s3">
    <w:name w:val="s3"/>
    <w:basedOn w:val="a0"/>
    <w:rsid w:val="00506939"/>
  </w:style>
  <w:style w:type="character" w:customStyle="1" w:styleId="s9">
    <w:name w:val="s9"/>
    <w:basedOn w:val="a0"/>
    <w:rsid w:val="0050693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7568229">
      <w:bodyDiv w:val="1"/>
      <w:marLeft w:val="0"/>
      <w:marRight w:val="0"/>
      <w:marTop w:val="0"/>
      <w:marBottom w:val="0"/>
      <w:divBdr>
        <w:top w:val="none" w:sz="0" w:space="0" w:color="auto"/>
        <w:left w:val="none" w:sz="0" w:space="0" w:color="auto"/>
        <w:bottom w:val="none" w:sz="0" w:space="0" w:color="auto"/>
        <w:right w:val="none" w:sz="0" w:space="0" w:color="auto"/>
      </w:divBdr>
    </w:div>
    <w:div w:id="17778242">
      <w:bodyDiv w:val="1"/>
      <w:marLeft w:val="0"/>
      <w:marRight w:val="0"/>
      <w:marTop w:val="0"/>
      <w:marBottom w:val="0"/>
      <w:divBdr>
        <w:top w:val="none" w:sz="0" w:space="0" w:color="auto"/>
        <w:left w:val="none" w:sz="0" w:space="0" w:color="auto"/>
        <w:bottom w:val="none" w:sz="0" w:space="0" w:color="auto"/>
        <w:right w:val="none" w:sz="0" w:space="0" w:color="auto"/>
      </w:divBdr>
    </w:div>
    <w:div w:id="44184565">
      <w:bodyDiv w:val="1"/>
      <w:marLeft w:val="0"/>
      <w:marRight w:val="0"/>
      <w:marTop w:val="0"/>
      <w:marBottom w:val="0"/>
      <w:divBdr>
        <w:top w:val="none" w:sz="0" w:space="0" w:color="auto"/>
        <w:left w:val="none" w:sz="0" w:space="0" w:color="auto"/>
        <w:bottom w:val="none" w:sz="0" w:space="0" w:color="auto"/>
        <w:right w:val="none" w:sz="0" w:space="0" w:color="auto"/>
      </w:divBdr>
      <w:divsChild>
        <w:div w:id="869495790">
          <w:marLeft w:val="0"/>
          <w:marRight w:val="0"/>
          <w:marTop w:val="0"/>
          <w:marBottom w:val="75"/>
          <w:divBdr>
            <w:top w:val="none" w:sz="0" w:space="0" w:color="auto"/>
            <w:left w:val="none" w:sz="0" w:space="0" w:color="auto"/>
            <w:bottom w:val="none" w:sz="0" w:space="0" w:color="auto"/>
            <w:right w:val="none" w:sz="0" w:space="0" w:color="auto"/>
          </w:divBdr>
        </w:div>
        <w:div w:id="691564849">
          <w:marLeft w:val="0"/>
          <w:marRight w:val="0"/>
          <w:marTop w:val="0"/>
          <w:marBottom w:val="75"/>
          <w:divBdr>
            <w:top w:val="none" w:sz="0" w:space="0" w:color="auto"/>
            <w:left w:val="none" w:sz="0" w:space="0" w:color="auto"/>
            <w:bottom w:val="none" w:sz="0" w:space="0" w:color="auto"/>
            <w:right w:val="none" w:sz="0" w:space="0" w:color="auto"/>
          </w:divBdr>
        </w:div>
      </w:divsChild>
    </w:div>
    <w:div w:id="47925124">
      <w:bodyDiv w:val="1"/>
      <w:marLeft w:val="0"/>
      <w:marRight w:val="0"/>
      <w:marTop w:val="0"/>
      <w:marBottom w:val="0"/>
      <w:divBdr>
        <w:top w:val="none" w:sz="0" w:space="0" w:color="auto"/>
        <w:left w:val="none" w:sz="0" w:space="0" w:color="auto"/>
        <w:bottom w:val="none" w:sz="0" w:space="0" w:color="auto"/>
        <w:right w:val="none" w:sz="0" w:space="0" w:color="auto"/>
      </w:divBdr>
    </w:div>
    <w:div w:id="93403817">
      <w:bodyDiv w:val="1"/>
      <w:marLeft w:val="0"/>
      <w:marRight w:val="0"/>
      <w:marTop w:val="0"/>
      <w:marBottom w:val="0"/>
      <w:divBdr>
        <w:top w:val="none" w:sz="0" w:space="0" w:color="auto"/>
        <w:left w:val="none" w:sz="0" w:space="0" w:color="auto"/>
        <w:bottom w:val="none" w:sz="0" w:space="0" w:color="auto"/>
        <w:right w:val="none" w:sz="0" w:space="0" w:color="auto"/>
      </w:divBdr>
    </w:div>
    <w:div w:id="160628891">
      <w:bodyDiv w:val="1"/>
      <w:marLeft w:val="0"/>
      <w:marRight w:val="0"/>
      <w:marTop w:val="0"/>
      <w:marBottom w:val="0"/>
      <w:divBdr>
        <w:top w:val="none" w:sz="0" w:space="0" w:color="auto"/>
        <w:left w:val="none" w:sz="0" w:space="0" w:color="auto"/>
        <w:bottom w:val="none" w:sz="0" w:space="0" w:color="auto"/>
        <w:right w:val="none" w:sz="0" w:space="0" w:color="auto"/>
      </w:divBdr>
    </w:div>
    <w:div w:id="181824570">
      <w:bodyDiv w:val="1"/>
      <w:marLeft w:val="0"/>
      <w:marRight w:val="0"/>
      <w:marTop w:val="0"/>
      <w:marBottom w:val="0"/>
      <w:divBdr>
        <w:top w:val="none" w:sz="0" w:space="0" w:color="auto"/>
        <w:left w:val="none" w:sz="0" w:space="0" w:color="auto"/>
        <w:bottom w:val="none" w:sz="0" w:space="0" w:color="auto"/>
        <w:right w:val="none" w:sz="0" w:space="0" w:color="auto"/>
      </w:divBdr>
    </w:div>
    <w:div w:id="202254921">
      <w:bodyDiv w:val="1"/>
      <w:marLeft w:val="0"/>
      <w:marRight w:val="0"/>
      <w:marTop w:val="0"/>
      <w:marBottom w:val="0"/>
      <w:divBdr>
        <w:top w:val="none" w:sz="0" w:space="0" w:color="auto"/>
        <w:left w:val="none" w:sz="0" w:space="0" w:color="auto"/>
        <w:bottom w:val="none" w:sz="0" w:space="0" w:color="auto"/>
        <w:right w:val="none" w:sz="0" w:space="0" w:color="auto"/>
      </w:divBdr>
    </w:div>
    <w:div w:id="211233726">
      <w:bodyDiv w:val="1"/>
      <w:marLeft w:val="0"/>
      <w:marRight w:val="0"/>
      <w:marTop w:val="0"/>
      <w:marBottom w:val="0"/>
      <w:divBdr>
        <w:top w:val="none" w:sz="0" w:space="0" w:color="auto"/>
        <w:left w:val="none" w:sz="0" w:space="0" w:color="auto"/>
        <w:bottom w:val="none" w:sz="0" w:space="0" w:color="auto"/>
        <w:right w:val="none" w:sz="0" w:space="0" w:color="auto"/>
      </w:divBdr>
    </w:div>
    <w:div w:id="223682883">
      <w:bodyDiv w:val="1"/>
      <w:marLeft w:val="0"/>
      <w:marRight w:val="0"/>
      <w:marTop w:val="0"/>
      <w:marBottom w:val="0"/>
      <w:divBdr>
        <w:top w:val="none" w:sz="0" w:space="0" w:color="auto"/>
        <w:left w:val="none" w:sz="0" w:space="0" w:color="auto"/>
        <w:bottom w:val="none" w:sz="0" w:space="0" w:color="auto"/>
        <w:right w:val="none" w:sz="0" w:space="0" w:color="auto"/>
      </w:divBdr>
    </w:div>
    <w:div w:id="233711235">
      <w:bodyDiv w:val="1"/>
      <w:marLeft w:val="0"/>
      <w:marRight w:val="0"/>
      <w:marTop w:val="0"/>
      <w:marBottom w:val="0"/>
      <w:divBdr>
        <w:top w:val="none" w:sz="0" w:space="0" w:color="auto"/>
        <w:left w:val="none" w:sz="0" w:space="0" w:color="auto"/>
        <w:bottom w:val="none" w:sz="0" w:space="0" w:color="auto"/>
        <w:right w:val="none" w:sz="0" w:space="0" w:color="auto"/>
      </w:divBdr>
    </w:div>
    <w:div w:id="241381361">
      <w:bodyDiv w:val="1"/>
      <w:marLeft w:val="0"/>
      <w:marRight w:val="0"/>
      <w:marTop w:val="0"/>
      <w:marBottom w:val="0"/>
      <w:divBdr>
        <w:top w:val="none" w:sz="0" w:space="0" w:color="auto"/>
        <w:left w:val="none" w:sz="0" w:space="0" w:color="auto"/>
        <w:bottom w:val="none" w:sz="0" w:space="0" w:color="auto"/>
        <w:right w:val="none" w:sz="0" w:space="0" w:color="auto"/>
      </w:divBdr>
      <w:divsChild>
        <w:div w:id="1024015720">
          <w:marLeft w:val="0"/>
          <w:marRight w:val="0"/>
          <w:marTop w:val="0"/>
          <w:marBottom w:val="0"/>
          <w:divBdr>
            <w:top w:val="none" w:sz="0" w:space="0" w:color="auto"/>
            <w:left w:val="none" w:sz="0" w:space="0" w:color="auto"/>
            <w:bottom w:val="none" w:sz="0" w:space="0" w:color="auto"/>
            <w:right w:val="none" w:sz="0" w:space="0" w:color="auto"/>
          </w:divBdr>
        </w:div>
        <w:div w:id="1441411589">
          <w:marLeft w:val="0"/>
          <w:marRight w:val="0"/>
          <w:marTop w:val="0"/>
          <w:marBottom w:val="0"/>
          <w:divBdr>
            <w:top w:val="none" w:sz="0" w:space="0" w:color="auto"/>
            <w:left w:val="none" w:sz="0" w:space="0" w:color="auto"/>
            <w:bottom w:val="none" w:sz="0" w:space="0" w:color="auto"/>
            <w:right w:val="none" w:sz="0" w:space="0" w:color="auto"/>
          </w:divBdr>
        </w:div>
      </w:divsChild>
    </w:div>
    <w:div w:id="282418763">
      <w:bodyDiv w:val="1"/>
      <w:marLeft w:val="0"/>
      <w:marRight w:val="0"/>
      <w:marTop w:val="0"/>
      <w:marBottom w:val="0"/>
      <w:divBdr>
        <w:top w:val="none" w:sz="0" w:space="0" w:color="auto"/>
        <w:left w:val="none" w:sz="0" w:space="0" w:color="auto"/>
        <w:bottom w:val="none" w:sz="0" w:space="0" w:color="auto"/>
        <w:right w:val="none" w:sz="0" w:space="0" w:color="auto"/>
      </w:divBdr>
      <w:divsChild>
        <w:div w:id="349993066">
          <w:marLeft w:val="0"/>
          <w:marRight w:val="0"/>
          <w:marTop w:val="0"/>
          <w:marBottom w:val="0"/>
          <w:divBdr>
            <w:top w:val="none" w:sz="0" w:space="0" w:color="auto"/>
            <w:left w:val="none" w:sz="0" w:space="0" w:color="auto"/>
            <w:bottom w:val="none" w:sz="0" w:space="0" w:color="auto"/>
            <w:right w:val="none" w:sz="0" w:space="0" w:color="auto"/>
          </w:divBdr>
          <w:divsChild>
            <w:div w:id="1479376241">
              <w:marLeft w:val="0"/>
              <w:marRight w:val="0"/>
              <w:marTop w:val="0"/>
              <w:marBottom w:val="0"/>
              <w:divBdr>
                <w:top w:val="none" w:sz="0" w:space="0" w:color="auto"/>
                <w:left w:val="none" w:sz="0" w:space="0" w:color="auto"/>
                <w:bottom w:val="none" w:sz="0" w:space="0" w:color="auto"/>
                <w:right w:val="none" w:sz="0" w:space="0" w:color="auto"/>
              </w:divBdr>
              <w:divsChild>
                <w:div w:id="2001690850">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 w:id="1233659560">
          <w:marLeft w:val="0"/>
          <w:marRight w:val="0"/>
          <w:marTop w:val="0"/>
          <w:marBottom w:val="0"/>
          <w:divBdr>
            <w:top w:val="none" w:sz="0" w:space="0" w:color="auto"/>
            <w:left w:val="none" w:sz="0" w:space="0" w:color="auto"/>
            <w:bottom w:val="none" w:sz="0" w:space="0" w:color="auto"/>
            <w:right w:val="none" w:sz="0" w:space="0" w:color="auto"/>
          </w:divBdr>
          <w:divsChild>
            <w:div w:id="2012903488">
              <w:marLeft w:val="0"/>
              <w:marRight w:val="0"/>
              <w:marTop w:val="0"/>
              <w:marBottom w:val="0"/>
              <w:divBdr>
                <w:top w:val="none" w:sz="0" w:space="0" w:color="auto"/>
                <w:left w:val="none" w:sz="0" w:space="0" w:color="auto"/>
                <w:bottom w:val="none" w:sz="0" w:space="0" w:color="auto"/>
                <w:right w:val="none" w:sz="0" w:space="0" w:color="auto"/>
              </w:divBdr>
              <w:divsChild>
                <w:div w:id="720203957">
                  <w:marLeft w:val="0"/>
                  <w:marRight w:val="0"/>
                  <w:marTop w:val="300"/>
                  <w:marBottom w:val="150"/>
                  <w:divBdr>
                    <w:top w:val="none" w:sz="0" w:space="0" w:color="auto"/>
                    <w:left w:val="none" w:sz="0" w:space="0" w:color="auto"/>
                    <w:bottom w:val="none" w:sz="0" w:space="0" w:color="auto"/>
                    <w:right w:val="none" w:sz="0" w:space="0" w:color="auto"/>
                  </w:divBdr>
                </w:div>
              </w:divsChild>
            </w:div>
          </w:divsChild>
        </w:div>
        <w:div w:id="1542356844">
          <w:marLeft w:val="0"/>
          <w:marRight w:val="0"/>
          <w:marTop w:val="0"/>
          <w:marBottom w:val="0"/>
          <w:divBdr>
            <w:top w:val="none" w:sz="0" w:space="0" w:color="auto"/>
            <w:left w:val="none" w:sz="0" w:space="0" w:color="auto"/>
            <w:bottom w:val="none" w:sz="0" w:space="0" w:color="auto"/>
            <w:right w:val="none" w:sz="0" w:space="0" w:color="auto"/>
          </w:divBdr>
          <w:divsChild>
            <w:div w:id="1716419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86858138">
      <w:bodyDiv w:val="1"/>
      <w:marLeft w:val="0"/>
      <w:marRight w:val="0"/>
      <w:marTop w:val="0"/>
      <w:marBottom w:val="0"/>
      <w:divBdr>
        <w:top w:val="none" w:sz="0" w:space="0" w:color="auto"/>
        <w:left w:val="none" w:sz="0" w:space="0" w:color="auto"/>
        <w:bottom w:val="none" w:sz="0" w:space="0" w:color="auto"/>
        <w:right w:val="none" w:sz="0" w:space="0" w:color="auto"/>
      </w:divBdr>
    </w:div>
    <w:div w:id="290013196">
      <w:bodyDiv w:val="1"/>
      <w:marLeft w:val="0"/>
      <w:marRight w:val="0"/>
      <w:marTop w:val="0"/>
      <w:marBottom w:val="0"/>
      <w:divBdr>
        <w:top w:val="none" w:sz="0" w:space="0" w:color="auto"/>
        <w:left w:val="none" w:sz="0" w:space="0" w:color="auto"/>
        <w:bottom w:val="none" w:sz="0" w:space="0" w:color="auto"/>
        <w:right w:val="none" w:sz="0" w:space="0" w:color="auto"/>
      </w:divBdr>
    </w:div>
    <w:div w:id="299769082">
      <w:bodyDiv w:val="1"/>
      <w:marLeft w:val="0"/>
      <w:marRight w:val="0"/>
      <w:marTop w:val="0"/>
      <w:marBottom w:val="0"/>
      <w:divBdr>
        <w:top w:val="none" w:sz="0" w:space="0" w:color="auto"/>
        <w:left w:val="none" w:sz="0" w:space="0" w:color="auto"/>
        <w:bottom w:val="none" w:sz="0" w:space="0" w:color="auto"/>
        <w:right w:val="none" w:sz="0" w:space="0" w:color="auto"/>
      </w:divBdr>
    </w:div>
    <w:div w:id="306665562">
      <w:bodyDiv w:val="1"/>
      <w:marLeft w:val="0"/>
      <w:marRight w:val="0"/>
      <w:marTop w:val="0"/>
      <w:marBottom w:val="0"/>
      <w:divBdr>
        <w:top w:val="none" w:sz="0" w:space="0" w:color="auto"/>
        <w:left w:val="none" w:sz="0" w:space="0" w:color="auto"/>
        <w:bottom w:val="none" w:sz="0" w:space="0" w:color="auto"/>
        <w:right w:val="none" w:sz="0" w:space="0" w:color="auto"/>
      </w:divBdr>
      <w:divsChild>
        <w:div w:id="330373983">
          <w:marLeft w:val="0"/>
          <w:marRight w:val="0"/>
          <w:marTop w:val="0"/>
          <w:marBottom w:val="0"/>
          <w:divBdr>
            <w:top w:val="none" w:sz="0" w:space="0" w:color="auto"/>
            <w:left w:val="none" w:sz="0" w:space="0" w:color="auto"/>
            <w:bottom w:val="none" w:sz="0" w:space="0" w:color="auto"/>
            <w:right w:val="none" w:sz="0" w:space="0" w:color="auto"/>
          </w:divBdr>
        </w:div>
      </w:divsChild>
    </w:div>
    <w:div w:id="306856351">
      <w:bodyDiv w:val="1"/>
      <w:marLeft w:val="0"/>
      <w:marRight w:val="0"/>
      <w:marTop w:val="0"/>
      <w:marBottom w:val="0"/>
      <w:divBdr>
        <w:top w:val="none" w:sz="0" w:space="0" w:color="auto"/>
        <w:left w:val="none" w:sz="0" w:space="0" w:color="auto"/>
        <w:bottom w:val="none" w:sz="0" w:space="0" w:color="auto"/>
        <w:right w:val="none" w:sz="0" w:space="0" w:color="auto"/>
      </w:divBdr>
      <w:divsChild>
        <w:div w:id="1049954533">
          <w:marLeft w:val="0"/>
          <w:marRight w:val="0"/>
          <w:marTop w:val="0"/>
          <w:marBottom w:val="0"/>
          <w:divBdr>
            <w:top w:val="none" w:sz="0" w:space="0" w:color="auto"/>
            <w:left w:val="none" w:sz="0" w:space="0" w:color="auto"/>
            <w:bottom w:val="none" w:sz="0" w:space="0" w:color="auto"/>
            <w:right w:val="none" w:sz="0" w:space="0" w:color="auto"/>
          </w:divBdr>
          <w:divsChild>
            <w:div w:id="1995798178">
              <w:marLeft w:val="0"/>
              <w:marRight w:val="0"/>
              <w:marTop w:val="0"/>
              <w:marBottom w:val="0"/>
              <w:divBdr>
                <w:top w:val="none" w:sz="0" w:space="0" w:color="auto"/>
                <w:left w:val="none" w:sz="0" w:space="0" w:color="auto"/>
                <w:bottom w:val="none" w:sz="0" w:space="0" w:color="auto"/>
                <w:right w:val="none" w:sz="0" w:space="0" w:color="auto"/>
              </w:divBdr>
              <w:divsChild>
                <w:div w:id="19581024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03094984">
          <w:marLeft w:val="0"/>
          <w:marRight w:val="0"/>
          <w:marTop w:val="60"/>
          <w:marBottom w:val="0"/>
          <w:divBdr>
            <w:top w:val="none" w:sz="0" w:space="0" w:color="auto"/>
            <w:left w:val="none" w:sz="0" w:space="0" w:color="auto"/>
            <w:bottom w:val="none" w:sz="0" w:space="0" w:color="auto"/>
            <w:right w:val="none" w:sz="0" w:space="0" w:color="auto"/>
          </w:divBdr>
        </w:div>
      </w:divsChild>
    </w:div>
    <w:div w:id="310788536">
      <w:bodyDiv w:val="1"/>
      <w:marLeft w:val="0"/>
      <w:marRight w:val="0"/>
      <w:marTop w:val="0"/>
      <w:marBottom w:val="0"/>
      <w:divBdr>
        <w:top w:val="none" w:sz="0" w:space="0" w:color="auto"/>
        <w:left w:val="none" w:sz="0" w:space="0" w:color="auto"/>
        <w:bottom w:val="none" w:sz="0" w:space="0" w:color="auto"/>
        <w:right w:val="none" w:sz="0" w:space="0" w:color="auto"/>
      </w:divBdr>
    </w:div>
    <w:div w:id="337928877">
      <w:bodyDiv w:val="1"/>
      <w:marLeft w:val="0"/>
      <w:marRight w:val="0"/>
      <w:marTop w:val="0"/>
      <w:marBottom w:val="0"/>
      <w:divBdr>
        <w:top w:val="none" w:sz="0" w:space="0" w:color="auto"/>
        <w:left w:val="none" w:sz="0" w:space="0" w:color="auto"/>
        <w:bottom w:val="none" w:sz="0" w:space="0" w:color="auto"/>
        <w:right w:val="none" w:sz="0" w:space="0" w:color="auto"/>
      </w:divBdr>
    </w:div>
    <w:div w:id="338626381">
      <w:bodyDiv w:val="1"/>
      <w:marLeft w:val="0"/>
      <w:marRight w:val="0"/>
      <w:marTop w:val="0"/>
      <w:marBottom w:val="0"/>
      <w:divBdr>
        <w:top w:val="none" w:sz="0" w:space="0" w:color="auto"/>
        <w:left w:val="none" w:sz="0" w:space="0" w:color="auto"/>
        <w:bottom w:val="none" w:sz="0" w:space="0" w:color="auto"/>
        <w:right w:val="none" w:sz="0" w:space="0" w:color="auto"/>
      </w:divBdr>
      <w:divsChild>
        <w:div w:id="304239827">
          <w:marLeft w:val="360"/>
          <w:marRight w:val="0"/>
          <w:marTop w:val="200"/>
          <w:marBottom w:val="0"/>
          <w:divBdr>
            <w:top w:val="none" w:sz="0" w:space="0" w:color="auto"/>
            <w:left w:val="none" w:sz="0" w:space="0" w:color="auto"/>
            <w:bottom w:val="none" w:sz="0" w:space="0" w:color="auto"/>
            <w:right w:val="none" w:sz="0" w:space="0" w:color="auto"/>
          </w:divBdr>
        </w:div>
        <w:div w:id="49771488">
          <w:marLeft w:val="360"/>
          <w:marRight w:val="0"/>
          <w:marTop w:val="200"/>
          <w:marBottom w:val="0"/>
          <w:divBdr>
            <w:top w:val="none" w:sz="0" w:space="0" w:color="auto"/>
            <w:left w:val="none" w:sz="0" w:space="0" w:color="auto"/>
            <w:bottom w:val="none" w:sz="0" w:space="0" w:color="auto"/>
            <w:right w:val="none" w:sz="0" w:space="0" w:color="auto"/>
          </w:divBdr>
        </w:div>
      </w:divsChild>
    </w:div>
    <w:div w:id="349451567">
      <w:bodyDiv w:val="1"/>
      <w:marLeft w:val="0"/>
      <w:marRight w:val="0"/>
      <w:marTop w:val="0"/>
      <w:marBottom w:val="0"/>
      <w:divBdr>
        <w:top w:val="none" w:sz="0" w:space="0" w:color="auto"/>
        <w:left w:val="none" w:sz="0" w:space="0" w:color="auto"/>
        <w:bottom w:val="none" w:sz="0" w:space="0" w:color="auto"/>
        <w:right w:val="none" w:sz="0" w:space="0" w:color="auto"/>
      </w:divBdr>
      <w:divsChild>
        <w:div w:id="1247495106">
          <w:marLeft w:val="0"/>
          <w:marRight w:val="0"/>
          <w:marTop w:val="0"/>
          <w:marBottom w:val="0"/>
          <w:divBdr>
            <w:top w:val="none" w:sz="0" w:space="0" w:color="auto"/>
            <w:left w:val="none" w:sz="0" w:space="0" w:color="auto"/>
            <w:bottom w:val="none" w:sz="0" w:space="0" w:color="auto"/>
            <w:right w:val="none" w:sz="0" w:space="0" w:color="auto"/>
          </w:divBdr>
          <w:divsChild>
            <w:div w:id="918710088">
              <w:marLeft w:val="0"/>
              <w:marRight w:val="0"/>
              <w:marTop w:val="0"/>
              <w:marBottom w:val="0"/>
              <w:divBdr>
                <w:top w:val="none" w:sz="0" w:space="0" w:color="auto"/>
                <w:left w:val="none" w:sz="0" w:space="0" w:color="auto"/>
                <w:bottom w:val="none" w:sz="0" w:space="0" w:color="auto"/>
                <w:right w:val="none" w:sz="0" w:space="0" w:color="auto"/>
              </w:divBdr>
              <w:divsChild>
                <w:div w:id="17107160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2554550">
      <w:bodyDiv w:val="1"/>
      <w:marLeft w:val="0"/>
      <w:marRight w:val="0"/>
      <w:marTop w:val="0"/>
      <w:marBottom w:val="0"/>
      <w:divBdr>
        <w:top w:val="none" w:sz="0" w:space="0" w:color="auto"/>
        <w:left w:val="none" w:sz="0" w:space="0" w:color="auto"/>
        <w:bottom w:val="none" w:sz="0" w:space="0" w:color="auto"/>
        <w:right w:val="none" w:sz="0" w:space="0" w:color="auto"/>
      </w:divBdr>
    </w:div>
    <w:div w:id="381365218">
      <w:bodyDiv w:val="1"/>
      <w:marLeft w:val="0"/>
      <w:marRight w:val="0"/>
      <w:marTop w:val="0"/>
      <w:marBottom w:val="0"/>
      <w:divBdr>
        <w:top w:val="none" w:sz="0" w:space="0" w:color="auto"/>
        <w:left w:val="none" w:sz="0" w:space="0" w:color="auto"/>
        <w:bottom w:val="none" w:sz="0" w:space="0" w:color="auto"/>
        <w:right w:val="none" w:sz="0" w:space="0" w:color="auto"/>
      </w:divBdr>
    </w:div>
    <w:div w:id="418789928">
      <w:bodyDiv w:val="1"/>
      <w:marLeft w:val="0"/>
      <w:marRight w:val="0"/>
      <w:marTop w:val="0"/>
      <w:marBottom w:val="0"/>
      <w:divBdr>
        <w:top w:val="none" w:sz="0" w:space="0" w:color="auto"/>
        <w:left w:val="none" w:sz="0" w:space="0" w:color="auto"/>
        <w:bottom w:val="none" w:sz="0" w:space="0" w:color="auto"/>
        <w:right w:val="none" w:sz="0" w:space="0" w:color="auto"/>
      </w:divBdr>
    </w:div>
    <w:div w:id="422264191">
      <w:bodyDiv w:val="1"/>
      <w:marLeft w:val="0"/>
      <w:marRight w:val="0"/>
      <w:marTop w:val="0"/>
      <w:marBottom w:val="0"/>
      <w:divBdr>
        <w:top w:val="none" w:sz="0" w:space="0" w:color="auto"/>
        <w:left w:val="none" w:sz="0" w:space="0" w:color="auto"/>
        <w:bottom w:val="none" w:sz="0" w:space="0" w:color="auto"/>
        <w:right w:val="none" w:sz="0" w:space="0" w:color="auto"/>
      </w:divBdr>
    </w:div>
    <w:div w:id="443575094">
      <w:bodyDiv w:val="1"/>
      <w:marLeft w:val="0"/>
      <w:marRight w:val="0"/>
      <w:marTop w:val="0"/>
      <w:marBottom w:val="0"/>
      <w:divBdr>
        <w:top w:val="none" w:sz="0" w:space="0" w:color="auto"/>
        <w:left w:val="none" w:sz="0" w:space="0" w:color="auto"/>
        <w:bottom w:val="none" w:sz="0" w:space="0" w:color="auto"/>
        <w:right w:val="none" w:sz="0" w:space="0" w:color="auto"/>
      </w:divBdr>
    </w:div>
    <w:div w:id="456725194">
      <w:bodyDiv w:val="1"/>
      <w:marLeft w:val="0"/>
      <w:marRight w:val="0"/>
      <w:marTop w:val="0"/>
      <w:marBottom w:val="0"/>
      <w:divBdr>
        <w:top w:val="none" w:sz="0" w:space="0" w:color="auto"/>
        <w:left w:val="none" w:sz="0" w:space="0" w:color="auto"/>
        <w:bottom w:val="none" w:sz="0" w:space="0" w:color="auto"/>
        <w:right w:val="none" w:sz="0" w:space="0" w:color="auto"/>
      </w:divBdr>
    </w:div>
    <w:div w:id="468481055">
      <w:bodyDiv w:val="1"/>
      <w:marLeft w:val="0"/>
      <w:marRight w:val="0"/>
      <w:marTop w:val="0"/>
      <w:marBottom w:val="0"/>
      <w:divBdr>
        <w:top w:val="none" w:sz="0" w:space="0" w:color="auto"/>
        <w:left w:val="none" w:sz="0" w:space="0" w:color="auto"/>
        <w:bottom w:val="none" w:sz="0" w:space="0" w:color="auto"/>
        <w:right w:val="none" w:sz="0" w:space="0" w:color="auto"/>
      </w:divBdr>
    </w:div>
    <w:div w:id="472873800">
      <w:bodyDiv w:val="1"/>
      <w:marLeft w:val="0"/>
      <w:marRight w:val="0"/>
      <w:marTop w:val="0"/>
      <w:marBottom w:val="0"/>
      <w:divBdr>
        <w:top w:val="none" w:sz="0" w:space="0" w:color="auto"/>
        <w:left w:val="none" w:sz="0" w:space="0" w:color="auto"/>
        <w:bottom w:val="none" w:sz="0" w:space="0" w:color="auto"/>
        <w:right w:val="none" w:sz="0" w:space="0" w:color="auto"/>
      </w:divBdr>
    </w:div>
    <w:div w:id="477696112">
      <w:bodyDiv w:val="1"/>
      <w:marLeft w:val="0"/>
      <w:marRight w:val="0"/>
      <w:marTop w:val="0"/>
      <w:marBottom w:val="0"/>
      <w:divBdr>
        <w:top w:val="none" w:sz="0" w:space="0" w:color="auto"/>
        <w:left w:val="none" w:sz="0" w:space="0" w:color="auto"/>
        <w:bottom w:val="none" w:sz="0" w:space="0" w:color="auto"/>
        <w:right w:val="none" w:sz="0" w:space="0" w:color="auto"/>
      </w:divBdr>
    </w:div>
    <w:div w:id="480125735">
      <w:bodyDiv w:val="1"/>
      <w:marLeft w:val="0"/>
      <w:marRight w:val="0"/>
      <w:marTop w:val="0"/>
      <w:marBottom w:val="0"/>
      <w:divBdr>
        <w:top w:val="none" w:sz="0" w:space="0" w:color="auto"/>
        <w:left w:val="none" w:sz="0" w:space="0" w:color="auto"/>
        <w:bottom w:val="none" w:sz="0" w:space="0" w:color="auto"/>
        <w:right w:val="none" w:sz="0" w:space="0" w:color="auto"/>
      </w:divBdr>
      <w:divsChild>
        <w:div w:id="1320575754">
          <w:marLeft w:val="0"/>
          <w:marRight w:val="0"/>
          <w:marTop w:val="0"/>
          <w:marBottom w:val="0"/>
          <w:divBdr>
            <w:top w:val="none" w:sz="0" w:space="0" w:color="auto"/>
            <w:left w:val="none" w:sz="0" w:space="0" w:color="auto"/>
            <w:bottom w:val="none" w:sz="0" w:space="0" w:color="auto"/>
            <w:right w:val="none" w:sz="0" w:space="0" w:color="auto"/>
          </w:divBdr>
          <w:divsChild>
            <w:div w:id="1334719480">
              <w:marLeft w:val="0"/>
              <w:marRight w:val="0"/>
              <w:marTop w:val="0"/>
              <w:marBottom w:val="0"/>
              <w:divBdr>
                <w:top w:val="none" w:sz="0" w:space="0" w:color="auto"/>
                <w:left w:val="none" w:sz="0" w:space="0" w:color="auto"/>
                <w:bottom w:val="none" w:sz="0" w:space="0" w:color="auto"/>
                <w:right w:val="none" w:sz="0" w:space="0" w:color="auto"/>
              </w:divBdr>
              <w:divsChild>
                <w:div w:id="1067144003">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496767920">
      <w:bodyDiv w:val="1"/>
      <w:marLeft w:val="0"/>
      <w:marRight w:val="0"/>
      <w:marTop w:val="0"/>
      <w:marBottom w:val="0"/>
      <w:divBdr>
        <w:top w:val="none" w:sz="0" w:space="0" w:color="auto"/>
        <w:left w:val="none" w:sz="0" w:space="0" w:color="auto"/>
        <w:bottom w:val="none" w:sz="0" w:space="0" w:color="auto"/>
        <w:right w:val="none" w:sz="0" w:space="0" w:color="auto"/>
      </w:divBdr>
      <w:divsChild>
        <w:div w:id="1463647421">
          <w:marLeft w:val="0"/>
          <w:marRight w:val="0"/>
          <w:marTop w:val="0"/>
          <w:marBottom w:val="0"/>
          <w:divBdr>
            <w:top w:val="none" w:sz="0" w:space="0" w:color="auto"/>
            <w:left w:val="none" w:sz="0" w:space="0" w:color="auto"/>
            <w:bottom w:val="none" w:sz="0" w:space="0" w:color="auto"/>
            <w:right w:val="none" w:sz="0" w:space="0" w:color="auto"/>
          </w:divBdr>
          <w:divsChild>
            <w:div w:id="2098790939">
              <w:marLeft w:val="0"/>
              <w:marRight w:val="0"/>
              <w:marTop w:val="0"/>
              <w:marBottom w:val="0"/>
              <w:divBdr>
                <w:top w:val="none" w:sz="0" w:space="0" w:color="auto"/>
                <w:left w:val="none" w:sz="0" w:space="0" w:color="auto"/>
                <w:bottom w:val="none" w:sz="0" w:space="0" w:color="auto"/>
                <w:right w:val="none" w:sz="0" w:space="0" w:color="auto"/>
              </w:divBdr>
              <w:divsChild>
                <w:div w:id="1637180129">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524097955">
      <w:bodyDiv w:val="1"/>
      <w:marLeft w:val="0"/>
      <w:marRight w:val="0"/>
      <w:marTop w:val="0"/>
      <w:marBottom w:val="0"/>
      <w:divBdr>
        <w:top w:val="none" w:sz="0" w:space="0" w:color="auto"/>
        <w:left w:val="none" w:sz="0" w:space="0" w:color="auto"/>
        <w:bottom w:val="none" w:sz="0" w:space="0" w:color="auto"/>
        <w:right w:val="none" w:sz="0" w:space="0" w:color="auto"/>
      </w:divBdr>
    </w:div>
    <w:div w:id="545484468">
      <w:bodyDiv w:val="1"/>
      <w:marLeft w:val="0"/>
      <w:marRight w:val="0"/>
      <w:marTop w:val="0"/>
      <w:marBottom w:val="0"/>
      <w:divBdr>
        <w:top w:val="none" w:sz="0" w:space="0" w:color="auto"/>
        <w:left w:val="none" w:sz="0" w:space="0" w:color="auto"/>
        <w:bottom w:val="none" w:sz="0" w:space="0" w:color="auto"/>
        <w:right w:val="none" w:sz="0" w:space="0" w:color="auto"/>
      </w:divBdr>
    </w:div>
    <w:div w:id="602226703">
      <w:bodyDiv w:val="1"/>
      <w:marLeft w:val="0"/>
      <w:marRight w:val="0"/>
      <w:marTop w:val="0"/>
      <w:marBottom w:val="0"/>
      <w:divBdr>
        <w:top w:val="none" w:sz="0" w:space="0" w:color="auto"/>
        <w:left w:val="none" w:sz="0" w:space="0" w:color="auto"/>
        <w:bottom w:val="none" w:sz="0" w:space="0" w:color="auto"/>
        <w:right w:val="none" w:sz="0" w:space="0" w:color="auto"/>
      </w:divBdr>
      <w:divsChild>
        <w:div w:id="1910924472">
          <w:marLeft w:val="360"/>
          <w:marRight w:val="0"/>
          <w:marTop w:val="200"/>
          <w:marBottom w:val="0"/>
          <w:divBdr>
            <w:top w:val="none" w:sz="0" w:space="0" w:color="auto"/>
            <w:left w:val="none" w:sz="0" w:space="0" w:color="auto"/>
            <w:bottom w:val="none" w:sz="0" w:space="0" w:color="auto"/>
            <w:right w:val="none" w:sz="0" w:space="0" w:color="auto"/>
          </w:divBdr>
        </w:div>
        <w:div w:id="483013422">
          <w:marLeft w:val="360"/>
          <w:marRight w:val="0"/>
          <w:marTop w:val="200"/>
          <w:marBottom w:val="0"/>
          <w:divBdr>
            <w:top w:val="none" w:sz="0" w:space="0" w:color="auto"/>
            <w:left w:val="none" w:sz="0" w:space="0" w:color="auto"/>
            <w:bottom w:val="none" w:sz="0" w:space="0" w:color="auto"/>
            <w:right w:val="none" w:sz="0" w:space="0" w:color="auto"/>
          </w:divBdr>
        </w:div>
        <w:div w:id="578907608">
          <w:marLeft w:val="360"/>
          <w:marRight w:val="0"/>
          <w:marTop w:val="200"/>
          <w:marBottom w:val="0"/>
          <w:divBdr>
            <w:top w:val="none" w:sz="0" w:space="0" w:color="auto"/>
            <w:left w:val="none" w:sz="0" w:space="0" w:color="auto"/>
            <w:bottom w:val="none" w:sz="0" w:space="0" w:color="auto"/>
            <w:right w:val="none" w:sz="0" w:space="0" w:color="auto"/>
          </w:divBdr>
        </w:div>
      </w:divsChild>
    </w:div>
    <w:div w:id="618950427">
      <w:bodyDiv w:val="1"/>
      <w:marLeft w:val="0"/>
      <w:marRight w:val="0"/>
      <w:marTop w:val="0"/>
      <w:marBottom w:val="0"/>
      <w:divBdr>
        <w:top w:val="none" w:sz="0" w:space="0" w:color="auto"/>
        <w:left w:val="none" w:sz="0" w:space="0" w:color="auto"/>
        <w:bottom w:val="none" w:sz="0" w:space="0" w:color="auto"/>
        <w:right w:val="none" w:sz="0" w:space="0" w:color="auto"/>
      </w:divBdr>
    </w:div>
    <w:div w:id="627005421">
      <w:bodyDiv w:val="1"/>
      <w:marLeft w:val="0"/>
      <w:marRight w:val="0"/>
      <w:marTop w:val="0"/>
      <w:marBottom w:val="0"/>
      <w:divBdr>
        <w:top w:val="none" w:sz="0" w:space="0" w:color="auto"/>
        <w:left w:val="none" w:sz="0" w:space="0" w:color="auto"/>
        <w:bottom w:val="none" w:sz="0" w:space="0" w:color="auto"/>
        <w:right w:val="none" w:sz="0" w:space="0" w:color="auto"/>
      </w:divBdr>
    </w:div>
    <w:div w:id="635524822">
      <w:bodyDiv w:val="1"/>
      <w:marLeft w:val="0"/>
      <w:marRight w:val="0"/>
      <w:marTop w:val="0"/>
      <w:marBottom w:val="0"/>
      <w:divBdr>
        <w:top w:val="none" w:sz="0" w:space="0" w:color="auto"/>
        <w:left w:val="none" w:sz="0" w:space="0" w:color="auto"/>
        <w:bottom w:val="none" w:sz="0" w:space="0" w:color="auto"/>
        <w:right w:val="none" w:sz="0" w:space="0" w:color="auto"/>
      </w:divBdr>
    </w:div>
    <w:div w:id="643856922">
      <w:bodyDiv w:val="1"/>
      <w:marLeft w:val="0"/>
      <w:marRight w:val="0"/>
      <w:marTop w:val="0"/>
      <w:marBottom w:val="0"/>
      <w:divBdr>
        <w:top w:val="none" w:sz="0" w:space="0" w:color="auto"/>
        <w:left w:val="none" w:sz="0" w:space="0" w:color="auto"/>
        <w:bottom w:val="none" w:sz="0" w:space="0" w:color="auto"/>
        <w:right w:val="none" w:sz="0" w:space="0" w:color="auto"/>
      </w:divBdr>
      <w:divsChild>
        <w:div w:id="457529150">
          <w:marLeft w:val="0"/>
          <w:marRight w:val="0"/>
          <w:marTop w:val="0"/>
          <w:marBottom w:val="0"/>
          <w:divBdr>
            <w:top w:val="none" w:sz="0" w:space="0" w:color="auto"/>
            <w:left w:val="none" w:sz="0" w:space="0" w:color="auto"/>
            <w:bottom w:val="none" w:sz="0" w:space="0" w:color="auto"/>
            <w:right w:val="none" w:sz="0" w:space="0" w:color="auto"/>
          </w:divBdr>
        </w:div>
        <w:div w:id="2101681472">
          <w:marLeft w:val="0"/>
          <w:marRight w:val="0"/>
          <w:marTop w:val="0"/>
          <w:marBottom w:val="0"/>
          <w:divBdr>
            <w:top w:val="none" w:sz="0" w:space="0" w:color="auto"/>
            <w:left w:val="none" w:sz="0" w:space="0" w:color="auto"/>
            <w:bottom w:val="none" w:sz="0" w:space="0" w:color="auto"/>
            <w:right w:val="none" w:sz="0" w:space="0" w:color="auto"/>
          </w:divBdr>
        </w:div>
      </w:divsChild>
    </w:div>
    <w:div w:id="644509142">
      <w:bodyDiv w:val="1"/>
      <w:marLeft w:val="0"/>
      <w:marRight w:val="0"/>
      <w:marTop w:val="0"/>
      <w:marBottom w:val="0"/>
      <w:divBdr>
        <w:top w:val="none" w:sz="0" w:space="0" w:color="auto"/>
        <w:left w:val="none" w:sz="0" w:space="0" w:color="auto"/>
        <w:bottom w:val="none" w:sz="0" w:space="0" w:color="auto"/>
        <w:right w:val="none" w:sz="0" w:space="0" w:color="auto"/>
      </w:divBdr>
    </w:div>
    <w:div w:id="708532870">
      <w:bodyDiv w:val="1"/>
      <w:marLeft w:val="0"/>
      <w:marRight w:val="0"/>
      <w:marTop w:val="0"/>
      <w:marBottom w:val="0"/>
      <w:divBdr>
        <w:top w:val="none" w:sz="0" w:space="0" w:color="auto"/>
        <w:left w:val="none" w:sz="0" w:space="0" w:color="auto"/>
        <w:bottom w:val="none" w:sz="0" w:space="0" w:color="auto"/>
        <w:right w:val="none" w:sz="0" w:space="0" w:color="auto"/>
      </w:divBdr>
    </w:div>
    <w:div w:id="730271005">
      <w:bodyDiv w:val="1"/>
      <w:marLeft w:val="0"/>
      <w:marRight w:val="0"/>
      <w:marTop w:val="0"/>
      <w:marBottom w:val="0"/>
      <w:divBdr>
        <w:top w:val="none" w:sz="0" w:space="0" w:color="auto"/>
        <w:left w:val="none" w:sz="0" w:space="0" w:color="auto"/>
        <w:bottom w:val="none" w:sz="0" w:space="0" w:color="auto"/>
        <w:right w:val="none" w:sz="0" w:space="0" w:color="auto"/>
      </w:divBdr>
      <w:divsChild>
        <w:div w:id="1926645923">
          <w:marLeft w:val="0"/>
          <w:marRight w:val="0"/>
          <w:marTop w:val="0"/>
          <w:marBottom w:val="0"/>
          <w:divBdr>
            <w:top w:val="none" w:sz="0" w:space="0" w:color="auto"/>
            <w:left w:val="none" w:sz="0" w:space="0" w:color="auto"/>
            <w:bottom w:val="none" w:sz="0" w:space="0" w:color="auto"/>
            <w:right w:val="none" w:sz="0" w:space="0" w:color="auto"/>
          </w:divBdr>
          <w:divsChild>
            <w:div w:id="8682952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40711666">
      <w:bodyDiv w:val="1"/>
      <w:marLeft w:val="0"/>
      <w:marRight w:val="0"/>
      <w:marTop w:val="0"/>
      <w:marBottom w:val="0"/>
      <w:divBdr>
        <w:top w:val="none" w:sz="0" w:space="0" w:color="auto"/>
        <w:left w:val="none" w:sz="0" w:space="0" w:color="auto"/>
        <w:bottom w:val="none" w:sz="0" w:space="0" w:color="auto"/>
        <w:right w:val="none" w:sz="0" w:space="0" w:color="auto"/>
      </w:divBdr>
    </w:div>
    <w:div w:id="741372774">
      <w:bodyDiv w:val="1"/>
      <w:marLeft w:val="0"/>
      <w:marRight w:val="0"/>
      <w:marTop w:val="0"/>
      <w:marBottom w:val="0"/>
      <w:divBdr>
        <w:top w:val="none" w:sz="0" w:space="0" w:color="auto"/>
        <w:left w:val="none" w:sz="0" w:space="0" w:color="auto"/>
        <w:bottom w:val="none" w:sz="0" w:space="0" w:color="auto"/>
        <w:right w:val="none" w:sz="0" w:space="0" w:color="auto"/>
      </w:divBdr>
      <w:divsChild>
        <w:div w:id="1266813060">
          <w:marLeft w:val="0"/>
          <w:marRight w:val="0"/>
          <w:marTop w:val="0"/>
          <w:marBottom w:val="0"/>
          <w:divBdr>
            <w:top w:val="single" w:sz="2" w:space="0" w:color="auto"/>
            <w:left w:val="single" w:sz="2" w:space="0" w:color="auto"/>
            <w:bottom w:val="single" w:sz="2" w:space="0" w:color="auto"/>
            <w:right w:val="single" w:sz="2" w:space="0" w:color="auto"/>
          </w:divBdr>
          <w:divsChild>
            <w:div w:id="433064329">
              <w:marLeft w:val="0"/>
              <w:marRight w:val="0"/>
              <w:marTop w:val="0"/>
              <w:marBottom w:val="0"/>
              <w:divBdr>
                <w:top w:val="single" w:sz="2" w:space="0" w:color="auto"/>
                <w:left w:val="single" w:sz="2" w:space="0" w:color="auto"/>
                <w:bottom w:val="single" w:sz="2" w:space="0" w:color="auto"/>
                <w:right w:val="single" w:sz="2" w:space="0" w:color="auto"/>
              </w:divBdr>
              <w:divsChild>
                <w:div w:id="1455249985">
                  <w:marLeft w:val="0"/>
                  <w:marRight w:val="0"/>
                  <w:marTop w:val="0"/>
                  <w:marBottom w:val="0"/>
                  <w:divBdr>
                    <w:top w:val="single" w:sz="2" w:space="0" w:color="auto"/>
                    <w:left w:val="single" w:sz="2" w:space="0" w:color="auto"/>
                    <w:bottom w:val="single" w:sz="2" w:space="0" w:color="auto"/>
                    <w:right w:val="single" w:sz="2" w:space="0" w:color="auto"/>
                  </w:divBdr>
                </w:div>
              </w:divsChild>
            </w:div>
          </w:divsChild>
        </w:div>
      </w:divsChild>
    </w:div>
    <w:div w:id="771165144">
      <w:bodyDiv w:val="1"/>
      <w:marLeft w:val="0"/>
      <w:marRight w:val="0"/>
      <w:marTop w:val="0"/>
      <w:marBottom w:val="0"/>
      <w:divBdr>
        <w:top w:val="none" w:sz="0" w:space="0" w:color="auto"/>
        <w:left w:val="none" w:sz="0" w:space="0" w:color="auto"/>
        <w:bottom w:val="none" w:sz="0" w:space="0" w:color="auto"/>
        <w:right w:val="none" w:sz="0" w:space="0" w:color="auto"/>
      </w:divBdr>
    </w:div>
    <w:div w:id="776097524">
      <w:bodyDiv w:val="1"/>
      <w:marLeft w:val="0"/>
      <w:marRight w:val="0"/>
      <w:marTop w:val="0"/>
      <w:marBottom w:val="0"/>
      <w:divBdr>
        <w:top w:val="none" w:sz="0" w:space="0" w:color="auto"/>
        <w:left w:val="none" w:sz="0" w:space="0" w:color="auto"/>
        <w:bottom w:val="none" w:sz="0" w:space="0" w:color="auto"/>
        <w:right w:val="none" w:sz="0" w:space="0" w:color="auto"/>
      </w:divBdr>
    </w:div>
    <w:div w:id="795104525">
      <w:bodyDiv w:val="1"/>
      <w:marLeft w:val="0"/>
      <w:marRight w:val="0"/>
      <w:marTop w:val="0"/>
      <w:marBottom w:val="0"/>
      <w:divBdr>
        <w:top w:val="none" w:sz="0" w:space="0" w:color="auto"/>
        <w:left w:val="none" w:sz="0" w:space="0" w:color="auto"/>
        <w:bottom w:val="none" w:sz="0" w:space="0" w:color="auto"/>
        <w:right w:val="none" w:sz="0" w:space="0" w:color="auto"/>
      </w:divBdr>
    </w:div>
    <w:div w:id="822433842">
      <w:bodyDiv w:val="1"/>
      <w:marLeft w:val="0"/>
      <w:marRight w:val="0"/>
      <w:marTop w:val="0"/>
      <w:marBottom w:val="0"/>
      <w:divBdr>
        <w:top w:val="none" w:sz="0" w:space="0" w:color="auto"/>
        <w:left w:val="none" w:sz="0" w:space="0" w:color="auto"/>
        <w:bottom w:val="none" w:sz="0" w:space="0" w:color="auto"/>
        <w:right w:val="none" w:sz="0" w:space="0" w:color="auto"/>
      </w:divBdr>
    </w:div>
    <w:div w:id="839387663">
      <w:bodyDiv w:val="1"/>
      <w:marLeft w:val="0"/>
      <w:marRight w:val="0"/>
      <w:marTop w:val="0"/>
      <w:marBottom w:val="0"/>
      <w:divBdr>
        <w:top w:val="none" w:sz="0" w:space="0" w:color="auto"/>
        <w:left w:val="none" w:sz="0" w:space="0" w:color="auto"/>
        <w:bottom w:val="none" w:sz="0" w:space="0" w:color="auto"/>
        <w:right w:val="none" w:sz="0" w:space="0" w:color="auto"/>
      </w:divBdr>
    </w:div>
    <w:div w:id="840658013">
      <w:bodyDiv w:val="1"/>
      <w:marLeft w:val="0"/>
      <w:marRight w:val="0"/>
      <w:marTop w:val="0"/>
      <w:marBottom w:val="0"/>
      <w:divBdr>
        <w:top w:val="none" w:sz="0" w:space="0" w:color="auto"/>
        <w:left w:val="none" w:sz="0" w:space="0" w:color="auto"/>
        <w:bottom w:val="none" w:sz="0" w:space="0" w:color="auto"/>
        <w:right w:val="none" w:sz="0" w:space="0" w:color="auto"/>
      </w:divBdr>
      <w:divsChild>
        <w:div w:id="918826702">
          <w:marLeft w:val="0"/>
          <w:marRight w:val="0"/>
          <w:marTop w:val="0"/>
          <w:marBottom w:val="0"/>
          <w:divBdr>
            <w:top w:val="none" w:sz="0" w:space="0" w:color="auto"/>
            <w:left w:val="none" w:sz="0" w:space="0" w:color="auto"/>
            <w:bottom w:val="none" w:sz="0" w:space="0" w:color="auto"/>
            <w:right w:val="none" w:sz="0" w:space="0" w:color="auto"/>
          </w:divBdr>
        </w:div>
      </w:divsChild>
    </w:div>
    <w:div w:id="859204572">
      <w:bodyDiv w:val="1"/>
      <w:marLeft w:val="0"/>
      <w:marRight w:val="0"/>
      <w:marTop w:val="0"/>
      <w:marBottom w:val="0"/>
      <w:divBdr>
        <w:top w:val="none" w:sz="0" w:space="0" w:color="auto"/>
        <w:left w:val="none" w:sz="0" w:space="0" w:color="auto"/>
        <w:bottom w:val="none" w:sz="0" w:space="0" w:color="auto"/>
        <w:right w:val="none" w:sz="0" w:space="0" w:color="auto"/>
      </w:divBdr>
      <w:divsChild>
        <w:div w:id="1571424443">
          <w:marLeft w:val="0"/>
          <w:marRight w:val="0"/>
          <w:marTop w:val="0"/>
          <w:marBottom w:val="0"/>
          <w:divBdr>
            <w:top w:val="none" w:sz="0" w:space="0" w:color="auto"/>
            <w:left w:val="none" w:sz="0" w:space="0" w:color="auto"/>
            <w:bottom w:val="none" w:sz="0" w:space="0" w:color="auto"/>
            <w:right w:val="none" w:sz="0" w:space="0" w:color="auto"/>
          </w:divBdr>
        </w:div>
        <w:div w:id="2002738217">
          <w:marLeft w:val="0"/>
          <w:marRight w:val="0"/>
          <w:marTop w:val="0"/>
          <w:marBottom w:val="0"/>
          <w:divBdr>
            <w:top w:val="none" w:sz="0" w:space="0" w:color="auto"/>
            <w:left w:val="none" w:sz="0" w:space="0" w:color="auto"/>
            <w:bottom w:val="none" w:sz="0" w:space="0" w:color="auto"/>
            <w:right w:val="none" w:sz="0" w:space="0" w:color="auto"/>
          </w:divBdr>
        </w:div>
      </w:divsChild>
    </w:div>
    <w:div w:id="869269943">
      <w:bodyDiv w:val="1"/>
      <w:marLeft w:val="0"/>
      <w:marRight w:val="0"/>
      <w:marTop w:val="0"/>
      <w:marBottom w:val="0"/>
      <w:divBdr>
        <w:top w:val="none" w:sz="0" w:space="0" w:color="auto"/>
        <w:left w:val="none" w:sz="0" w:space="0" w:color="auto"/>
        <w:bottom w:val="none" w:sz="0" w:space="0" w:color="auto"/>
        <w:right w:val="none" w:sz="0" w:space="0" w:color="auto"/>
      </w:divBdr>
    </w:div>
    <w:div w:id="885023893">
      <w:bodyDiv w:val="1"/>
      <w:marLeft w:val="0"/>
      <w:marRight w:val="0"/>
      <w:marTop w:val="0"/>
      <w:marBottom w:val="0"/>
      <w:divBdr>
        <w:top w:val="none" w:sz="0" w:space="0" w:color="auto"/>
        <w:left w:val="none" w:sz="0" w:space="0" w:color="auto"/>
        <w:bottom w:val="none" w:sz="0" w:space="0" w:color="auto"/>
        <w:right w:val="none" w:sz="0" w:space="0" w:color="auto"/>
      </w:divBdr>
    </w:div>
    <w:div w:id="892037389">
      <w:bodyDiv w:val="1"/>
      <w:marLeft w:val="0"/>
      <w:marRight w:val="0"/>
      <w:marTop w:val="0"/>
      <w:marBottom w:val="0"/>
      <w:divBdr>
        <w:top w:val="none" w:sz="0" w:space="0" w:color="auto"/>
        <w:left w:val="none" w:sz="0" w:space="0" w:color="auto"/>
        <w:bottom w:val="none" w:sz="0" w:space="0" w:color="auto"/>
        <w:right w:val="none" w:sz="0" w:space="0" w:color="auto"/>
      </w:divBdr>
    </w:div>
    <w:div w:id="894241370">
      <w:bodyDiv w:val="1"/>
      <w:marLeft w:val="0"/>
      <w:marRight w:val="0"/>
      <w:marTop w:val="0"/>
      <w:marBottom w:val="0"/>
      <w:divBdr>
        <w:top w:val="none" w:sz="0" w:space="0" w:color="auto"/>
        <w:left w:val="none" w:sz="0" w:space="0" w:color="auto"/>
        <w:bottom w:val="none" w:sz="0" w:space="0" w:color="auto"/>
        <w:right w:val="none" w:sz="0" w:space="0" w:color="auto"/>
      </w:divBdr>
      <w:divsChild>
        <w:div w:id="1795711445">
          <w:marLeft w:val="360"/>
          <w:marRight w:val="0"/>
          <w:marTop w:val="200"/>
          <w:marBottom w:val="0"/>
          <w:divBdr>
            <w:top w:val="none" w:sz="0" w:space="0" w:color="auto"/>
            <w:left w:val="none" w:sz="0" w:space="0" w:color="auto"/>
            <w:bottom w:val="none" w:sz="0" w:space="0" w:color="auto"/>
            <w:right w:val="none" w:sz="0" w:space="0" w:color="auto"/>
          </w:divBdr>
        </w:div>
        <w:div w:id="1889491151">
          <w:marLeft w:val="360"/>
          <w:marRight w:val="0"/>
          <w:marTop w:val="200"/>
          <w:marBottom w:val="0"/>
          <w:divBdr>
            <w:top w:val="none" w:sz="0" w:space="0" w:color="auto"/>
            <w:left w:val="none" w:sz="0" w:space="0" w:color="auto"/>
            <w:bottom w:val="none" w:sz="0" w:space="0" w:color="auto"/>
            <w:right w:val="none" w:sz="0" w:space="0" w:color="auto"/>
          </w:divBdr>
        </w:div>
        <w:div w:id="1925841508">
          <w:marLeft w:val="360"/>
          <w:marRight w:val="0"/>
          <w:marTop w:val="200"/>
          <w:marBottom w:val="0"/>
          <w:divBdr>
            <w:top w:val="none" w:sz="0" w:space="0" w:color="auto"/>
            <w:left w:val="none" w:sz="0" w:space="0" w:color="auto"/>
            <w:bottom w:val="none" w:sz="0" w:space="0" w:color="auto"/>
            <w:right w:val="none" w:sz="0" w:space="0" w:color="auto"/>
          </w:divBdr>
        </w:div>
        <w:div w:id="2096049483">
          <w:marLeft w:val="360"/>
          <w:marRight w:val="0"/>
          <w:marTop w:val="200"/>
          <w:marBottom w:val="0"/>
          <w:divBdr>
            <w:top w:val="none" w:sz="0" w:space="0" w:color="auto"/>
            <w:left w:val="none" w:sz="0" w:space="0" w:color="auto"/>
            <w:bottom w:val="none" w:sz="0" w:space="0" w:color="auto"/>
            <w:right w:val="none" w:sz="0" w:space="0" w:color="auto"/>
          </w:divBdr>
        </w:div>
      </w:divsChild>
    </w:div>
    <w:div w:id="920214474">
      <w:bodyDiv w:val="1"/>
      <w:marLeft w:val="0"/>
      <w:marRight w:val="0"/>
      <w:marTop w:val="0"/>
      <w:marBottom w:val="0"/>
      <w:divBdr>
        <w:top w:val="none" w:sz="0" w:space="0" w:color="auto"/>
        <w:left w:val="none" w:sz="0" w:space="0" w:color="auto"/>
        <w:bottom w:val="none" w:sz="0" w:space="0" w:color="auto"/>
        <w:right w:val="none" w:sz="0" w:space="0" w:color="auto"/>
      </w:divBdr>
      <w:divsChild>
        <w:div w:id="700013891">
          <w:marLeft w:val="0"/>
          <w:marRight w:val="0"/>
          <w:marTop w:val="0"/>
          <w:marBottom w:val="0"/>
          <w:divBdr>
            <w:top w:val="none" w:sz="0" w:space="0" w:color="auto"/>
            <w:left w:val="none" w:sz="0" w:space="0" w:color="auto"/>
            <w:bottom w:val="none" w:sz="0" w:space="0" w:color="auto"/>
            <w:right w:val="none" w:sz="0" w:space="0" w:color="auto"/>
          </w:divBdr>
          <w:divsChild>
            <w:div w:id="610285263">
              <w:marLeft w:val="0"/>
              <w:marRight w:val="0"/>
              <w:marTop w:val="225"/>
              <w:marBottom w:val="225"/>
              <w:divBdr>
                <w:top w:val="none" w:sz="0" w:space="0" w:color="auto"/>
                <w:left w:val="none" w:sz="0" w:space="0" w:color="auto"/>
                <w:bottom w:val="none" w:sz="0" w:space="0" w:color="auto"/>
                <w:right w:val="none" w:sz="0" w:space="0" w:color="auto"/>
              </w:divBdr>
              <w:divsChild>
                <w:div w:id="1030299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34907314">
          <w:marLeft w:val="0"/>
          <w:marRight w:val="0"/>
          <w:marTop w:val="0"/>
          <w:marBottom w:val="0"/>
          <w:divBdr>
            <w:top w:val="none" w:sz="0" w:space="0" w:color="auto"/>
            <w:left w:val="none" w:sz="0" w:space="0" w:color="auto"/>
            <w:bottom w:val="none" w:sz="0" w:space="0" w:color="auto"/>
            <w:right w:val="none" w:sz="0" w:space="0" w:color="auto"/>
          </w:divBdr>
        </w:div>
      </w:divsChild>
    </w:div>
    <w:div w:id="946237562">
      <w:bodyDiv w:val="1"/>
      <w:marLeft w:val="0"/>
      <w:marRight w:val="0"/>
      <w:marTop w:val="0"/>
      <w:marBottom w:val="0"/>
      <w:divBdr>
        <w:top w:val="none" w:sz="0" w:space="0" w:color="auto"/>
        <w:left w:val="none" w:sz="0" w:space="0" w:color="auto"/>
        <w:bottom w:val="none" w:sz="0" w:space="0" w:color="auto"/>
        <w:right w:val="none" w:sz="0" w:space="0" w:color="auto"/>
      </w:divBdr>
    </w:div>
    <w:div w:id="949237180">
      <w:bodyDiv w:val="1"/>
      <w:marLeft w:val="0"/>
      <w:marRight w:val="0"/>
      <w:marTop w:val="0"/>
      <w:marBottom w:val="0"/>
      <w:divBdr>
        <w:top w:val="none" w:sz="0" w:space="0" w:color="auto"/>
        <w:left w:val="none" w:sz="0" w:space="0" w:color="auto"/>
        <w:bottom w:val="none" w:sz="0" w:space="0" w:color="auto"/>
        <w:right w:val="none" w:sz="0" w:space="0" w:color="auto"/>
      </w:divBdr>
    </w:div>
    <w:div w:id="1036537669">
      <w:bodyDiv w:val="1"/>
      <w:marLeft w:val="0"/>
      <w:marRight w:val="0"/>
      <w:marTop w:val="0"/>
      <w:marBottom w:val="0"/>
      <w:divBdr>
        <w:top w:val="none" w:sz="0" w:space="0" w:color="auto"/>
        <w:left w:val="none" w:sz="0" w:space="0" w:color="auto"/>
        <w:bottom w:val="none" w:sz="0" w:space="0" w:color="auto"/>
        <w:right w:val="none" w:sz="0" w:space="0" w:color="auto"/>
      </w:divBdr>
    </w:div>
    <w:div w:id="1053580439">
      <w:bodyDiv w:val="1"/>
      <w:marLeft w:val="0"/>
      <w:marRight w:val="0"/>
      <w:marTop w:val="0"/>
      <w:marBottom w:val="0"/>
      <w:divBdr>
        <w:top w:val="none" w:sz="0" w:space="0" w:color="auto"/>
        <w:left w:val="none" w:sz="0" w:space="0" w:color="auto"/>
        <w:bottom w:val="none" w:sz="0" w:space="0" w:color="auto"/>
        <w:right w:val="none" w:sz="0" w:space="0" w:color="auto"/>
      </w:divBdr>
    </w:div>
    <w:div w:id="1067917200">
      <w:bodyDiv w:val="1"/>
      <w:marLeft w:val="0"/>
      <w:marRight w:val="0"/>
      <w:marTop w:val="0"/>
      <w:marBottom w:val="0"/>
      <w:divBdr>
        <w:top w:val="none" w:sz="0" w:space="0" w:color="auto"/>
        <w:left w:val="none" w:sz="0" w:space="0" w:color="auto"/>
        <w:bottom w:val="none" w:sz="0" w:space="0" w:color="auto"/>
        <w:right w:val="none" w:sz="0" w:space="0" w:color="auto"/>
      </w:divBdr>
      <w:divsChild>
        <w:div w:id="764303391">
          <w:marLeft w:val="0"/>
          <w:marRight w:val="0"/>
          <w:marTop w:val="0"/>
          <w:marBottom w:val="0"/>
          <w:divBdr>
            <w:top w:val="none" w:sz="0" w:space="0" w:color="auto"/>
            <w:left w:val="none" w:sz="0" w:space="0" w:color="auto"/>
            <w:bottom w:val="none" w:sz="0" w:space="0" w:color="auto"/>
            <w:right w:val="none" w:sz="0" w:space="0" w:color="auto"/>
          </w:divBdr>
          <w:divsChild>
            <w:div w:id="1828017122">
              <w:marLeft w:val="0"/>
              <w:marRight w:val="0"/>
              <w:marTop w:val="0"/>
              <w:marBottom w:val="0"/>
              <w:divBdr>
                <w:top w:val="none" w:sz="0" w:space="0" w:color="auto"/>
                <w:left w:val="none" w:sz="0" w:space="0" w:color="auto"/>
                <w:bottom w:val="none" w:sz="0" w:space="0" w:color="auto"/>
                <w:right w:val="none" w:sz="0" w:space="0" w:color="auto"/>
              </w:divBdr>
              <w:divsChild>
                <w:div w:id="15785161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5472781">
      <w:bodyDiv w:val="1"/>
      <w:marLeft w:val="0"/>
      <w:marRight w:val="0"/>
      <w:marTop w:val="0"/>
      <w:marBottom w:val="0"/>
      <w:divBdr>
        <w:top w:val="none" w:sz="0" w:space="0" w:color="auto"/>
        <w:left w:val="none" w:sz="0" w:space="0" w:color="auto"/>
        <w:bottom w:val="none" w:sz="0" w:space="0" w:color="auto"/>
        <w:right w:val="none" w:sz="0" w:space="0" w:color="auto"/>
      </w:divBdr>
    </w:div>
    <w:div w:id="1078751837">
      <w:bodyDiv w:val="1"/>
      <w:marLeft w:val="0"/>
      <w:marRight w:val="0"/>
      <w:marTop w:val="0"/>
      <w:marBottom w:val="0"/>
      <w:divBdr>
        <w:top w:val="none" w:sz="0" w:space="0" w:color="auto"/>
        <w:left w:val="none" w:sz="0" w:space="0" w:color="auto"/>
        <w:bottom w:val="none" w:sz="0" w:space="0" w:color="auto"/>
        <w:right w:val="none" w:sz="0" w:space="0" w:color="auto"/>
      </w:divBdr>
    </w:div>
    <w:div w:id="1100178847">
      <w:bodyDiv w:val="1"/>
      <w:marLeft w:val="0"/>
      <w:marRight w:val="0"/>
      <w:marTop w:val="0"/>
      <w:marBottom w:val="0"/>
      <w:divBdr>
        <w:top w:val="none" w:sz="0" w:space="0" w:color="auto"/>
        <w:left w:val="none" w:sz="0" w:space="0" w:color="auto"/>
        <w:bottom w:val="none" w:sz="0" w:space="0" w:color="auto"/>
        <w:right w:val="none" w:sz="0" w:space="0" w:color="auto"/>
      </w:divBdr>
    </w:div>
    <w:div w:id="1115247487">
      <w:bodyDiv w:val="1"/>
      <w:marLeft w:val="0"/>
      <w:marRight w:val="0"/>
      <w:marTop w:val="0"/>
      <w:marBottom w:val="0"/>
      <w:divBdr>
        <w:top w:val="none" w:sz="0" w:space="0" w:color="auto"/>
        <w:left w:val="none" w:sz="0" w:space="0" w:color="auto"/>
        <w:bottom w:val="none" w:sz="0" w:space="0" w:color="auto"/>
        <w:right w:val="none" w:sz="0" w:space="0" w:color="auto"/>
      </w:divBdr>
    </w:div>
    <w:div w:id="1123882637">
      <w:bodyDiv w:val="1"/>
      <w:marLeft w:val="0"/>
      <w:marRight w:val="0"/>
      <w:marTop w:val="0"/>
      <w:marBottom w:val="0"/>
      <w:divBdr>
        <w:top w:val="none" w:sz="0" w:space="0" w:color="auto"/>
        <w:left w:val="none" w:sz="0" w:space="0" w:color="auto"/>
        <w:bottom w:val="none" w:sz="0" w:space="0" w:color="auto"/>
        <w:right w:val="none" w:sz="0" w:space="0" w:color="auto"/>
      </w:divBdr>
    </w:div>
    <w:div w:id="1155874551">
      <w:bodyDiv w:val="1"/>
      <w:marLeft w:val="0"/>
      <w:marRight w:val="0"/>
      <w:marTop w:val="0"/>
      <w:marBottom w:val="0"/>
      <w:divBdr>
        <w:top w:val="none" w:sz="0" w:space="0" w:color="auto"/>
        <w:left w:val="none" w:sz="0" w:space="0" w:color="auto"/>
        <w:bottom w:val="none" w:sz="0" w:space="0" w:color="auto"/>
        <w:right w:val="none" w:sz="0" w:space="0" w:color="auto"/>
      </w:divBdr>
      <w:divsChild>
        <w:div w:id="312880635">
          <w:marLeft w:val="360"/>
          <w:marRight w:val="0"/>
          <w:marTop w:val="200"/>
          <w:marBottom w:val="0"/>
          <w:divBdr>
            <w:top w:val="none" w:sz="0" w:space="0" w:color="auto"/>
            <w:left w:val="none" w:sz="0" w:space="0" w:color="auto"/>
            <w:bottom w:val="none" w:sz="0" w:space="0" w:color="auto"/>
            <w:right w:val="none" w:sz="0" w:space="0" w:color="auto"/>
          </w:divBdr>
        </w:div>
        <w:div w:id="701176966">
          <w:marLeft w:val="360"/>
          <w:marRight w:val="0"/>
          <w:marTop w:val="200"/>
          <w:marBottom w:val="0"/>
          <w:divBdr>
            <w:top w:val="none" w:sz="0" w:space="0" w:color="auto"/>
            <w:left w:val="none" w:sz="0" w:space="0" w:color="auto"/>
            <w:bottom w:val="none" w:sz="0" w:space="0" w:color="auto"/>
            <w:right w:val="none" w:sz="0" w:space="0" w:color="auto"/>
          </w:divBdr>
        </w:div>
        <w:div w:id="426536385">
          <w:marLeft w:val="360"/>
          <w:marRight w:val="0"/>
          <w:marTop w:val="200"/>
          <w:marBottom w:val="0"/>
          <w:divBdr>
            <w:top w:val="none" w:sz="0" w:space="0" w:color="auto"/>
            <w:left w:val="none" w:sz="0" w:space="0" w:color="auto"/>
            <w:bottom w:val="none" w:sz="0" w:space="0" w:color="auto"/>
            <w:right w:val="none" w:sz="0" w:space="0" w:color="auto"/>
          </w:divBdr>
        </w:div>
        <w:div w:id="524489841">
          <w:marLeft w:val="360"/>
          <w:marRight w:val="0"/>
          <w:marTop w:val="200"/>
          <w:marBottom w:val="0"/>
          <w:divBdr>
            <w:top w:val="none" w:sz="0" w:space="0" w:color="auto"/>
            <w:left w:val="none" w:sz="0" w:space="0" w:color="auto"/>
            <w:bottom w:val="none" w:sz="0" w:space="0" w:color="auto"/>
            <w:right w:val="none" w:sz="0" w:space="0" w:color="auto"/>
          </w:divBdr>
        </w:div>
        <w:div w:id="1355111309">
          <w:marLeft w:val="360"/>
          <w:marRight w:val="0"/>
          <w:marTop w:val="200"/>
          <w:marBottom w:val="0"/>
          <w:divBdr>
            <w:top w:val="none" w:sz="0" w:space="0" w:color="auto"/>
            <w:left w:val="none" w:sz="0" w:space="0" w:color="auto"/>
            <w:bottom w:val="none" w:sz="0" w:space="0" w:color="auto"/>
            <w:right w:val="none" w:sz="0" w:space="0" w:color="auto"/>
          </w:divBdr>
        </w:div>
        <w:div w:id="1393192440">
          <w:marLeft w:val="360"/>
          <w:marRight w:val="0"/>
          <w:marTop w:val="200"/>
          <w:marBottom w:val="0"/>
          <w:divBdr>
            <w:top w:val="none" w:sz="0" w:space="0" w:color="auto"/>
            <w:left w:val="none" w:sz="0" w:space="0" w:color="auto"/>
            <w:bottom w:val="none" w:sz="0" w:space="0" w:color="auto"/>
            <w:right w:val="none" w:sz="0" w:space="0" w:color="auto"/>
          </w:divBdr>
        </w:div>
        <w:div w:id="184829731">
          <w:marLeft w:val="360"/>
          <w:marRight w:val="0"/>
          <w:marTop w:val="200"/>
          <w:marBottom w:val="0"/>
          <w:divBdr>
            <w:top w:val="none" w:sz="0" w:space="0" w:color="auto"/>
            <w:left w:val="none" w:sz="0" w:space="0" w:color="auto"/>
            <w:bottom w:val="none" w:sz="0" w:space="0" w:color="auto"/>
            <w:right w:val="none" w:sz="0" w:space="0" w:color="auto"/>
          </w:divBdr>
        </w:div>
        <w:div w:id="1528254825">
          <w:marLeft w:val="360"/>
          <w:marRight w:val="0"/>
          <w:marTop w:val="200"/>
          <w:marBottom w:val="0"/>
          <w:divBdr>
            <w:top w:val="none" w:sz="0" w:space="0" w:color="auto"/>
            <w:left w:val="none" w:sz="0" w:space="0" w:color="auto"/>
            <w:bottom w:val="none" w:sz="0" w:space="0" w:color="auto"/>
            <w:right w:val="none" w:sz="0" w:space="0" w:color="auto"/>
          </w:divBdr>
        </w:div>
      </w:divsChild>
    </w:div>
    <w:div w:id="1181890777">
      <w:bodyDiv w:val="1"/>
      <w:marLeft w:val="0"/>
      <w:marRight w:val="0"/>
      <w:marTop w:val="0"/>
      <w:marBottom w:val="0"/>
      <w:divBdr>
        <w:top w:val="none" w:sz="0" w:space="0" w:color="auto"/>
        <w:left w:val="none" w:sz="0" w:space="0" w:color="auto"/>
        <w:bottom w:val="none" w:sz="0" w:space="0" w:color="auto"/>
        <w:right w:val="none" w:sz="0" w:space="0" w:color="auto"/>
      </w:divBdr>
    </w:div>
    <w:div w:id="1194348410">
      <w:bodyDiv w:val="1"/>
      <w:marLeft w:val="0"/>
      <w:marRight w:val="0"/>
      <w:marTop w:val="0"/>
      <w:marBottom w:val="0"/>
      <w:divBdr>
        <w:top w:val="none" w:sz="0" w:space="0" w:color="auto"/>
        <w:left w:val="none" w:sz="0" w:space="0" w:color="auto"/>
        <w:bottom w:val="none" w:sz="0" w:space="0" w:color="auto"/>
        <w:right w:val="none" w:sz="0" w:space="0" w:color="auto"/>
      </w:divBdr>
    </w:div>
    <w:div w:id="1200434974">
      <w:bodyDiv w:val="1"/>
      <w:marLeft w:val="0"/>
      <w:marRight w:val="0"/>
      <w:marTop w:val="0"/>
      <w:marBottom w:val="0"/>
      <w:divBdr>
        <w:top w:val="none" w:sz="0" w:space="0" w:color="auto"/>
        <w:left w:val="none" w:sz="0" w:space="0" w:color="auto"/>
        <w:bottom w:val="none" w:sz="0" w:space="0" w:color="auto"/>
        <w:right w:val="none" w:sz="0" w:space="0" w:color="auto"/>
      </w:divBdr>
    </w:div>
    <w:div w:id="1204947168">
      <w:bodyDiv w:val="1"/>
      <w:marLeft w:val="0"/>
      <w:marRight w:val="0"/>
      <w:marTop w:val="0"/>
      <w:marBottom w:val="0"/>
      <w:divBdr>
        <w:top w:val="none" w:sz="0" w:space="0" w:color="auto"/>
        <w:left w:val="none" w:sz="0" w:space="0" w:color="auto"/>
        <w:bottom w:val="none" w:sz="0" w:space="0" w:color="auto"/>
        <w:right w:val="none" w:sz="0" w:space="0" w:color="auto"/>
      </w:divBdr>
    </w:div>
    <w:div w:id="1212887077">
      <w:bodyDiv w:val="1"/>
      <w:marLeft w:val="0"/>
      <w:marRight w:val="0"/>
      <w:marTop w:val="0"/>
      <w:marBottom w:val="0"/>
      <w:divBdr>
        <w:top w:val="none" w:sz="0" w:space="0" w:color="auto"/>
        <w:left w:val="none" w:sz="0" w:space="0" w:color="auto"/>
        <w:bottom w:val="none" w:sz="0" w:space="0" w:color="auto"/>
        <w:right w:val="none" w:sz="0" w:space="0" w:color="auto"/>
      </w:divBdr>
    </w:div>
    <w:div w:id="1220360366">
      <w:bodyDiv w:val="1"/>
      <w:marLeft w:val="0"/>
      <w:marRight w:val="0"/>
      <w:marTop w:val="0"/>
      <w:marBottom w:val="0"/>
      <w:divBdr>
        <w:top w:val="none" w:sz="0" w:space="0" w:color="auto"/>
        <w:left w:val="none" w:sz="0" w:space="0" w:color="auto"/>
        <w:bottom w:val="none" w:sz="0" w:space="0" w:color="auto"/>
        <w:right w:val="none" w:sz="0" w:space="0" w:color="auto"/>
      </w:divBdr>
    </w:div>
    <w:div w:id="1255286324">
      <w:bodyDiv w:val="1"/>
      <w:marLeft w:val="0"/>
      <w:marRight w:val="0"/>
      <w:marTop w:val="0"/>
      <w:marBottom w:val="0"/>
      <w:divBdr>
        <w:top w:val="none" w:sz="0" w:space="0" w:color="auto"/>
        <w:left w:val="none" w:sz="0" w:space="0" w:color="auto"/>
        <w:bottom w:val="none" w:sz="0" w:space="0" w:color="auto"/>
        <w:right w:val="none" w:sz="0" w:space="0" w:color="auto"/>
      </w:divBdr>
      <w:divsChild>
        <w:div w:id="1157257917">
          <w:marLeft w:val="0"/>
          <w:marRight w:val="0"/>
          <w:marTop w:val="0"/>
          <w:marBottom w:val="0"/>
          <w:divBdr>
            <w:top w:val="none" w:sz="0" w:space="0" w:color="auto"/>
            <w:left w:val="none" w:sz="0" w:space="0" w:color="auto"/>
            <w:bottom w:val="none" w:sz="0" w:space="0" w:color="auto"/>
            <w:right w:val="none" w:sz="0" w:space="0" w:color="auto"/>
          </w:divBdr>
        </w:div>
        <w:div w:id="478964892">
          <w:marLeft w:val="0"/>
          <w:marRight w:val="0"/>
          <w:marTop w:val="0"/>
          <w:marBottom w:val="0"/>
          <w:divBdr>
            <w:top w:val="none" w:sz="0" w:space="0" w:color="auto"/>
            <w:left w:val="none" w:sz="0" w:space="0" w:color="auto"/>
            <w:bottom w:val="none" w:sz="0" w:space="0" w:color="auto"/>
            <w:right w:val="none" w:sz="0" w:space="0" w:color="auto"/>
          </w:divBdr>
        </w:div>
      </w:divsChild>
    </w:div>
    <w:div w:id="1294796217">
      <w:bodyDiv w:val="1"/>
      <w:marLeft w:val="0"/>
      <w:marRight w:val="0"/>
      <w:marTop w:val="0"/>
      <w:marBottom w:val="0"/>
      <w:divBdr>
        <w:top w:val="none" w:sz="0" w:space="0" w:color="auto"/>
        <w:left w:val="none" w:sz="0" w:space="0" w:color="auto"/>
        <w:bottom w:val="none" w:sz="0" w:space="0" w:color="auto"/>
        <w:right w:val="none" w:sz="0" w:space="0" w:color="auto"/>
      </w:divBdr>
    </w:div>
    <w:div w:id="1317223248">
      <w:bodyDiv w:val="1"/>
      <w:marLeft w:val="0"/>
      <w:marRight w:val="0"/>
      <w:marTop w:val="0"/>
      <w:marBottom w:val="0"/>
      <w:divBdr>
        <w:top w:val="none" w:sz="0" w:space="0" w:color="auto"/>
        <w:left w:val="none" w:sz="0" w:space="0" w:color="auto"/>
        <w:bottom w:val="none" w:sz="0" w:space="0" w:color="auto"/>
        <w:right w:val="none" w:sz="0" w:space="0" w:color="auto"/>
      </w:divBdr>
    </w:div>
    <w:div w:id="1320622401">
      <w:bodyDiv w:val="1"/>
      <w:marLeft w:val="0"/>
      <w:marRight w:val="0"/>
      <w:marTop w:val="0"/>
      <w:marBottom w:val="0"/>
      <w:divBdr>
        <w:top w:val="none" w:sz="0" w:space="0" w:color="auto"/>
        <w:left w:val="none" w:sz="0" w:space="0" w:color="auto"/>
        <w:bottom w:val="none" w:sz="0" w:space="0" w:color="auto"/>
        <w:right w:val="none" w:sz="0" w:space="0" w:color="auto"/>
      </w:divBdr>
    </w:div>
    <w:div w:id="1331954355">
      <w:bodyDiv w:val="1"/>
      <w:marLeft w:val="0"/>
      <w:marRight w:val="0"/>
      <w:marTop w:val="0"/>
      <w:marBottom w:val="0"/>
      <w:divBdr>
        <w:top w:val="none" w:sz="0" w:space="0" w:color="auto"/>
        <w:left w:val="none" w:sz="0" w:space="0" w:color="auto"/>
        <w:bottom w:val="none" w:sz="0" w:space="0" w:color="auto"/>
        <w:right w:val="none" w:sz="0" w:space="0" w:color="auto"/>
      </w:divBdr>
      <w:divsChild>
        <w:div w:id="1681465429">
          <w:marLeft w:val="0"/>
          <w:marRight w:val="0"/>
          <w:marTop w:val="0"/>
          <w:marBottom w:val="0"/>
          <w:divBdr>
            <w:top w:val="none" w:sz="0" w:space="0" w:color="auto"/>
            <w:left w:val="none" w:sz="0" w:space="0" w:color="auto"/>
            <w:bottom w:val="none" w:sz="0" w:space="0" w:color="auto"/>
            <w:right w:val="none" w:sz="0" w:space="0" w:color="auto"/>
          </w:divBdr>
        </w:div>
        <w:div w:id="2036153600">
          <w:marLeft w:val="0"/>
          <w:marRight w:val="0"/>
          <w:marTop w:val="0"/>
          <w:marBottom w:val="0"/>
          <w:divBdr>
            <w:top w:val="none" w:sz="0" w:space="0" w:color="auto"/>
            <w:left w:val="none" w:sz="0" w:space="0" w:color="auto"/>
            <w:bottom w:val="none" w:sz="0" w:space="0" w:color="auto"/>
            <w:right w:val="none" w:sz="0" w:space="0" w:color="auto"/>
          </w:divBdr>
        </w:div>
      </w:divsChild>
    </w:div>
    <w:div w:id="1332684902">
      <w:bodyDiv w:val="1"/>
      <w:marLeft w:val="0"/>
      <w:marRight w:val="0"/>
      <w:marTop w:val="0"/>
      <w:marBottom w:val="0"/>
      <w:divBdr>
        <w:top w:val="none" w:sz="0" w:space="0" w:color="auto"/>
        <w:left w:val="none" w:sz="0" w:space="0" w:color="auto"/>
        <w:bottom w:val="none" w:sz="0" w:space="0" w:color="auto"/>
        <w:right w:val="none" w:sz="0" w:space="0" w:color="auto"/>
      </w:divBdr>
      <w:divsChild>
        <w:div w:id="838928923">
          <w:marLeft w:val="360"/>
          <w:marRight w:val="0"/>
          <w:marTop w:val="200"/>
          <w:marBottom w:val="0"/>
          <w:divBdr>
            <w:top w:val="none" w:sz="0" w:space="0" w:color="auto"/>
            <w:left w:val="none" w:sz="0" w:space="0" w:color="auto"/>
            <w:bottom w:val="none" w:sz="0" w:space="0" w:color="auto"/>
            <w:right w:val="none" w:sz="0" w:space="0" w:color="auto"/>
          </w:divBdr>
        </w:div>
        <w:div w:id="307127202">
          <w:marLeft w:val="360"/>
          <w:marRight w:val="0"/>
          <w:marTop w:val="200"/>
          <w:marBottom w:val="0"/>
          <w:divBdr>
            <w:top w:val="none" w:sz="0" w:space="0" w:color="auto"/>
            <w:left w:val="none" w:sz="0" w:space="0" w:color="auto"/>
            <w:bottom w:val="none" w:sz="0" w:space="0" w:color="auto"/>
            <w:right w:val="none" w:sz="0" w:space="0" w:color="auto"/>
          </w:divBdr>
        </w:div>
        <w:div w:id="1555191546">
          <w:marLeft w:val="360"/>
          <w:marRight w:val="0"/>
          <w:marTop w:val="200"/>
          <w:marBottom w:val="0"/>
          <w:divBdr>
            <w:top w:val="none" w:sz="0" w:space="0" w:color="auto"/>
            <w:left w:val="none" w:sz="0" w:space="0" w:color="auto"/>
            <w:bottom w:val="none" w:sz="0" w:space="0" w:color="auto"/>
            <w:right w:val="none" w:sz="0" w:space="0" w:color="auto"/>
          </w:divBdr>
        </w:div>
        <w:div w:id="1767844505">
          <w:marLeft w:val="360"/>
          <w:marRight w:val="0"/>
          <w:marTop w:val="200"/>
          <w:marBottom w:val="0"/>
          <w:divBdr>
            <w:top w:val="none" w:sz="0" w:space="0" w:color="auto"/>
            <w:left w:val="none" w:sz="0" w:space="0" w:color="auto"/>
            <w:bottom w:val="none" w:sz="0" w:space="0" w:color="auto"/>
            <w:right w:val="none" w:sz="0" w:space="0" w:color="auto"/>
          </w:divBdr>
        </w:div>
        <w:div w:id="1396926633">
          <w:marLeft w:val="360"/>
          <w:marRight w:val="0"/>
          <w:marTop w:val="200"/>
          <w:marBottom w:val="0"/>
          <w:divBdr>
            <w:top w:val="none" w:sz="0" w:space="0" w:color="auto"/>
            <w:left w:val="none" w:sz="0" w:space="0" w:color="auto"/>
            <w:bottom w:val="none" w:sz="0" w:space="0" w:color="auto"/>
            <w:right w:val="none" w:sz="0" w:space="0" w:color="auto"/>
          </w:divBdr>
        </w:div>
      </w:divsChild>
    </w:div>
    <w:div w:id="1357075570">
      <w:bodyDiv w:val="1"/>
      <w:marLeft w:val="0"/>
      <w:marRight w:val="0"/>
      <w:marTop w:val="0"/>
      <w:marBottom w:val="0"/>
      <w:divBdr>
        <w:top w:val="none" w:sz="0" w:space="0" w:color="auto"/>
        <w:left w:val="none" w:sz="0" w:space="0" w:color="auto"/>
        <w:bottom w:val="none" w:sz="0" w:space="0" w:color="auto"/>
        <w:right w:val="none" w:sz="0" w:space="0" w:color="auto"/>
      </w:divBdr>
    </w:div>
    <w:div w:id="1363631648">
      <w:bodyDiv w:val="1"/>
      <w:marLeft w:val="0"/>
      <w:marRight w:val="0"/>
      <w:marTop w:val="0"/>
      <w:marBottom w:val="0"/>
      <w:divBdr>
        <w:top w:val="none" w:sz="0" w:space="0" w:color="auto"/>
        <w:left w:val="none" w:sz="0" w:space="0" w:color="auto"/>
        <w:bottom w:val="none" w:sz="0" w:space="0" w:color="auto"/>
        <w:right w:val="none" w:sz="0" w:space="0" w:color="auto"/>
      </w:divBdr>
    </w:div>
    <w:div w:id="1372807635">
      <w:bodyDiv w:val="1"/>
      <w:marLeft w:val="0"/>
      <w:marRight w:val="0"/>
      <w:marTop w:val="0"/>
      <w:marBottom w:val="0"/>
      <w:divBdr>
        <w:top w:val="none" w:sz="0" w:space="0" w:color="auto"/>
        <w:left w:val="none" w:sz="0" w:space="0" w:color="auto"/>
        <w:bottom w:val="none" w:sz="0" w:space="0" w:color="auto"/>
        <w:right w:val="none" w:sz="0" w:space="0" w:color="auto"/>
      </w:divBdr>
    </w:div>
    <w:div w:id="1373113676">
      <w:bodyDiv w:val="1"/>
      <w:marLeft w:val="0"/>
      <w:marRight w:val="0"/>
      <w:marTop w:val="0"/>
      <w:marBottom w:val="0"/>
      <w:divBdr>
        <w:top w:val="none" w:sz="0" w:space="0" w:color="auto"/>
        <w:left w:val="none" w:sz="0" w:space="0" w:color="auto"/>
        <w:bottom w:val="none" w:sz="0" w:space="0" w:color="auto"/>
        <w:right w:val="none" w:sz="0" w:space="0" w:color="auto"/>
      </w:divBdr>
    </w:div>
    <w:div w:id="1375039613">
      <w:bodyDiv w:val="1"/>
      <w:marLeft w:val="0"/>
      <w:marRight w:val="0"/>
      <w:marTop w:val="0"/>
      <w:marBottom w:val="0"/>
      <w:divBdr>
        <w:top w:val="none" w:sz="0" w:space="0" w:color="auto"/>
        <w:left w:val="none" w:sz="0" w:space="0" w:color="auto"/>
        <w:bottom w:val="none" w:sz="0" w:space="0" w:color="auto"/>
        <w:right w:val="none" w:sz="0" w:space="0" w:color="auto"/>
      </w:divBdr>
    </w:div>
    <w:div w:id="1392339492">
      <w:bodyDiv w:val="1"/>
      <w:marLeft w:val="0"/>
      <w:marRight w:val="0"/>
      <w:marTop w:val="0"/>
      <w:marBottom w:val="0"/>
      <w:divBdr>
        <w:top w:val="none" w:sz="0" w:space="0" w:color="auto"/>
        <w:left w:val="none" w:sz="0" w:space="0" w:color="auto"/>
        <w:bottom w:val="none" w:sz="0" w:space="0" w:color="auto"/>
        <w:right w:val="none" w:sz="0" w:space="0" w:color="auto"/>
      </w:divBdr>
    </w:div>
    <w:div w:id="1394230693">
      <w:bodyDiv w:val="1"/>
      <w:marLeft w:val="0"/>
      <w:marRight w:val="0"/>
      <w:marTop w:val="0"/>
      <w:marBottom w:val="0"/>
      <w:divBdr>
        <w:top w:val="none" w:sz="0" w:space="0" w:color="auto"/>
        <w:left w:val="none" w:sz="0" w:space="0" w:color="auto"/>
        <w:bottom w:val="none" w:sz="0" w:space="0" w:color="auto"/>
        <w:right w:val="none" w:sz="0" w:space="0" w:color="auto"/>
      </w:divBdr>
    </w:div>
    <w:div w:id="1406611283">
      <w:bodyDiv w:val="1"/>
      <w:marLeft w:val="0"/>
      <w:marRight w:val="0"/>
      <w:marTop w:val="0"/>
      <w:marBottom w:val="0"/>
      <w:divBdr>
        <w:top w:val="none" w:sz="0" w:space="0" w:color="auto"/>
        <w:left w:val="none" w:sz="0" w:space="0" w:color="auto"/>
        <w:bottom w:val="none" w:sz="0" w:space="0" w:color="auto"/>
        <w:right w:val="none" w:sz="0" w:space="0" w:color="auto"/>
      </w:divBdr>
    </w:div>
    <w:div w:id="1425808436">
      <w:bodyDiv w:val="1"/>
      <w:marLeft w:val="0"/>
      <w:marRight w:val="0"/>
      <w:marTop w:val="0"/>
      <w:marBottom w:val="0"/>
      <w:divBdr>
        <w:top w:val="none" w:sz="0" w:space="0" w:color="auto"/>
        <w:left w:val="none" w:sz="0" w:space="0" w:color="auto"/>
        <w:bottom w:val="none" w:sz="0" w:space="0" w:color="auto"/>
        <w:right w:val="none" w:sz="0" w:space="0" w:color="auto"/>
      </w:divBdr>
    </w:div>
    <w:div w:id="1455905656">
      <w:bodyDiv w:val="1"/>
      <w:marLeft w:val="0"/>
      <w:marRight w:val="0"/>
      <w:marTop w:val="0"/>
      <w:marBottom w:val="0"/>
      <w:divBdr>
        <w:top w:val="none" w:sz="0" w:space="0" w:color="auto"/>
        <w:left w:val="none" w:sz="0" w:space="0" w:color="auto"/>
        <w:bottom w:val="none" w:sz="0" w:space="0" w:color="auto"/>
        <w:right w:val="none" w:sz="0" w:space="0" w:color="auto"/>
      </w:divBdr>
    </w:div>
    <w:div w:id="1506166413">
      <w:bodyDiv w:val="1"/>
      <w:marLeft w:val="0"/>
      <w:marRight w:val="0"/>
      <w:marTop w:val="0"/>
      <w:marBottom w:val="0"/>
      <w:divBdr>
        <w:top w:val="none" w:sz="0" w:space="0" w:color="auto"/>
        <w:left w:val="none" w:sz="0" w:space="0" w:color="auto"/>
        <w:bottom w:val="none" w:sz="0" w:space="0" w:color="auto"/>
        <w:right w:val="none" w:sz="0" w:space="0" w:color="auto"/>
      </w:divBdr>
    </w:div>
    <w:div w:id="1514998797">
      <w:bodyDiv w:val="1"/>
      <w:marLeft w:val="0"/>
      <w:marRight w:val="0"/>
      <w:marTop w:val="0"/>
      <w:marBottom w:val="0"/>
      <w:divBdr>
        <w:top w:val="none" w:sz="0" w:space="0" w:color="auto"/>
        <w:left w:val="none" w:sz="0" w:space="0" w:color="auto"/>
        <w:bottom w:val="none" w:sz="0" w:space="0" w:color="auto"/>
        <w:right w:val="none" w:sz="0" w:space="0" w:color="auto"/>
      </w:divBdr>
    </w:div>
    <w:div w:id="1515996082">
      <w:bodyDiv w:val="1"/>
      <w:marLeft w:val="0"/>
      <w:marRight w:val="0"/>
      <w:marTop w:val="0"/>
      <w:marBottom w:val="0"/>
      <w:divBdr>
        <w:top w:val="none" w:sz="0" w:space="0" w:color="auto"/>
        <w:left w:val="none" w:sz="0" w:space="0" w:color="auto"/>
        <w:bottom w:val="none" w:sz="0" w:space="0" w:color="auto"/>
        <w:right w:val="none" w:sz="0" w:space="0" w:color="auto"/>
      </w:divBdr>
    </w:div>
    <w:div w:id="1528525134">
      <w:bodyDiv w:val="1"/>
      <w:marLeft w:val="0"/>
      <w:marRight w:val="0"/>
      <w:marTop w:val="0"/>
      <w:marBottom w:val="0"/>
      <w:divBdr>
        <w:top w:val="none" w:sz="0" w:space="0" w:color="auto"/>
        <w:left w:val="none" w:sz="0" w:space="0" w:color="auto"/>
        <w:bottom w:val="none" w:sz="0" w:space="0" w:color="auto"/>
        <w:right w:val="none" w:sz="0" w:space="0" w:color="auto"/>
      </w:divBdr>
    </w:div>
    <w:div w:id="1530795347">
      <w:bodyDiv w:val="1"/>
      <w:marLeft w:val="0"/>
      <w:marRight w:val="0"/>
      <w:marTop w:val="0"/>
      <w:marBottom w:val="0"/>
      <w:divBdr>
        <w:top w:val="none" w:sz="0" w:space="0" w:color="auto"/>
        <w:left w:val="none" w:sz="0" w:space="0" w:color="auto"/>
        <w:bottom w:val="none" w:sz="0" w:space="0" w:color="auto"/>
        <w:right w:val="none" w:sz="0" w:space="0" w:color="auto"/>
      </w:divBdr>
      <w:divsChild>
        <w:div w:id="978418988">
          <w:marLeft w:val="360"/>
          <w:marRight w:val="0"/>
          <w:marTop w:val="200"/>
          <w:marBottom w:val="0"/>
          <w:divBdr>
            <w:top w:val="none" w:sz="0" w:space="0" w:color="auto"/>
            <w:left w:val="none" w:sz="0" w:space="0" w:color="auto"/>
            <w:bottom w:val="none" w:sz="0" w:space="0" w:color="auto"/>
            <w:right w:val="none" w:sz="0" w:space="0" w:color="auto"/>
          </w:divBdr>
        </w:div>
        <w:div w:id="1707096865">
          <w:marLeft w:val="360"/>
          <w:marRight w:val="0"/>
          <w:marTop w:val="200"/>
          <w:marBottom w:val="0"/>
          <w:divBdr>
            <w:top w:val="none" w:sz="0" w:space="0" w:color="auto"/>
            <w:left w:val="none" w:sz="0" w:space="0" w:color="auto"/>
            <w:bottom w:val="none" w:sz="0" w:space="0" w:color="auto"/>
            <w:right w:val="none" w:sz="0" w:space="0" w:color="auto"/>
          </w:divBdr>
        </w:div>
        <w:div w:id="538276997">
          <w:marLeft w:val="360"/>
          <w:marRight w:val="0"/>
          <w:marTop w:val="200"/>
          <w:marBottom w:val="0"/>
          <w:divBdr>
            <w:top w:val="none" w:sz="0" w:space="0" w:color="auto"/>
            <w:left w:val="none" w:sz="0" w:space="0" w:color="auto"/>
            <w:bottom w:val="none" w:sz="0" w:space="0" w:color="auto"/>
            <w:right w:val="none" w:sz="0" w:space="0" w:color="auto"/>
          </w:divBdr>
        </w:div>
        <w:div w:id="1193112333">
          <w:marLeft w:val="360"/>
          <w:marRight w:val="0"/>
          <w:marTop w:val="200"/>
          <w:marBottom w:val="0"/>
          <w:divBdr>
            <w:top w:val="none" w:sz="0" w:space="0" w:color="auto"/>
            <w:left w:val="none" w:sz="0" w:space="0" w:color="auto"/>
            <w:bottom w:val="none" w:sz="0" w:space="0" w:color="auto"/>
            <w:right w:val="none" w:sz="0" w:space="0" w:color="auto"/>
          </w:divBdr>
        </w:div>
      </w:divsChild>
    </w:div>
    <w:div w:id="1571424248">
      <w:bodyDiv w:val="1"/>
      <w:marLeft w:val="0"/>
      <w:marRight w:val="0"/>
      <w:marTop w:val="0"/>
      <w:marBottom w:val="0"/>
      <w:divBdr>
        <w:top w:val="none" w:sz="0" w:space="0" w:color="auto"/>
        <w:left w:val="none" w:sz="0" w:space="0" w:color="auto"/>
        <w:bottom w:val="none" w:sz="0" w:space="0" w:color="auto"/>
        <w:right w:val="none" w:sz="0" w:space="0" w:color="auto"/>
      </w:divBdr>
    </w:div>
    <w:div w:id="1576012479">
      <w:bodyDiv w:val="1"/>
      <w:marLeft w:val="0"/>
      <w:marRight w:val="0"/>
      <w:marTop w:val="0"/>
      <w:marBottom w:val="0"/>
      <w:divBdr>
        <w:top w:val="none" w:sz="0" w:space="0" w:color="auto"/>
        <w:left w:val="none" w:sz="0" w:space="0" w:color="auto"/>
        <w:bottom w:val="none" w:sz="0" w:space="0" w:color="auto"/>
        <w:right w:val="none" w:sz="0" w:space="0" w:color="auto"/>
      </w:divBdr>
    </w:div>
    <w:div w:id="1586498163">
      <w:bodyDiv w:val="1"/>
      <w:marLeft w:val="0"/>
      <w:marRight w:val="0"/>
      <w:marTop w:val="0"/>
      <w:marBottom w:val="0"/>
      <w:divBdr>
        <w:top w:val="none" w:sz="0" w:space="0" w:color="auto"/>
        <w:left w:val="none" w:sz="0" w:space="0" w:color="auto"/>
        <w:bottom w:val="none" w:sz="0" w:space="0" w:color="auto"/>
        <w:right w:val="none" w:sz="0" w:space="0" w:color="auto"/>
      </w:divBdr>
      <w:divsChild>
        <w:div w:id="534924322">
          <w:marLeft w:val="-600"/>
          <w:marRight w:val="-600"/>
          <w:marTop w:val="0"/>
          <w:marBottom w:val="0"/>
          <w:divBdr>
            <w:top w:val="none" w:sz="0" w:space="0" w:color="auto"/>
            <w:left w:val="none" w:sz="0" w:space="0" w:color="auto"/>
            <w:bottom w:val="none" w:sz="0" w:space="0" w:color="auto"/>
            <w:right w:val="none" w:sz="0" w:space="0" w:color="auto"/>
          </w:divBdr>
          <w:divsChild>
            <w:div w:id="1995406542">
              <w:marLeft w:val="0"/>
              <w:marRight w:val="0"/>
              <w:marTop w:val="0"/>
              <w:marBottom w:val="0"/>
              <w:divBdr>
                <w:top w:val="none" w:sz="0" w:space="0" w:color="auto"/>
                <w:left w:val="none" w:sz="0" w:space="0" w:color="auto"/>
                <w:bottom w:val="none" w:sz="0" w:space="0" w:color="auto"/>
                <w:right w:val="single" w:sz="6" w:space="30" w:color="982E0A"/>
              </w:divBdr>
            </w:div>
          </w:divsChild>
        </w:div>
      </w:divsChild>
    </w:div>
    <w:div w:id="1595629469">
      <w:bodyDiv w:val="1"/>
      <w:marLeft w:val="0"/>
      <w:marRight w:val="0"/>
      <w:marTop w:val="0"/>
      <w:marBottom w:val="0"/>
      <w:divBdr>
        <w:top w:val="none" w:sz="0" w:space="0" w:color="auto"/>
        <w:left w:val="none" w:sz="0" w:space="0" w:color="auto"/>
        <w:bottom w:val="none" w:sz="0" w:space="0" w:color="auto"/>
        <w:right w:val="none" w:sz="0" w:space="0" w:color="auto"/>
      </w:divBdr>
    </w:div>
    <w:div w:id="1603106768">
      <w:bodyDiv w:val="1"/>
      <w:marLeft w:val="0"/>
      <w:marRight w:val="0"/>
      <w:marTop w:val="0"/>
      <w:marBottom w:val="0"/>
      <w:divBdr>
        <w:top w:val="none" w:sz="0" w:space="0" w:color="auto"/>
        <w:left w:val="none" w:sz="0" w:space="0" w:color="auto"/>
        <w:bottom w:val="none" w:sz="0" w:space="0" w:color="auto"/>
        <w:right w:val="none" w:sz="0" w:space="0" w:color="auto"/>
      </w:divBdr>
    </w:div>
    <w:div w:id="1604528901">
      <w:bodyDiv w:val="1"/>
      <w:marLeft w:val="0"/>
      <w:marRight w:val="0"/>
      <w:marTop w:val="0"/>
      <w:marBottom w:val="0"/>
      <w:divBdr>
        <w:top w:val="none" w:sz="0" w:space="0" w:color="auto"/>
        <w:left w:val="none" w:sz="0" w:space="0" w:color="auto"/>
        <w:bottom w:val="none" w:sz="0" w:space="0" w:color="auto"/>
        <w:right w:val="none" w:sz="0" w:space="0" w:color="auto"/>
      </w:divBdr>
      <w:divsChild>
        <w:div w:id="1964924311">
          <w:marLeft w:val="547"/>
          <w:marRight w:val="0"/>
          <w:marTop w:val="200"/>
          <w:marBottom w:val="0"/>
          <w:divBdr>
            <w:top w:val="none" w:sz="0" w:space="0" w:color="auto"/>
            <w:left w:val="none" w:sz="0" w:space="0" w:color="auto"/>
            <w:bottom w:val="none" w:sz="0" w:space="0" w:color="auto"/>
            <w:right w:val="none" w:sz="0" w:space="0" w:color="auto"/>
          </w:divBdr>
        </w:div>
        <w:div w:id="548613465">
          <w:marLeft w:val="547"/>
          <w:marRight w:val="0"/>
          <w:marTop w:val="200"/>
          <w:marBottom w:val="0"/>
          <w:divBdr>
            <w:top w:val="none" w:sz="0" w:space="0" w:color="auto"/>
            <w:left w:val="none" w:sz="0" w:space="0" w:color="auto"/>
            <w:bottom w:val="none" w:sz="0" w:space="0" w:color="auto"/>
            <w:right w:val="none" w:sz="0" w:space="0" w:color="auto"/>
          </w:divBdr>
        </w:div>
        <w:div w:id="653991693">
          <w:marLeft w:val="547"/>
          <w:marRight w:val="0"/>
          <w:marTop w:val="200"/>
          <w:marBottom w:val="0"/>
          <w:divBdr>
            <w:top w:val="none" w:sz="0" w:space="0" w:color="auto"/>
            <w:left w:val="none" w:sz="0" w:space="0" w:color="auto"/>
            <w:bottom w:val="none" w:sz="0" w:space="0" w:color="auto"/>
            <w:right w:val="none" w:sz="0" w:space="0" w:color="auto"/>
          </w:divBdr>
        </w:div>
        <w:div w:id="818883703">
          <w:marLeft w:val="547"/>
          <w:marRight w:val="0"/>
          <w:marTop w:val="200"/>
          <w:marBottom w:val="0"/>
          <w:divBdr>
            <w:top w:val="none" w:sz="0" w:space="0" w:color="auto"/>
            <w:left w:val="none" w:sz="0" w:space="0" w:color="auto"/>
            <w:bottom w:val="none" w:sz="0" w:space="0" w:color="auto"/>
            <w:right w:val="none" w:sz="0" w:space="0" w:color="auto"/>
          </w:divBdr>
        </w:div>
        <w:div w:id="1407416324">
          <w:marLeft w:val="547"/>
          <w:marRight w:val="0"/>
          <w:marTop w:val="200"/>
          <w:marBottom w:val="0"/>
          <w:divBdr>
            <w:top w:val="none" w:sz="0" w:space="0" w:color="auto"/>
            <w:left w:val="none" w:sz="0" w:space="0" w:color="auto"/>
            <w:bottom w:val="none" w:sz="0" w:space="0" w:color="auto"/>
            <w:right w:val="none" w:sz="0" w:space="0" w:color="auto"/>
          </w:divBdr>
        </w:div>
        <w:div w:id="617297586">
          <w:marLeft w:val="547"/>
          <w:marRight w:val="0"/>
          <w:marTop w:val="200"/>
          <w:marBottom w:val="200"/>
          <w:divBdr>
            <w:top w:val="none" w:sz="0" w:space="0" w:color="auto"/>
            <w:left w:val="none" w:sz="0" w:space="0" w:color="auto"/>
            <w:bottom w:val="none" w:sz="0" w:space="0" w:color="auto"/>
            <w:right w:val="none" w:sz="0" w:space="0" w:color="auto"/>
          </w:divBdr>
        </w:div>
      </w:divsChild>
    </w:div>
    <w:div w:id="1631940820">
      <w:bodyDiv w:val="1"/>
      <w:marLeft w:val="0"/>
      <w:marRight w:val="0"/>
      <w:marTop w:val="0"/>
      <w:marBottom w:val="0"/>
      <w:divBdr>
        <w:top w:val="none" w:sz="0" w:space="0" w:color="auto"/>
        <w:left w:val="none" w:sz="0" w:space="0" w:color="auto"/>
        <w:bottom w:val="none" w:sz="0" w:space="0" w:color="auto"/>
        <w:right w:val="none" w:sz="0" w:space="0" w:color="auto"/>
      </w:divBdr>
    </w:div>
    <w:div w:id="1635138292">
      <w:bodyDiv w:val="1"/>
      <w:marLeft w:val="0"/>
      <w:marRight w:val="0"/>
      <w:marTop w:val="0"/>
      <w:marBottom w:val="0"/>
      <w:divBdr>
        <w:top w:val="none" w:sz="0" w:space="0" w:color="auto"/>
        <w:left w:val="none" w:sz="0" w:space="0" w:color="auto"/>
        <w:bottom w:val="none" w:sz="0" w:space="0" w:color="auto"/>
        <w:right w:val="none" w:sz="0" w:space="0" w:color="auto"/>
      </w:divBdr>
    </w:div>
    <w:div w:id="1638220056">
      <w:bodyDiv w:val="1"/>
      <w:marLeft w:val="0"/>
      <w:marRight w:val="0"/>
      <w:marTop w:val="0"/>
      <w:marBottom w:val="0"/>
      <w:divBdr>
        <w:top w:val="none" w:sz="0" w:space="0" w:color="auto"/>
        <w:left w:val="none" w:sz="0" w:space="0" w:color="auto"/>
        <w:bottom w:val="none" w:sz="0" w:space="0" w:color="auto"/>
        <w:right w:val="none" w:sz="0" w:space="0" w:color="auto"/>
      </w:divBdr>
    </w:div>
    <w:div w:id="1648968983">
      <w:bodyDiv w:val="1"/>
      <w:marLeft w:val="0"/>
      <w:marRight w:val="0"/>
      <w:marTop w:val="0"/>
      <w:marBottom w:val="0"/>
      <w:divBdr>
        <w:top w:val="none" w:sz="0" w:space="0" w:color="auto"/>
        <w:left w:val="none" w:sz="0" w:space="0" w:color="auto"/>
        <w:bottom w:val="none" w:sz="0" w:space="0" w:color="auto"/>
        <w:right w:val="none" w:sz="0" w:space="0" w:color="auto"/>
      </w:divBdr>
      <w:divsChild>
        <w:div w:id="2080908465">
          <w:marLeft w:val="547"/>
          <w:marRight w:val="0"/>
          <w:marTop w:val="200"/>
          <w:marBottom w:val="0"/>
          <w:divBdr>
            <w:top w:val="none" w:sz="0" w:space="0" w:color="auto"/>
            <w:left w:val="none" w:sz="0" w:space="0" w:color="auto"/>
            <w:bottom w:val="none" w:sz="0" w:space="0" w:color="auto"/>
            <w:right w:val="none" w:sz="0" w:space="0" w:color="auto"/>
          </w:divBdr>
        </w:div>
        <w:div w:id="214049335">
          <w:marLeft w:val="547"/>
          <w:marRight w:val="0"/>
          <w:marTop w:val="200"/>
          <w:marBottom w:val="0"/>
          <w:divBdr>
            <w:top w:val="none" w:sz="0" w:space="0" w:color="auto"/>
            <w:left w:val="none" w:sz="0" w:space="0" w:color="auto"/>
            <w:bottom w:val="none" w:sz="0" w:space="0" w:color="auto"/>
            <w:right w:val="none" w:sz="0" w:space="0" w:color="auto"/>
          </w:divBdr>
        </w:div>
        <w:div w:id="757482128">
          <w:marLeft w:val="547"/>
          <w:marRight w:val="0"/>
          <w:marTop w:val="200"/>
          <w:marBottom w:val="0"/>
          <w:divBdr>
            <w:top w:val="none" w:sz="0" w:space="0" w:color="auto"/>
            <w:left w:val="none" w:sz="0" w:space="0" w:color="auto"/>
            <w:bottom w:val="none" w:sz="0" w:space="0" w:color="auto"/>
            <w:right w:val="none" w:sz="0" w:space="0" w:color="auto"/>
          </w:divBdr>
        </w:div>
        <w:div w:id="676272477">
          <w:marLeft w:val="547"/>
          <w:marRight w:val="0"/>
          <w:marTop w:val="200"/>
          <w:marBottom w:val="0"/>
          <w:divBdr>
            <w:top w:val="none" w:sz="0" w:space="0" w:color="auto"/>
            <w:left w:val="none" w:sz="0" w:space="0" w:color="auto"/>
            <w:bottom w:val="none" w:sz="0" w:space="0" w:color="auto"/>
            <w:right w:val="none" w:sz="0" w:space="0" w:color="auto"/>
          </w:divBdr>
        </w:div>
        <w:div w:id="667252276">
          <w:marLeft w:val="547"/>
          <w:marRight w:val="0"/>
          <w:marTop w:val="200"/>
          <w:marBottom w:val="0"/>
          <w:divBdr>
            <w:top w:val="none" w:sz="0" w:space="0" w:color="auto"/>
            <w:left w:val="none" w:sz="0" w:space="0" w:color="auto"/>
            <w:bottom w:val="none" w:sz="0" w:space="0" w:color="auto"/>
            <w:right w:val="none" w:sz="0" w:space="0" w:color="auto"/>
          </w:divBdr>
        </w:div>
      </w:divsChild>
    </w:div>
    <w:div w:id="1675648307">
      <w:bodyDiv w:val="1"/>
      <w:marLeft w:val="0"/>
      <w:marRight w:val="0"/>
      <w:marTop w:val="0"/>
      <w:marBottom w:val="0"/>
      <w:divBdr>
        <w:top w:val="none" w:sz="0" w:space="0" w:color="auto"/>
        <w:left w:val="none" w:sz="0" w:space="0" w:color="auto"/>
        <w:bottom w:val="none" w:sz="0" w:space="0" w:color="auto"/>
        <w:right w:val="none" w:sz="0" w:space="0" w:color="auto"/>
      </w:divBdr>
    </w:div>
    <w:div w:id="1682973693">
      <w:bodyDiv w:val="1"/>
      <w:marLeft w:val="0"/>
      <w:marRight w:val="0"/>
      <w:marTop w:val="0"/>
      <w:marBottom w:val="0"/>
      <w:divBdr>
        <w:top w:val="none" w:sz="0" w:space="0" w:color="auto"/>
        <w:left w:val="none" w:sz="0" w:space="0" w:color="auto"/>
        <w:bottom w:val="none" w:sz="0" w:space="0" w:color="auto"/>
        <w:right w:val="none" w:sz="0" w:space="0" w:color="auto"/>
      </w:divBdr>
    </w:div>
    <w:div w:id="1702245629">
      <w:bodyDiv w:val="1"/>
      <w:marLeft w:val="0"/>
      <w:marRight w:val="0"/>
      <w:marTop w:val="0"/>
      <w:marBottom w:val="0"/>
      <w:divBdr>
        <w:top w:val="none" w:sz="0" w:space="0" w:color="auto"/>
        <w:left w:val="none" w:sz="0" w:space="0" w:color="auto"/>
        <w:bottom w:val="none" w:sz="0" w:space="0" w:color="auto"/>
        <w:right w:val="none" w:sz="0" w:space="0" w:color="auto"/>
      </w:divBdr>
    </w:div>
    <w:div w:id="1710301166">
      <w:bodyDiv w:val="1"/>
      <w:marLeft w:val="0"/>
      <w:marRight w:val="0"/>
      <w:marTop w:val="0"/>
      <w:marBottom w:val="0"/>
      <w:divBdr>
        <w:top w:val="none" w:sz="0" w:space="0" w:color="auto"/>
        <w:left w:val="none" w:sz="0" w:space="0" w:color="auto"/>
        <w:bottom w:val="none" w:sz="0" w:space="0" w:color="auto"/>
        <w:right w:val="none" w:sz="0" w:space="0" w:color="auto"/>
      </w:divBdr>
    </w:div>
    <w:div w:id="1750426438">
      <w:bodyDiv w:val="1"/>
      <w:marLeft w:val="0"/>
      <w:marRight w:val="0"/>
      <w:marTop w:val="0"/>
      <w:marBottom w:val="0"/>
      <w:divBdr>
        <w:top w:val="none" w:sz="0" w:space="0" w:color="auto"/>
        <w:left w:val="none" w:sz="0" w:space="0" w:color="auto"/>
        <w:bottom w:val="none" w:sz="0" w:space="0" w:color="auto"/>
        <w:right w:val="none" w:sz="0" w:space="0" w:color="auto"/>
      </w:divBdr>
    </w:div>
    <w:div w:id="1769690155">
      <w:bodyDiv w:val="1"/>
      <w:marLeft w:val="0"/>
      <w:marRight w:val="0"/>
      <w:marTop w:val="0"/>
      <w:marBottom w:val="0"/>
      <w:divBdr>
        <w:top w:val="none" w:sz="0" w:space="0" w:color="auto"/>
        <w:left w:val="none" w:sz="0" w:space="0" w:color="auto"/>
        <w:bottom w:val="none" w:sz="0" w:space="0" w:color="auto"/>
        <w:right w:val="none" w:sz="0" w:space="0" w:color="auto"/>
      </w:divBdr>
    </w:div>
    <w:div w:id="1775437918">
      <w:bodyDiv w:val="1"/>
      <w:marLeft w:val="0"/>
      <w:marRight w:val="0"/>
      <w:marTop w:val="0"/>
      <w:marBottom w:val="0"/>
      <w:divBdr>
        <w:top w:val="none" w:sz="0" w:space="0" w:color="auto"/>
        <w:left w:val="none" w:sz="0" w:space="0" w:color="auto"/>
        <w:bottom w:val="none" w:sz="0" w:space="0" w:color="auto"/>
        <w:right w:val="none" w:sz="0" w:space="0" w:color="auto"/>
      </w:divBdr>
      <w:divsChild>
        <w:div w:id="551582803">
          <w:marLeft w:val="0"/>
          <w:marRight w:val="0"/>
          <w:marTop w:val="240"/>
          <w:marBottom w:val="120"/>
          <w:divBdr>
            <w:top w:val="none" w:sz="0" w:space="0" w:color="auto"/>
            <w:left w:val="none" w:sz="0" w:space="0" w:color="auto"/>
            <w:bottom w:val="none" w:sz="0" w:space="0" w:color="auto"/>
            <w:right w:val="none" w:sz="0" w:space="0" w:color="auto"/>
          </w:divBdr>
        </w:div>
        <w:div w:id="799958766">
          <w:marLeft w:val="6825"/>
          <w:marRight w:val="0"/>
          <w:marTop w:val="0"/>
          <w:marBottom w:val="60"/>
          <w:divBdr>
            <w:top w:val="none" w:sz="0" w:space="0" w:color="auto"/>
            <w:left w:val="none" w:sz="0" w:space="0" w:color="auto"/>
            <w:bottom w:val="none" w:sz="0" w:space="0" w:color="auto"/>
            <w:right w:val="none" w:sz="0" w:space="0" w:color="auto"/>
          </w:divBdr>
        </w:div>
      </w:divsChild>
    </w:div>
    <w:div w:id="1782215872">
      <w:bodyDiv w:val="1"/>
      <w:marLeft w:val="0"/>
      <w:marRight w:val="0"/>
      <w:marTop w:val="0"/>
      <w:marBottom w:val="0"/>
      <w:divBdr>
        <w:top w:val="none" w:sz="0" w:space="0" w:color="auto"/>
        <w:left w:val="none" w:sz="0" w:space="0" w:color="auto"/>
        <w:bottom w:val="none" w:sz="0" w:space="0" w:color="auto"/>
        <w:right w:val="none" w:sz="0" w:space="0" w:color="auto"/>
      </w:divBdr>
    </w:div>
    <w:div w:id="1795053410">
      <w:bodyDiv w:val="1"/>
      <w:marLeft w:val="0"/>
      <w:marRight w:val="0"/>
      <w:marTop w:val="0"/>
      <w:marBottom w:val="0"/>
      <w:divBdr>
        <w:top w:val="none" w:sz="0" w:space="0" w:color="auto"/>
        <w:left w:val="none" w:sz="0" w:space="0" w:color="auto"/>
        <w:bottom w:val="none" w:sz="0" w:space="0" w:color="auto"/>
        <w:right w:val="none" w:sz="0" w:space="0" w:color="auto"/>
      </w:divBdr>
    </w:div>
    <w:div w:id="1802385305">
      <w:bodyDiv w:val="1"/>
      <w:marLeft w:val="0"/>
      <w:marRight w:val="0"/>
      <w:marTop w:val="0"/>
      <w:marBottom w:val="0"/>
      <w:divBdr>
        <w:top w:val="none" w:sz="0" w:space="0" w:color="auto"/>
        <w:left w:val="none" w:sz="0" w:space="0" w:color="auto"/>
        <w:bottom w:val="none" w:sz="0" w:space="0" w:color="auto"/>
        <w:right w:val="none" w:sz="0" w:space="0" w:color="auto"/>
      </w:divBdr>
    </w:div>
    <w:div w:id="1817724164">
      <w:bodyDiv w:val="1"/>
      <w:marLeft w:val="0"/>
      <w:marRight w:val="0"/>
      <w:marTop w:val="0"/>
      <w:marBottom w:val="0"/>
      <w:divBdr>
        <w:top w:val="none" w:sz="0" w:space="0" w:color="auto"/>
        <w:left w:val="none" w:sz="0" w:space="0" w:color="auto"/>
        <w:bottom w:val="none" w:sz="0" w:space="0" w:color="auto"/>
        <w:right w:val="none" w:sz="0" w:space="0" w:color="auto"/>
      </w:divBdr>
      <w:divsChild>
        <w:div w:id="316811223">
          <w:marLeft w:val="0"/>
          <w:marRight w:val="0"/>
          <w:marTop w:val="0"/>
          <w:marBottom w:val="0"/>
          <w:divBdr>
            <w:top w:val="none" w:sz="0" w:space="0" w:color="auto"/>
            <w:left w:val="none" w:sz="0" w:space="0" w:color="auto"/>
            <w:bottom w:val="none" w:sz="0" w:space="0" w:color="auto"/>
            <w:right w:val="none" w:sz="0" w:space="0" w:color="auto"/>
          </w:divBdr>
          <w:divsChild>
            <w:div w:id="1525368001">
              <w:marLeft w:val="0"/>
              <w:marRight w:val="0"/>
              <w:marTop w:val="0"/>
              <w:marBottom w:val="0"/>
              <w:divBdr>
                <w:top w:val="none" w:sz="0" w:space="0" w:color="auto"/>
                <w:left w:val="none" w:sz="0" w:space="0" w:color="auto"/>
                <w:bottom w:val="none" w:sz="0" w:space="0" w:color="auto"/>
                <w:right w:val="none" w:sz="0" w:space="0" w:color="auto"/>
              </w:divBdr>
              <w:divsChild>
                <w:div w:id="1954434813">
                  <w:marLeft w:val="0"/>
                  <w:marRight w:val="0"/>
                  <w:marTop w:val="0"/>
                  <w:marBottom w:val="0"/>
                  <w:divBdr>
                    <w:top w:val="single" w:sz="6" w:space="15" w:color="EFEFEF"/>
                    <w:left w:val="single" w:sz="6" w:space="15" w:color="EFEFEF"/>
                    <w:bottom w:val="single" w:sz="6" w:space="15" w:color="EFEFEF"/>
                    <w:right w:val="single" w:sz="6" w:space="15" w:color="EFEFEF"/>
                  </w:divBdr>
                </w:div>
              </w:divsChild>
            </w:div>
            <w:div w:id="252665202">
              <w:blockQuote w:val="1"/>
              <w:marLeft w:val="720"/>
              <w:marRight w:val="720"/>
              <w:marTop w:val="100"/>
              <w:marBottom w:val="100"/>
              <w:divBdr>
                <w:top w:val="none" w:sz="0" w:space="0" w:color="auto"/>
                <w:left w:val="single" w:sz="36" w:space="0" w:color="7B0158"/>
                <w:bottom w:val="none" w:sz="0" w:space="0" w:color="auto"/>
                <w:right w:val="none" w:sz="0" w:space="0" w:color="auto"/>
              </w:divBdr>
              <w:divsChild>
                <w:div w:id="8023899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6217418">
      <w:bodyDiv w:val="1"/>
      <w:marLeft w:val="0"/>
      <w:marRight w:val="0"/>
      <w:marTop w:val="0"/>
      <w:marBottom w:val="0"/>
      <w:divBdr>
        <w:top w:val="none" w:sz="0" w:space="0" w:color="auto"/>
        <w:left w:val="none" w:sz="0" w:space="0" w:color="auto"/>
        <w:bottom w:val="none" w:sz="0" w:space="0" w:color="auto"/>
        <w:right w:val="none" w:sz="0" w:space="0" w:color="auto"/>
      </w:divBdr>
    </w:div>
    <w:div w:id="1839465137">
      <w:bodyDiv w:val="1"/>
      <w:marLeft w:val="0"/>
      <w:marRight w:val="0"/>
      <w:marTop w:val="0"/>
      <w:marBottom w:val="0"/>
      <w:divBdr>
        <w:top w:val="none" w:sz="0" w:space="0" w:color="auto"/>
        <w:left w:val="none" w:sz="0" w:space="0" w:color="auto"/>
        <w:bottom w:val="none" w:sz="0" w:space="0" w:color="auto"/>
        <w:right w:val="none" w:sz="0" w:space="0" w:color="auto"/>
      </w:divBdr>
      <w:divsChild>
        <w:div w:id="776366515">
          <w:marLeft w:val="0"/>
          <w:marRight w:val="0"/>
          <w:marTop w:val="0"/>
          <w:marBottom w:val="0"/>
          <w:divBdr>
            <w:top w:val="none" w:sz="0" w:space="0" w:color="auto"/>
            <w:left w:val="none" w:sz="0" w:space="0" w:color="auto"/>
            <w:bottom w:val="none" w:sz="0" w:space="0" w:color="auto"/>
            <w:right w:val="none" w:sz="0" w:space="0" w:color="auto"/>
          </w:divBdr>
        </w:div>
        <w:div w:id="316347356">
          <w:marLeft w:val="0"/>
          <w:marRight w:val="0"/>
          <w:marTop w:val="0"/>
          <w:marBottom w:val="0"/>
          <w:divBdr>
            <w:top w:val="none" w:sz="0" w:space="0" w:color="auto"/>
            <w:left w:val="none" w:sz="0" w:space="0" w:color="auto"/>
            <w:bottom w:val="none" w:sz="0" w:space="0" w:color="auto"/>
            <w:right w:val="none" w:sz="0" w:space="0" w:color="auto"/>
          </w:divBdr>
        </w:div>
      </w:divsChild>
    </w:div>
    <w:div w:id="1860314005">
      <w:bodyDiv w:val="1"/>
      <w:marLeft w:val="0"/>
      <w:marRight w:val="0"/>
      <w:marTop w:val="0"/>
      <w:marBottom w:val="0"/>
      <w:divBdr>
        <w:top w:val="none" w:sz="0" w:space="0" w:color="auto"/>
        <w:left w:val="none" w:sz="0" w:space="0" w:color="auto"/>
        <w:bottom w:val="none" w:sz="0" w:space="0" w:color="auto"/>
        <w:right w:val="none" w:sz="0" w:space="0" w:color="auto"/>
      </w:divBdr>
    </w:div>
    <w:div w:id="1903830945">
      <w:bodyDiv w:val="1"/>
      <w:marLeft w:val="0"/>
      <w:marRight w:val="0"/>
      <w:marTop w:val="0"/>
      <w:marBottom w:val="0"/>
      <w:divBdr>
        <w:top w:val="none" w:sz="0" w:space="0" w:color="auto"/>
        <w:left w:val="none" w:sz="0" w:space="0" w:color="auto"/>
        <w:bottom w:val="none" w:sz="0" w:space="0" w:color="auto"/>
        <w:right w:val="none" w:sz="0" w:space="0" w:color="auto"/>
      </w:divBdr>
      <w:divsChild>
        <w:div w:id="538670009">
          <w:marLeft w:val="0"/>
          <w:marRight w:val="0"/>
          <w:marTop w:val="0"/>
          <w:marBottom w:val="0"/>
          <w:divBdr>
            <w:top w:val="none" w:sz="0" w:space="0" w:color="auto"/>
            <w:left w:val="none" w:sz="0" w:space="0" w:color="auto"/>
            <w:bottom w:val="none" w:sz="0" w:space="0" w:color="auto"/>
            <w:right w:val="none" w:sz="0" w:space="0" w:color="auto"/>
          </w:divBdr>
          <w:divsChild>
            <w:div w:id="1791585639">
              <w:marLeft w:val="0"/>
              <w:marRight w:val="0"/>
              <w:marTop w:val="0"/>
              <w:marBottom w:val="0"/>
              <w:divBdr>
                <w:top w:val="none" w:sz="0" w:space="0" w:color="auto"/>
                <w:left w:val="none" w:sz="0" w:space="0" w:color="auto"/>
                <w:bottom w:val="none" w:sz="0" w:space="0" w:color="auto"/>
                <w:right w:val="none" w:sz="0" w:space="0" w:color="auto"/>
              </w:divBdr>
              <w:divsChild>
                <w:div w:id="363873738">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 w:id="1087847849">
          <w:marLeft w:val="0"/>
          <w:marRight w:val="0"/>
          <w:marTop w:val="0"/>
          <w:marBottom w:val="0"/>
          <w:divBdr>
            <w:top w:val="none" w:sz="0" w:space="0" w:color="auto"/>
            <w:left w:val="none" w:sz="0" w:space="0" w:color="auto"/>
            <w:bottom w:val="none" w:sz="0" w:space="0" w:color="auto"/>
            <w:right w:val="none" w:sz="0" w:space="0" w:color="auto"/>
          </w:divBdr>
          <w:divsChild>
            <w:div w:id="882450586">
              <w:marLeft w:val="0"/>
              <w:marRight w:val="0"/>
              <w:marTop w:val="0"/>
              <w:marBottom w:val="0"/>
              <w:divBdr>
                <w:top w:val="none" w:sz="0" w:space="0" w:color="auto"/>
                <w:left w:val="none" w:sz="0" w:space="0" w:color="auto"/>
                <w:bottom w:val="none" w:sz="0" w:space="0" w:color="auto"/>
                <w:right w:val="none" w:sz="0" w:space="0" w:color="auto"/>
              </w:divBdr>
              <w:divsChild>
                <w:div w:id="570972154">
                  <w:marLeft w:val="0"/>
                  <w:marRight w:val="0"/>
                  <w:marTop w:val="150"/>
                  <w:marBottom w:val="150"/>
                  <w:divBdr>
                    <w:top w:val="none" w:sz="0" w:space="0" w:color="auto"/>
                    <w:left w:val="none" w:sz="0" w:space="0" w:color="auto"/>
                    <w:bottom w:val="none" w:sz="0" w:space="0" w:color="auto"/>
                    <w:right w:val="none" w:sz="0" w:space="0" w:color="auto"/>
                  </w:divBdr>
                </w:div>
              </w:divsChild>
            </w:div>
          </w:divsChild>
        </w:div>
        <w:div w:id="2085954957">
          <w:marLeft w:val="0"/>
          <w:marRight w:val="0"/>
          <w:marTop w:val="0"/>
          <w:marBottom w:val="0"/>
          <w:divBdr>
            <w:top w:val="none" w:sz="0" w:space="0" w:color="auto"/>
            <w:left w:val="none" w:sz="0" w:space="0" w:color="auto"/>
            <w:bottom w:val="none" w:sz="0" w:space="0" w:color="auto"/>
            <w:right w:val="none" w:sz="0" w:space="0" w:color="auto"/>
          </w:divBdr>
          <w:divsChild>
            <w:div w:id="1888834202">
              <w:marLeft w:val="0"/>
              <w:marRight w:val="0"/>
              <w:marTop w:val="0"/>
              <w:marBottom w:val="0"/>
              <w:divBdr>
                <w:top w:val="none" w:sz="0" w:space="0" w:color="auto"/>
                <w:left w:val="none" w:sz="0" w:space="0" w:color="auto"/>
                <w:bottom w:val="none" w:sz="0" w:space="0" w:color="auto"/>
                <w:right w:val="none" w:sz="0" w:space="0" w:color="auto"/>
              </w:divBdr>
            </w:div>
          </w:divsChild>
        </w:div>
        <w:div w:id="29190121">
          <w:marLeft w:val="0"/>
          <w:marRight w:val="0"/>
          <w:marTop w:val="0"/>
          <w:marBottom w:val="0"/>
          <w:divBdr>
            <w:top w:val="none" w:sz="0" w:space="0" w:color="auto"/>
            <w:left w:val="none" w:sz="0" w:space="0" w:color="auto"/>
            <w:bottom w:val="none" w:sz="0" w:space="0" w:color="auto"/>
            <w:right w:val="none" w:sz="0" w:space="0" w:color="auto"/>
          </w:divBdr>
          <w:divsChild>
            <w:div w:id="321127611">
              <w:marLeft w:val="0"/>
              <w:marRight w:val="0"/>
              <w:marTop w:val="0"/>
              <w:marBottom w:val="0"/>
              <w:divBdr>
                <w:top w:val="none" w:sz="0" w:space="0" w:color="auto"/>
                <w:left w:val="none" w:sz="0" w:space="0" w:color="auto"/>
                <w:bottom w:val="none" w:sz="0" w:space="0" w:color="auto"/>
                <w:right w:val="none" w:sz="0" w:space="0" w:color="auto"/>
              </w:divBdr>
              <w:divsChild>
                <w:div w:id="380179248">
                  <w:marLeft w:val="0"/>
                  <w:marRight w:val="0"/>
                  <w:marTop w:val="150"/>
                  <w:marBottom w:val="300"/>
                  <w:divBdr>
                    <w:top w:val="none" w:sz="0" w:space="0" w:color="auto"/>
                    <w:left w:val="none" w:sz="0" w:space="0" w:color="auto"/>
                    <w:bottom w:val="none" w:sz="0" w:space="0" w:color="auto"/>
                    <w:right w:val="none" w:sz="0" w:space="0" w:color="auto"/>
                  </w:divBdr>
                </w:div>
              </w:divsChild>
            </w:div>
          </w:divsChild>
        </w:div>
        <w:div w:id="133185974">
          <w:marLeft w:val="0"/>
          <w:marRight w:val="0"/>
          <w:marTop w:val="0"/>
          <w:marBottom w:val="0"/>
          <w:divBdr>
            <w:top w:val="none" w:sz="0" w:space="0" w:color="auto"/>
            <w:left w:val="none" w:sz="0" w:space="0" w:color="auto"/>
            <w:bottom w:val="none" w:sz="0" w:space="0" w:color="auto"/>
            <w:right w:val="none" w:sz="0" w:space="0" w:color="auto"/>
          </w:divBdr>
          <w:divsChild>
            <w:div w:id="1894195015">
              <w:marLeft w:val="0"/>
              <w:marRight w:val="0"/>
              <w:marTop w:val="0"/>
              <w:marBottom w:val="0"/>
              <w:divBdr>
                <w:top w:val="none" w:sz="0" w:space="0" w:color="auto"/>
                <w:left w:val="none" w:sz="0" w:space="0" w:color="auto"/>
                <w:bottom w:val="none" w:sz="0" w:space="0" w:color="auto"/>
                <w:right w:val="none" w:sz="0" w:space="0" w:color="auto"/>
              </w:divBdr>
              <w:divsChild>
                <w:div w:id="2069575590">
                  <w:marLeft w:val="0"/>
                  <w:marRight w:val="0"/>
                  <w:marTop w:val="150"/>
                  <w:marBottom w:val="300"/>
                  <w:divBdr>
                    <w:top w:val="none" w:sz="0" w:space="0" w:color="auto"/>
                    <w:left w:val="none" w:sz="0" w:space="0" w:color="auto"/>
                    <w:bottom w:val="none" w:sz="0" w:space="0" w:color="auto"/>
                    <w:right w:val="none" w:sz="0" w:space="0" w:color="auto"/>
                  </w:divBdr>
                </w:div>
              </w:divsChild>
            </w:div>
          </w:divsChild>
        </w:div>
      </w:divsChild>
    </w:div>
    <w:div w:id="1932735437">
      <w:bodyDiv w:val="1"/>
      <w:marLeft w:val="0"/>
      <w:marRight w:val="0"/>
      <w:marTop w:val="0"/>
      <w:marBottom w:val="0"/>
      <w:divBdr>
        <w:top w:val="none" w:sz="0" w:space="0" w:color="auto"/>
        <w:left w:val="none" w:sz="0" w:space="0" w:color="auto"/>
        <w:bottom w:val="none" w:sz="0" w:space="0" w:color="auto"/>
        <w:right w:val="none" w:sz="0" w:space="0" w:color="auto"/>
      </w:divBdr>
    </w:div>
    <w:div w:id="1972662073">
      <w:bodyDiv w:val="1"/>
      <w:marLeft w:val="0"/>
      <w:marRight w:val="0"/>
      <w:marTop w:val="0"/>
      <w:marBottom w:val="0"/>
      <w:divBdr>
        <w:top w:val="none" w:sz="0" w:space="0" w:color="auto"/>
        <w:left w:val="none" w:sz="0" w:space="0" w:color="auto"/>
        <w:bottom w:val="none" w:sz="0" w:space="0" w:color="auto"/>
        <w:right w:val="none" w:sz="0" w:space="0" w:color="auto"/>
      </w:divBdr>
    </w:div>
    <w:div w:id="1973559446">
      <w:bodyDiv w:val="1"/>
      <w:marLeft w:val="0"/>
      <w:marRight w:val="0"/>
      <w:marTop w:val="0"/>
      <w:marBottom w:val="0"/>
      <w:divBdr>
        <w:top w:val="none" w:sz="0" w:space="0" w:color="auto"/>
        <w:left w:val="none" w:sz="0" w:space="0" w:color="auto"/>
        <w:bottom w:val="none" w:sz="0" w:space="0" w:color="auto"/>
        <w:right w:val="none" w:sz="0" w:space="0" w:color="auto"/>
      </w:divBdr>
    </w:div>
    <w:div w:id="1980526268">
      <w:bodyDiv w:val="1"/>
      <w:marLeft w:val="0"/>
      <w:marRight w:val="0"/>
      <w:marTop w:val="0"/>
      <w:marBottom w:val="0"/>
      <w:divBdr>
        <w:top w:val="none" w:sz="0" w:space="0" w:color="auto"/>
        <w:left w:val="none" w:sz="0" w:space="0" w:color="auto"/>
        <w:bottom w:val="none" w:sz="0" w:space="0" w:color="auto"/>
        <w:right w:val="none" w:sz="0" w:space="0" w:color="auto"/>
      </w:divBdr>
    </w:div>
    <w:div w:id="1981497117">
      <w:bodyDiv w:val="1"/>
      <w:marLeft w:val="0"/>
      <w:marRight w:val="0"/>
      <w:marTop w:val="0"/>
      <w:marBottom w:val="0"/>
      <w:divBdr>
        <w:top w:val="none" w:sz="0" w:space="0" w:color="auto"/>
        <w:left w:val="none" w:sz="0" w:space="0" w:color="auto"/>
        <w:bottom w:val="none" w:sz="0" w:space="0" w:color="auto"/>
        <w:right w:val="none" w:sz="0" w:space="0" w:color="auto"/>
      </w:divBdr>
      <w:divsChild>
        <w:div w:id="831262981">
          <w:marLeft w:val="360"/>
          <w:marRight w:val="0"/>
          <w:marTop w:val="200"/>
          <w:marBottom w:val="0"/>
          <w:divBdr>
            <w:top w:val="none" w:sz="0" w:space="0" w:color="auto"/>
            <w:left w:val="none" w:sz="0" w:space="0" w:color="auto"/>
            <w:bottom w:val="none" w:sz="0" w:space="0" w:color="auto"/>
            <w:right w:val="none" w:sz="0" w:space="0" w:color="auto"/>
          </w:divBdr>
        </w:div>
        <w:div w:id="1396664982">
          <w:marLeft w:val="360"/>
          <w:marRight w:val="0"/>
          <w:marTop w:val="200"/>
          <w:marBottom w:val="0"/>
          <w:divBdr>
            <w:top w:val="none" w:sz="0" w:space="0" w:color="auto"/>
            <w:left w:val="none" w:sz="0" w:space="0" w:color="auto"/>
            <w:bottom w:val="none" w:sz="0" w:space="0" w:color="auto"/>
            <w:right w:val="none" w:sz="0" w:space="0" w:color="auto"/>
          </w:divBdr>
        </w:div>
        <w:div w:id="1140808336">
          <w:marLeft w:val="360"/>
          <w:marRight w:val="0"/>
          <w:marTop w:val="200"/>
          <w:marBottom w:val="0"/>
          <w:divBdr>
            <w:top w:val="none" w:sz="0" w:space="0" w:color="auto"/>
            <w:left w:val="none" w:sz="0" w:space="0" w:color="auto"/>
            <w:bottom w:val="none" w:sz="0" w:space="0" w:color="auto"/>
            <w:right w:val="none" w:sz="0" w:space="0" w:color="auto"/>
          </w:divBdr>
        </w:div>
        <w:div w:id="1193152337">
          <w:marLeft w:val="360"/>
          <w:marRight w:val="0"/>
          <w:marTop w:val="200"/>
          <w:marBottom w:val="0"/>
          <w:divBdr>
            <w:top w:val="none" w:sz="0" w:space="0" w:color="auto"/>
            <w:left w:val="none" w:sz="0" w:space="0" w:color="auto"/>
            <w:bottom w:val="none" w:sz="0" w:space="0" w:color="auto"/>
            <w:right w:val="none" w:sz="0" w:space="0" w:color="auto"/>
          </w:divBdr>
        </w:div>
        <w:div w:id="2135908177">
          <w:marLeft w:val="360"/>
          <w:marRight w:val="0"/>
          <w:marTop w:val="200"/>
          <w:marBottom w:val="0"/>
          <w:divBdr>
            <w:top w:val="none" w:sz="0" w:space="0" w:color="auto"/>
            <w:left w:val="none" w:sz="0" w:space="0" w:color="auto"/>
            <w:bottom w:val="none" w:sz="0" w:space="0" w:color="auto"/>
            <w:right w:val="none" w:sz="0" w:space="0" w:color="auto"/>
          </w:divBdr>
        </w:div>
        <w:div w:id="1477382858">
          <w:marLeft w:val="360"/>
          <w:marRight w:val="0"/>
          <w:marTop w:val="200"/>
          <w:marBottom w:val="0"/>
          <w:divBdr>
            <w:top w:val="none" w:sz="0" w:space="0" w:color="auto"/>
            <w:left w:val="none" w:sz="0" w:space="0" w:color="auto"/>
            <w:bottom w:val="none" w:sz="0" w:space="0" w:color="auto"/>
            <w:right w:val="none" w:sz="0" w:space="0" w:color="auto"/>
          </w:divBdr>
        </w:div>
        <w:div w:id="609121919">
          <w:marLeft w:val="360"/>
          <w:marRight w:val="0"/>
          <w:marTop w:val="200"/>
          <w:marBottom w:val="0"/>
          <w:divBdr>
            <w:top w:val="none" w:sz="0" w:space="0" w:color="auto"/>
            <w:left w:val="none" w:sz="0" w:space="0" w:color="auto"/>
            <w:bottom w:val="none" w:sz="0" w:space="0" w:color="auto"/>
            <w:right w:val="none" w:sz="0" w:space="0" w:color="auto"/>
          </w:divBdr>
        </w:div>
        <w:div w:id="1724324950">
          <w:marLeft w:val="360"/>
          <w:marRight w:val="0"/>
          <w:marTop w:val="200"/>
          <w:marBottom w:val="0"/>
          <w:divBdr>
            <w:top w:val="none" w:sz="0" w:space="0" w:color="auto"/>
            <w:left w:val="none" w:sz="0" w:space="0" w:color="auto"/>
            <w:bottom w:val="none" w:sz="0" w:space="0" w:color="auto"/>
            <w:right w:val="none" w:sz="0" w:space="0" w:color="auto"/>
          </w:divBdr>
        </w:div>
        <w:div w:id="1041397544">
          <w:marLeft w:val="360"/>
          <w:marRight w:val="0"/>
          <w:marTop w:val="200"/>
          <w:marBottom w:val="0"/>
          <w:divBdr>
            <w:top w:val="none" w:sz="0" w:space="0" w:color="auto"/>
            <w:left w:val="none" w:sz="0" w:space="0" w:color="auto"/>
            <w:bottom w:val="none" w:sz="0" w:space="0" w:color="auto"/>
            <w:right w:val="none" w:sz="0" w:space="0" w:color="auto"/>
          </w:divBdr>
        </w:div>
        <w:div w:id="2022469493">
          <w:marLeft w:val="360"/>
          <w:marRight w:val="0"/>
          <w:marTop w:val="200"/>
          <w:marBottom w:val="0"/>
          <w:divBdr>
            <w:top w:val="none" w:sz="0" w:space="0" w:color="auto"/>
            <w:left w:val="none" w:sz="0" w:space="0" w:color="auto"/>
            <w:bottom w:val="none" w:sz="0" w:space="0" w:color="auto"/>
            <w:right w:val="none" w:sz="0" w:space="0" w:color="auto"/>
          </w:divBdr>
        </w:div>
        <w:div w:id="543641407">
          <w:marLeft w:val="360"/>
          <w:marRight w:val="0"/>
          <w:marTop w:val="200"/>
          <w:marBottom w:val="0"/>
          <w:divBdr>
            <w:top w:val="none" w:sz="0" w:space="0" w:color="auto"/>
            <w:left w:val="none" w:sz="0" w:space="0" w:color="auto"/>
            <w:bottom w:val="none" w:sz="0" w:space="0" w:color="auto"/>
            <w:right w:val="none" w:sz="0" w:space="0" w:color="auto"/>
          </w:divBdr>
        </w:div>
        <w:div w:id="2037654264">
          <w:marLeft w:val="360"/>
          <w:marRight w:val="0"/>
          <w:marTop w:val="200"/>
          <w:marBottom w:val="0"/>
          <w:divBdr>
            <w:top w:val="none" w:sz="0" w:space="0" w:color="auto"/>
            <w:left w:val="none" w:sz="0" w:space="0" w:color="auto"/>
            <w:bottom w:val="none" w:sz="0" w:space="0" w:color="auto"/>
            <w:right w:val="none" w:sz="0" w:space="0" w:color="auto"/>
          </w:divBdr>
        </w:div>
        <w:div w:id="1148012914">
          <w:marLeft w:val="360"/>
          <w:marRight w:val="0"/>
          <w:marTop w:val="200"/>
          <w:marBottom w:val="0"/>
          <w:divBdr>
            <w:top w:val="none" w:sz="0" w:space="0" w:color="auto"/>
            <w:left w:val="none" w:sz="0" w:space="0" w:color="auto"/>
            <w:bottom w:val="none" w:sz="0" w:space="0" w:color="auto"/>
            <w:right w:val="none" w:sz="0" w:space="0" w:color="auto"/>
          </w:divBdr>
        </w:div>
        <w:div w:id="1568883802">
          <w:marLeft w:val="360"/>
          <w:marRight w:val="0"/>
          <w:marTop w:val="200"/>
          <w:marBottom w:val="0"/>
          <w:divBdr>
            <w:top w:val="none" w:sz="0" w:space="0" w:color="auto"/>
            <w:left w:val="none" w:sz="0" w:space="0" w:color="auto"/>
            <w:bottom w:val="none" w:sz="0" w:space="0" w:color="auto"/>
            <w:right w:val="none" w:sz="0" w:space="0" w:color="auto"/>
          </w:divBdr>
        </w:div>
        <w:div w:id="273097963">
          <w:marLeft w:val="360"/>
          <w:marRight w:val="0"/>
          <w:marTop w:val="200"/>
          <w:marBottom w:val="0"/>
          <w:divBdr>
            <w:top w:val="none" w:sz="0" w:space="0" w:color="auto"/>
            <w:left w:val="none" w:sz="0" w:space="0" w:color="auto"/>
            <w:bottom w:val="none" w:sz="0" w:space="0" w:color="auto"/>
            <w:right w:val="none" w:sz="0" w:space="0" w:color="auto"/>
          </w:divBdr>
        </w:div>
        <w:div w:id="1150099218">
          <w:marLeft w:val="360"/>
          <w:marRight w:val="0"/>
          <w:marTop w:val="200"/>
          <w:marBottom w:val="0"/>
          <w:divBdr>
            <w:top w:val="none" w:sz="0" w:space="0" w:color="auto"/>
            <w:left w:val="none" w:sz="0" w:space="0" w:color="auto"/>
            <w:bottom w:val="none" w:sz="0" w:space="0" w:color="auto"/>
            <w:right w:val="none" w:sz="0" w:space="0" w:color="auto"/>
          </w:divBdr>
        </w:div>
        <w:div w:id="31082037">
          <w:marLeft w:val="360"/>
          <w:marRight w:val="0"/>
          <w:marTop w:val="200"/>
          <w:marBottom w:val="0"/>
          <w:divBdr>
            <w:top w:val="none" w:sz="0" w:space="0" w:color="auto"/>
            <w:left w:val="none" w:sz="0" w:space="0" w:color="auto"/>
            <w:bottom w:val="none" w:sz="0" w:space="0" w:color="auto"/>
            <w:right w:val="none" w:sz="0" w:space="0" w:color="auto"/>
          </w:divBdr>
        </w:div>
      </w:divsChild>
    </w:div>
    <w:div w:id="1986742580">
      <w:bodyDiv w:val="1"/>
      <w:marLeft w:val="0"/>
      <w:marRight w:val="0"/>
      <w:marTop w:val="0"/>
      <w:marBottom w:val="0"/>
      <w:divBdr>
        <w:top w:val="none" w:sz="0" w:space="0" w:color="auto"/>
        <w:left w:val="none" w:sz="0" w:space="0" w:color="auto"/>
        <w:bottom w:val="none" w:sz="0" w:space="0" w:color="auto"/>
        <w:right w:val="none" w:sz="0" w:space="0" w:color="auto"/>
      </w:divBdr>
    </w:div>
    <w:div w:id="1995405838">
      <w:bodyDiv w:val="1"/>
      <w:marLeft w:val="0"/>
      <w:marRight w:val="0"/>
      <w:marTop w:val="0"/>
      <w:marBottom w:val="0"/>
      <w:divBdr>
        <w:top w:val="none" w:sz="0" w:space="0" w:color="auto"/>
        <w:left w:val="none" w:sz="0" w:space="0" w:color="auto"/>
        <w:bottom w:val="none" w:sz="0" w:space="0" w:color="auto"/>
        <w:right w:val="none" w:sz="0" w:space="0" w:color="auto"/>
      </w:divBdr>
      <w:divsChild>
        <w:div w:id="1762141139">
          <w:marLeft w:val="0"/>
          <w:marRight w:val="0"/>
          <w:marTop w:val="0"/>
          <w:marBottom w:val="0"/>
          <w:divBdr>
            <w:top w:val="none" w:sz="0" w:space="0" w:color="auto"/>
            <w:left w:val="none" w:sz="0" w:space="0" w:color="auto"/>
            <w:bottom w:val="none" w:sz="0" w:space="0" w:color="auto"/>
            <w:right w:val="none" w:sz="0" w:space="0" w:color="auto"/>
          </w:divBdr>
          <w:divsChild>
            <w:div w:id="768158145">
              <w:marLeft w:val="0"/>
              <w:marRight w:val="0"/>
              <w:marTop w:val="0"/>
              <w:marBottom w:val="0"/>
              <w:divBdr>
                <w:top w:val="none" w:sz="0" w:space="0" w:color="auto"/>
                <w:left w:val="none" w:sz="0" w:space="0" w:color="auto"/>
                <w:bottom w:val="none" w:sz="0" w:space="0" w:color="auto"/>
                <w:right w:val="none" w:sz="0" w:space="0" w:color="auto"/>
              </w:divBdr>
              <w:divsChild>
                <w:div w:id="50987751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2008249148">
      <w:bodyDiv w:val="1"/>
      <w:marLeft w:val="0"/>
      <w:marRight w:val="0"/>
      <w:marTop w:val="0"/>
      <w:marBottom w:val="0"/>
      <w:divBdr>
        <w:top w:val="none" w:sz="0" w:space="0" w:color="auto"/>
        <w:left w:val="none" w:sz="0" w:space="0" w:color="auto"/>
        <w:bottom w:val="none" w:sz="0" w:space="0" w:color="auto"/>
        <w:right w:val="none" w:sz="0" w:space="0" w:color="auto"/>
      </w:divBdr>
    </w:div>
    <w:div w:id="2013991160">
      <w:bodyDiv w:val="1"/>
      <w:marLeft w:val="0"/>
      <w:marRight w:val="0"/>
      <w:marTop w:val="0"/>
      <w:marBottom w:val="0"/>
      <w:divBdr>
        <w:top w:val="none" w:sz="0" w:space="0" w:color="auto"/>
        <w:left w:val="none" w:sz="0" w:space="0" w:color="auto"/>
        <w:bottom w:val="none" w:sz="0" w:space="0" w:color="auto"/>
        <w:right w:val="none" w:sz="0" w:space="0" w:color="auto"/>
      </w:divBdr>
    </w:div>
    <w:div w:id="2049454902">
      <w:bodyDiv w:val="1"/>
      <w:marLeft w:val="0"/>
      <w:marRight w:val="0"/>
      <w:marTop w:val="0"/>
      <w:marBottom w:val="0"/>
      <w:divBdr>
        <w:top w:val="none" w:sz="0" w:space="0" w:color="auto"/>
        <w:left w:val="none" w:sz="0" w:space="0" w:color="auto"/>
        <w:bottom w:val="none" w:sz="0" w:space="0" w:color="auto"/>
        <w:right w:val="none" w:sz="0" w:space="0" w:color="auto"/>
      </w:divBdr>
    </w:div>
    <w:div w:id="2052999268">
      <w:bodyDiv w:val="1"/>
      <w:marLeft w:val="0"/>
      <w:marRight w:val="0"/>
      <w:marTop w:val="0"/>
      <w:marBottom w:val="0"/>
      <w:divBdr>
        <w:top w:val="none" w:sz="0" w:space="0" w:color="auto"/>
        <w:left w:val="none" w:sz="0" w:space="0" w:color="auto"/>
        <w:bottom w:val="none" w:sz="0" w:space="0" w:color="auto"/>
        <w:right w:val="none" w:sz="0" w:space="0" w:color="auto"/>
      </w:divBdr>
    </w:div>
    <w:div w:id="2064601588">
      <w:bodyDiv w:val="1"/>
      <w:marLeft w:val="0"/>
      <w:marRight w:val="0"/>
      <w:marTop w:val="0"/>
      <w:marBottom w:val="0"/>
      <w:divBdr>
        <w:top w:val="none" w:sz="0" w:space="0" w:color="auto"/>
        <w:left w:val="none" w:sz="0" w:space="0" w:color="auto"/>
        <w:bottom w:val="none" w:sz="0" w:space="0" w:color="auto"/>
        <w:right w:val="none" w:sz="0" w:space="0" w:color="auto"/>
      </w:divBdr>
      <w:divsChild>
        <w:div w:id="1718889198">
          <w:marLeft w:val="360"/>
          <w:marRight w:val="0"/>
          <w:marTop w:val="200"/>
          <w:marBottom w:val="0"/>
          <w:divBdr>
            <w:top w:val="none" w:sz="0" w:space="0" w:color="auto"/>
            <w:left w:val="none" w:sz="0" w:space="0" w:color="auto"/>
            <w:bottom w:val="none" w:sz="0" w:space="0" w:color="auto"/>
            <w:right w:val="none" w:sz="0" w:space="0" w:color="auto"/>
          </w:divBdr>
        </w:div>
        <w:div w:id="292559986">
          <w:marLeft w:val="360"/>
          <w:marRight w:val="0"/>
          <w:marTop w:val="200"/>
          <w:marBottom w:val="0"/>
          <w:divBdr>
            <w:top w:val="none" w:sz="0" w:space="0" w:color="auto"/>
            <w:left w:val="none" w:sz="0" w:space="0" w:color="auto"/>
            <w:bottom w:val="none" w:sz="0" w:space="0" w:color="auto"/>
            <w:right w:val="none" w:sz="0" w:space="0" w:color="auto"/>
          </w:divBdr>
        </w:div>
        <w:div w:id="1088186099">
          <w:marLeft w:val="360"/>
          <w:marRight w:val="0"/>
          <w:marTop w:val="200"/>
          <w:marBottom w:val="0"/>
          <w:divBdr>
            <w:top w:val="none" w:sz="0" w:space="0" w:color="auto"/>
            <w:left w:val="none" w:sz="0" w:space="0" w:color="auto"/>
            <w:bottom w:val="none" w:sz="0" w:space="0" w:color="auto"/>
            <w:right w:val="none" w:sz="0" w:space="0" w:color="auto"/>
          </w:divBdr>
        </w:div>
        <w:div w:id="1824201738">
          <w:marLeft w:val="360"/>
          <w:marRight w:val="0"/>
          <w:marTop w:val="200"/>
          <w:marBottom w:val="0"/>
          <w:divBdr>
            <w:top w:val="none" w:sz="0" w:space="0" w:color="auto"/>
            <w:left w:val="none" w:sz="0" w:space="0" w:color="auto"/>
            <w:bottom w:val="none" w:sz="0" w:space="0" w:color="auto"/>
            <w:right w:val="none" w:sz="0" w:space="0" w:color="auto"/>
          </w:divBdr>
        </w:div>
        <w:div w:id="533814002">
          <w:marLeft w:val="360"/>
          <w:marRight w:val="0"/>
          <w:marTop w:val="200"/>
          <w:marBottom w:val="0"/>
          <w:divBdr>
            <w:top w:val="none" w:sz="0" w:space="0" w:color="auto"/>
            <w:left w:val="none" w:sz="0" w:space="0" w:color="auto"/>
            <w:bottom w:val="none" w:sz="0" w:space="0" w:color="auto"/>
            <w:right w:val="none" w:sz="0" w:space="0" w:color="auto"/>
          </w:divBdr>
        </w:div>
        <w:div w:id="1001003662">
          <w:marLeft w:val="360"/>
          <w:marRight w:val="0"/>
          <w:marTop w:val="200"/>
          <w:marBottom w:val="0"/>
          <w:divBdr>
            <w:top w:val="none" w:sz="0" w:space="0" w:color="auto"/>
            <w:left w:val="none" w:sz="0" w:space="0" w:color="auto"/>
            <w:bottom w:val="none" w:sz="0" w:space="0" w:color="auto"/>
            <w:right w:val="none" w:sz="0" w:space="0" w:color="auto"/>
          </w:divBdr>
        </w:div>
        <w:div w:id="1029140911">
          <w:marLeft w:val="360"/>
          <w:marRight w:val="0"/>
          <w:marTop w:val="200"/>
          <w:marBottom w:val="0"/>
          <w:divBdr>
            <w:top w:val="none" w:sz="0" w:space="0" w:color="auto"/>
            <w:left w:val="none" w:sz="0" w:space="0" w:color="auto"/>
            <w:bottom w:val="none" w:sz="0" w:space="0" w:color="auto"/>
            <w:right w:val="none" w:sz="0" w:space="0" w:color="auto"/>
          </w:divBdr>
        </w:div>
        <w:div w:id="1428380515">
          <w:marLeft w:val="360"/>
          <w:marRight w:val="0"/>
          <w:marTop w:val="200"/>
          <w:marBottom w:val="0"/>
          <w:divBdr>
            <w:top w:val="none" w:sz="0" w:space="0" w:color="auto"/>
            <w:left w:val="none" w:sz="0" w:space="0" w:color="auto"/>
            <w:bottom w:val="none" w:sz="0" w:space="0" w:color="auto"/>
            <w:right w:val="none" w:sz="0" w:space="0" w:color="auto"/>
          </w:divBdr>
        </w:div>
      </w:divsChild>
    </w:div>
    <w:div w:id="2071996347">
      <w:bodyDiv w:val="1"/>
      <w:marLeft w:val="0"/>
      <w:marRight w:val="0"/>
      <w:marTop w:val="0"/>
      <w:marBottom w:val="0"/>
      <w:divBdr>
        <w:top w:val="none" w:sz="0" w:space="0" w:color="auto"/>
        <w:left w:val="none" w:sz="0" w:space="0" w:color="auto"/>
        <w:bottom w:val="none" w:sz="0" w:space="0" w:color="auto"/>
        <w:right w:val="none" w:sz="0" w:space="0" w:color="auto"/>
      </w:divBdr>
      <w:divsChild>
        <w:div w:id="1069958313">
          <w:marLeft w:val="547"/>
          <w:marRight w:val="0"/>
          <w:marTop w:val="200"/>
          <w:marBottom w:val="0"/>
          <w:divBdr>
            <w:top w:val="none" w:sz="0" w:space="0" w:color="auto"/>
            <w:left w:val="none" w:sz="0" w:space="0" w:color="auto"/>
            <w:bottom w:val="none" w:sz="0" w:space="0" w:color="auto"/>
            <w:right w:val="none" w:sz="0" w:space="0" w:color="auto"/>
          </w:divBdr>
        </w:div>
        <w:div w:id="1994216934">
          <w:marLeft w:val="547"/>
          <w:marRight w:val="0"/>
          <w:marTop w:val="200"/>
          <w:marBottom w:val="0"/>
          <w:divBdr>
            <w:top w:val="none" w:sz="0" w:space="0" w:color="auto"/>
            <w:left w:val="none" w:sz="0" w:space="0" w:color="auto"/>
            <w:bottom w:val="none" w:sz="0" w:space="0" w:color="auto"/>
            <w:right w:val="none" w:sz="0" w:space="0" w:color="auto"/>
          </w:divBdr>
        </w:div>
        <w:div w:id="823351055">
          <w:marLeft w:val="547"/>
          <w:marRight w:val="0"/>
          <w:marTop w:val="200"/>
          <w:marBottom w:val="0"/>
          <w:divBdr>
            <w:top w:val="none" w:sz="0" w:space="0" w:color="auto"/>
            <w:left w:val="none" w:sz="0" w:space="0" w:color="auto"/>
            <w:bottom w:val="none" w:sz="0" w:space="0" w:color="auto"/>
            <w:right w:val="none" w:sz="0" w:space="0" w:color="auto"/>
          </w:divBdr>
        </w:div>
        <w:div w:id="2042169705">
          <w:marLeft w:val="547"/>
          <w:marRight w:val="0"/>
          <w:marTop w:val="200"/>
          <w:marBottom w:val="0"/>
          <w:divBdr>
            <w:top w:val="none" w:sz="0" w:space="0" w:color="auto"/>
            <w:left w:val="none" w:sz="0" w:space="0" w:color="auto"/>
            <w:bottom w:val="none" w:sz="0" w:space="0" w:color="auto"/>
            <w:right w:val="none" w:sz="0" w:space="0" w:color="auto"/>
          </w:divBdr>
        </w:div>
        <w:div w:id="295336826">
          <w:marLeft w:val="547"/>
          <w:marRight w:val="0"/>
          <w:marTop w:val="200"/>
          <w:marBottom w:val="0"/>
          <w:divBdr>
            <w:top w:val="none" w:sz="0" w:space="0" w:color="auto"/>
            <w:left w:val="none" w:sz="0" w:space="0" w:color="auto"/>
            <w:bottom w:val="none" w:sz="0" w:space="0" w:color="auto"/>
            <w:right w:val="none" w:sz="0" w:space="0" w:color="auto"/>
          </w:divBdr>
        </w:div>
        <w:div w:id="1381831117">
          <w:marLeft w:val="547"/>
          <w:marRight w:val="0"/>
          <w:marTop w:val="200"/>
          <w:marBottom w:val="0"/>
          <w:divBdr>
            <w:top w:val="none" w:sz="0" w:space="0" w:color="auto"/>
            <w:left w:val="none" w:sz="0" w:space="0" w:color="auto"/>
            <w:bottom w:val="none" w:sz="0" w:space="0" w:color="auto"/>
            <w:right w:val="none" w:sz="0" w:space="0" w:color="auto"/>
          </w:divBdr>
        </w:div>
      </w:divsChild>
    </w:div>
    <w:div w:id="2075619878">
      <w:bodyDiv w:val="1"/>
      <w:marLeft w:val="0"/>
      <w:marRight w:val="0"/>
      <w:marTop w:val="0"/>
      <w:marBottom w:val="0"/>
      <w:divBdr>
        <w:top w:val="none" w:sz="0" w:space="0" w:color="auto"/>
        <w:left w:val="none" w:sz="0" w:space="0" w:color="auto"/>
        <w:bottom w:val="none" w:sz="0" w:space="0" w:color="auto"/>
        <w:right w:val="none" w:sz="0" w:space="0" w:color="auto"/>
      </w:divBdr>
    </w:div>
    <w:div w:id="2090688497">
      <w:bodyDiv w:val="1"/>
      <w:marLeft w:val="0"/>
      <w:marRight w:val="0"/>
      <w:marTop w:val="0"/>
      <w:marBottom w:val="0"/>
      <w:divBdr>
        <w:top w:val="none" w:sz="0" w:space="0" w:color="auto"/>
        <w:left w:val="none" w:sz="0" w:space="0" w:color="auto"/>
        <w:bottom w:val="none" w:sz="0" w:space="0" w:color="auto"/>
        <w:right w:val="none" w:sz="0" w:space="0" w:color="auto"/>
      </w:divBdr>
      <w:divsChild>
        <w:div w:id="1966736451">
          <w:marLeft w:val="0"/>
          <w:marRight w:val="0"/>
          <w:marTop w:val="0"/>
          <w:marBottom w:val="0"/>
          <w:divBdr>
            <w:top w:val="none" w:sz="0" w:space="0" w:color="auto"/>
            <w:left w:val="none" w:sz="0" w:space="0" w:color="auto"/>
            <w:bottom w:val="none" w:sz="0" w:space="0" w:color="auto"/>
            <w:right w:val="none" w:sz="0" w:space="0" w:color="auto"/>
          </w:divBdr>
        </w:div>
        <w:div w:id="355733900">
          <w:marLeft w:val="0"/>
          <w:marRight w:val="0"/>
          <w:marTop w:val="0"/>
          <w:marBottom w:val="0"/>
          <w:divBdr>
            <w:top w:val="none" w:sz="0" w:space="0" w:color="auto"/>
            <w:left w:val="none" w:sz="0" w:space="0" w:color="auto"/>
            <w:bottom w:val="none" w:sz="0" w:space="0" w:color="auto"/>
            <w:right w:val="none" w:sz="0" w:space="0" w:color="auto"/>
          </w:divBdr>
        </w:div>
        <w:div w:id="577322879">
          <w:marLeft w:val="0"/>
          <w:marRight w:val="0"/>
          <w:marTop w:val="0"/>
          <w:marBottom w:val="0"/>
          <w:divBdr>
            <w:top w:val="none" w:sz="0" w:space="0" w:color="auto"/>
            <w:left w:val="none" w:sz="0" w:space="0" w:color="auto"/>
            <w:bottom w:val="none" w:sz="0" w:space="0" w:color="auto"/>
            <w:right w:val="none" w:sz="0" w:space="0" w:color="auto"/>
          </w:divBdr>
        </w:div>
      </w:divsChild>
    </w:div>
    <w:div w:id="2092197865">
      <w:bodyDiv w:val="1"/>
      <w:marLeft w:val="0"/>
      <w:marRight w:val="0"/>
      <w:marTop w:val="0"/>
      <w:marBottom w:val="0"/>
      <w:divBdr>
        <w:top w:val="none" w:sz="0" w:space="0" w:color="auto"/>
        <w:left w:val="none" w:sz="0" w:space="0" w:color="auto"/>
        <w:bottom w:val="none" w:sz="0" w:space="0" w:color="auto"/>
        <w:right w:val="none" w:sz="0" w:space="0" w:color="auto"/>
      </w:divBdr>
    </w:div>
    <w:div w:id="2121294884">
      <w:bodyDiv w:val="1"/>
      <w:marLeft w:val="0"/>
      <w:marRight w:val="0"/>
      <w:marTop w:val="0"/>
      <w:marBottom w:val="0"/>
      <w:divBdr>
        <w:top w:val="none" w:sz="0" w:space="0" w:color="auto"/>
        <w:left w:val="none" w:sz="0" w:space="0" w:color="auto"/>
        <w:bottom w:val="none" w:sz="0" w:space="0" w:color="auto"/>
        <w:right w:val="none" w:sz="0" w:space="0" w:color="auto"/>
      </w:divBdr>
      <w:divsChild>
        <w:div w:id="1364480803">
          <w:marLeft w:val="0"/>
          <w:marRight w:val="0"/>
          <w:marTop w:val="0"/>
          <w:marBottom w:val="0"/>
          <w:divBdr>
            <w:top w:val="none" w:sz="0" w:space="0" w:color="auto"/>
            <w:left w:val="none" w:sz="0" w:space="0" w:color="auto"/>
            <w:bottom w:val="none" w:sz="0" w:space="0" w:color="auto"/>
            <w:right w:val="none" w:sz="0" w:space="0" w:color="auto"/>
          </w:divBdr>
          <w:divsChild>
            <w:div w:id="1718168097">
              <w:marLeft w:val="0"/>
              <w:marRight w:val="0"/>
              <w:marTop w:val="0"/>
              <w:marBottom w:val="0"/>
              <w:divBdr>
                <w:top w:val="none" w:sz="0" w:space="0" w:color="auto"/>
                <w:left w:val="none" w:sz="0" w:space="0" w:color="auto"/>
                <w:bottom w:val="none" w:sz="0" w:space="0" w:color="auto"/>
                <w:right w:val="none" w:sz="0" w:space="0" w:color="auto"/>
              </w:divBdr>
              <w:divsChild>
                <w:div w:id="1257441423">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214539112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7.xml"/><Relationship Id="rId21" Type="http://schemas.openxmlformats.org/officeDocument/2006/relationships/hyperlink" Target="https://www.scopus.com/home.urizone=header&amp;origin=" TargetMode="External"/><Relationship Id="rId42" Type="http://schemas.openxmlformats.org/officeDocument/2006/relationships/chart" Target="charts/chart23.xml"/><Relationship Id="rId47" Type="http://schemas.openxmlformats.org/officeDocument/2006/relationships/chart" Target="charts/chart28.xml"/><Relationship Id="rId63" Type="http://schemas.openxmlformats.org/officeDocument/2006/relationships/chart" Target="charts/chart43.xml"/><Relationship Id="rId68" Type="http://schemas.openxmlformats.org/officeDocument/2006/relationships/image" Target="media/image3.PNG"/><Relationship Id="rId84" Type="http://schemas.openxmlformats.org/officeDocument/2006/relationships/image" Target="media/image19.png"/><Relationship Id="rId89" Type="http://schemas.openxmlformats.org/officeDocument/2006/relationships/image" Target="media/image24.png"/><Relationship Id="rId16" Type="http://schemas.openxmlformats.org/officeDocument/2006/relationships/chart" Target="charts/chart2.xml"/><Relationship Id="rId11" Type="http://schemas.openxmlformats.org/officeDocument/2006/relationships/endnotes" Target="endnotes.xml"/><Relationship Id="rId32" Type="http://schemas.openxmlformats.org/officeDocument/2006/relationships/chart" Target="charts/chart13.xml"/><Relationship Id="rId37" Type="http://schemas.openxmlformats.org/officeDocument/2006/relationships/chart" Target="charts/chart18.xml"/><Relationship Id="rId53" Type="http://schemas.openxmlformats.org/officeDocument/2006/relationships/chart" Target="charts/chart34.xml"/><Relationship Id="rId58" Type="http://schemas.openxmlformats.org/officeDocument/2006/relationships/chart" Target="charts/chart39.xml"/><Relationship Id="rId74" Type="http://schemas.openxmlformats.org/officeDocument/2006/relationships/image" Target="media/image9.png"/><Relationship Id="rId79" Type="http://schemas.openxmlformats.org/officeDocument/2006/relationships/image" Target="media/image14.png"/><Relationship Id="rId5" Type="http://schemas.openxmlformats.org/officeDocument/2006/relationships/customXml" Target="../customXml/item5.xml"/><Relationship Id="rId90" Type="http://schemas.openxmlformats.org/officeDocument/2006/relationships/image" Target="media/image25.png"/><Relationship Id="rId95" Type="http://schemas.openxmlformats.org/officeDocument/2006/relationships/theme" Target="theme/theme1.xml"/><Relationship Id="rId22" Type="http://schemas.openxmlformats.org/officeDocument/2006/relationships/hyperlink" Target="https://www.journals.elsevier.com/reproductive-biomedicine-online;https://www.epistemonikos.org;https://www.cochrane.org/ru/evidence;https://www.elsevier.com/;https://pubmed.ncbi.nlm.nih.gov/;https://doaj.org/;http://www.ipaustralia.gov.au/patents/search_index.htm(Patents);http://brevets-patents.ic.gc.ca/opic-cipo/cpd/eng/introduction.html(Patents);http://www.espacenet.com(Patents);https://www.dissercat.com/;http://www.uspto.gov/patft/index.html(Patents);http://invenes.oepm.es(Patents);PatentDatabasesinDifferentCountries" TargetMode="External"/><Relationship Id="rId27" Type="http://schemas.openxmlformats.org/officeDocument/2006/relationships/chart" Target="charts/chart8.xml"/><Relationship Id="rId43" Type="http://schemas.openxmlformats.org/officeDocument/2006/relationships/chart" Target="charts/chart24.xml"/><Relationship Id="rId48" Type="http://schemas.openxmlformats.org/officeDocument/2006/relationships/chart" Target="charts/chart29.xml"/><Relationship Id="rId64" Type="http://schemas.openxmlformats.org/officeDocument/2006/relationships/chart" Target="charts/chart44.xml"/><Relationship Id="rId69" Type="http://schemas.openxmlformats.org/officeDocument/2006/relationships/image" Target="media/image4.PNG"/><Relationship Id="rId8" Type="http://schemas.openxmlformats.org/officeDocument/2006/relationships/settings" Target="settings.xml"/><Relationship Id="rId51" Type="http://schemas.openxmlformats.org/officeDocument/2006/relationships/chart" Target="charts/chart32.xml"/><Relationship Id="rId72" Type="http://schemas.openxmlformats.org/officeDocument/2006/relationships/image" Target="media/image7.png"/><Relationship Id="rId80" Type="http://schemas.openxmlformats.org/officeDocument/2006/relationships/image" Target="media/image15.png"/><Relationship Id="rId85" Type="http://schemas.openxmlformats.org/officeDocument/2006/relationships/image" Target="media/image20.png"/><Relationship Id="rId93"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hyperlink" Target="https://adilet.zan.kz/rus/docs/V2000021592" TargetMode="External"/><Relationship Id="rId17" Type="http://schemas.openxmlformats.org/officeDocument/2006/relationships/chart" Target="charts/chart3.xml"/><Relationship Id="rId25" Type="http://schemas.openxmlformats.org/officeDocument/2006/relationships/hyperlink" Target="https://kazpatent.kz/ru" TargetMode="External"/><Relationship Id="rId33" Type="http://schemas.openxmlformats.org/officeDocument/2006/relationships/chart" Target="charts/chart14.xml"/><Relationship Id="rId38" Type="http://schemas.openxmlformats.org/officeDocument/2006/relationships/chart" Target="charts/chart19.xml"/><Relationship Id="rId46" Type="http://schemas.openxmlformats.org/officeDocument/2006/relationships/chart" Target="charts/chart27.xml"/><Relationship Id="rId59" Type="http://schemas.openxmlformats.org/officeDocument/2006/relationships/chart" Target="charts/chart40.xml"/><Relationship Id="rId67" Type="http://schemas.openxmlformats.org/officeDocument/2006/relationships/image" Target="media/image2.PNG"/><Relationship Id="rId20" Type="http://schemas.openxmlformats.org/officeDocument/2006/relationships/chart" Target="charts/chart6.xml"/><Relationship Id="rId41" Type="http://schemas.openxmlformats.org/officeDocument/2006/relationships/chart" Target="charts/chart22.xml"/><Relationship Id="rId54" Type="http://schemas.openxmlformats.org/officeDocument/2006/relationships/chart" Target="charts/chart35.xml"/><Relationship Id="rId62" Type="http://schemas.openxmlformats.org/officeDocument/2006/relationships/image" Target="media/image1.png"/><Relationship Id="rId70" Type="http://schemas.openxmlformats.org/officeDocument/2006/relationships/image" Target="media/image5.png"/><Relationship Id="rId75" Type="http://schemas.openxmlformats.org/officeDocument/2006/relationships/image" Target="media/image10.png"/><Relationship Id="rId83" Type="http://schemas.openxmlformats.org/officeDocument/2006/relationships/image" Target="media/image18.png"/><Relationship Id="rId88" Type="http://schemas.openxmlformats.org/officeDocument/2006/relationships/image" Target="media/image23.png"/><Relationship Id="rId91" Type="http://schemas.openxmlformats.org/officeDocument/2006/relationships/image" Target="media/image26.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chart" Target="charts/chart1.xml"/><Relationship Id="rId23" Type="http://schemas.openxmlformats.org/officeDocument/2006/relationships/hyperlink" Target="http://www.swissreg.ch(Patents&amp;Trademarks)" TargetMode="External"/><Relationship Id="rId28" Type="http://schemas.openxmlformats.org/officeDocument/2006/relationships/chart" Target="charts/chart9.xml"/><Relationship Id="rId36" Type="http://schemas.openxmlformats.org/officeDocument/2006/relationships/chart" Target="charts/chart17.xml"/><Relationship Id="rId49" Type="http://schemas.openxmlformats.org/officeDocument/2006/relationships/chart" Target="charts/chart30.xml"/><Relationship Id="rId57" Type="http://schemas.openxmlformats.org/officeDocument/2006/relationships/chart" Target="charts/chart38.xml"/><Relationship Id="rId10" Type="http://schemas.openxmlformats.org/officeDocument/2006/relationships/footnotes" Target="footnotes.xml"/><Relationship Id="rId31" Type="http://schemas.openxmlformats.org/officeDocument/2006/relationships/chart" Target="charts/chart12.xml"/><Relationship Id="rId44" Type="http://schemas.openxmlformats.org/officeDocument/2006/relationships/chart" Target="charts/chart25.xml"/><Relationship Id="rId52" Type="http://schemas.openxmlformats.org/officeDocument/2006/relationships/chart" Target="charts/chart33.xml"/><Relationship Id="rId60" Type="http://schemas.openxmlformats.org/officeDocument/2006/relationships/chart" Target="charts/chart41.xml"/><Relationship Id="rId65" Type="http://schemas.openxmlformats.org/officeDocument/2006/relationships/chart" Target="charts/chart45.xml"/><Relationship Id="rId73" Type="http://schemas.openxmlformats.org/officeDocument/2006/relationships/image" Target="media/image8.png"/><Relationship Id="rId78" Type="http://schemas.openxmlformats.org/officeDocument/2006/relationships/image" Target="media/image13.png"/><Relationship Id="rId81" Type="http://schemas.openxmlformats.org/officeDocument/2006/relationships/image" Target="media/image16.png"/><Relationship Id="rId86" Type="http://schemas.openxmlformats.org/officeDocument/2006/relationships/image" Target="media/image21.png"/><Relationship Id="rId9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www.google.com/search?rlz=1C5CHFA_enKZ940KZ956&amp;cs=0&amp;sca_esv=9866bbb3ab0f580c&amp;q=MicroSort&amp;sa=X&amp;ved=2ahUKEwjXo9zR2POOAxVRPBAIHQfUNOAQxccNegQIBRAB&amp;mstk=AUtExfAPS4ieRYjBGdfqKhiMMWm6jbfTxYb0s2yVruW_HilBXpeC9_HISZPbE6UQs2gvcIefCugF_5_Q0rA6oMDzudr78gD_4n_sWV8NBRDxPzjMVv9T6n3ep2yQ-Qu4xcESz_0&amp;csui=3" TargetMode="External"/><Relationship Id="rId18" Type="http://schemas.openxmlformats.org/officeDocument/2006/relationships/chart" Target="charts/chart4.xml"/><Relationship Id="rId39" Type="http://schemas.openxmlformats.org/officeDocument/2006/relationships/chart" Target="charts/chart20.xml"/><Relationship Id="rId34" Type="http://schemas.openxmlformats.org/officeDocument/2006/relationships/chart" Target="charts/chart15.xml"/><Relationship Id="rId50" Type="http://schemas.openxmlformats.org/officeDocument/2006/relationships/chart" Target="charts/chart31.xml"/><Relationship Id="rId55" Type="http://schemas.openxmlformats.org/officeDocument/2006/relationships/chart" Target="charts/chart36.xml"/><Relationship Id="rId76" Type="http://schemas.openxmlformats.org/officeDocument/2006/relationships/image" Target="media/image11.png"/><Relationship Id="rId7" Type="http://schemas.openxmlformats.org/officeDocument/2006/relationships/styles" Target="styles.xml"/><Relationship Id="rId71" Type="http://schemas.openxmlformats.org/officeDocument/2006/relationships/image" Target="media/image6.png"/><Relationship Id="rId92" Type="http://schemas.openxmlformats.org/officeDocument/2006/relationships/footer" Target="footer1.xml"/><Relationship Id="rId2" Type="http://schemas.openxmlformats.org/officeDocument/2006/relationships/customXml" Target="../customXml/item2.xml"/><Relationship Id="rId29" Type="http://schemas.openxmlformats.org/officeDocument/2006/relationships/chart" Target="charts/chart10.xml"/><Relationship Id="rId24" Type="http://schemas.openxmlformats.org/officeDocument/2006/relationships/hyperlink" Target="http://www.sipo.gov.cn/sipo_English/zljs/(Patents)" TargetMode="External"/><Relationship Id="rId40" Type="http://schemas.openxmlformats.org/officeDocument/2006/relationships/chart" Target="charts/chart21.xml"/><Relationship Id="rId45" Type="http://schemas.openxmlformats.org/officeDocument/2006/relationships/chart" Target="charts/chart26.xml"/><Relationship Id="rId66" Type="http://schemas.openxmlformats.org/officeDocument/2006/relationships/chart" Target="charts/chart46.xml"/><Relationship Id="rId87" Type="http://schemas.openxmlformats.org/officeDocument/2006/relationships/image" Target="media/image22.png"/><Relationship Id="rId61" Type="http://schemas.openxmlformats.org/officeDocument/2006/relationships/chart" Target="charts/chart42.xml"/><Relationship Id="rId82" Type="http://schemas.openxmlformats.org/officeDocument/2006/relationships/image" Target="media/image17.png"/><Relationship Id="rId19" Type="http://schemas.openxmlformats.org/officeDocument/2006/relationships/chart" Target="charts/chart5.xml"/><Relationship Id="rId14" Type="http://schemas.openxmlformats.org/officeDocument/2006/relationships/hyperlink" Target="https://www.google.com/search?rlz=1C5CHFA_enKZ940KZ956&amp;cs=0&amp;sca_esv=9866bbb3ab0f580c&amp;q=%D0%9F%D0%93%D0%94&amp;sa=X&amp;ved=2ahUKEwjXo9zR2POOAxVRPBAIHQfUNOAQxccNegQIBRAC&amp;mstk=AUtExfAPS4ieRYjBGdfqKhiMMWm6jbfTxYb0s2yVruW_HilBXpeC9_HISZPbE6UQs2gvcIefCugF_5_Q0rA6oMDzudr78gD_4n_sWV8NBRDxPzjMVv9T6n3ep2yQ-Qu4xcESz_0&amp;csui=3" TargetMode="External"/><Relationship Id="rId30" Type="http://schemas.openxmlformats.org/officeDocument/2006/relationships/chart" Target="charts/chart11.xml"/><Relationship Id="rId35" Type="http://schemas.openxmlformats.org/officeDocument/2006/relationships/chart" Target="charts/chart16.xml"/><Relationship Id="rId56" Type="http://schemas.openxmlformats.org/officeDocument/2006/relationships/chart" Target="charts/chart37.xml"/><Relationship Id="rId77" Type="http://schemas.openxmlformats.org/officeDocument/2006/relationships/image" Target="media/image12.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2" Type="http://schemas.openxmlformats.org/officeDocument/2006/relationships/oleObject" Target="file:///C:\Users\&#1040;&#1088;&#1091;&#1078;&#1072;&#1085;\Downloads\&#1086;&#1090;&#1074;&#1077;&#1090;&#1099;%20&#1085;&#1072;%20&#1072;&#1085;&#1082;&#1077;&#1090;&#1091;%20&#1082;&#1086;&#1083;&#1083;&#1077;&#1075;&#1080;%20(1).xlsx" TargetMode="External"/><Relationship Id="rId1" Type="http://schemas.openxmlformats.org/officeDocument/2006/relationships/themeOverride" Target="../theme/themeOverride1.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1.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6.xml"/><Relationship Id="rId1" Type="http://schemas.microsoft.com/office/2011/relationships/chartStyle" Target="style6.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7.xml"/><Relationship Id="rId1" Type="http://schemas.microsoft.com/office/2011/relationships/chartStyle" Target="style7.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8.xml"/><Relationship Id="rId1" Type="http://schemas.microsoft.com/office/2011/relationships/chartStyle" Target="style8.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9.xml"/><Relationship Id="rId1" Type="http://schemas.microsoft.com/office/2011/relationships/chartStyle" Target="style9.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0.xml"/><Relationship Id="rId1" Type="http://schemas.microsoft.com/office/2011/relationships/chartStyle" Target="style10.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1.xml"/><Relationship Id="rId1" Type="http://schemas.microsoft.com/office/2011/relationships/chartStyle" Target="style11.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2.xml"/><Relationship Id="rId1" Type="http://schemas.microsoft.com/office/2011/relationships/chartStyle" Target="style12.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3.xml"/><Relationship Id="rId1" Type="http://schemas.microsoft.com/office/2011/relationships/chartStyle" Target="style13.xml"/></Relationships>
</file>

<file path=word/charts/_rels/chart15.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4.xml"/><Relationship Id="rId1" Type="http://schemas.microsoft.com/office/2011/relationships/chartStyle" Target="style14.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5.xml"/><Relationship Id="rId1" Type="http://schemas.microsoft.com/office/2011/relationships/chartStyle" Target="style15.xml"/></Relationships>
</file>

<file path=word/charts/_rels/chart17.xml.rels><?xml version="1.0" encoding="UTF-8" standalone="yes"?>
<Relationships xmlns="http://schemas.openxmlformats.org/package/2006/relationships"><Relationship Id="rId3" Type="http://schemas.openxmlformats.org/officeDocument/2006/relationships/package" Target="../embeddings/Microsoft_Excel_Worksheet16.xlsx"/><Relationship Id="rId2" Type="http://schemas.microsoft.com/office/2011/relationships/chartColorStyle" Target="colors16.xml"/><Relationship Id="rId1" Type="http://schemas.microsoft.com/office/2011/relationships/chartStyle" Target="style16.xml"/></Relationships>
</file>

<file path=word/charts/_rels/chart18.xml.rels><?xml version="1.0" encoding="UTF-8" standalone="yes"?>
<Relationships xmlns="http://schemas.openxmlformats.org/package/2006/relationships"><Relationship Id="rId3" Type="http://schemas.openxmlformats.org/officeDocument/2006/relationships/package" Target="../embeddings/Microsoft_Excel_Worksheet17.xlsx"/><Relationship Id="rId2" Type="http://schemas.microsoft.com/office/2011/relationships/chartColorStyle" Target="colors17.xml"/><Relationship Id="rId1" Type="http://schemas.microsoft.com/office/2011/relationships/chartStyle" Target="style17.xml"/></Relationships>
</file>

<file path=word/charts/_rels/chart19.xml.rels><?xml version="1.0" encoding="UTF-8" standalone="yes"?>
<Relationships xmlns="http://schemas.openxmlformats.org/package/2006/relationships"><Relationship Id="rId3" Type="http://schemas.openxmlformats.org/officeDocument/2006/relationships/package" Target="../embeddings/Microsoft_Excel_Worksheet18.xlsx"/><Relationship Id="rId2" Type="http://schemas.microsoft.com/office/2011/relationships/chartColorStyle" Target="colors18.xml"/><Relationship Id="rId1" Type="http://schemas.microsoft.com/office/2011/relationships/chartStyle" Target="style18.xml"/></Relationships>
</file>

<file path=word/charts/_rels/chart20.xml.rels><?xml version="1.0" encoding="UTF-8" standalone="yes"?>
<Relationships xmlns="http://schemas.openxmlformats.org/package/2006/relationships"><Relationship Id="rId3" Type="http://schemas.openxmlformats.org/officeDocument/2006/relationships/package" Target="../embeddings/Microsoft_Excel_Worksheet19.xlsx"/><Relationship Id="rId2" Type="http://schemas.microsoft.com/office/2011/relationships/chartColorStyle" Target="colors19.xml"/><Relationship Id="rId1" Type="http://schemas.microsoft.com/office/2011/relationships/chartStyle" Target="style19.xml"/></Relationships>
</file>

<file path=word/charts/_rels/chart21.xml.rels><?xml version="1.0" encoding="UTF-8" standalone="yes"?>
<Relationships xmlns="http://schemas.openxmlformats.org/package/2006/relationships"><Relationship Id="rId3" Type="http://schemas.openxmlformats.org/officeDocument/2006/relationships/package" Target="../embeddings/Microsoft_Excel_Worksheet20.xlsx"/><Relationship Id="rId2" Type="http://schemas.microsoft.com/office/2011/relationships/chartColorStyle" Target="colors20.xml"/><Relationship Id="rId1" Type="http://schemas.microsoft.com/office/2011/relationships/chartStyle" Target="style20.xml"/></Relationships>
</file>

<file path=word/charts/_rels/chart22.xml.rels><?xml version="1.0" encoding="UTF-8" standalone="yes"?>
<Relationships xmlns="http://schemas.openxmlformats.org/package/2006/relationships"><Relationship Id="rId1" Type="http://schemas.openxmlformats.org/officeDocument/2006/relationships/oleObject" Target="file:///C:\Users\84-9757111\Downloads\&#1064;&#1072;&#1073;&#1083;&#1086;&#1085;%20&#1072;&#1085;&#1082;&#1077;&#1090;&#1099;%20&#1079;&#1072;&#1082;&#1072;&#1079;&#1095;&#1080;&#1094;&#1099;%20&#1076;&#1086;&#1085;&#1086;&#1088;&#1089;&#1082;&#1080;&#1093;%20&#1086;&#1086;&#1094;&#1080;&#1090;&#1086;&#1074;(&#1054;&#1090;&#1074;&#1077;&#1090;&#1099;)%20(1).xlsx" TargetMode="External"/></Relationships>
</file>

<file path=word/charts/_rels/chart23.xml.rels><?xml version="1.0" encoding="UTF-8" standalone="yes"?>
<Relationships xmlns="http://schemas.openxmlformats.org/package/2006/relationships"><Relationship Id="rId3" Type="http://schemas.openxmlformats.org/officeDocument/2006/relationships/package" Target="../embeddings/Microsoft_Excel_Worksheet21.xlsx"/><Relationship Id="rId2" Type="http://schemas.microsoft.com/office/2011/relationships/chartColorStyle" Target="colors21.xml"/><Relationship Id="rId1" Type="http://schemas.microsoft.com/office/2011/relationships/chartStyle" Target="style21.xml"/></Relationships>
</file>

<file path=word/charts/_rels/chart24.xml.rels><?xml version="1.0" encoding="UTF-8" standalone="yes"?>
<Relationships xmlns="http://schemas.openxmlformats.org/package/2006/relationships"><Relationship Id="rId3" Type="http://schemas.openxmlformats.org/officeDocument/2006/relationships/package" Target="../embeddings/Microsoft_Excel_Worksheet22.xlsx"/><Relationship Id="rId2" Type="http://schemas.microsoft.com/office/2011/relationships/chartColorStyle" Target="colors22.xml"/><Relationship Id="rId1" Type="http://schemas.microsoft.com/office/2011/relationships/chartStyle" Target="style22.xml"/></Relationships>
</file>

<file path=word/charts/_rels/chart25.xml.rels><?xml version="1.0" encoding="UTF-8" standalone="yes"?>
<Relationships xmlns="http://schemas.openxmlformats.org/package/2006/relationships"><Relationship Id="rId3" Type="http://schemas.openxmlformats.org/officeDocument/2006/relationships/package" Target="../embeddings/Microsoft_Excel_Worksheet23.xlsx"/><Relationship Id="rId2" Type="http://schemas.microsoft.com/office/2011/relationships/chartColorStyle" Target="colors23.xml"/><Relationship Id="rId1" Type="http://schemas.microsoft.com/office/2011/relationships/chartStyle" Target="style23.xml"/></Relationships>
</file>

<file path=word/charts/_rels/chart26.xml.rels><?xml version="1.0" encoding="UTF-8" standalone="yes"?>
<Relationships xmlns="http://schemas.openxmlformats.org/package/2006/relationships"><Relationship Id="rId3" Type="http://schemas.openxmlformats.org/officeDocument/2006/relationships/package" Target="../embeddings/Microsoft_Excel_Worksheet24.xlsx"/><Relationship Id="rId2" Type="http://schemas.microsoft.com/office/2011/relationships/chartColorStyle" Target="colors24.xml"/><Relationship Id="rId1" Type="http://schemas.microsoft.com/office/2011/relationships/chartStyle" Target="style24.xml"/></Relationships>
</file>

<file path=word/charts/_rels/chart27.xml.rels><?xml version="1.0" encoding="UTF-8" standalone="yes"?>
<Relationships xmlns="http://schemas.openxmlformats.org/package/2006/relationships"><Relationship Id="rId3" Type="http://schemas.openxmlformats.org/officeDocument/2006/relationships/package" Target="../embeddings/Microsoft_Excel_Worksheet25.xlsx"/><Relationship Id="rId2" Type="http://schemas.microsoft.com/office/2011/relationships/chartColorStyle" Target="colors25.xml"/><Relationship Id="rId1" Type="http://schemas.microsoft.com/office/2011/relationships/chartStyle" Target="style25.xml"/></Relationships>
</file>

<file path=word/charts/_rels/chart28.xml.rels><?xml version="1.0" encoding="UTF-8" standalone="yes"?>
<Relationships xmlns="http://schemas.openxmlformats.org/package/2006/relationships"><Relationship Id="rId3" Type="http://schemas.openxmlformats.org/officeDocument/2006/relationships/package" Target="../embeddings/Microsoft_Excel_Worksheet26.xlsx"/><Relationship Id="rId2" Type="http://schemas.microsoft.com/office/2011/relationships/chartColorStyle" Target="colors26.xml"/><Relationship Id="rId1" Type="http://schemas.microsoft.com/office/2011/relationships/chartStyle" Target="style26.xml"/></Relationships>
</file>

<file path=word/charts/_rels/chart29.xml.rels><?xml version="1.0" encoding="UTF-8" standalone="yes"?>
<Relationships xmlns="http://schemas.openxmlformats.org/package/2006/relationships"><Relationship Id="rId1" Type="http://schemas.openxmlformats.org/officeDocument/2006/relationships/oleObject" Target="file:///C:\Users\617\Downloads\&#1064;&#1072;&#1073;&#1083;&#1086;&#1085;%20&#1072;&#1085;&#1082;&#1077;&#1090;&#1099;%20&#1076;&#1086;&#1085;&#1086;&#1088;&#1099;%20&#1086;&#1086;&#1094;&#1080;&#1090;&#1086;&#1074;%20(&#1054;&#1090;&#1074;&#1077;&#1090;&#1099;).xlsx" TargetMode="External"/></Relationships>
</file>

<file path=word/charts/_rels/chart30.xml.rels><?xml version="1.0" encoding="UTF-8" standalone="yes"?>
<Relationships xmlns="http://schemas.openxmlformats.org/package/2006/relationships"><Relationship Id="rId3" Type="http://schemas.openxmlformats.org/officeDocument/2006/relationships/package" Target="../embeddings/Microsoft_Excel_Worksheet27.xlsx"/><Relationship Id="rId2" Type="http://schemas.microsoft.com/office/2011/relationships/chartColorStyle" Target="colors27.xml"/><Relationship Id="rId1" Type="http://schemas.microsoft.com/office/2011/relationships/chartStyle" Target="style27.xml"/></Relationships>
</file>

<file path=word/charts/_rels/chart31.xml.rels><?xml version="1.0" encoding="UTF-8" standalone="yes"?>
<Relationships xmlns="http://schemas.openxmlformats.org/package/2006/relationships"><Relationship Id="rId3" Type="http://schemas.openxmlformats.org/officeDocument/2006/relationships/package" Target="../embeddings/Microsoft_Excel_Worksheet28.xlsx"/><Relationship Id="rId2" Type="http://schemas.microsoft.com/office/2011/relationships/chartColorStyle" Target="colors28.xml"/><Relationship Id="rId1" Type="http://schemas.microsoft.com/office/2011/relationships/chartStyle" Target="style28.xml"/></Relationships>
</file>

<file path=word/charts/_rels/chart32.xml.rels><?xml version="1.0" encoding="UTF-8" standalone="yes"?>
<Relationships xmlns="http://schemas.openxmlformats.org/package/2006/relationships"><Relationship Id="rId3" Type="http://schemas.openxmlformats.org/officeDocument/2006/relationships/package" Target="../embeddings/Microsoft_Excel_Worksheet29.xlsx"/><Relationship Id="rId2" Type="http://schemas.microsoft.com/office/2011/relationships/chartColorStyle" Target="colors29.xml"/><Relationship Id="rId1" Type="http://schemas.microsoft.com/office/2011/relationships/chartStyle" Target="style29.xml"/></Relationships>
</file>

<file path=word/charts/_rels/chart33.xml.rels><?xml version="1.0" encoding="UTF-8" standalone="yes"?>
<Relationships xmlns="http://schemas.openxmlformats.org/package/2006/relationships"><Relationship Id="rId3" Type="http://schemas.openxmlformats.org/officeDocument/2006/relationships/package" Target="../embeddings/Microsoft_Excel_Worksheet30.xlsx"/><Relationship Id="rId2" Type="http://schemas.microsoft.com/office/2011/relationships/chartColorStyle" Target="colors30.xml"/><Relationship Id="rId1" Type="http://schemas.microsoft.com/office/2011/relationships/chartStyle" Target="style30.xml"/></Relationships>
</file>

<file path=word/charts/_rels/chart34.xml.rels><?xml version="1.0" encoding="UTF-8" standalone="yes"?>
<Relationships xmlns="http://schemas.openxmlformats.org/package/2006/relationships"><Relationship Id="rId3" Type="http://schemas.openxmlformats.org/officeDocument/2006/relationships/package" Target="../embeddings/Microsoft_Excel_Worksheet31.xlsx"/><Relationship Id="rId2" Type="http://schemas.microsoft.com/office/2011/relationships/chartColorStyle" Target="colors31.xml"/><Relationship Id="rId1" Type="http://schemas.microsoft.com/office/2011/relationships/chartStyle" Target="style31.xml"/></Relationships>
</file>

<file path=word/charts/_rels/chart35.xml.rels><?xml version="1.0" encoding="UTF-8" standalone="yes"?>
<Relationships xmlns="http://schemas.openxmlformats.org/package/2006/relationships"><Relationship Id="rId3" Type="http://schemas.openxmlformats.org/officeDocument/2006/relationships/package" Target="../embeddings/Microsoft_Excel_Worksheet32.xlsx"/><Relationship Id="rId2" Type="http://schemas.microsoft.com/office/2011/relationships/chartColorStyle" Target="colors32.xml"/><Relationship Id="rId1" Type="http://schemas.microsoft.com/office/2011/relationships/chartStyle" Target="style32.xml"/></Relationships>
</file>

<file path=word/charts/_rels/chart36.xml.rels><?xml version="1.0" encoding="UTF-8" standalone="yes"?>
<Relationships xmlns="http://schemas.openxmlformats.org/package/2006/relationships"><Relationship Id="rId3" Type="http://schemas.openxmlformats.org/officeDocument/2006/relationships/package" Target="../embeddings/Microsoft_Excel_Worksheet33.xlsx"/><Relationship Id="rId2" Type="http://schemas.microsoft.com/office/2011/relationships/chartColorStyle" Target="colors33.xml"/><Relationship Id="rId1" Type="http://schemas.microsoft.com/office/2011/relationships/chartStyle" Target="style33.xml"/></Relationships>
</file>

<file path=word/charts/_rels/chart37.xml.rels><?xml version="1.0" encoding="UTF-8" standalone="yes"?>
<Relationships xmlns="http://schemas.openxmlformats.org/package/2006/relationships"><Relationship Id="rId3" Type="http://schemas.openxmlformats.org/officeDocument/2006/relationships/package" Target="../embeddings/Microsoft_Excel_Worksheet34.xlsx"/><Relationship Id="rId2" Type="http://schemas.microsoft.com/office/2011/relationships/chartColorStyle" Target="colors34.xml"/><Relationship Id="rId1" Type="http://schemas.microsoft.com/office/2011/relationships/chartStyle" Target="style34.xml"/></Relationships>
</file>

<file path=word/charts/_rels/chart38.xml.rels><?xml version="1.0" encoding="UTF-8" standalone="yes"?>
<Relationships xmlns="http://schemas.openxmlformats.org/package/2006/relationships"><Relationship Id="rId1" Type="http://schemas.openxmlformats.org/officeDocument/2006/relationships/oleObject" Target="file:///C:\Users\618\Desktop\&#1054;&#1073;&#1088;&#1072;&#1073;&#1086;&#1090;&#1082;&#1072;%20&#1080;%20&#1074;&#1099;&#1074;&#1086;&#1076;&#1099;%20&#1072;&#1085;&#1082;&#1077;&#1090;\&#1064;&#1072;&#1073;&#1083;&#1086;&#1085;%20&#1072;&#1085;&#1082;&#1077;&#1090;&#1099;%20&#1076;&#1086;&#1085;&#1086;&#1088;&#1099;%20&#1086;&#1086;&#1094;&#1080;&#1090;&#1086;&#1074;%20(&#1054;&#1090;&#1074;&#1077;&#1090;&#1099;)%20&#1089;%20&#1075;&#1088;&#1072;&#1092;&#1080;&#1082;&#1072;&#1084;&#1080;.xlsx" TargetMode="External"/></Relationships>
</file>

<file path=word/charts/_rels/chart39.xml.rels><?xml version="1.0" encoding="UTF-8" standalone="yes"?>
<Relationships xmlns="http://schemas.openxmlformats.org/package/2006/relationships"><Relationship Id="rId3" Type="http://schemas.openxmlformats.org/officeDocument/2006/relationships/package" Target="../embeddings/Microsoft_Excel_Worksheet35.xlsx"/><Relationship Id="rId2" Type="http://schemas.microsoft.com/office/2011/relationships/chartColorStyle" Target="colors35.xml"/><Relationship Id="rId1" Type="http://schemas.microsoft.com/office/2011/relationships/chartStyle" Target="style35.xml"/></Relationships>
</file>

<file path=word/charts/_rels/chart40.xml.rels><?xml version="1.0" encoding="UTF-8" standalone="yes"?>
<Relationships xmlns="http://schemas.openxmlformats.org/package/2006/relationships"><Relationship Id="rId3" Type="http://schemas.openxmlformats.org/officeDocument/2006/relationships/package" Target="../embeddings/Microsoft_Excel_Worksheet36.xlsx"/><Relationship Id="rId2" Type="http://schemas.microsoft.com/office/2011/relationships/chartColorStyle" Target="colors36.xml"/><Relationship Id="rId1" Type="http://schemas.microsoft.com/office/2011/relationships/chartStyle" Target="style36.xml"/></Relationships>
</file>

<file path=word/charts/_rels/chart41.xml.rels><?xml version="1.0" encoding="UTF-8" standalone="yes"?>
<Relationships xmlns="http://schemas.openxmlformats.org/package/2006/relationships"><Relationship Id="rId3" Type="http://schemas.openxmlformats.org/officeDocument/2006/relationships/oleObject" Target="file:///C:\Users\618\Desktop\&#1054;&#1073;&#1088;&#1072;&#1073;&#1086;&#1090;&#1082;&#1072;%20&#1080;%20&#1074;&#1099;&#1074;&#1086;&#1076;&#1099;%20&#1072;&#1085;&#1082;&#1077;&#1090;\&#1057;&#1088;&#1072;&#1074;&#1085;&#1077;&#1085;&#1080;&#1077;%20&#1075;&#1088;&#1091;&#1087;%20&#1087;&#1086;%20&#1072;&#1085;&#1082;&#1077;&#1090;&#1072;&#1084;.xlsx" TargetMode="External"/><Relationship Id="rId2" Type="http://schemas.microsoft.com/office/2011/relationships/chartColorStyle" Target="colors37.xml"/><Relationship Id="rId1" Type="http://schemas.microsoft.com/office/2011/relationships/chartStyle" Target="style37.xml"/></Relationships>
</file>

<file path=word/charts/_rels/chart42.xml.rels><?xml version="1.0" encoding="UTF-8" standalone="yes"?>
<Relationships xmlns="http://schemas.openxmlformats.org/package/2006/relationships"><Relationship Id="rId3" Type="http://schemas.openxmlformats.org/officeDocument/2006/relationships/package" Target="../embeddings/Microsoft_Excel_Worksheet37.xlsx"/><Relationship Id="rId2" Type="http://schemas.microsoft.com/office/2011/relationships/chartColorStyle" Target="colors38.xml"/><Relationship Id="rId1" Type="http://schemas.microsoft.com/office/2011/relationships/chartStyle" Target="style38.xml"/></Relationships>
</file>

<file path=word/charts/_rels/chart43.xml.rels><?xml version="1.0" encoding="UTF-8" standalone="yes"?>
<Relationships xmlns="http://schemas.openxmlformats.org/package/2006/relationships"><Relationship Id="rId3" Type="http://schemas.openxmlformats.org/officeDocument/2006/relationships/package" Target="../embeddings/Microsoft_Excel_Worksheet38.xlsx"/><Relationship Id="rId2" Type="http://schemas.microsoft.com/office/2011/relationships/chartColorStyle" Target="colors39.xml"/><Relationship Id="rId1" Type="http://schemas.microsoft.com/office/2011/relationships/chartStyle" Target="style39.xml"/></Relationships>
</file>

<file path=word/charts/_rels/chart44.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40.xml"/><Relationship Id="rId1" Type="http://schemas.microsoft.com/office/2011/relationships/chartStyle" Target="style40.xml"/><Relationship Id="rId4" Type="http://schemas.openxmlformats.org/officeDocument/2006/relationships/package" Target="../embeddings/Microsoft_Excel_Worksheet39.xlsx"/></Relationships>
</file>

<file path=word/charts/_rels/chart45.xml.rels><?xml version="1.0" encoding="UTF-8" standalone="yes"?>
<Relationships xmlns="http://schemas.openxmlformats.org/package/2006/relationships"><Relationship Id="rId3" Type="http://schemas.openxmlformats.org/officeDocument/2006/relationships/package" Target="../embeddings/Microsoft_Excel_Worksheet40.xlsx"/><Relationship Id="rId2" Type="http://schemas.microsoft.com/office/2011/relationships/chartColorStyle" Target="colors41.xml"/><Relationship Id="rId1" Type="http://schemas.microsoft.com/office/2011/relationships/chartStyle" Target="style41.xml"/></Relationships>
</file>

<file path=word/charts/_rels/chart46.xml.rels><?xml version="1.0" encoding="UTF-8" standalone="yes"?>
<Relationships xmlns="http://schemas.openxmlformats.org/package/2006/relationships"><Relationship Id="rId3" Type="http://schemas.openxmlformats.org/officeDocument/2006/relationships/package" Target="../embeddings/Microsoft_Excel_Worksheet41.xlsx"/><Relationship Id="rId2" Type="http://schemas.microsoft.com/office/2011/relationships/chartColorStyle" Target="colors42.xml"/><Relationship Id="rId1" Type="http://schemas.microsoft.com/office/2011/relationships/chartStyle" Target="style42.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Лист1!$B$1</c:f>
              <c:strCache>
                <c:ptCount val="1"/>
                <c:pt idx="0">
                  <c:v>Мужчины (n=35)</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Категория 1</c:v>
                </c:pt>
              </c:strCache>
            </c:strRef>
          </c:cat>
          <c:val>
            <c:numRef>
              <c:f>Лист1!$B$2</c:f>
              <c:numCache>
                <c:formatCode>0.0%</c:formatCode>
                <c:ptCount val="1"/>
                <c:pt idx="0">
                  <c:v>0.184</c:v>
                </c:pt>
              </c:numCache>
            </c:numRef>
          </c:val>
          <c:extLst xmlns:c16r2="http://schemas.microsoft.com/office/drawing/2015/06/chart">
            <c:ext xmlns:c16="http://schemas.microsoft.com/office/drawing/2014/chart" uri="{C3380CC4-5D6E-409C-BE32-E72D297353CC}">
              <c16:uniqueId val="{00000001-0091-42EF-8A26-F7124E8EB970}"/>
            </c:ext>
          </c:extLst>
        </c:ser>
        <c:ser>
          <c:idx val="1"/>
          <c:order val="1"/>
          <c:tx>
            <c:strRef>
              <c:f>Лист1!$C$1</c:f>
              <c:strCache>
                <c:ptCount val="1"/>
                <c:pt idx="0">
                  <c:v>Женщины (n=153)</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Категория 1</c:v>
                </c:pt>
              </c:strCache>
            </c:strRef>
          </c:cat>
          <c:val>
            <c:numRef>
              <c:f>Лист1!$C$2</c:f>
              <c:numCache>
                <c:formatCode>0.0%</c:formatCode>
                <c:ptCount val="1"/>
                <c:pt idx="0">
                  <c:v>0.80500000000000005</c:v>
                </c:pt>
              </c:numCache>
            </c:numRef>
          </c:val>
          <c:extLst xmlns:c16r2="http://schemas.microsoft.com/office/drawing/2015/06/chart">
            <c:ext xmlns:c16="http://schemas.microsoft.com/office/drawing/2014/chart" uri="{C3380CC4-5D6E-409C-BE32-E72D297353CC}">
              <c16:uniqueId val="{00000002-0091-42EF-8A26-F7124E8EB970}"/>
            </c:ext>
          </c:extLst>
        </c:ser>
        <c:ser>
          <c:idx val="2"/>
          <c:order val="2"/>
          <c:tx>
            <c:strRef>
              <c:f>Лист1!$D$1</c:f>
              <c:strCache>
                <c:ptCount val="1"/>
                <c:pt idx="0">
                  <c:v>Нет данных</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Категория 1</c:v>
                </c:pt>
              </c:strCache>
            </c:strRef>
          </c:cat>
          <c:val>
            <c:numRef>
              <c:f>Лист1!$D$2</c:f>
              <c:numCache>
                <c:formatCode>0.0%</c:formatCode>
                <c:ptCount val="1"/>
                <c:pt idx="0">
                  <c:v>1.0999999999999999E-2</c:v>
                </c:pt>
              </c:numCache>
            </c:numRef>
          </c:val>
          <c:extLst xmlns:c16r2="http://schemas.microsoft.com/office/drawing/2015/06/chart">
            <c:ext xmlns:c16="http://schemas.microsoft.com/office/drawing/2014/chart" uri="{C3380CC4-5D6E-409C-BE32-E72D297353CC}">
              <c16:uniqueId val="{00000003-0091-42EF-8A26-F7124E8EB970}"/>
            </c:ext>
          </c:extLst>
        </c:ser>
        <c:ser>
          <c:idx val="3"/>
          <c:order val="3"/>
          <c:tx>
            <c:strRef>
              <c:f>Лист1!$E$1</c:f>
              <c:strCache>
                <c:ptCount val="1"/>
                <c:pt idx="0">
                  <c:v> (n=2)</c:v>
                </c:pt>
              </c:strCache>
            </c:strRef>
          </c:tx>
          <c:spPr>
            <a:solidFill>
              <a:schemeClr val="accent4"/>
            </a:solidFill>
            <a:ln>
              <a:noFill/>
            </a:ln>
            <a:effectLst/>
          </c:spPr>
          <c:invertIfNegative val="0"/>
          <c:cat>
            <c:strRef>
              <c:f>Лист1!$A$2</c:f>
              <c:strCache>
                <c:ptCount val="1"/>
                <c:pt idx="0">
                  <c:v>Категория 1</c:v>
                </c:pt>
              </c:strCache>
            </c:strRef>
          </c:cat>
          <c:val>
            <c:numRef>
              <c:f>Лист1!$E$2</c:f>
              <c:numCache>
                <c:formatCode>General</c:formatCode>
                <c:ptCount val="1"/>
              </c:numCache>
            </c:numRef>
          </c:val>
          <c:extLst xmlns:c16r2="http://schemas.microsoft.com/office/drawing/2015/06/chart">
            <c:ext xmlns:c16="http://schemas.microsoft.com/office/drawing/2014/chart" uri="{C3380CC4-5D6E-409C-BE32-E72D297353CC}">
              <c16:uniqueId val="{00000004-0091-42EF-8A26-F7124E8EB970}"/>
            </c:ext>
          </c:extLst>
        </c:ser>
        <c:dLbls>
          <c:showLegendKey val="0"/>
          <c:showVal val="0"/>
          <c:showCatName val="0"/>
          <c:showSerName val="0"/>
          <c:showPercent val="0"/>
          <c:showBubbleSize val="0"/>
        </c:dLbls>
        <c:gapWidth val="219"/>
        <c:overlap val="-27"/>
        <c:axId val="-1098904048"/>
        <c:axId val="-1098918736"/>
      </c:barChart>
      <c:catAx>
        <c:axId val="-10989040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1098918736"/>
        <c:crosses val="autoZero"/>
        <c:auto val="1"/>
        <c:lblAlgn val="ctr"/>
        <c:lblOffset val="100"/>
        <c:noMultiLvlLbl val="0"/>
      </c:catAx>
      <c:valAx>
        <c:axId val="-1098918736"/>
        <c:scaling>
          <c:orientation val="minMax"/>
        </c:scaling>
        <c:delete val="1"/>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0989040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5-10 лет (n=59)</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Стаж</c:v>
                </c:pt>
              </c:strCache>
            </c:strRef>
          </c:cat>
          <c:val>
            <c:numRef>
              <c:f>Лист1!$B$2</c:f>
              <c:numCache>
                <c:formatCode>0.0%</c:formatCode>
                <c:ptCount val="1"/>
                <c:pt idx="0">
                  <c:v>0.311</c:v>
                </c:pt>
              </c:numCache>
            </c:numRef>
          </c:val>
          <c:extLst xmlns:c16r2="http://schemas.microsoft.com/office/drawing/2015/06/chart">
            <c:ext xmlns:c16="http://schemas.microsoft.com/office/drawing/2014/chart" uri="{C3380CC4-5D6E-409C-BE32-E72D297353CC}">
              <c16:uniqueId val="{00000000-ABD0-45AB-87D1-4037D037C941}"/>
            </c:ext>
          </c:extLst>
        </c:ser>
        <c:ser>
          <c:idx val="1"/>
          <c:order val="1"/>
          <c:tx>
            <c:strRef>
              <c:f>Лист1!$C$1</c:f>
              <c:strCache>
                <c:ptCount val="1"/>
                <c:pt idx="0">
                  <c:v>более 10 лет (n=87)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Стаж</c:v>
                </c:pt>
              </c:strCache>
            </c:strRef>
          </c:cat>
          <c:val>
            <c:numRef>
              <c:f>Лист1!$C$2</c:f>
              <c:numCache>
                <c:formatCode>0.0%</c:formatCode>
                <c:ptCount val="1"/>
                <c:pt idx="0">
                  <c:v>0.45800000000000002</c:v>
                </c:pt>
              </c:numCache>
            </c:numRef>
          </c:val>
          <c:extLst xmlns:c16r2="http://schemas.microsoft.com/office/drawing/2015/06/chart">
            <c:ext xmlns:c16="http://schemas.microsoft.com/office/drawing/2014/chart" uri="{C3380CC4-5D6E-409C-BE32-E72D297353CC}">
              <c16:uniqueId val="{00000001-ABD0-45AB-87D1-4037D037C941}"/>
            </c:ext>
          </c:extLst>
        </c:ser>
        <c:ser>
          <c:idx val="2"/>
          <c:order val="2"/>
          <c:tx>
            <c:strRef>
              <c:f>Лист1!$D$1</c:f>
              <c:strCache>
                <c:ptCount val="1"/>
                <c:pt idx="0">
                  <c:v>до 3-х лет (n=44)</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Стаж</c:v>
                </c:pt>
              </c:strCache>
            </c:strRef>
          </c:cat>
          <c:val>
            <c:numRef>
              <c:f>Лист1!$D$2</c:f>
              <c:numCache>
                <c:formatCode>0.0%</c:formatCode>
                <c:ptCount val="1"/>
                <c:pt idx="0">
                  <c:v>0.23200000000000001</c:v>
                </c:pt>
              </c:numCache>
            </c:numRef>
          </c:val>
          <c:extLst xmlns:c16r2="http://schemas.microsoft.com/office/drawing/2015/06/chart">
            <c:ext xmlns:c16="http://schemas.microsoft.com/office/drawing/2014/chart" uri="{C3380CC4-5D6E-409C-BE32-E72D297353CC}">
              <c16:uniqueId val="{00000002-ABD0-45AB-87D1-4037D037C941}"/>
            </c:ext>
          </c:extLst>
        </c:ser>
        <c:dLbls>
          <c:showLegendKey val="0"/>
          <c:showVal val="0"/>
          <c:showCatName val="0"/>
          <c:showSerName val="0"/>
          <c:showPercent val="0"/>
          <c:showBubbleSize val="0"/>
        </c:dLbls>
        <c:gapWidth val="182"/>
        <c:axId val="-1098907856"/>
        <c:axId val="-1098910032"/>
      </c:barChart>
      <c:catAx>
        <c:axId val="-1098907856"/>
        <c:scaling>
          <c:orientation val="minMax"/>
        </c:scaling>
        <c:delete val="1"/>
        <c:axPos val="l"/>
        <c:numFmt formatCode="General" sourceLinked="1"/>
        <c:majorTickMark val="none"/>
        <c:minorTickMark val="none"/>
        <c:tickLblPos val="nextTo"/>
        <c:crossAx val="-1098910032"/>
        <c:crosses val="autoZero"/>
        <c:auto val="1"/>
        <c:lblAlgn val="ctr"/>
        <c:lblOffset val="100"/>
        <c:noMultiLvlLbl val="0"/>
      </c:catAx>
      <c:valAx>
        <c:axId val="-1098910032"/>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098907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view3D>
      <c:rotX val="15"/>
      <c:rotY val="20"/>
      <c:rAngAx val="1"/>
    </c:view3D>
    <c:floor>
      <c:thickness val="0"/>
    </c:floor>
    <c:sideWall>
      <c:thickness val="0"/>
    </c:sideWall>
    <c:backWall>
      <c:thickness val="0"/>
    </c:backWall>
    <c:plotArea>
      <c:layout/>
      <c:bar3DChart>
        <c:barDir val="bar"/>
        <c:grouping val="clustered"/>
        <c:varyColors val="0"/>
        <c:ser>
          <c:idx val="0"/>
          <c:order val="0"/>
          <c:invertIfNegative val="0"/>
          <c:cat>
            <c:strRef>
              <c:f>Лист1!$E$1:$M$1</c:f>
              <c:strCache>
                <c:ptCount val="9"/>
                <c:pt idx="0">
                  <c:v>АЖР</c:v>
                </c:pt>
                <c:pt idx="1">
                  <c:v>Америка </c:v>
                </c:pt>
                <c:pt idx="2">
                  <c:v>Беларусь</c:v>
                </c:pt>
                <c:pt idx="3">
                  <c:v>Израиль</c:v>
                </c:pt>
                <c:pt idx="4">
                  <c:v>Украина </c:v>
                </c:pt>
                <c:pt idx="5">
                  <c:v>пустые </c:v>
                </c:pt>
                <c:pt idx="6">
                  <c:v>Узбекистан </c:v>
                </c:pt>
                <c:pt idx="7">
                  <c:v>Казахстан</c:v>
                </c:pt>
                <c:pt idx="8">
                  <c:v>Россия</c:v>
                </c:pt>
              </c:strCache>
            </c:strRef>
          </c:cat>
          <c:val>
            <c:numRef>
              <c:f>Лист1!$E$2:$M$2</c:f>
              <c:numCache>
                <c:formatCode>General</c:formatCode>
                <c:ptCount val="9"/>
                <c:pt idx="0">
                  <c:v>1</c:v>
                </c:pt>
                <c:pt idx="1">
                  <c:v>1</c:v>
                </c:pt>
                <c:pt idx="2">
                  <c:v>1</c:v>
                </c:pt>
                <c:pt idx="3">
                  <c:v>1</c:v>
                </c:pt>
                <c:pt idx="4">
                  <c:v>4</c:v>
                </c:pt>
                <c:pt idx="5">
                  <c:v>7</c:v>
                </c:pt>
                <c:pt idx="6">
                  <c:v>10</c:v>
                </c:pt>
                <c:pt idx="7">
                  <c:v>81</c:v>
                </c:pt>
                <c:pt idx="8">
                  <c:v>84</c:v>
                </c:pt>
              </c:numCache>
            </c:numRef>
          </c:val>
          <c:extLst xmlns:c16r2="http://schemas.microsoft.com/office/drawing/2015/06/chart">
            <c:ext xmlns:c16="http://schemas.microsoft.com/office/drawing/2014/chart" uri="{C3380CC4-5D6E-409C-BE32-E72D297353CC}">
              <c16:uniqueId val="{00000000-F419-4A96-911C-BE8058CCF218}"/>
            </c:ext>
          </c:extLst>
        </c:ser>
        <c:dLbls>
          <c:showLegendKey val="0"/>
          <c:showVal val="0"/>
          <c:showCatName val="0"/>
          <c:showSerName val="0"/>
          <c:showPercent val="0"/>
          <c:showBubbleSize val="0"/>
        </c:dLbls>
        <c:gapWidth val="150"/>
        <c:shape val="box"/>
        <c:axId val="-1098906768"/>
        <c:axId val="-1306369552"/>
        <c:axId val="0"/>
      </c:bar3DChart>
      <c:catAx>
        <c:axId val="-1098906768"/>
        <c:scaling>
          <c:orientation val="minMax"/>
        </c:scaling>
        <c:delete val="0"/>
        <c:axPos val="l"/>
        <c:numFmt formatCode="General" sourceLinked="0"/>
        <c:majorTickMark val="none"/>
        <c:minorTickMark val="none"/>
        <c:tickLblPos val="nextTo"/>
        <c:txPr>
          <a:bodyPr/>
          <a:lstStyle/>
          <a:p>
            <a:pPr>
              <a:defRPr>
                <a:latin typeface="Times New Roman" panose="02020603050405020304" pitchFamily="18" charset="0"/>
                <a:cs typeface="Times New Roman" panose="02020603050405020304" pitchFamily="18" charset="0"/>
              </a:defRPr>
            </a:pPr>
            <a:endParaRPr lang="ru-RU"/>
          </a:p>
        </c:txPr>
        <c:crossAx val="-1306369552"/>
        <c:crosses val="autoZero"/>
        <c:auto val="1"/>
        <c:lblAlgn val="ctr"/>
        <c:lblOffset val="100"/>
        <c:noMultiLvlLbl val="0"/>
      </c:catAx>
      <c:valAx>
        <c:axId val="-1306369552"/>
        <c:scaling>
          <c:orientation val="minMax"/>
        </c:scaling>
        <c:delete val="0"/>
        <c:axPos val="b"/>
        <c:majorGridlines/>
        <c:title>
          <c:tx>
            <c:rich>
              <a:bodyPr/>
              <a:lstStyle/>
              <a:p>
                <a:pPr>
                  <a:defRPr>
                    <a:latin typeface="Times New Roman" panose="02020603050405020304" pitchFamily="18" charset="0"/>
                    <a:cs typeface="Times New Roman" panose="02020603050405020304" pitchFamily="18" charset="0"/>
                  </a:defRPr>
                </a:pPr>
                <a:r>
                  <a:rPr lang="ru-RU">
                    <a:latin typeface="Times New Roman" panose="02020603050405020304" pitchFamily="18" charset="0"/>
                    <a:cs typeface="Times New Roman" panose="02020603050405020304" pitchFamily="18" charset="0"/>
                  </a:rPr>
                  <a:t>количество респондентов</a:t>
                </a:r>
              </a:p>
            </c:rich>
          </c:tx>
          <c:overlay val="0"/>
        </c:title>
        <c:numFmt formatCode="General" sourceLinked="1"/>
        <c:majorTickMark val="none"/>
        <c:minorTickMark val="none"/>
        <c:tickLblPos val="nextTo"/>
        <c:crossAx val="-1098906768"/>
        <c:crosses val="autoZero"/>
        <c:crossBetween val="between"/>
      </c:valAx>
    </c:plotArea>
    <c:plotVisOnly val="1"/>
    <c:dispBlanksAs val="gap"/>
    <c:showDLblsOverMax val="0"/>
  </c:chart>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37-41 (n=12)</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Возраст, годы</c:v>
                </c:pt>
              </c:strCache>
            </c:strRef>
          </c:cat>
          <c:val>
            <c:numRef>
              <c:f>Лист1!$B$2</c:f>
              <c:numCache>
                <c:formatCode>0.0%</c:formatCode>
                <c:ptCount val="1"/>
                <c:pt idx="0">
                  <c:v>0.37</c:v>
                </c:pt>
              </c:numCache>
            </c:numRef>
          </c:val>
          <c:extLst xmlns:c16r2="http://schemas.microsoft.com/office/drawing/2015/06/chart">
            <c:ext xmlns:c16="http://schemas.microsoft.com/office/drawing/2014/chart" uri="{C3380CC4-5D6E-409C-BE32-E72D297353CC}">
              <c16:uniqueId val="{00000000-DBFE-45BC-BC1F-EFEE90545962}"/>
            </c:ext>
          </c:extLst>
        </c:ser>
        <c:ser>
          <c:idx val="1"/>
          <c:order val="1"/>
          <c:tx>
            <c:strRef>
              <c:f>Лист1!$C$1</c:f>
              <c:strCache>
                <c:ptCount val="1"/>
                <c:pt idx="0">
                  <c:v>42 и старше (n=20)</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Возраст, годы</c:v>
                </c:pt>
              </c:strCache>
            </c:strRef>
          </c:cat>
          <c:val>
            <c:numRef>
              <c:f>Лист1!$C$2</c:f>
              <c:numCache>
                <c:formatCode>0.0%</c:formatCode>
                <c:ptCount val="1"/>
                <c:pt idx="0">
                  <c:v>0.63</c:v>
                </c:pt>
              </c:numCache>
            </c:numRef>
          </c:val>
          <c:extLst xmlns:c16r2="http://schemas.microsoft.com/office/drawing/2015/06/chart">
            <c:ext xmlns:c16="http://schemas.microsoft.com/office/drawing/2014/chart" uri="{C3380CC4-5D6E-409C-BE32-E72D297353CC}">
              <c16:uniqueId val="{00000001-DBFE-45BC-BC1F-EFEE90545962}"/>
            </c:ext>
          </c:extLst>
        </c:ser>
        <c:dLbls>
          <c:showLegendKey val="0"/>
          <c:showVal val="0"/>
          <c:showCatName val="0"/>
          <c:showSerName val="0"/>
          <c:showPercent val="0"/>
          <c:showBubbleSize val="0"/>
        </c:dLbls>
        <c:gapWidth val="182"/>
        <c:axId val="-1306365744"/>
        <c:axId val="-1306380432"/>
      </c:barChart>
      <c:catAx>
        <c:axId val="-1306365744"/>
        <c:scaling>
          <c:orientation val="minMax"/>
        </c:scaling>
        <c:delete val="1"/>
        <c:axPos val="l"/>
        <c:numFmt formatCode="General" sourceLinked="1"/>
        <c:majorTickMark val="none"/>
        <c:minorTickMark val="none"/>
        <c:tickLblPos val="nextTo"/>
        <c:crossAx val="-1306380432"/>
        <c:crosses val="autoZero"/>
        <c:auto val="1"/>
        <c:lblAlgn val="ctr"/>
        <c:lblOffset val="100"/>
        <c:noMultiLvlLbl val="0"/>
      </c:catAx>
      <c:valAx>
        <c:axId val="-1306380432"/>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306365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Да (n=14)</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Показатели</c:v>
                </c:pt>
              </c:strCache>
            </c:strRef>
          </c:cat>
          <c:val>
            <c:numRef>
              <c:f>Лист1!$B$2</c:f>
              <c:numCache>
                <c:formatCode>0.0%</c:formatCode>
                <c:ptCount val="1"/>
                <c:pt idx="0">
                  <c:v>0.44</c:v>
                </c:pt>
              </c:numCache>
            </c:numRef>
          </c:val>
          <c:extLst xmlns:c16r2="http://schemas.microsoft.com/office/drawing/2015/06/chart">
            <c:ext xmlns:c16="http://schemas.microsoft.com/office/drawing/2014/chart" uri="{C3380CC4-5D6E-409C-BE32-E72D297353CC}">
              <c16:uniqueId val="{00000000-FD9B-46DB-84E7-363B2A10B783}"/>
            </c:ext>
          </c:extLst>
        </c:ser>
        <c:ser>
          <c:idx val="1"/>
          <c:order val="1"/>
          <c:tx>
            <c:strRef>
              <c:f>Лист1!$C$1</c:f>
              <c:strCache>
                <c:ptCount val="1"/>
                <c:pt idx="0">
                  <c:v>Нет (n=18)</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Показатели</c:v>
                </c:pt>
              </c:strCache>
            </c:strRef>
          </c:cat>
          <c:val>
            <c:numRef>
              <c:f>Лист1!$C$2</c:f>
              <c:numCache>
                <c:formatCode>0.0%</c:formatCode>
                <c:ptCount val="1"/>
                <c:pt idx="0">
                  <c:v>0.56000000000000005</c:v>
                </c:pt>
              </c:numCache>
            </c:numRef>
          </c:val>
          <c:extLst xmlns:c16r2="http://schemas.microsoft.com/office/drawing/2015/06/chart">
            <c:ext xmlns:c16="http://schemas.microsoft.com/office/drawing/2014/chart" uri="{C3380CC4-5D6E-409C-BE32-E72D297353CC}">
              <c16:uniqueId val="{00000001-FD9B-46DB-84E7-363B2A10B783}"/>
            </c:ext>
          </c:extLst>
        </c:ser>
        <c:dLbls>
          <c:showLegendKey val="0"/>
          <c:showVal val="0"/>
          <c:showCatName val="0"/>
          <c:showSerName val="0"/>
          <c:showPercent val="0"/>
          <c:showBubbleSize val="0"/>
        </c:dLbls>
        <c:gapWidth val="182"/>
        <c:axId val="-1306370640"/>
        <c:axId val="-1306376624"/>
      </c:barChart>
      <c:catAx>
        <c:axId val="-1306370640"/>
        <c:scaling>
          <c:orientation val="minMax"/>
        </c:scaling>
        <c:delete val="1"/>
        <c:axPos val="l"/>
        <c:numFmt formatCode="General" sourceLinked="1"/>
        <c:majorTickMark val="none"/>
        <c:minorTickMark val="none"/>
        <c:tickLblPos val="nextTo"/>
        <c:crossAx val="-1306376624"/>
        <c:crosses val="autoZero"/>
        <c:auto val="1"/>
        <c:lblAlgn val="ctr"/>
        <c:lblOffset val="100"/>
        <c:noMultiLvlLbl val="0"/>
      </c:catAx>
      <c:valAx>
        <c:axId val="-1306376624"/>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3063706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Мужчины (n=17, возраст: 53,3 ± 0,8 )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Показатели</c:v>
                </c:pt>
              </c:strCache>
            </c:strRef>
          </c:cat>
          <c:val>
            <c:numRef>
              <c:f>Лист1!$B$2</c:f>
              <c:numCache>
                <c:formatCode>0.0%</c:formatCode>
                <c:ptCount val="1"/>
                <c:pt idx="0">
                  <c:v>0.24640000000000001</c:v>
                </c:pt>
              </c:numCache>
            </c:numRef>
          </c:val>
          <c:extLst xmlns:c16r2="http://schemas.microsoft.com/office/drawing/2015/06/chart">
            <c:ext xmlns:c16="http://schemas.microsoft.com/office/drawing/2014/chart" uri="{C3380CC4-5D6E-409C-BE32-E72D297353CC}">
              <c16:uniqueId val="{00000000-DAE0-4ECD-BEDC-617464CC7577}"/>
            </c:ext>
          </c:extLst>
        </c:ser>
        <c:ser>
          <c:idx val="1"/>
          <c:order val="1"/>
          <c:tx>
            <c:strRef>
              <c:f>Лист1!$C$1</c:f>
              <c:strCache>
                <c:ptCount val="1"/>
                <c:pt idx="0">
                  <c:v>Женщины (n=52, возраст: 41,2 ± 1,7)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c:f>
              <c:strCache>
                <c:ptCount val="1"/>
                <c:pt idx="0">
                  <c:v>Показатели</c:v>
                </c:pt>
              </c:strCache>
            </c:strRef>
          </c:cat>
          <c:val>
            <c:numRef>
              <c:f>Лист1!$C$2</c:f>
              <c:numCache>
                <c:formatCode>0.0%</c:formatCode>
                <c:ptCount val="1"/>
                <c:pt idx="0">
                  <c:v>0.75360000000000005</c:v>
                </c:pt>
              </c:numCache>
            </c:numRef>
          </c:val>
          <c:extLst xmlns:c16r2="http://schemas.microsoft.com/office/drawing/2015/06/chart">
            <c:ext xmlns:c16="http://schemas.microsoft.com/office/drawing/2014/chart" uri="{C3380CC4-5D6E-409C-BE32-E72D297353CC}">
              <c16:uniqueId val="{00000001-DAE0-4ECD-BEDC-617464CC7577}"/>
            </c:ext>
          </c:extLst>
        </c:ser>
        <c:dLbls>
          <c:showLegendKey val="0"/>
          <c:showVal val="0"/>
          <c:showCatName val="0"/>
          <c:showSerName val="0"/>
          <c:showPercent val="0"/>
          <c:showBubbleSize val="0"/>
        </c:dLbls>
        <c:gapWidth val="182"/>
        <c:axId val="-1310978912"/>
        <c:axId val="-1310989248"/>
      </c:barChart>
      <c:catAx>
        <c:axId val="-1310978912"/>
        <c:scaling>
          <c:orientation val="minMax"/>
        </c:scaling>
        <c:delete val="1"/>
        <c:axPos val="l"/>
        <c:numFmt formatCode="General" sourceLinked="1"/>
        <c:majorTickMark val="none"/>
        <c:minorTickMark val="none"/>
        <c:tickLblPos val="nextTo"/>
        <c:crossAx val="-1310989248"/>
        <c:crosses val="autoZero"/>
        <c:auto val="1"/>
        <c:lblAlgn val="ctr"/>
        <c:lblOffset val="100"/>
        <c:noMultiLvlLbl val="0"/>
      </c:catAx>
      <c:valAx>
        <c:axId val="-1310989248"/>
        <c:scaling>
          <c:orientation val="minMax"/>
        </c:scaling>
        <c:delete val="0"/>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310978912"/>
        <c:crosses val="autoZero"/>
        <c:crossBetween val="between"/>
      </c:valAx>
      <c:spPr>
        <a:noFill/>
        <a:ln>
          <a:noFill/>
        </a:ln>
        <a:effectLst/>
      </c:spPr>
    </c:plotArea>
    <c:legend>
      <c:legendPos val="b"/>
      <c:layout>
        <c:manualLayout>
          <c:xMode val="edge"/>
          <c:yMode val="edge"/>
          <c:x val="0.22473070866141731"/>
          <c:y val="0.76324666963799337"/>
          <c:w val="0.56972363254593172"/>
          <c:h val="0.23675333036200663"/>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userShapes r:id="rId4"/>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Лист1!$B$1</c:f>
              <c:strCache>
                <c:ptCount val="1"/>
                <c:pt idx="0">
                  <c:v>Столбец1</c:v>
                </c:pt>
              </c:strCache>
            </c:strRef>
          </c:tx>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4A7C-40BD-B924-BA9858551EE2}"/>
              </c:ext>
            </c:extLst>
          </c:dPt>
          <c:dPt>
            <c:idx val="1"/>
            <c:bubble3D val="0"/>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4A7C-40BD-B924-BA9858551EE2}"/>
              </c:ext>
            </c:extLst>
          </c:dPt>
          <c:dPt>
            <c:idx val="2"/>
            <c:bubble3D val="0"/>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05-4A7C-40BD-B924-BA9858551EE2}"/>
              </c:ext>
            </c:extLst>
          </c:dPt>
          <c:dPt>
            <c:idx val="3"/>
            <c:bubble3D val="0"/>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7-4A7C-40BD-B924-BA9858551EE2}"/>
              </c:ext>
            </c:extLst>
          </c:dPt>
          <c:dPt>
            <c:idx val="4"/>
            <c:bubble3D val="0"/>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09-4A7C-40BD-B924-BA9858551EE2}"/>
              </c:ext>
            </c:extLst>
          </c:dPt>
          <c:dPt>
            <c:idx val="5"/>
            <c:bubble3D val="0"/>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0B-4A7C-40BD-B924-BA9858551EE2}"/>
              </c:ext>
            </c:extLst>
          </c:dPt>
          <c:dPt>
            <c:idx val="6"/>
            <c:bubble3D val="0"/>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D-4A7C-40BD-B924-BA9858551EE2}"/>
              </c:ext>
            </c:extLst>
          </c:dPt>
          <c:dPt>
            <c:idx val="7"/>
            <c:bubble3D val="0"/>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F-4A7C-40BD-B924-BA9858551EE2}"/>
              </c:ext>
            </c:extLst>
          </c:dPt>
          <c:dPt>
            <c:idx val="8"/>
            <c:bubble3D val="0"/>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1-4A7C-40BD-B924-BA9858551EE2}"/>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Лист1!$A$2:$A$10</c:f>
              <c:strCache>
                <c:ptCount val="9"/>
                <c:pt idx="0">
                  <c:v>АЖР (n=1)</c:v>
                </c:pt>
                <c:pt idx="1">
                  <c:v>Америка (n=1)</c:v>
                </c:pt>
                <c:pt idx="2">
                  <c:v>Белорусь (n=1)</c:v>
                </c:pt>
                <c:pt idx="3">
                  <c:v>Израиль (n=1)</c:v>
                </c:pt>
                <c:pt idx="4">
                  <c:v>Украина (n=4)</c:v>
                </c:pt>
                <c:pt idx="5">
                  <c:v>Узбекистан (n=10)</c:v>
                </c:pt>
                <c:pt idx="6">
                  <c:v>Казахстан (n=81)</c:v>
                </c:pt>
                <c:pt idx="7">
                  <c:v>Россия (n=84)</c:v>
                </c:pt>
                <c:pt idx="8">
                  <c:v>Не ответили (n=7)</c:v>
                </c:pt>
              </c:strCache>
            </c:strRef>
          </c:cat>
          <c:val>
            <c:numRef>
              <c:f>Лист1!$B$2:$B$10</c:f>
              <c:numCache>
                <c:formatCode>0.00%</c:formatCode>
                <c:ptCount val="9"/>
                <c:pt idx="0">
                  <c:v>5.3E-3</c:v>
                </c:pt>
                <c:pt idx="1">
                  <c:v>5.3E-3</c:v>
                </c:pt>
                <c:pt idx="2">
                  <c:v>5.3E-3</c:v>
                </c:pt>
                <c:pt idx="3">
                  <c:v>5.3E-3</c:v>
                </c:pt>
                <c:pt idx="4">
                  <c:v>2.1100000000000001E-2</c:v>
                </c:pt>
                <c:pt idx="5">
                  <c:v>5.2600000000000001E-2</c:v>
                </c:pt>
                <c:pt idx="6">
                  <c:v>0.42630000000000001</c:v>
                </c:pt>
                <c:pt idx="7">
                  <c:v>0.442</c:v>
                </c:pt>
                <c:pt idx="8">
                  <c:v>3.6799999999999999E-2</c:v>
                </c:pt>
              </c:numCache>
            </c:numRef>
          </c:val>
          <c:extLst xmlns:c16r2="http://schemas.microsoft.com/office/drawing/2015/06/chart">
            <c:ext xmlns:c16="http://schemas.microsoft.com/office/drawing/2014/chart" uri="{C3380CC4-5D6E-409C-BE32-E72D297353CC}">
              <c16:uniqueId val="{00000000-0784-4C5D-80D7-2AE6196228AE}"/>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Мужчины (n=17)</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3"/>
                <c:pt idx="0">
                  <c:v>Врач, непосредственно проводящий программы ЭКО (М - 7 чел, Ж-35 чел, р=0,055)</c:v>
                </c:pt>
                <c:pt idx="1">
                  <c:v>Руководитель (М - 4 чел, Ж-7 чел,р=0,325)</c:v>
                </c:pt>
                <c:pt idx="2">
                  <c:v>Эмбриолог (М - 6 чел, Ж-10 чел,р=0,173)</c:v>
                </c:pt>
              </c:strCache>
            </c:strRef>
          </c:cat>
          <c:val>
            <c:numRef>
              <c:f>Лист1!$B$2:$B$4</c:f>
              <c:numCache>
                <c:formatCode>0.00%</c:formatCode>
                <c:ptCount val="3"/>
                <c:pt idx="0">
                  <c:v>0.41099999999999998</c:v>
                </c:pt>
                <c:pt idx="1">
                  <c:v>0.23499999999999999</c:v>
                </c:pt>
                <c:pt idx="2">
                  <c:v>0.35289999999999999</c:v>
                </c:pt>
              </c:numCache>
            </c:numRef>
          </c:val>
          <c:extLst xmlns:c16r2="http://schemas.microsoft.com/office/drawing/2015/06/chart">
            <c:ext xmlns:c16="http://schemas.microsoft.com/office/drawing/2014/chart" uri="{C3380CC4-5D6E-409C-BE32-E72D297353CC}">
              <c16:uniqueId val="{00000000-1708-456D-86D9-004974F91EF0}"/>
            </c:ext>
          </c:extLst>
        </c:ser>
        <c:ser>
          <c:idx val="1"/>
          <c:order val="1"/>
          <c:tx>
            <c:strRef>
              <c:f>Лист1!$C$1</c:f>
              <c:strCache>
                <c:ptCount val="1"/>
                <c:pt idx="0">
                  <c:v>Женщины (n=52)</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3"/>
                <c:pt idx="0">
                  <c:v>Врач, непосредственно проводящий программы ЭКО (М - 7 чел, Ж-35 чел, р=0,055)</c:v>
                </c:pt>
                <c:pt idx="1">
                  <c:v>Руководитель (М - 4 чел, Ж-7 чел,р=0,325)</c:v>
                </c:pt>
                <c:pt idx="2">
                  <c:v>Эмбриолог (М - 6 чел, Ж-10 чел,р=0,173)</c:v>
                </c:pt>
              </c:strCache>
            </c:strRef>
          </c:cat>
          <c:val>
            <c:numRef>
              <c:f>Лист1!$C$2:$C$4</c:f>
              <c:numCache>
                <c:formatCode>0.00%</c:formatCode>
                <c:ptCount val="3"/>
                <c:pt idx="0">
                  <c:v>0.67310000000000003</c:v>
                </c:pt>
                <c:pt idx="1">
                  <c:v>0.1346</c:v>
                </c:pt>
                <c:pt idx="2">
                  <c:v>0.1923</c:v>
                </c:pt>
              </c:numCache>
            </c:numRef>
          </c:val>
          <c:extLst xmlns:c16r2="http://schemas.microsoft.com/office/drawing/2015/06/chart">
            <c:ext xmlns:c16="http://schemas.microsoft.com/office/drawing/2014/chart" uri="{C3380CC4-5D6E-409C-BE32-E72D297353CC}">
              <c16:uniqueId val="{00000001-1708-456D-86D9-004974F91EF0}"/>
            </c:ext>
          </c:extLst>
        </c:ser>
        <c:dLbls>
          <c:dLblPos val="outEnd"/>
          <c:showLegendKey val="0"/>
          <c:showVal val="1"/>
          <c:showCatName val="0"/>
          <c:showSerName val="0"/>
          <c:showPercent val="0"/>
          <c:showBubbleSize val="0"/>
        </c:dLbls>
        <c:gapWidth val="182"/>
        <c:axId val="-1310977824"/>
        <c:axId val="-1310975648"/>
      </c:barChart>
      <c:catAx>
        <c:axId val="-1310977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310975648"/>
        <c:crosses val="autoZero"/>
        <c:auto val="1"/>
        <c:lblAlgn val="ctr"/>
        <c:lblOffset val="100"/>
        <c:noMultiLvlLbl val="0"/>
      </c:catAx>
      <c:valAx>
        <c:axId val="-1310975648"/>
        <c:scaling>
          <c:orientation val="minMax"/>
        </c:scaling>
        <c:delete val="1"/>
        <c:axPos val="b"/>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crossAx val="-13109778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Мужчины (n=17)</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3"/>
                <c:pt idx="0">
                  <c:v>До 3-х лет (М - 6 чел, Ж-10 чел, р=0,173)</c:v>
                </c:pt>
                <c:pt idx="1">
                  <c:v>5-10 лет (М - 3 чел, Ж-20 чел,р=0,144)</c:v>
                </c:pt>
                <c:pt idx="2">
                  <c:v>Более 10 лет (М - 8 чел, Ж-22 чел,р=0,732)</c:v>
                </c:pt>
              </c:strCache>
            </c:strRef>
          </c:cat>
          <c:val>
            <c:numRef>
              <c:f>Лист1!$B$2:$B$4</c:f>
              <c:numCache>
                <c:formatCode>0.00%</c:formatCode>
                <c:ptCount val="3"/>
                <c:pt idx="0">
                  <c:v>0.35289999999999999</c:v>
                </c:pt>
                <c:pt idx="1">
                  <c:v>0.17649999999999999</c:v>
                </c:pt>
                <c:pt idx="2">
                  <c:v>0.47060000000000002</c:v>
                </c:pt>
              </c:numCache>
            </c:numRef>
          </c:val>
          <c:extLst xmlns:c16r2="http://schemas.microsoft.com/office/drawing/2015/06/chart">
            <c:ext xmlns:c16="http://schemas.microsoft.com/office/drawing/2014/chart" uri="{C3380CC4-5D6E-409C-BE32-E72D297353CC}">
              <c16:uniqueId val="{00000000-9586-4CF1-8D8C-81667DBD9D05}"/>
            </c:ext>
          </c:extLst>
        </c:ser>
        <c:ser>
          <c:idx val="1"/>
          <c:order val="1"/>
          <c:tx>
            <c:strRef>
              <c:f>Лист1!$C$1</c:f>
              <c:strCache>
                <c:ptCount val="1"/>
                <c:pt idx="0">
                  <c:v>Женщины (n=52)</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3"/>
                <c:pt idx="0">
                  <c:v>До 3-х лет (М - 6 чел, Ж-10 чел, р=0,173)</c:v>
                </c:pt>
                <c:pt idx="1">
                  <c:v>5-10 лет (М - 3 чел, Ж-20 чел,р=0,144)</c:v>
                </c:pt>
                <c:pt idx="2">
                  <c:v>Более 10 лет (М - 8 чел, Ж-22 чел,р=0,732)</c:v>
                </c:pt>
              </c:strCache>
            </c:strRef>
          </c:cat>
          <c:val>
            <c:numRef>
              <c:f>Лист1!$C$2:$C$4</c:f>
              <c:numCache>
                <c:formatCode>0.00%</c:formatCode>
                <c:ptCount val="3"/>
                <c:pt idx="0">
                  <c:v>0.1923</c:v>
                </c:pt>
                <c:pt idx="1">
                  <c:v>0.3846</c:v>
                </c:pt>
                <c:pt idx="2">
                  <c:v>0.42309999999999998</c:v>
                </c:pt>
              </c:numCache>
            </c:numRef>
          </c:val>
          <c:extLst xmlns:c16r2="http://schemas.microsoft.com/office/drawing/2015/06/chart">
            <c:ext xmlns:c16="http://schemas.microsoft.com/office/drawing/2014/chart" uri="{C3380CC4-5D6E-409C-BE32-E72D297353CC}">
              <c16:uniqueId val="{00000001-9586-4CF1-8D8C-81667DBD9D05}"/>
            </c:ext>
          </c:extLst>
        </c:ser>
        <c:dLbls>
          <c:dLblPos val="outEnd"/>
          <c:showLegendKey val="0"/>
          <c:showVal val="1"/>
          <c:showCatName val="0"/>
          <c:showSerName val="0"/>
          <c:showPercent val="0"/>
          <c:showBubbleSize val="0"/>
        </c:dLbls>
        <c:gapWidth val="182"/>
        <c:axId val="-1598374496"/>
        <c:axId val="-1598364160"/>
      </c:barChart>
      <c:catAx>
        <c:axId val="-15983744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598364160"/>
        <c:crosses val="autoZero"/>
        <c:auto val="1"/>
        <c:lblAlgn val="ctr"/>
        <c:lblOffset val="100"/>
        <c:noMultiLvlLbl val="0"/>
      </c:catAx>
      <c:valAx>
        <c:axId val="-1598364160"/>
        <c:scaling>
          <c:orientation val="minMax"/>
        </c:scaling>
        <c:delete val="1"/>
        <c:axPos val="b"/>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crossAx val="-15983744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3"/>
                <c:pt idx="0">
                  <c:v>До 3-х лет (n=44)</c:v>
                </c:pt>
                <c:pt idx="1">
                  <c:v>5-10 лет (n=59)</c:v>
                </c:pt>
                <c:pt idx="2">
                  <c:v>Более 10 лет (n=87)</c:v>
                </c:pt>
              </c:strCache>
            </c:strRef>
          </c:cat>
          <c:val>
            <c:numRef>
              <c:f>Лист1!$B$2:$B$4</c:f>
              <c:numCache>
                <c:formatCode>0.00%</c:formatCode>
                <c:ptCount val="3"/>
                <c:pt idx="0">
                  <c:v>0.23200000000000001</c:v>
                </c:pt>
                <c:pt idx="1">
                  <c:v>0.311</c:v>
                </c:pt>
                <c:pt idx="2">
                  <c:v>0.45800000000000002</c:v>
                </c:pt>
              </c:numCache>
            </c:numRef>
          </c:val>
          <c:extLst xmlns:c16r2="http://schemas.microsoft.com/office/drawing/2015/06/chart">
            <c:ext xmlns:c16="http://schemas.microsoft.com/office/drawing/2014/chart" uri="{C3380CC4-5D6E-409C-BE32-E72D297353CC}">
              <c16:uniqueId val="{00000000-8A5D-422B-8A78-2D0B92FC6433}"/>
            </c:ext>
          </c:extLst>
        </c:ser>
        <c:dLbls>
          <c:dLblPos val="outEnd"/>
          <c:showLegendKey val="0"/>
          <c:showVal val="1"/>
          <c:showCatName val="0"/>
          <c:showSerName val="0"/>
          <c:showPercent val="0"/>
          <c:showBubbleSize val="0"/>
        </c:dLbls>
        <c:gapWidth val="182"/>
        <c:axId val="-1244317168"/>
        <c:axId val="-1244322064"/>
      </c:barChart>
      <c:catAx>
        <c:axId val="-12443171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44322064"/>
        <c:crosses val="autoZero"/>
        <c:auto val="1"/>
        <c:lblAlgn val="ctr"/>
        <c:lblOffset val="100"/>
        <c:noMultiLvlLbl val="0"/>
      </c:catAx>
      <c:valAx>
        <c:axId val="-1244322064"/>
        <c:scaling>
          <c:orientation val="minMax"/>
        </c:scaling>
        <c:delete val="1"/>
        <c:axPos val="b"/>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crossAx val="-124431716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Лист1!$B$1</c:f>
              <c:strCache>
                <c:ptCount val="1"/>
                <c:pt idx="0">
                  <c:v>Столбец1</c:v>
                </c:pt>
              </c:strCache>
            </c:strRef>
          </c:tx>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DC89-41F2-AE7A-AED6867A2EAF}"/>
              </c:ext>
            </c:extLst>
          </c:dPt>
          <c:dPt>
            <c:idx val="1"/>
            <c:bubble3D val="0"/>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2-DC89-41F2-AE7A-AED6867A2EAF}"/>
              </c:ext>
            </c:extLst>
          </c:dPt>
          <c:dLbls>
            <c:dLbl>
              <c:idx val="0"/>
              <c:layout>
                <c:manualLayout>
                  <c:x val="0.10633946830265849"/>
                  <c:y val="-8.368200836820083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DC89-41F2-AE7A-AED6867A2EAF}"/>
                </c:ext>
                <c:ext xmlns:c15="http://schemas.microsoft.com/office/drawing/2012/chart" uri="{CE6537A1-D6FC-4f65-9D91-7224C49458BB}"/>
              </c:extLst>
            </c:dLbl>
            <c:dLbl>
              <c:idx val="1"/>
              <c:layout>
                <c:manualLayout>
                  <c:x val="-8.9979550102249534E-2"/>
                  <c:y val="-4.463040446304044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DC89-41F2-AE7A-AED6867A2EAF}"/>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(n=148)</c:v>
                </c:pt>
                <c:pt idx="1">
                  <c:v>Нет (n=42)</c:v>
                </c:pt>
              </c:strCache>
            </c:strRef>
          </c:cat>
          <c:val>
            <c:numRef>
              <c:f>Лист1!$B$2:$B$3</c:f>
              <c:numCache>
                <c:formatCode>0.00%</c:formatCode>
                <c:ptCount val="2"/>
                <c:pt idx="0">
                  <c:v>0.77800000000000002</c:v>
                </c:pt>
                <c:pt idx="1">
                  <c:v>0.222</c:v>
                </c:pt>
              </c:numCache>
            </c:numRef>
          </c:val>
          <c:extLst xmlns:c16r2="http://schemas.microsoft.com/office/drawing/2015/06/chart">
            <c:ext xmlns:c16="http://schemas.microsoft.com/office/drawing/2014/chart" uri="{C3380CC4-5D6E-409C-BE32-E72D297353CC}">
              <c16:uniqueId val="{00000000-DC89-41F2-AE7A-AED6867A2EAF}"/>
            </c:ext>
          </c:extLst>
        </c:ser>
        <c:dLbls>
          <c:showLegendKey val="0"/>
          <c:showVal val="1"/>
          <c:showCatName val="0"/>
          <c:showSerName val="0"/>
          <c:showPercent val="0"/>
          <c:showBubbleSize val="0"/>
          <c:showLeaderLines val="1"/>
        </c:dLbls>
        <c:firstSliceAng val="0"/>
        <c:holeSize val="75"/>
      </c:doughnutChart>
      <c:spPr>
        <a:noFill/>
        <a:ln>
          <a:noFill/>
        </a:ln>
        <a:effectLst/>
      </c:spPr>
    </c:plotArea>
    <c:legend>
      <c:legendPos val="b"/>
      <c:layout>
        <c:manualLayout>
          <c:xMode val="edge"/>
          <c:yMode val="edge"/>
          <c:x val="0.39200867282893986"/>
          <c:y val="0.77362729658792651"/>
          <c:w val="0.46716411982244549"/>
          <c:h val="0.11115386727286704"/>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Лист1!$A$2:$A$5</c:f>
              <c:strCache>
                <c:ptCount val="4"/>
                <c:pt idx="0">
                  <c:v>Положительно (n=114)</c:v>
                </c:pt>
                <c:pt idx="1">
                  <c:v>Считаю необходимым (n=58)</c:v>
                </c:pt>
                <c:pt idx="2">
                  <c:v>Сомневаюсь в правильности/этичности проведения таких программ(n=3)</c:v>
                </c:pt>
                <c:pt idx="3">
                  <c:v>Отрицательно (n=3)</c:v>
                </c:pt>
              </c:strCache>
            </c:strRef>
          </c:cat>
          <c:val>
            <c:numRef>
              <c:f>Лист1!$B$2:$B$5</c:f>
              <c:numCache>
                <c:formatCode>0%</c:formatCode>
                <c:ptCount val="4"/>
                <c:pt idx="0">
                  <c:v>0.6</c:v>
                </c:pt>
                <c:pt idx="1">
                  <c:v>0.3</c:v>
                </c:pt>
                <c:pt idx="2">
                  <c:v>0.08</c:v>
                </c:pt>
                <c:pt idx="3">
                  <c:v>0.02</c:v>
                </c:pt>
              </c:numCache>
            </c:numRef>
          </c:val>
          <c:extLst xmlns:c16r2="http://schemas.microsoft.com/office/drawing/2015/06/chart">
            <c:ext xmlns:c16="http://schemas.microsoft.com/office/drawing/2014/chart" uri="{C3380CC4-5D6E-409C-BE32-E72D297353CC}">
              <c16:uniqueId val="{00000000-5702-442D-9020-115CB70F121B}"/>
            </c:ext>
          </c:extLst>
        </c:ser>
        <c:dLbls>
          <c:dLblPos val="outEnd"/>
          <c:showLegendKey val="0"/>
          <c:showVal val="1"/>
          <c:showCatName val="0"/>
          <c:showSerName val="0"/>
          <c:showPercent val="0"/>
          <c:showBubbleSize val="0"/>
        </c:dLbls>
        <c:gapWidth val="182"/>
        <c:axId val="-1236579360"/>
        <c:axId val="-1236575008"/>
      </c:barChart>
      <c:catAx>
        <c:axId val="-123657936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75008"/>
        <c:crosses val="autoZero"/>
        <c:auto val="1"/>
        <c:lblAlgn val="ctr"/>
        <c:lblOffset val="100"/>
        <c:noMultiLvlLbl val="0"/>
      </c:catAx>
      <c:valAx>
        <c:axId val="-1236575008"/>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123657936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4">
                <a:lumMod val="60000"/>
                <a:lumOff val="40000"/>
              </a:schemeClr>
            </a:solidFill>
            <a:ln>
              <a:noFill/>
            </a:ln>
            <a:effectLst/>
          </c:spPr>
          <c:invertIfNegative val="0"/>
          <c:dLbls>
            <c:dLbl>
              <c:idx val="0"/>
              <c:layout>
                <c:manualLayout>
                  <c:x val="0"/>
                  <c:y val="8.3623693379790948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3D76-0A4A-9E61-5142426D4EB3}"/>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Лист1!$A$2:$A$7</c:f>
              <c:strCache>
                <c:ptCount val="6"/>
                <c:pt idx="0">
                  <c:v>Финансовая заинтересованность (n=155)</c:v>
                </c:pt>
                <c:pt idx="1">
                  <c:v>Желание помочь родственникам (n=16)</c:v>
                </c:pt>
                <c:pt idx="2">
                  <c:v>Желание помочь другу\подруге (n=3)</c:v>
                </c:pt>
                <c:pt idx="3">
                  <c:v>Альтруистические мотивы (желание просто помочь) (n=12)</c:v>
                </c:pt>
                <c:pt idx="4">
                  <c:v>Половые амбиции (n=3)</c:v>
                </c:pt>
                <c:pt idx="5">
                  <c:v>Другое (n=1)</c:v>
                </c:pt>
              </c:strCache>
            </c:strRef>
          </c:cat>
          <c:val>
            <c:numRef>
              <c:f>Лист1!$B$2:$B$7</c:f>
              <c:numCache>
                <c:formatCode>0.0%</c:formatCode>
                <c:ptCount val="6"/>
                <c:pt idx="0">
                  <c:v>0.81599999999999995</c:v>
                </c:pt>
                <c:pt idx="1">
                  <c:v>8.4000000000000005E-2</c:v>
                </c:pt>
                <c:pt idx="2">
                  <c:v>1.6E-2</c:v>
                </c:pt>
                <c:pt idx="3">
                  <c:v>6.3E-2</c:v>
                </c:pt>
                <c:pt idx="4">
                  <c:v>1.6E-2</c:v>
                </c:pt>
                <c:pt idx="5">
                  <c:v>5.0000000000000001E-3</c:v>
                </c:pt>
              </c:numCache>
            </c:numRef>
          </c:val>
          <c:extLst xmlns:c16r2="http://schemas.microsoft.com/office/drawing/2015/06/chart">
            <c:ext xmlns:c16="http://schemas.microsoft.com/office/drawing/2014/chart" uri="{C3380CC4-5D6E-409C-BE32-E72D297353CC}">
              <c16:uniqueId val="{00000000-4C1E-476C-92AB-991D53E7CF51}"/>
            </c:ext>
          </c:extLst>
        </c:ser>
        <c:dLbls>
          <c:dLblPos val="outEnd"/>
          <c:showLegendKey val="0"/>
          <c:showVal val="1"/>
          <c:showCatName val="0"/>
          <c:showSerName val="0"/>
          <c:showPercent val="0"/>
          <c:showBubbleSize val="0"/>
        </c:dLbls>
        <c:gapWidth val="182"/>
        <c:axId val="-1236572832"/>
        <c:axId val="-1236584256"/>
      </c:barChart>
      <c:catAx>
        <c:axId val="-12365728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84256"/>
        <c:crosses val="autoZero"/>
        <c:auto val="1"/>
        <c:lblAlgn val="ctr"/>
        <c:lblOffset val="100"/>
        <c:noMultiLvlLbl val="0"/>
      </c:catAx>
      <c:valAx>
        <c:axId val="-1236584256"/>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23657283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Лист1!$A$2:$A$10</c:f>
              <c:strCache>
                <c:ptCount val="9"/>
                <c:pt idx="0">
                  <c:v>Здоровье (n=134)</c:v>
                </c:pt>
                <c:pt idx="1">
                  <c:v>Группа крови и резус фактор  (n=6)</c:v>
                </c:pt>
                <c:pt idx="2">
                  <c:v>Внешние признаки (фенотип) (n=34)</c:v>
                </c:pt>
                <c:pt idx="3">
                  <c:v>Образование (n=3)</c:v>
                </c:pt>
                <c:pt idx="4">
                  <c:v>Знак зодиака (n=0)</c:v>
                </c:pt>
                <c:pt idx="5">
                  <c:v>Откуда родом, где проживает (n=1)</c:v>
                </c:pt>
                <c:pt idx="6">
                  <c:v>Был ли ранее этот донор донором (n=1)</c:v>
                </c:pt>
                <c:pt idx="7">
                  <c:v>Сколько детей у данного донора (n=4)</c:v>
                </c:pt>
                <c:pt idx="8">
                  <c:v>Род, жуз (в РК) (n=7)</c:v>
                </c:pt>
              </c:strCache>
            </c:strRef>
          </c:cat>
          <c:val>
            <c:numRef>
              <c:f>Лист1!$B$2:$B$10</c:f>
              <c:numCache>
                <c:formatCode>0.0%</c:formatCode>
                <c:ptCount val="9"/>
                <c:pt idx="0">
                  <c:v>0.70499999999999996</c:v>
                </c:pt>
                <c:pt idx="1">
                  <c:v>3.2000000000000001E-2</c:v>
                </c:pt>
                <c:pt idx="2">
                  <c:v>0.17899999999999999</c:v>
                </c:pt>
                <c:pt idx="3">
                  <c:v>1.6E-2</c:v>
                </c:pt>
                <c:pt idx="4">
                  <c:v>0</c:v>
                </c:pt>
                <c:pt idx="5">
                  <c:v>5.0000000000000001E-3</c:v>
                </c:pt>
                <c:pt idx="6">
                  <c:v>5.0000000000000001E-3</c:v>
                </c:pt>
                <c:pt idx="7">
                  <c:v>2.1000000000000001E-2</c:v>
                </c:pt>
                <c:pt idx="8">
                  <c:v>3.6999999999999998E-2</c:v>
                </c:pt>
              </c:numCache>
            </c:numRef>
          </c:val>
          <c:extLst xmlns:c16r2="http://schemas.microsoft.com/office/drawing/2015/06/chart">
            <c:ext xmlns:c16="http://schemas.microsoft.com/office/drawing/2014/chart" uri="{C3380CC4-5D6E-409C-BE32-E72D297353CC}">
              <c16:uniqueId val="{00000000-69DE-4702-BEDD-D513F50E97AF}"/>
            </c:ext>
          </c:extLst>
        </c:ser>
        <c:dLbls>
          <c:dLblPos val="outEnd"/>
          <c:showLegendKey val="0"/>
          <c:showVal val="1"/>
          <c:showCatName val="0"/>
          <c:showSerName val="0"/>
          <c:showPercent val="0"/>
          <c:showBubbleSize val="0"/>
        </c:dLbls>
        <c:gapWidth val="182"/>
        <c:axId val="-1236578816"/>
        <c:axId val="-1236583168"/>
      </c:barChart>
      <c:catAx>
        <c:axId val="-123657881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83168"/>
        <c:crosses val="autoZero"/>
        <c:auto val="1"/>
        <c:lblAlgn val="ctr"/>
        <c:lblOffset val="100"/>
        <c:noMultiLvlLbl val="0"/>
      </c:catAx>
      <c:valAx>
        <c:axId val="-1236583168"/>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23657881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4">
                <a:lumMod val="60000"/>
                <a:lumOff val="40000"/>
              </a:schemeClr>
            </a:solidFill>
            <a:ln>
              <a:noFill/>
            </a:ln>
            <a:effectLst/>
          </c:spPr>
          <c:invertIfNegative val="0"/>
          <c:dLbls>
            <c:dLbl>
              <c:idx val="0"/>
              <c:layout>
                <c:manualLayout>
                  <c:x val="0"/>
                  <c:y val="0"/>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FD5D-8B43-9AF3-AD1B1DD374A5}"/>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Лист1!$A$2:$A$10</c:f>
              <c:strCache>
                <c:ptCount val="9"/>
                <c:pt idx="0">
                  <c:v>Здоров ли донор, обследован ли? в том числе генетически (n=172)</c:v>
                </c:pt>
                <c:pt idx="1">
                  <c:v>Группа крови и резус фактор  (n=80)</c:v>
                </c:pt>
                <c:pt idx="2">
                  <c:v>Внешние признаки (фенотип) (n=149)</c:v>
                </c:pt>
                <c:pt idx="3">
                  <c:v>Образование (n=98)</c:v>
                </c:pt>
                <c:pt idx="4">
                  <c:v>Знак зодиака (n=12)</c:v>
                </c:pt>
                <c:pt idx="5">
                  <c:v>Откуда родом, где проживает (n=23)</c:v>
                </c:pt>
                <c:pt idx="6">
                  <c:v>Был ли ранее этот донор донором (n=43)</c:v>
                </c:pt>
                <c:pt idx="7">
                  <c:v>Сколько детей у данного донора (n=0)</c:v>
                </c:pt>
                <c:pt idx="8">
                  <c:v>Род, жуз (в РК) (n=43)</c:v>
                </c:pt>
              </c:strCache>
            </c:strRef>
          </c:cat>
          <c:val>
            <c:numRef>
              <c:f>Лист1!$B$2:$B$10</c:f>
              <c:numCache>
                <c:formatCode>0.0%</c:formatCode>
                <c:ptCount val="9"/>
                <c:pt idx="0">
                  <c:v>0.90500000000000003</c:v>
                </c:pt>
                <c:pt idx="1">
                  <c:v>0.42099999999999999</c:v>
                </c:pt>
                <c:pt idx="2">
                  <c:v>0.78400000000000003</c:v>
                </c:pt>
                <c:pt idx="3">
                  <c:v>0</c:v>
                </c:pt>
                <c:pt idx="4">
                  <c:v>6.3E-2</c:v>
                </c:pt>
                <c:pt idx="5">
                  <c:v>0.121</c:v>
                </c:pt>
                <c:pt idx="6">
                  <c:v>0.22600000000000001</c:v>
                </c:pt>
                <c:pt idx="7">
                  <c:v>0</c:v>
                </c:pt>
                <c:pt idx="8">
                  <c:v>0.22600000000000001</c:v>
                </c:pt>
              </c:numCache>
            </c:numRef>
          </c:val>
          <c:extLst xmlns:c16r2="http://schemas.microsoft.com/office/drawing/2015/06/chart">
            <c:ext xmlns:c16="http://schemas.microsoft.com/office/drawing/2014/chart" uri="{C3380CC4-5D6E-409C-BE32-E72D297353CC}">
              <c16:uniqueId val="{00000000-3A51-4F77-9FD9-C9D190E8FDB4}"/>
            </c:ext>
          </c:extLst>
        </c:ser>
        <c:dLbls>
          <c:dLblPos val="outEnd"/>
          <c:showLegendKey val="0"/>
          <c:showVal val="1"/>
          <c:showCatName val="0"/>
          <c:showSerName val="0"/>
          <c:showPercent val="0"/>
          <c:showBubbleSize val="0"/>
        </c:dLbls>
        <c:gapWidth val="182"/>
        <c:axId val="-1236575552"/>
        <c:axId val="-1236582080"/>
      </c:barChart>
      <c:catAx>
        <c:axId val="-1236575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82080"/>
        <c:crosses val="autoZero"/>
        <c:auto val="1"/>
        <c:lblAlgn val="ctr"/>
        <c:lblOffset val="100"/>
        <c:noMultiLvlLbl val="0"/>
      </c:catAx>
      <c:valAx>
        <c:axId val="-1236582080"/>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23657555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1DDE-4EA0-A046-A8105B402715}"/>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1DDE-4EA0-A046-A8105B402715}"/>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1DDE-4EA0-A046-A8105B402715}"/>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163)</c:v>
                </c:pt>
                <c:pt idx="1">
                  <c:v>Нет (n= 8)</c:v>
                </c:pt>
                <c:pt idx="2">
                  <c:v>Сомневаюсь (n= 19)</c:v>
                </c:pt>
              </c:strCache>
            </c:strRef>
          </c:cat>
          <c:val>
            <c:numRef>
              <c:f>Лист1!$B$2:$B$4</c:f>
              <c:numCache>
                <c:formatCode>0%</c:formatCode>
                <c:ptCount val="3"/>
                <c:pt idx="0">
                  <c:v>0.86</c:v>
                </c:pt>
                <c:pt idx="1">
                  <c:v>0.04</c:v>
                </c:pt>
                <c:pt idx="2">
                  <c:v>0.1</c:v>
                </c:pt>
              </c:numCache>
            </c:numRef>
          </c:val>
          <c:extLst xmlns:c16r2="http://schemas.microsoft.com/office/drawing/2015/06/chart">
            <c:ext xmlns:c16="http://schemas.microsoft.com/office/drawing/2014/chart" uri="{C3380CC4-5D6E-409C-BE32-E72D297353CC}">
              <c16:uniqueId val="{00000000-2151-4BFB-97A9-15E5898FE942}"/>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4C72-40B8-943E-FF3BD46D6C43}"/>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4C72-40B8-943E-FF3BD46D6C43}"/>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4C72-40B8-943E-FF3BD46D6C43}"/>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151)</c:v>
                </c:pt>
                <c:pt idx="1">
                  <c:v>Нет (n= 16)</c:v>
                </c:pt>
                <c:pt idx="2">
                  <c:v>Сомневаюсь (n= 23)</c:v>
                </c:pt>
              </c:strCache>
            </c:strRef>
          </c:cat>
          <c:val>
            <c:numRef>
              <c:f>Лист1!$B$2:$B$4</c:f>
              <c:numCache>
                <c:formatCode>0.0%</c:formatCode>
                <c:ptCount val="3"/>
                <c:pt idx="0">
                  <c:v>0.79500000000000004</c:v>
                </c:pt>
                <c:pt idx="1">
                  <c:v>8.4000000000000005E-2</c:v>
                </c:pt>
                <c:pt idx="2">
                  <c:v>0.17899999999999999</c:v>
                </c:pt>
              </c:numCache>
            </c:numRef>
          </c:val>
          <c:extLst xmlns:c16r2="http://schemas.microsoft.com/office/drawing/2015/06/chart">
            <c:ext xmlns:c16="http://schemas.microsoft.com/office/drawing/2014/chart" uri="{C3380CC4-5D6E-409C-BE32-E72D297353CC}">
              <c16:uniqueId val="{00000006-4C72-40B8-943E-FF3BD46D6C43}"/>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DB33-4E62-8B55-1D64C8DB0407}"/>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DB33-4E62-8B55-1D64C8DB0407}"/>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DB33-4E62-8B55-1D64C8DB0407}"/>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151)</c:v>
                </c:pt>
                <c:pt idx="1">
                  <c:v>Нет (n= 16)</c:v>
                </c:pt>
                <c:pt idx="2">
                  <c:v>Сомневаюсь (n= 23)</c:v>
                </c:pt>
              </c:strCache>
            </c:strRef>
          </c:cat>
          <c:val>
            <c:numRef>
              <c:f>Лист1!$B$2:$B$4</c:f>
              <c:numCache>
                <c:formatCode>0.0%</c:formatCode>
                <c:ptCount val="3"/>
                <c:pt idx="0">
                  <c:v>0.79500000000000004</c:v>
                </c:pt>
                <c:pt idx="1">
                  <c:v>8.4000000000000005E-2</c:v>
                </c:pt>
                <c:pt idx="2">
                  <c:v>0.17899999999999999</c:v>
                </c:pt>
              </c:numCache>
            </c:numRef>
          </c:val>
          <c:extLst xmlns:c16r2="http://schemas.microsoft.com/office/drawing/2015/06/chart">
            <c:ext xmlns:c16="http://schemas.microsoft.com/office/drawing/2014/chart" uri="{C3380CC4-5D6E-409C-BE32-E72D297353CC}">
              <c16:uniqueId val="{00000006-DB33-4E62-8B55-1D64C8DB0407}"/>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05182972818053"/>
          <c:y val="0.16955684007707128"/>
          <c:w val="0.75138464013837347"/>
          <c:h val="0.74566473988439308"/>
        </c:manualLayout>
      </c:layout>
      <c:barChart>
        <c:barDir val="bar"/>
        <c:grouping val="clustered"/>
        <c:varyColors val="0"/>
        <c:ser>
          <c:idx val="0"/>
          <c:order val="0"/>
          <c:tx>
            <c:strRef>
              <c:f>Лист1!$B$1</c:f>
              <c:strCache>
                <c:ptCount val="1"/>
                <c:pt idx="0">
                  <c:v>Столбец1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2"/>
                <c:pt idx="0">
                  <c:v>37-41 (n=12)</c:v>
                </c:pt>
                <c:pt idx="1">
                  <c:v>37-41 (n=20)</c:v>
                </c:pt>
              </c:strCache>
            </c:strRef>
          </c:cat>
          <c:val>
            <c:numRef>
              <c:f>Лист1!$B$2:$B$4</c:f>
              <c:numCache>
                <c:formatCode>0.00%</c:formatCode>
                <c:ptCount val="3"/>
                <c:pt idx="0">
                  <c:v>0.375</c:v>
                </c:pt>
                <c:pt idx="1">
                  <c:v>0.625</c:v>
                </c:pt>
              </c:numCache>
            </c:numRef>
          </c:val>
          <c:extLst xmlns:c16r2="http://schemas.microsoft.com/office/drawing/2015/06/chart">
            <c:ext xmlns:c16="http://schemas.microsoft.com/office/drawing/2014/chart" uri="{C3380CC4-5D6E-409C-BE32-E72D297353CC}">
              <c16:uniqueId val="{00000000-B8DD-42F5-ADED-7CD509A0FEF7}"/>
            </c:ext>
          </c:extLst>
        </c:ser>
        <c:ser>
          <c:idx val="1"/>
          <c:order val="1"/>
          <c:tx>
            <c:strRef>
              <c:f>Лист1!$C$1</c:f>
              <c:strCache>
                <c:ptCount val="1"/>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2"/>
                <c:pt idx="0">
                  <c:v>37-41 (n=12)</c:v>
                </c:pt>
                <c:pt idx="1">
                  <c:v>37-41 (n=20)</c:v>
                </c:pt>
              </c:strCache>
            </c:strRef>
          </c:cat>
          <c:val>
            <c:numRef>
              <c:f>Лист1!$C$2:$C$4</c:f>
              <c:numCache>
                <c:formatCode>General</c:formatCode>
                <c:ptCount val="3"/>
              </c:numCache>
            </c:numRef>
          </c:val>
          <c:extLst xmlns:c16r2="http://schemas.microsoft.com/office/drawing/2015/06/chart">
            <c:ext xmlns:c16="http://schemas.microsoft.com/office/drawing/2014/chart" uri="{C3380CC4-5D6E-409C-BE32-E72D297353CC}">
              <c16:uniqueId val="{00000001-B8DD-42F5-ADED-7CD509A0FEF7}"/>
            </c:ext>
          </c:extLst>
        </c:ser>
        <c:dLbls>
          <c:dLblPos val="outEnd"/>
          <c:showLegendKey val="0"/>
          <c:showVal val="1"/>
          <c:showCatName val="0"/>
          <c:showSerName val="0"/>
          <c:showPercent val="0"/>
          <c:showBubbleSize val="0"/>
        </c:dLbls>
        <c:gapWidth val="182"/>
        <c:axId val="-1236578272"/>
        <c:axId val="-1236574464"/>
      </c:barChart>
      <c:catAx>
        <c:axId val="-12365782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74464"/>
        <c:crosses val="autoZero"/>
        <c:auto val="1"/>
        <c:lblAlgn val="ctr"/>
        <c:lblOffset val="100"/>
        <c:noMultiLvlLbl val="0"/>
      </c:catAx>
      <c:valAx>
        <c:axId val="-1236574464"/>
        <c:scaling>
          <c:orientation val="minMax"/>
        </c:scaling>
        <c:delete val="1"/>
        <c:axPos val="b"/>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crossAx val="-12365782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0C6C-4868-A27E-61B01EED75A1}"/>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0C6C-4868-A27E-61B01EED75A1}"/>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0C6C-4868-A27E-61B01EED75A1}"/>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14)</c:v>
                </c:pt>
                <c:pt idx="1">
                  <c:v>Нет (n= 18)</c:v>
                </c:pt>
              </c:strCache>
            </c:strRef>
          </c:cat>
          <c:val>
            <c:numRef>
              <c:f>Лист1!$B$2:$B$3</c:f>
              <c:numCache>
                <c:formatCode>0%</c:formatCode>
                <c:ptCount val="2"/>
                <c:pt idx="0">
                  <c:v>0.44</c:v>
                </c:pt>
                <c:pt idx="1">
                  <c:v>0.56000000000000005</c:v>
                </c:pt>
              </c:numCache>
            </c:numRef>
          </c:val>
          <c:extLst xmlns:c16r2="http://schemas.microsoft.com/office/drawing/2015/06/chart">
            <c:ext xmlns:c16="http://schemas.microsoft.com/office/drawing/2014/chart" uri="{C3380CC4-5D6E-409C-BE32-E72D297353CC}">
              <c16:uniqueId val="{00000006-0C6C-4868-A27E-61B01EED75A1}"/>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A239-44EA-BD1F-6B70D662E7DC}"/>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A239-44EA-BD1F-6B70D662E7DC}"/>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A239-44EA-BD1F-6B70D662E7DC}"/>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14)</c:v>
                </c:pt>
                <c:pt idx="1">
                  <c:v>Нет (n= 18)</c:v>
                </c:pt>
              </c:strCache>
            </c:strRef>
          </c:cat>
          <c:val>
            <c:numRef>
              <c:f>Лист1!$B$2:$B$3</c:f>
              <c:numCache>
                <c:formatCode>0%</c:formatCode>
                <c:ptCount val="2"/>
                <c:pt idx="0">
                  <c:v>0.44</c:v>
                </c:pt>
                <c:pt idx="1">
                  <c:v>0.56000000000000005</c:v>
                </c:pt>
              </c:numCache>
            </c:numRef>
          </c:val>
          <c:extLst xmlns:c16r2="http://schemas.microsoft.com/office/drawing/2015/06/chart">
            <c:ext xmlns:c16="http://schemas.microsoft.com/office/drawing/2014/chart" uri="{C3380CC4-5D6E-409C-BE32-E72D297353CC}">
              <c16:uniqueId val="{00000006-A239-44EA-BD1F-6B70D662E7DC}"/>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dk1"/>
                </a:solidFill>
                <a:latin typeface="Times New Roman" panose="02020603050405020304" pitchFamily="18" charset="0"/>
                <a:ea typeface="+mn-ea"/>
                <a:cs typeface="Times New Roman" panose="02020603050405020304" pitchFamily="18" charset="0"/>
              </a:defRPr>
            </a:pPr>
            <a:r>
              <a:rPr lang="ru-RU">
                <a:latin typeface="Times New Roman" panose="02020603050405020304" pitchFamily="18" charset="0"/>
                <a:cs typeface="Times New Roman" panose="02020603050405020304" pitchFamily="18" charset="0"/>
              </a:rPr>
              <a:t> </a:t>
            </a:r>
            <a:r>
              <a:rPr lang="ru-RU" sz="1400" b="0">
                <a:latin typeface="Times New Roman" panose="02020603050405020304" pitchFamily="18" charset="0"/>
                <a:cs typeface="Times New Roman" panose="02020603050405020304" pitchFamily="18" charset="0"/>
              </a:rPr>
              <a:t>Ваш первый вопрос о доноре? (один ответ)</a:t>
            </a:r>
          </a:p>
        </c:rich>
      </c:tx>
      <c:overlay val="0"/>
      <c:spPr>
        <a:noFill/>
        <a:ln>
          <a:noFill/>
        </a:ln>
        <a:effectLst/>
      </c:spPr>
    </c:title>
    <c:autoTitleDeleted val="0"/>
    <c:plotArea>
      <c:layout/>
      <c:barChart>
        <c:barDir val="bar"/>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'[Шаблон анкеты заказчицы донорских ооцитов(Ответы) (1).xlsx] 10. Что вам важно'!$R$13:$W$13</c:f>
              <c:strCache>
                <c:ptCount val="6"/>
                <c:pt idx="0">
                  <c:v>здоровье</c:v>
                </c:pt>
                <c:pt idx="1">
                  <c:v>группа крови и резус фактор</c:v>
                </c:pt>
                <c:pt idx="2">
                  <c:v>внешние признаки (фенотип)</c:v>
                </c:pt>
                <c:pt idx="3">
                  <c:v>откуда родом, где проживает</c:v>
                </c:pt>
                <c:pt idx="4">
                  <c:v>был ли ранее этот донор донором</c:v>
                </c:pt>
                <c:pt idx="5">
                  <c:v>сколько детей у данного донора</c:v>
                </c:pt>
              </c:strCache>
            </c:strRef>
          </c:cat>
          <c:val>
            <c:numRef>
              <c:f>'[Шаблон анкеты заказчицы донорских ооцитов(Ответы) (1).xlsx] 10. Что вам важно'!$R$14:$W$14</c:f>
              <c:numCache>
                <c:formatCode>General</c:formatCode>
                <c:ptCount val="6"/>
                <c:pt idx="0">
                  <c:v>14</c:v>
                </c:pt>
                <c:pt idx="1">
                  <c:v>1</c:v>
                </c:pt>
                <c:pt idx="2">
                  <c:v>13</c:v>
                </c:pt>
                <c:pt idx="3">
                  <c:v>1</c:v>
                </c:pt>
                <c:pt idx="4">
                  <c:v>1</c:v>
                </c:pt>
                <c:pt idx="5">
                  <c:v>2</c:v>
                </c:pt>
              </c:numCache>
            </c:numRef>
          </c:val>
          <c:extLst xmlns:c16r2="http://schemas.microsoft.com/office/drawing/2015/06/chart">
            <c:ext xmlns:c16="http://schemas.microsoft.com/office/drawing/2014/chart" uri="{C3380CC4-5D6E-409C-BE32-E72D297353CC}">
              <c16:uniqueId val="{00000000-259A-40A7-9CB2-8A16CFF1ED33}"/>
            </c:ext>
          </c:extLst>
        </c:ser>
        <c:dLbls>
          <c:showLegendKey val="0"/>
          <c:showVal val="0"/>
          <c:showCatName val="0"/>
          <c:showSerName val="0"/>
          <c:showPercent val="0"/>
          <c:showBubbleSize val="0"/>
        </c:dLbls>
        <c:gapWidth val="100"/>
        <c:axId val="-1236586432"/>
        <c:axId val="-1236583712"/>
      </c:barChart>
      <c:catAx>
        <c:axId val="-1236586432"/>
        <c:scaling>
          <c:orientation val="minMax"/>
        </c:scaling>
        <c:delete val="0"/>
        <c:axPos val="l"/>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crossAx val="-1236583712"/>
        <c:crosses val="autoZero"/>
        <c:auto val="1"/>
        <c:lblAlgn val="ctr"/>
        <c:lblOffset val="100"/>
        <c:noMultiLvlLbl val="0"/>
      </c:catAx>
      <c:valAx>
        <c:axId val="-1236583712"/>
        <c:scaling>
          <c:orientation val="minMax"/>
        </c:scaling>
        <c:delete val="0"/>
        <c:axPos val="b"/>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solidFill>
                <a:latin typeface="+mn-lt"/>
                <a:ea typeface="+mn-ea"/>
                <a:cs typeface="+mn-cs"/>
              </a:defRPr>
            </a:pPr>
            <a:endParaRPr lang="ru-RU"/>
          </a:p>
        </c:txPr>
        <c:crossAx val="-1236586432"/>
        <c:crosses val="autoZero"/>
        <c:crossBetween val="between"/>
      </c:valAx>
      <c:spPr>
        <a:noFill/>
        <a:ln>
          <a:noFill/>
        </a:ln>
        <a:effectLst/>
      </c:spPr>
    </c:plotArea>
    <c:plotVisOnly val="1"/>
    <c:dispBlanksAs val="gap"/>
    <c:showDLblsOverMax val="0"/>
  </c:chart>
  <c:spPr>
    <a:solidFill>
      <a:schemeClr val="lt1"/>
    </a:solidFill>
    <a:ln w="12700" cap="flat" cmpd="sng" algn="ctr">
      <a:solidFill>
        <a:schemeClr val="accent6"/>
      </a:solidFill>
      <a:prstDash val="solid"/>
      <a:miter lim="800000"/>
    </a:ln>
    <a:effectLst/>
  </c:spPr>
  <c:txPr>
    <a:bodyPr/>
    <a:lstStyle/>
    <a:p>
      <a:pPr>
        <a:defRPr>
          <a:solidFill>
            <a:schemeClr val="dk1"/>
          </a:solidFill>
          <a:latin typeface="+mn-lt"/>
          <a:ea typeface="+mn-ea"/>
          <a:cs typeface="+mn-cs"/>
        </a:defRPr>
      </a:pPr>
      <a:endParaRPr lang="ru-RU"/>
    </a:p>
  </c:txPr>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2A07-47A1-924D-2620E9FBBBF1}"/>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2A07-47A1-924D-2620E9FBBBF1}"/>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2A07-47A1-924D-2620E9FBBBF1}"/>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12)</c:v>
                </c:pt>
                <c:pt idx="1">
                  <c:v>Нет (n= 14)</c:v>
                </c:pt>
                <c:pt idx="2">
                  <c:v>Сомневаюсь (n= 6)</c:v>
                </c:pt>
              </c:strCache>
            </c:strRef>
          </c:cat>
          <c:val>
            <c:numRef>
              <c:f>Лист1!$B$2:$B$4</c:f>
              <c:numCache>
                <c:formatCode>0%</c:formatCode>
                <c:ptCount val="3"/>
                <c:pt idx="0">
                  <c:v>0.38</c:v>
                </c:pt>
                <c:pt idx="1">
                  <c:v>0.44</c:v>
                </c:pt>
                <c:pt idx="2">
                  <c:v>0.19</c:v>
                </c:pt>
              </c:numCache>
            </c:numRef>
          </c:val>
          <c:extLst xmlns:c16r2="http://schemas.microsoft.com/office/drawing/2015/06/chart">
            <c:ext xmlns:c16="http://schemas.microsoft.com/office/drawing/2014/chart" uri="{C3380CC4-5D6E-409C-BE32-E72D297353CC}">
              <c16:uniqueId val="{00000006-2A07-47A1-924D-2620E9FBBBF1}"/>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Лист1!$A$2:$A$6</c:f>
              <c:strCache>
                <c:ptCount val="5"/>
                <c:pt idx="0">
                  <c:v>Не знаю (n=5)</c:v>
                </c:pt>
                <c:pt idx="1">
                  <c:v>Сомневаюсь (n=1)</c:v>
                </c:pt>
                <c:pt idx="2">
                  <c:v>Мне все равно(n=5)</c:v>
                </c:pt>
                <c:pt idx="3">
                  <c:v>Нет (n=4)</c:v>
                </c:pt>
                <c:pt idx="4">
                  <c:v>Да(n=17)</c:v>
                </c:pt>
              </c:strCache>
            </c:strRef>
          </c:cat>
          <c:val>
            <c:numRef>
              <c:f>Лист1!$B$2:$B$6</c:f>
              <c:numCache>
                <c:formatCode>0%</c:formatCode>
                <c:ptCount val="5"/>
                <c:pt idx="0">
                  <c:v>0.16</c:v>
                </c:pt>
                <c:pt idx="1">
                  <c:v>0.03</c:v>
                </c:pt>
                <c:pt idx="2">
                  <c:v>0.16</c:v>
                </c:pt>
                <c:pt idx="3">
                  <c:v>0.13</c:v>
                </c:pt>
                <c:pt idx="4">
                  <c:v>0.53</c:v>
                </c:pt>
              </c:numCache>
            </c:numRef>
          </c:val>
          <c:extLst xmlns:c16r2="http://schemas.microsoft.com/office/drawing/2015/06/chart">
            <c:ext xmlns:c16="http://schemas.microsoft.com/office/drawing/2014/chart" uri="{C3380CC4-5D6E-409C-BE32-E72D297353CC}">
              <c16:uniqueId val="{00000000-0227-4D91-B719-80127B6EADEA}"/>
            </c:ext>
          </c:extLst>
        </c:ser>
        <c:dLbls>
          <c:dLblPos val="outEnd"/>
          <c:showLegendKey val="0"/>
          <c:showVal val="1"/>
          <c:showCatName val="0"/>
          <c:showSerName val="0"/>
          <c:showPercent val="0"/>
          <c:showBubbleSize val="0"/>
        </c:dLbls>
        <c:gapWidth val="182"/>
        <c:axId val="-1236573920"/>
        <c:axId val="-1236573376"/>
      </c:barChart>
      <c:catAx>
        <c:axId val="-12365739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73376"/>
        <c:crosses val="autoZero"/>
        <c:auto val="1"/>
        <c:lblAlgn val="ctr"/>
        <c:lblOffset val="100"/>
        <c:noMultiLvlLbl val="0"/>
      </c:catAx>
      <c:valAx>
        <c:axId val="-1236573376"/>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123657392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6412-4403-AF04-6AE78C248D8F}"/>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6412-4403-AF04-6AE78C248D8F}"/>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6412-4403-AF04-6AE78C248D8F}"/>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18-25 лет  (n= 6)</c:v>
                </c:pt>
                <c:pt idx="1">
                  <c:v>26-35 лет (n= 29)</c:v>
                </c:pt>
              </c:strCache>
            </c:strRef>
          </c:cat>
          <c:val>
            <c:numRef>
              <c:f>Лист1!$B$2:$B$3</c:f>
              <c:numCache>
                <c:formatCode>0%</c:formatCode>
                <c:ptCount val="2"/>
                <c:pt idx="0">
                  <c:v>0.17</c:v>
                </c:pt>
                <c:pt idx="1">
                  <c:v>0.83</c:v>
                </c:pt>
              </c:numCache>
            </c:numRef>
          </c:val>
          <c:extLst xmlns:c16r2="http://schemas.microsoft.com/office/drawing/2015/06/chart">
            <c:ext xmlns:c16="http://schemas.microsoft.com/office/drawing/2014/chart" uri="{C3380CC4-5D6E-409C-BE32-E72D297353CC}">
              <c16:uniqueId val="{00000006-6412-4403-AF04-6AE78C248D8F}"/>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55D9-4808-AC43-3FE7748161C3}"/>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55D9-4808-AC43-3FE7748161C3}"/>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55D9-4808-AC43-3FE7748161C3}"/>
              </c:ext>
            </c:extLst>
          </c:dPt>
          <c:dPt>
            <c:idx val="3"/>
            <c:bubble3D val="0"/>
            <c:spPr>
              <a:solidFill>
                <a:schemeClr val="accent4"/>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7-1273-4C1E-BF02-8A0B0131618D}"/>
              </c:ext>
            </c:extLst>
          </c:dPt>
          <c:dPt>
            <c:idx val="4"/>
            <c:bubble3D val="0"/>
            <c:spPr>
              <a:solidFill>
                <a:schemeClr val="accent5"/>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9-1273-4C1E-BF02-8A0B0131618D}"/>
              </c:ext>
            </c:extLst>
          </c:dPt>
          <c:dPt>
            <c:idx val="5"/>
            <c:bubble3D val="0"/>
            <c:spPr>
              <a:solidFill>
                <a:schemeClr val="accent6"/>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B-1273-4C1E-BF02-8A0B0131618D}"/>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Лист1!$A$2:$A$7</c:f>
              <c:strCache>
                <c:ptCount val="6"/>
                <c:pt idx="0">
                  <c:v>казашка  (n= 20)</c:v>
                </c:pt>
                <c:pt idx="1">
                  <c:v>русская (n= 6)</c:v>
                </c:pt>
                <c:pt idx="2">
                  <c:v>уйгурка (n= 1)</c:v>
                </c:pt>
                <c:pt idx="3">
                  <c:v>смешанные нации (n= 5)</c:v>
                </c:pt>
                <c:pt idx="4">
                  <c:v>узбеки (n= 2)</c:v>
                </c:pt>
                <c:pt idx="5">
                  <c:v>другое (n= 1)</c:v>
                </c:pt>
              </c:strCache>
            </c:strRef>
          </c:cat>
          <c:val>
            <c:numRef>
              <c:f>Лист1!$B$2:$B$7</c:f>
              <c:numCache>
                <c:formatCode>0%</c:formatCode>
                <c:ptCount val="6"/>
                <c:pt idx="0">
                  <c:v>0.56999999999999995</c:v>
                </c:pt>
                <c:pt idx="1">
                  <c:v>0.17</c:v>
                </c:pt>
                <c:pt idx="2">
                  <c:v>0.03</c:v>
                </c:pt>
                <c:pt idx="3">
                  <c:v>0.14000000000000001</c:v>
                </c:pt>
                <c:pt idx="4">
                  <c:v>0.06</c:v>
                </c:pt>
                <c:pt idx="5">
                  <c:v>0.03</c:v>
                </c:pt>
              </c:numCache>
            </c:numRef>
          </c:val>
          <c:extLst xmlns:c16r2="http://schemas.microsoft.com/office/drawing/2015/06/chart">
            <c:ext xmlns:c16="http://schemas.microsoft.com/office/drawing/2014/chart" uri="{C3380CC4-5D6E-409C-BE32-E72D297353CC}">
              <c16:uniqueId val="{00000006-55D9-4808-AC43-3FE7748161C3}"/>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Лист1!$A$2:$A$4</c:f>
              <c:strCache>
                <c:ptCount val="3"/>
                <c:pt idx="0">
                  <c:v>1 ребенок (n=14)</c:v>
                </c:pt>
                <c:pt idx="1">
                  <c:v>2 ребенка (n=15)</c:v>
                </c:pt>
                <c:pt idx="2">
                  <c:v>3 и более(n=6)</c:v>
                </c:pt>
              </c:strCache>
            </c:strRef>
          </c:cat>
          <c:val>
            <c:numRef>
              <c:f>Лист1!$B$2:$B$4</c:f>
              <c:numCache>
                <c:formatCode>0%</c:formatCode>
                <c:ptCount val="3"/>
                <c:pt idx="0">
                  <c:v>0.4</c:v>
                </c:pt>
                <c:pt idx="1">
                  <c:v>0.43</c:v>
                </c:pt>
                <c:pt idx="2">
                  <c:v>0.17</c:v>
                </c:pt>
              </c:numCache>
            </c:numRef>
          </c:val>
          <c:extLst xmlns:c16r2="http://schemas.microsoft.com/office/drawing/2015/06/chart">
            <c:ext xmlns:c16="http://schemas.microsoft.com/office/drawing/2014/chart" uri="{C3380CC4-5D6E-409C-BE32-E72D297353CC}">
              <c16:uniqueId val="{00000000-EA9A-4067-A232-CDDA8F6EB29D}"/>
            </c:ext>
          </c:extLst>
        </c:ser>
        <c:dLbls>
          <c:dLblPos val="outEnd"/>
          <c:showLegendKey val="0"/>
          <c:showVal val="1"/>
          <c:showCatName val="0"/>
          <c:showSerName val="0"/>
          <c:showPercent val="0"/>
          <c:showBubbleSize val="0"/>
        </c:dLbls>
        <c:gapWidth val="182"/>
        <c:axId val="-1236571744"/>
        <c:axId val="-1236577184"/>
      </c:barChart>
      <c:catAx>
        <c:axId val="-123657174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77184"/>
        <c:crosses val="autoZero"/>
        <c:auto val="1"/>
        <c:lblAlgn val="ctr"/>
        <c:lblOffset val="100"/>
        <c:noMultiLvlLbl val="0"/>
      </c:catAx>
      <c:valAx>
        <c:axId val="-1236577184"/>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123657174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B1E8-4DD0-8960-E9E264F977BF}"/>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B1E8-4DD0-8960-E9E264F977BF}"/>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B1E8-4DD0-8960-E9E264F977BF}"/>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26)</c:v>
                </c:pt>
                <c:pt idx="1">
                  <c:v>Нет (n= 9)</c:v>
                </c:pt>
              </c:strCache>
            </c:strRef>
          </c:cat>
          <c:val>
            <c:numRef>
              <c:f>Лист1!$B$2:$B$3</c:f>
              <c:numCache>
                <c:formatCode>0.0%</c:formatCode>
                <c:ptCount val="2"/>
                <c:pt idx="0">
                  <c:v>0.74199999999999999</c:v>
                </c:pt>
                <c:pt idx="1">
                  <c:v>0.25800000000000001</c:v>
                </c:pt>
              </c:numCache>
            </c:numRef>
          </c:val>
          <c:extLst xmlns:c16r2="http://schemas.microsoft.com/office/drawing/2015/06/chart">
            <c:ext xmlns:c16="http://schemas.microsoft.com/office/drawing/2014/chart" uri="{C3380CC4-5D6E-409C-BE32-E72D297353CC}">
              <c16:uniqueId val="{00000006-B1E8-4DD0-8960-E9E264F977BF}"/>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dk1"/>
                </a:solidFill>
                <a:latin typeface="+mn-lt"/>
                <a:ea typeface="+mn-ea"/>
                <a:cs typeface="+mn-cs"/>
              </a:defRPr>
            </a:pPr>
            <a:endParaRPr lang="ru-RU" sz="1400" b="0" i="0" baseline="0">
              <a:effectLst/>
              <a:latin typeface="Times New Roman" panose="02020603050405020304" pitchFamily="18" charset="0"/>
              <a:cs typeface="Times New Roman" panose="02020603050405020304" pitchFamily="18" charset="0"/>
            </a:endParaRPr>
          </a:p>
          <a:p>
            <a:pPr>
              <a:defRPr sz="1600" b="1" i="0" u="none" strike="noStrike" kern="1200" baseline="0">
                <a:solidFill>
                  <a:schemeClr val="dk1"/>
                </a:solidFill>
                <a:latin typeface="+mn-lt"/>
                <a:ea typeface="+mn-ea"/>
                <a:cs typeface="+mn-cs"/>
              </a:defRPr>
            </a:pPr>
            <a:endParaRPr lang="ru-RU" sz="1400">
              <a:effectLst/>
              <a:latin typeface="Times New Roman" panose="02020603050405020304" pitchFamily="18" charset="0"/>
              <a:cs typeface="Times New Roman" panose="02020603050405020304" pitchFamily="18" charset="0"/>
            </a:endParaRPr>
          </a:p>
        </c:rich>
      </c:tx>
      <c:overlay val="0"/>
      <c:spPr>
        <a:noFill/>
        <a:ln>
          <a:noFill/>
        </a:ln>
        <a:effectLst/>
      </c:sp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explosion val="65"/>
          <c:dPt>
            <c:idx val="0"/>
            <c:bubble3D val="0"/>
            <c:explosion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sp3d/>
            </c:spPr>
            <c:extLst xmlns:c16r2="http://schemas.microsoft.com/office/drawing/2015/06/chart">
              <c:ext xmlns:c16="http://schemas.microsoft.com/office/drawing/2014/chart" uri="{C3380CC4-5D6E-409C-BE32-E72D297353CC}">
                <c16:uniqueId val="{00000001-73E8-4149-9346-643800871A23}"/>
              </c:ext>
            </c:extLst>
          </c:dPt>
          <c:dPt>
            <c:idx val="1"/>
            <c:bubble3D val="0"/>
            <c:explosion val="41"/>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sp3d/>
            </c:spPr>
            <c:extLst xmlns:c16r2="http://schemas.microsoft.com/office/drawing/2015/06/chart">
              <c:ext xmlns:c16="http://schemas.microsoft.com/office/drawing/2014/chart" uri="{C3380CC4-5D6E-409C-BE32-E72D297353CC}">
                <c16:uniqueId val="{00000003-73E8-4149-9346-643800871A23}"/>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sp3d/>
            </c:spPr>
            <c:extLst xmlns:c16r2="http://schemas.microsoft.com/office/drawing/2015/06/chart">
              <c:ext xmlns:c16="http://schemas.microsoft.com/office/drawing/2014/chart" uri="{C3380CC4-5D6E-409C-BE32-E72D297353CC}">
                <c16:uniqueId val="{00000005-73E8-4149-9346-643800871A23}"/>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sp3d/>
            </c:spPr>
            <c:extLst xmlns:c16r2="http://schemas.microsoft.com/office/drawing/2015/06/chart">
              <c:ext xmlns:c16="http://schemas.microsoft.com/office/drawing/2014/chart" uri="{C3380CC4-5D6E-409C-BE32-E72D297353CC}">
                <c16:uniqueId val="{00000007-73E8-4149-9346-643800871A23}"/>
              </c:ext>
            </c:extLst>
          </c:dPt>
          <c:dLbls>
            <c:spPr>
              <a:solidFill>
                <a:schemeClr val="bg2"/>
              </a:solidFill>
              <a:ln>
                <a:noFill/>
              </a:ln>
              <a:effectLst/>
            </c:spPr>
            <c:txPr>
              <a:bodyPr rot="0" spcFirstLastPara="1" vertOverflow="ellipsis" vert="horz" wrap="square" anchor="ctr" anchorCtr="1"/>
              <a:lstStyle/>
              <a:p>
                <a:pPr>
                  <a:defRPr sz="9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dLblPos val="ctr"/>
            <c:showLegendKey val="0"/>
            <c:showVal val="0"/>
            <c:showCatName val="0"/>
            <c:showSerName val="0"/>
            <c:showPercent val="1"/>
            <c:showBubbleSize val="0"/>
            <c:showLeaderLines val="1"/>
            <c:leaderLines>
              <c:spPr>
                <a:ln w="9525">
                  <a:solidFill>
                    <a:schemeClr val="tx2">
                      <a:lumMod val="35000"/>
                      <a:lumOff val="65000"/>
                    </a:schemeClr>
                  </a:solidFill>
                </a:ln>
                <a:effectLst/>
              </c:spPr>
            </c:leaderLines>
            <c:extLst xmlns:c16r2="http://schemas.microsoft.com/office/drawing/2015/06/chart">
              <c:ext xmlns:c15="http://schemas.microsoft.com/office/drawing/2012/chart" uri="{CE6537A1-D6FC-4f65-9D91-7224C49458BB}"/>
            </c:extLst>
          </c:dLbls>
          <c:cat>
            <c:strRef>
              <c:f>'[Шаблон анкеты доноры ооцитов (Ответы).xlsx]13. Если вы ранее'!$O$12:$R$12</c:f>
              <c:strCache>
                <c:ptCount val="4"/>
                <c:pt idx="0">
                  <c:v>да</c:v>
                </c:pt>
                <c:pt idx="1">
                  <c:v>нет</c:v>
                </c:pt>
                <c:pt idx="2">
                  <c:v>не знаю</c:v>
                </c:pt>
                <c:pt idx="3">
                  <c:v>сомневаюсь</c:v>
                </c:pt>
              </c:strCache>
            </c:strRef>
          </c:cat>
          <c:val>
            <c:numRef>
              <c:f>'[Шаблон анкеты доноры ооцитов (Ответы).xlsx]13. Если вы ранее'!$O$13:$R$13</c:f>
              <c:numCache>
                <c:formatCode>General</c:formatCode>
                <c:ptCount val="4"/>
                <c:pt idx="0">
                  <c:v>26</c:v>
                </c:pt>
                <c:pt idx="1">
                  <c:v>7</c:v>
                </c:pt>
                <c:pt idx="2">
                  <c:v>1</c:v>
                </c:pt>
                <c:pt idx="3">
                  <c:v>1</c:v>
                </c:pt>
              </c:numCache>
            </c:numRef>
          </c:val>
          <c:extLst xmlns:c16r2="http://schemas.microsoft.com/office/drawing/2015/06/chart">
            <c:ext xmlns:c16="http://schemas.microsoft.com/office/drawing/2014/chart" uri="{C3380CC4-5D6E-409C-BE32-E72D297353CC}">
              <c16:uniqueId val="{00000008-73E8-4149-9346-643800871A23}"/>
            </c:ext>
          </c:extLst>
        </c:ser>
        <c:dLbls>
          <c:dLblPos val="ctr"/>
          <c:showLegendKey val="0"/>
          <c:showVal val="0"/>
          <c:showCatName val="0"/>
          <c:showSerName val="0"/>
          <c:showPercent val="1"/>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lt1"/>
    </a:solidFill>
    <a:ln w="12700" cap="flat" cmpd="sng" algn="ctr">
      <a:solidFill>
        <a:schemeClr val="accent6"/>
      </a:solidFill>
      <a:prstDash val="solid"/>
      <a:miter lim="800000"/>
    </a:ln>
    <a:effectLst/>
  </c:spPr>
  <c:txPr>
    <a:bodyPr/>
    <a:lstStyle/>
    <a:p>
      <a:pPr>
        <a:defRPr>
          <a:solidFill>
            <a:schemeClr val="dk1"/>
          </a:solidFill>
          <a:latin typeface="+mn-lt"/>
          <a:ea typeface="+mn-ea"/>
          <a:cs typeface="+mn-cs"/>
        </a:defRPr>
      </a:pPr>
      <a:endParaRPr lang="ru-RU"/>
    </a:p>
  </c:txPr>
  <c:externalData r:id="rId1">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8310-0C44-A88C-B99E3986E09D}"/>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8310-0C44-A88C-B99E3986E09D}"/>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8310-0C44-A88C-B99E3986E09D}"/>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30)</c:v>
                </c:pt>
                <c:pt idx="1">
                  <c:v>Нет (n= 5)</c:v>
                </c:pt>
              </c:strCache>
            </c:strRef>
          </c:cat>
          <c:val>
            <c:numRef>
              <c:f>Лист1!$B$2:$B$3</c:f>
              <c:numCache>
                <c:formatCode>0%</c:formatCode>
                <c:ptCount val="2"/>
                <c:pt idx="0">
                  <c:v>0.86</c:v>
                </c:pt>
                <c:pt idx="1">
                  <c:v>0.14000000000000001</c:v>
                </c:pt>
              </c:numCache>
            </c:numRef>
          </c:val>
          <c:extLst xmlns:c16r2="http://schemas.microsoft.com/office/drawing/2015/06/chart">
            <c:ext xmlns:c16="http://schemas.microsoft.com/office/drawing/2014/chart" uri="{C3380CC4-5D6E-409C-BE32-E72D297353CC}">
              <c16:uniqueId val="{00000006-8310-0C44-A88C-B99E3986E09D}"/>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01A7-4590-B8D4-5E42CDA8F470}"/>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01A7-4590-B8D4-5E42CDA8F470}"/>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01A7-4590-B8D4-5E42CDA8F470}"/>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15)</c:v>
                </c:pt>
                <c:pt idx="1">
                  <c:v>Нет (n= 3)</c:v>
                </c:pt>
                <c:pt idx="2">
                  <c:v>Хотелось больше (n= 17) </c:v>
                </c:pt>
              </c:strCache>
            </c:strRef>
          </c:cat>
          <c:val>
            <c:numRef>
              <c:f>Лист1!$B$2:$B$4</c:f>
              <c:numCache>
                <c:formatCode>0%</c:formatCode>
                <c:ptCount val="3"/>
                <c:pt idx="0">
                  <c:v>0.43</c:v>
                </c:pt>
                <c:pt idx="1">
                  <c:v>8.5000000000000006E-2</c:v>
                </c:pt>
                <c:pt idx="2">
                  <c:v>0.48499999999999999</c:v>
                </c:pt>
              </c:numCache>
            </c:numRef>
          </c:val>
          <c:extLst xmlns:c16r2="http://schemas.microsoft.com/office/drawing/2015/06/chart">
            <c:ext xmlns:c16="http://schemas.microsoft.com/office/drawing/2014/chart" uri="{C3380CC4-5D6E-409C-BE32-E72D297353CC}">
              <c16:uniqueId val="{00000006-01A7-4590-B8D4-5E42CDA8F470}"/>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1734-4BE8-95F7-61BBE02A3A21}"/>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1734-4BE8-95F7-61BBE02A3A21}"/>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1734-4BE8-95F7-61BBE02A3A21}"/>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13)</c:v>
                </c:pt>
                <c:pt idx="1">
                  <c:v>Нет (n= 22)</c:v>
                </c:pt>
              </c:strCache>
            </c:strRef>
          </c:cat>
          <c:val>
            <c:numRef>
              <c:f>Лист1!$B$2:$B$3</c:f>
              <c:numCache>
                <c:formatCode>0%</c:formatCode>
                <c:ptCount val="2"/>
                <c:pt idx="0">
                  <c:v>0.37</c:v>
                </c:pt>
                <c:pt idx="1">
                  <c:v>0.63</c:v>
                </c:pt>
              </c:numCache>
            </c:numRef>
          </c:val>
          <c:extLst xmlns:c16r2="http://schemas.microsoft.com/office/drawing/2015/06/chart">
            <c:ext xmlns:c16="http://schemas.microsoft.com/office/drawing/2014/chart" uri="{C3380CC4-5D6E-409C-BE32-E72D297353CC}">
              <c16:uniqueId val="{00000006-1734-4BE8-95F7-61BBE02A3A21}"/>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22C5-49ED-B60F-FFF971DC6F7D}"/>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22C5-49ED-B60F-FFF971DC6F7D}"/>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22C5-49ED-B60F-FFF971DC6F7D}"/>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14)</c:v>
                </c:pt>
                <c:pt idx="1">
                  <c:v>Нет (n= 21)</c:v>
                </c:pt>
              </c:strCache>
            </c:strRef>
          </c:cat>
          <c:val>
            <c:numRef>
              <c:f>Лист1!$B$2:$B$3</c:f>
              <c:numCache>
                <c:formatCode>0%</c:formatCode>
                <c:ptCount val="2"/>
                <c:pt idx="0">
                  <c:v>0.4</c:v>
                </c:pt>
                <c:pt idx="1">
                  <c:v>0.6</c:v>
                </c:pt>
              </c:numCache>
            </c:numRef>
          </c:val>
          <c:extLst xmlns:c16r2="http://schemas.microsoft.com/office/drawing/2015/06/chart">
            <c:ext xmlns:c16="http://schemas.microsoft.com/office/drawing/2014/chart" uri="{C3380CC4-5D6E-409C-BE32-E72D297353CC}">
              <c16:uniqueId val="{00000006-22C5-49ED-B60F-FFF971DC6F7D}"/>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Продажи</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E0C7-4D04-833F-A6FF236BD631}"/>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E0C7-4D04-833F-A6FF236BD631}"/>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E0C7-4D04-833F-A6FF236BD631}"/>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  (n= 5)</c:v>
                </c:pt>
                <c:pt idx="1">
                  <c:v>Нет (n= 30)</c:v>
                </c:pt>
              </c:strCache>
            </c:strRef>
          </c:cat>
          <c:val>
            <c:numRef>
              <c:f>Лист1!$B$2:$B$3</c:f>
              <c:numCache>
                <c:formatCode>0%</c:formatCode>
                <c:ptCount val="2"/>
                <c:pt idx="0">
                  <c:v>0.14000000000000001</c:v>
                </c:pt>
                <c:pt idx="1">
                  <c:v>0.86</c:v>
                </c:pt>
              </c:numCache>
            </c:numRef>
          </c:val>
          <c:extLst xmlns:c16r2="http://schemas.microsoft.com/office/drawing/2015/06/chart">
            <c:ext xmlns:c16="http://schemas.microsoft.com/office/drawing/2014/chart" uri="{C3380CC4-5D6E-409C-BE32-E72D297353CC}">
              <c16:uniqueId val="{00000006-E0C7-4D04-833F-A6FF236BD631}"/>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Столбец1</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AC6C-4086-9904-5082C156BAAB}"/>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AC6C-4086-9904-5082C156BAAB}"/>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AC6C-4086-9904-5082C156BAAB}"/>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18)</c:v>
                </c:pt>
                <c:pt idx="1">
                  <c:v>Нет (n= 11)</c:v>
                </c:pt>
                <c:pt idx="2">
                  <c:v>Все равно (n= 6)</c:v>
                </c:pt>
              </c:strCache>
            </c:strRef>
          </c:cat>
          <c:val>
            <c:numRef>
              <c:f>Лист1!$B$2:$B$4</c:f>
              <c:numCache>
                <c:formatCode>0.0%</c:formatCode>
                <c:ptCount val="3"/>
                <c:pt idx="0">
                  <c:v>0.51400000000000001</c:v>
                </c:pt>
                <c:pt idx="1">
                  <c:v>0.314</c:v>
                </c:pt>
                <c:pt idx="2">
                  <c:v>0.17199999999999999</c:v>
                </c:pt>
              </c:numCache>
            </c:numRef>
          </c:val>
          <c:extLst xmlns:c16r2="http://schemas.microsoft.com/office/drawing/2015/06/chart">
            <c:ext xmlns:c16="http://schemas.microsoft.com/office/drawing/2014/chart" uri="{C3380CC4-5D6E-409C-BE32-E72D297353CC}">
              <c16:uniqueId val="{00000006-AC6C-4086-9904-5082C156BAAB}"/>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Столбец1</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E4CF-4823-81EB-1E7542342A4A}"/>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E4CF-4823-81EB-1E7542342A4A}"/>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E4CF-4823-81EB-1E7542342A4A}"/>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Да  (n= 18)</c:v>
                </c:pt>
                <c:pt idx="1">
                  <c:v>Нет (n= 11)</c:v>
                </c:pt>
                <c:pt idx="2">
                  <c:v>Все равно (n= 6)</c:v>
                </c:pt>
              </c:strCache>
            </c:strRef>
          </c:cat>
          <c:val>
            <c:numRef>
              <c:f>Лист1!$B$2:$B$4</c:f>
              <c:numCache>
                <c:formatCode>0.0%</c:formatCode>
                <c:ptCount val="3"/>
                <c:pt idx="0">
                  <c:v>0.51400000000000001</c:v>
                </c:pt>
                <c:pt idx="1">
                  <c:v>0.314</c:v>
                </c:pt>
                <c:pt idx="2">
                  <c:v>0.17199999999999999</c:v>
                </c:pt>
              </c:numCache>
            </c:numRef>
          </c:val>
          <c:extLst xmlns:c16r2="http://schemas.microsoft.com/office/drawing/2015/06/chart">
            <c:ext xmlns:c16="http://schemas.microsoft.com/office/drawing/2014/chart" uri="{C3380CC4-5D6E-409C-BE32-E72D297353CC}">
              <c16:uniqueId val="{00000006-E4CF-4823-81EB-1E7542342A4A}"/>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Столбец1</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CC7A-45B5-882D-A8E0816DB2BB}"/>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CC7A-45B5-882D-A8E0816DB2BB}"/>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CC7A-45B5-882D-A8E0816DB2BB}"/>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Анонимное  (n= 21)</c:v>
                </c:pt>
                <c:pt idx="1">
                  <c:v>Не анонимное (n= 1)</c:v>
                </c:pt>
                <c:pt idx="2">
                  <c:v>Не задумывались  (n= 13)</c:v>
                </c:pt>
              </c:strCache>
            </c:strRef>
          </c:cat>
          <c:val>
            <c:numRef>
              <c:f>Лист1!$B$2:$B$4</c:f>
              <c:numCache>
                <c:formatCode>0%</c:formatCode>
                <c:ptCount val="3"/>
                <c:pt idx="0">
                  <c:v>0.6</c:v>
                </c:pt>
                <c:pt idx="1">
                  <c:v>0.03</c:v>
                </c:pt>
                <c:pt idx="2">
                  <c:v>0.37</c:v>
                </c:pt>
              </c:numCache>
            </c:numRef>
          </c:val>
          <c:extLst xmlns:c16r2="http://schemas.microsoft.com/office/drawing/2015/06/chart">
            <c:ext xmlns:c16="http://schemas.microsoft.com/office/drawing/2014/chart" uri="{C3380CC4-5D6E-409C-BE32-E72D297353CC}">
              <c16:uniqueId val="{00000006-CC7A-45B5-882D-A8E0816DB2BB}"/>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a:sp3d/>
            </c:spPr>
            <c:extLst xmlns:c16r2="http://schemas.microsoft.com/office/drawing/2015/06/chart">
              <c:ext xmlns:c16="http://schemas.microsoft.com/office/drawing/2014/chart" uri="{C3380CC4-5D6E-409C-BE32-E72D297353CC}">
                <c16:uniqueId val="{00000001-4E49-D04F-A1E9-5EB1C6434796}"/>
              </c:ext>
            </c:extLst>
          </c:dPt>
          <c:dPt>
            <c:idx val="1"/>
            <c:bubble3D val="0"/>
            <c:spPr>
              <a:solidFill>
                <a:schemeClr val="accent2"/>
              </a:solidFill>
              <a:ln>
                <a:noFill/>
              </a:ln>
              <a:effectLst>
                <a:outerShdw blurRad="254000" sx="102000" sy="102000" algn="ctr" rotWithShape="0">
                  <a:prstClr val="black">
                    <a:alpha val="20000"/>
                  </a:prstClr>
                </a:outerShdw>
              </a:effectLst>
              <a:sp3d/>
            </c:spPr>
            <c:extLst xmlns:c16r2="http://schemas.microsoft.com/office/drawing/2015/06/chart">
              <c:ext xmlns:c16="http://schemas.microsoft.com/office/drawing/2014/chart" uri="{C3380CC4-5D6E-409C-BE32-E72D297353CC}">
                <c16:uniqueId val="{00000003-4E49-D04F-A1E9-5EB1C6434796}"/>
              </c:ext>
            </c:extLst>
          </c:dPt>
          <c:dPt>
            <c:idx val="2"/>
            <c:bubble3D val="0"/>
            <c:spPr>
              <a:solidFill>
                <a:schemeClr val="accent3"/>
              </a:solidFill>
              <a:ln>
                <a:noFill/>
              </a:ln>
              <a:effectLst>
                <a:outerShdw blurRad="254000" sx="102000" sy="102000" algn="ctr" rotWithShape="0">
                  <a:prstClr val="black">
                    <a:alpha val="20000"/>
                  </a:prstClr>
                </a:outerShdw>
              </a:effectLst>
              <a:sp3d/>
            </c:spPr>
            <c:extLst xmlns:c16r2="http://schemas.microsoft.com/office/drawing/2015/06/chart">
              <c:ext xmlns:c16="http://schemas.microsoft.com/office/drawing/2014/chart" uri="{C3380CC4-5D6E-409C-BE32-E72D297353CC}">
                <c16:uniqueId val="{00000005-4E49-D04F-A1E9-5EB1C6434796}"/>
              </c:ext>
            </c:extLst>
          </c:dPt>
          <c:dLbls>
            <c:spPr>
              <a:solidFill>
                <a:schemeClr val="bg2"/>
              </a:solid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xmlns:c16r2="http://schemas.microsoft.com/office/drawing/2015/06/chart">
              <c:ext xmlns:c15="http://schemas.microsoft.com/office/drawing/2012/chart" uri="{CE6537A1-D6FC-4f65-9D91-7224C49458BB}"/>
            </c:extLst>
          </c:dLbls>
          <c:cat>
            <c:strRef>
              <c:f>'[Шаблон анкеты доноры ооцитов (Ответы) с графиками.xlsx]23. Как вы считаете'!$N$17:$P$17</c:f>
              <c:strCache>
                <c:ptCount val="3"/>
                <c:pt idx="0">
                  <c:v>внешние данные( фенотип)</c:v>
                </c:pt>
                <c:pt idx="1">
                  <c:v>здоровье</c:v>
                </c:pt>
                <c:pt idx="2">
                  <c:v>не ответили</c:v>
                </c:pt>
              </c:strCache>
            </c:strRef>
          </c:cat>
          <c:val>
            <c:numRef>
              <c:f>'[Шаблон анкеты доноры ооцитов (Ответы) с графиками.xlsx]23. Как вы считаете'!$N$18:$P$18</c:f>
              <c:numCache>
                <c:formatCode>General</c:formatCode>
                <c:ptCount val="3"/>
                <c:pt idx="0">
                  <c:v>4</c:v>
                </c:pt>
                <c:pt idx="1">
                  <c:v>13</c:v>
                </c:pt>
                <c:pt idx="2">
                  <c:v>18</c:v>
                </c:pt>
              </c:numCache>
            </c:numRef>
          </c:val>
          <c:extLst xmlns:c16r2="http://schemas.microsoft.com/office/drawing/2015/06/chart">
            <c:ext xmlns:c16="http://schemas.microsoft.com/office/drawing/2014/chart" uri="{C3380CC4-5D6E-409C-BE32-E72D297353CC}">
              <c16:uniqueId val="{00000006-4E49-D04F-A1E9-5EB1C6434796}"/>
            </c:ext>
          </c:extLst>
        </c:ser>
        <c:dLbls>
          <c:dLblPos val="ctr"/>
          <c:showLegendKey val="0"/>
          <c:showVal val="0"/>
          <c:showCatName val="0"/>
          <c:showSerName val="0"/>
          <c:showPercent val="1"/>
          <c:showBubbleSize val="0"/>
          <c:showLeaderLines val="1"/>
        </c:dLbls>
      </c:pie3D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lt1"/>
    </a:solidFill>
    <a:ln w="12700" cap="flat" cmpd="sng" algn="ctr">
      <a:solidFill>
        <a:schemeClr val="accent6"/>
      </a:solidFill>
      <a:prstDash val="solid"/>
      <a:miter lim="800000"/>
    </a:ln>
    <a:effectLst/>
  </c:spPr>
  <c:txPr>
    <a:bodyPr/>
    <a:lstStyle/>
    <a:p>
      <a:pPr>
        <a:defRPr>
          <a:solidFill>
            <a:schemeClr val="dk1"/>
          </a:solidFill>
          <a:latin typeface="+mn-lt"/>
          <a:ea typeface="+mn-ea"/>
          <a:cs typeface="+mn-cs"/>
        </a:defRPr>
      </a:pPr>
      <a:endParaRPr lang="ru-RU"/>
    </a:p>
  </c:txPr>
  <c:externalData r:id="rId1">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Коллеги</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Лист1!$A$2:$A$10</c:f>
              <c:strCache>
                <c:ptCount val="9"/>
                <c:pt idx="0">
                  <c:v>Здоровье </c:v>
                </c:pt>
                <c:pt idx="1">
                  <c:v>Группа крови и резус фактор  </c:v>
                </c:pt>
                <c:pt idx="2">
                  <c:v>Внешние признаки (фенотип) </c:v>
                </c:pt>
                <c:pt idx="3">
                  <c:v>Образование </c:v>
                </c:pt>
                <c:pt idx="4">
                  <c:v>Знак зодиака </c:v>
                </c:pt>
                <c:pt idx="5">
                  <c:v>Откуда родом, где проживает </c:v>
                </c:pt>
                <c:pt idx="6">
                  <c:v>Был ли ранее этот донор донором </c:v>
                </c:pt>
                <c:pt idx="7">
                  <c:v>Сколько детей у данного донора </c:v>
                </c:pt>
                <c:pt idx="8">
                  <c:v>Род, жуз (в РК) </c:v>
                </c:pt>
              </c:strCache>
            </c:strRef>
          </c:cat>
          <c:val>
            <c:numRef>
              <c:f>Лист1!$B$2:$B$10</c:f>
              <c:numCache>
                <c:formatCode>0.0%</c:formatCode>
                <c:ptCount val="9"/>
                <c:pt idx="0">
                  <c:v>0.90500000000000003</c:v>
                </c:pt>
                <c:pt idx="1">
                  <c:v>0.42099999999999999</c:v>
                </c:pt>
                <c:pt idx="2">
                  <c:v>0.78400000000000003</c:v>
                </c:pt>
                <c:pt idx="3">
                  <c:v>0.51600000000000001</c:v>
                </c:pt>
                <c:pt idx="4">
                  <c:v>6.3E-2</c:v>
                </c:pt>
                <c:pt idx="5">
                  <c:v>0.121</c:v>
                </c:pt>
                <c:pt idx="6">
                  <c:v>0.22600000000000001</c:v>
                </c:pt>
                <c:pt idx="7">
                  <c:v>0</c:v>
                </c:pt>
                <c:pt idx="8">
                  <c:v>0.22600000000000001</c:v>
                </c:pt>
              </c:numCache>
            </c:numRef>
          </c:val>
          <c:extLst xmlns:c16r2="http://schemas.microsoft.com/office/drawing/2015/06/chart">
            <c:ext xmlns:c16="http://schemas.microsoft.com/office/drawing/2014/chart" uri="{C3380CC4-5D6E-409C-BE32-E72D297353CC}">
              <c16:uniqueId val="{00000000-668A-44D4-B5E2-9E9CCF207966}"/>
            </c:ext>
          </c:extLst>
        </c:ser>
        <c:ser>
          <c:idx val="1"/>
          <c:order val="1"/>
          <c:tx>
            <c:strRef>
              <c:f>Лист1!$C$1</c:f>
              <c:strCache>
                <c:ptCount val="1"/>
                <c:pt idx="0">
                  <c:v>Заказчики</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Лист1!$A$2:$A$10</c:f>
              <c:strCache>
                <c:ptCount val="9"/>
                <c:pt idx="0">
                  <c:v>Здоровье </c:v>
                </c:pt>
                <c:pt idx="1">
                  <c:v>Группа крови и резус фактор  </c:v>
                </c:pt>
                <c:pt idx="2">
                  <c:v>Внешние признаки (фенотип) </c:v>
                </c:pt>
                <c:pt idx="3">
                  <c:v>Образование </c:v>
                </c:pt>
                <c:pt idx="4">
                  <c:v>Знак зодиака </c:v>
                </c:pt>
                <c:pt idx="5">
                  <c:v>Откуда родом, где проживает </c:v>
                </c:pt>
                <c:pt idx="6">
                  <c:v>Был ли ранее этот донор донором </c:v>
                </c:pt>
                <c:pt idx="7">
                  <c:v>Сколько детей у данного донора </c:v>
                </c:pt>
                <c:pt idx="8">
                  <c:v>Род, жуз (в РК) </c:v>
                </c:pt>
              </c:strCache>
            </c:strRef>
          </c:cat>
          <c:val>
            <c:numRef>
              <c:f>Лист1!$C$2:$C$10</c:f>
              <c:numCache>
                <c:formatCode>0%</c:formatCode>
                <c:ptCount val="9"/>
                <c:pt idx="0" formatCode="0.00%">
                  <c:v>0.68799999999999994</c:v>
                </c:pt>
                <c:pt idx="1">
                  <c:v>0.25</c:v>
                </c:pt>
                <c:pt idx="2" formatCode="0.00%">
                  <c:v>0.59399999999999997</c:v>
                </c:pt>
                <c:pt idx="3" formatCode="0.00%">
                  <c:v>0.5</c:v>
                </c:pt>
                <c:pt idx="4">
                  <c:v>0</c:v>
                </c:pt>
                <c:pt idx="5" formatCode="0.00%">
                  <c:v>0.313</c:v>
                </c:pt>
                <c:pt idx="6" formatCode="0.00%">
                  <c:v>0.156</c:v>
                </c:pt>
                <c:pt idx="7" formatCode="0.00%">
                  <c:v>0.34399999999999997</c:v>
                </c:pt>
                <c:pt idx="8" formatCode="0.00%">
                  <c:v>9.4E-2</c:v>
                </c:pt>
              </c:numCache>
            </c:numRef>
          </c:val>
          <c:extLst xmlns:c16r2="http://schemas.microsoft.com/office/drawing/2015/06/chart">
            <c:ext xmlns:c16="http://schemas.microsoft.com/office/drawing/2014/chart" uri="{C3380CC4-5D6E-409C-BE32-E72D297353CC}">
              <c16:uniqueId val="{00000001-668A-44D4-B5E2-9E9CCF207966}"/>
            </c:ext>
          </c:extLst>
        </c:ser>
        <c:dLbls>
          <c:dLblPos val="outEnd"/>
          <c:showLegendKey val="0"/>
          <c:showVal val="1"/>
          <c:showCatName val="0"/>
          <c:showSerName val="0"/>
          <c:showPercent val="0"/>
          <c:showBubbleSize val="0"/>
        </c:dLbls>
        <c:gapWidth val="182"/>
        <c:axId val="-1236579904"/>
        <c:axId val="-1236572288"/>
      </c:barChart>
      <c:catAx>
        <c:axId val="-12365799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72288"/>
        <c:crosses val="autoZero"/>
        <c:auto val="1"/>
        <c:lblAlgn val="ctr"/>
        <c:lblOffset val="100"/>
        <c:noMultiLvlLbl val="0"/>
      </c:catAx>
      <c:valAx>
        <c:axId val="-1236572288"/>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23657990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Коллеги</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Лист1!$A$2:$A$9</c:f>
              <c:strCache>
                <c:ptCount val="8"/>
                <c:pt idx="0">
                  <c:v>Здоровье </c:v>
                </c:pt>
                <c:pt idx="1">
                  <c:v>Группа крови и резус фактор  </c:v>
                </c:pt>
                <c:pt idx="2">
                  <c:v>Внешние признаки (фенотип) </c:v>
                </c:pt>
                <c:pt idx="3">
                  <c:v>Образование </c:v>
                </c:pt>
                <c:pt idx="4">
                  <c:v>Откуда родом, где проживает </c:v>
                </c:pt>
                <c:pt idx="5">
                  <c:v>Был ли ранее этот донор донором </c:v>
                </c:pt>
                <c:pt idx="6">
                  <c:v>Сколько детей у данного донора </c:v>
                </c:pt>
                <c:pt idx="7">
                  <c:v>Род, жуз (в РК) </c:v>
                </c:pt>
              </c:strCache>
            </c:strRef>
          </c:cat>
          <c:val>
            <c:numRef>
              <c:f>Лист1!$B$2:$B$9</c:f>
              <c:numCache>
                <c:formatCode>0.0%</c:formatCode>
                <c:ptCount val="8"/>
                <c:pt idx="0">
                  <c:v>0.70499999999999996</c:v>
                </c:pt>
                <c:pt idx="1">
                  <c:v>3.2000000000000001E-2</c:v>
                </c:pt>
                <c:pt idx="2">
                  <c:v>0.17899999999999999</c:v>
                </c:pt>
                <c:pt idx="3">
                  <c:v>1.6E-2</c:v>
                </c:pt>
                <c:pt idx="4">
                  <c:v>5.0000000000000001E-3</c:v>
                </c:pt>
                <c:pt idx="5">
                  <c:v>5.0000000000000001E-3</c:v>
                </c:pt>
                <c:pt idx="6">
                  <c:v>2.1000000000000001E-2</c:v>
                </c:pt>
                <c:pt idx="7">
                  <c:v>3.6999999999999998E-2</c:v>
                </c:pt>
              </c:numCache>
            </c:numRef>
          </c:val>
          <c:extLst xmlns:c16r2="http://schemas.microsoft.com/office/drawing/2015/06/chart">
            <c:ext xmlns:c16="http://schemas.microsoft.com/office/drawing/2014/chart" uri="{C3380CC4-5D6E-409C-BE32-E72D297353CC}">
              <c16:uniqueId val="{00000000-6747-4AFF-844D-4CDD1A2B086E}"/>
            </c:ext>
          </c:extLst>
        </c:ser>
        <c:ser>
          <c:idx val="1"/>
          <c:order val="1"/>
          <c:tx>
            <c:strRef>
              <c:f>Лист1!$C$1</c:f>
              <c:strCache>
                <c:ptCount val="1"/>
                <c:pt idx="0">
                  <c:v>Заказчики</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Лист1!$A$2:$A$9</c:f>
              <c:strCache>
                <c:ptCount val="8"/>
                <c:pt idx="0">
                  <c:v>Здоровье </c:v>
                </c:pt>
                <c:pt idx="1">
                  <c:v>Группа крови и резус фактор  </c:v>
                </c:pt>
                <c:pt idx="2">
                  <c:v>Внешние признаки (фенотип) </c:v>
                </c:pt>
                <c:pt idx="3">
                  <c:v>Образование </c:v>
                </c:pt>
                <c:pt idx="4">
                  <c:v>Откуда родом, где проживает </c:v>
                </c:pt>
                <c:pt idx="5">
                  <c:v>Был ли ранее этот донор донором </c:v>
                </c:pt>
                <c:pt idx="6">
                  <c:v>Сколько детей у данного донора </c:v>
                </c:pt>
                <c:pt idx="7">
                  <c:v>Род, жуз (в РК) </c:v>
                </c:pt>
              </c:strCache>
            </c:strRef>
          </c:cat>
          <c:val>
            <c:numRef>
              <c:f>Лист1!$C$2:$C$9</c:f>
              <c:numCache>
                <c:formatCode>0.0%</c:formatCode>
                <c:ptCount val="8"/>
                <c:pt idx="0">
                  <c:v>0.438</c:v>
                </c:pt>
                <c:pt idx="1">
                  <c:v>3.1E-2</c:v>
                </c:pt>
                <c:pt idx="2">
                  <c:v>0.40600000000000003</c:v>
                </c:pt>
                <c:pt idx="3">
                  <c:v>0</c:v>
                </c:pt>
                <c:pt idx="4">
                  <c:v>3.1E-2</c:v>
                </c:pt>
                <c:pt idx="5">
                  <c:v>3.1E-2</c:v>
                </c:pt>
                <c:pt idx="6">
                  <c:v>6.3E-2</c:v>
                </c:pt>
                <c:pt idx="7">
                  <c:v>0</c:v>
                </c:pt>
              </c:numCache>
            </c:numRef>
          </c:val>
          <c:extLst xmlns:c16r2="http://schemas.microsoft.com/office/drawing/2015/06/chart">
            <c:ext xmlns:c16="http://schemas.microsoft.com/office/drawing/2014/chart" uri="{C3380CC4-5D6E-409C-BE32-E72D297353CC}">
              <c16:uniqueId val="{00000001-6747-4AFF-844D-4CDD1A2B086E}"/>
            </c:ext>
          </c:extLst>
        </c:ser>
        <c:dLbls>
          <c:dLblPos val="outEnd"/>
          <c:showLegendKey val="0"/>
          <c:showVal val="1"/>
          <c:showCatName val="0"/>
          <c:showSerName val="0"/>
          <c:showPercent val="0"/>
          <c:showBubbleSize val="0"/>
        </c:dLbls>
        <c:gapWidth val="182"/>
        <c:axId val="-1236571200"/>
        <c:axId val="-1236585888"/>
      </c:barChart>
      <c:catAx>
        <c:axId val="-123657120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85888"/>
        <c:crosses val="autoZero"/>
        <c:auto val="1"/>
        <c:lblAlgn val="ctr"/>
        <c:lblOffset val="100"/>
        <c:noMultiLvlLbl val="0"/>
      </c:catAx>
      <c:valAx>
        <c:axId val="-1236585888"/>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23657120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solidFill>
                <a:latin typeface="+mn-lt"/>
                <a:ea typeface="+mn-ea"/>
                <a:cs typeface="+mn-cs"/>
              </a:defRPr>
            </a:pPr>
            <a:r>
              <a:rPr lang="ru-RU" sz="1200" b="0">
                <a:latin typeface="Times New Roman" pitchFamily="18" charset="0"/>
                <a:cs typeface="Times New Roman" pitchFamily="18" charset="0"/>
              </a:rPr>
              <a:t>Как вы считаете должен ли супруг/супруга знать о том, что используется донорский материал?</a:t>
            </a:r>
          </a:p>
        </c:rich>
      </c:tx>
      <c:layout>
        <c:manualLayout>
          <c:xMode val="edge"/>
          <c:yMode val="edge"/>
          <c:x val="0.14159033245844269"/>
          <c:y val="1.8518518518518517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solidFill>
              <a:latin typeface="+mn-lt"/>
              <a:ea typeface="+mn-ea"/>
              <a:cs typeface="+mn-cs"/>
            </a:defRPr>
          </a:pPr>
          <a:endParaRPr lang="ru-RU"/>
        </a:p>
      </c:txPr>
    </c:title>
    <c:autoTitleDeleted val="0"/>
    <c:plotArea>
      <c:layout/>
      <c:barChart>
        <c:barDir val="col"/>
        <c:grouping val="clustered"/>
        <c:varyColors val="0"/>
        <c:ser>
          <c:idx val="0"/>
          <c:order val="0"/>
          <c:tx>
            <c:strRef>
              <c:f>Лист3!$G$2</c:f>
              <c:strCache>
                <c:ptCount val="1"/>
                <c:pt idx="0">
                  <c:v>коллеги</c:v>
                </c:pt>
              </c:strCache>
            </c:strRef>
          </c:tx>
          <c:spPr>
            <a:solidFill>
              <a:schemeClr val="accent1"/>
            </a:solidFill>
            <a:ln>
              <a:noFill/>
            </a:ln>
            <a:effectLst/>
          </c:spPr>
          <c:invertIfNegative val="0"/>
          <c:dPt>
            <c:idx val="0"/>
            <c:invertIfNegative val="0"/>
            <c:bubble3D val="0"/>
            <c:spPr>
              <a:solidFill>
                <a:schemeClr val="accent1"/>
              </a:solidFill>
              <a:ln>
                <a:noFill/>
              </a:ln>
              <a:effectLst/>
              <a:scene3d>
                <a:camera prst="orthographicFront"/>
                <a:lightRig rig="threePt" dir="t"/>
              </a:scene3d>
              <a:sp3d>
                <a:bevelT/>
              </a:sp3d>
            </c:spPr>
            <c:extLst xmlns:c16r2="http://schemas.microsoft.com/office/drawing/2015/06/chart">
              <c:ext xmlns:c16="http://schemas.microsoft.com/office/drawing/2014/chart" uri="{C3380CC4-5D6E-409C-BE32-E72D297353CC}">
                <c16:uniqueId val="{00000001-CCB2-4DFF-879D-D939D1ABB424}"/>
              </c:ext>
            </c:extLst>
          </c:dPt>
          <c:dPt>
            <c:idx val="1"/>
            <c:invertIfNegative val="0"/>
            <c:bubble3D val="0"/>
            <c:spPr>
              <a:solidFill>
                <a:schemeClr val="accent1"/>
              </a:solidFill>
              <a:ln>
                <a:noFill/>
              </a:ln>
              <a:effectLst/>
              <a:scene3d>
                <a:camera prst="orthographicFront"/>
                <a:lightRig rig="threePt" dir="t"/>
              </a:scene3d>
              <a:sp3d>
                <a:bevelT/>
              </a:sp3d>
            </c:spPr>
            <c:extLst xmlns:c16r2="http://schemas.microsoft.com/office/drawing/2015/06/chart">
              <c:ext xmlns:c16="http://schemas.microsoft.com/office/drawing/2014/chart" uri="{C3380CC4-5D6E-409C-BE32-E72D297353CC}">
                <c16:uniqueId val="{00000003-CCB2-4DFF-879D-D939D1ABB424}"/>
              </c:ext>
            </c:extLst>
          </c:dPt>
          <c:dPt>
            <c:idx val="2"/>
            <c:invertIfNegative val="0"/>
            <c:bubble3D val="0"/>
            <c:spPr>
              <a:solidFill>
                <a:schemeClr val="accent1"/>
              </a:solidFill>
              <a:ln>
                <a:noFill/>
              </a:ln>
              <a:effectLst/>
              <a:scene3d>
                <a:camera prst="orthographicFront"/>
                <a:lightRig rig="threePt" dir="t"/>
              </a:scene3d>
              <a:sp3d>
                <a:bevelT/>
              </a:sp3d>
            </c:spPr>
            <c:extLst xmlns:c16r2="http://schemas.microsoft.com/office/drawing/2015/06/chart">
              <c:ext xmlns:c16="http://schemas.microsoft.com/office/drawing/2014/chart" uri="{C3380CC4-5D6E-409C-BE32-E72D297353CC}">
                <c16:uniqueId val="{00000005-CCB2-4DFF-879D-D939D1ABB424}"/>
              </c:ext>
            </c:extLst>
          </c:dPt>
          <c:dLbls>
            <c:spPr>
              <a:noFill/>
              <a:ln>
                <a:noFill/>
              </a:ln>
              <a:effectLst/>
            </c:spPr>
            <c:txPr>
              <a:bodyPr rot="0" spcFirstLastPara="1" vertOverflow="ellipsis" vert="horz" wrap="square" anchor="ctr" anchorCtr="1"/>
              <a:lstStyle/>
              <a:p>
                <a:pPr>
                  <a:defRPr sz="10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2">
                          <a:lumMod val="35000"/>
                          <a:lumOff val="65000"/>
                        </a:schemeClr>
                      </a:solidFill>
                      <a:prstDash val="solid"/>
                      <a:round/>
                    </a:ln>
                    <a:effectLst/>
                  </c:spPr>
                </c15:leaderLines>
              </c:ext>
            </c:extLst>
          </c:dLbls>
          <c:cat>
            <c:strRef>
              <c:f>Лист3!$F$3:$F$5</c:f>
              <c:strCache>
                <c:ptCount val="3"/>
                <c:pt idx="0">
                  <c:v> да</c:v>
                </c:pt>
                <c:pt idx="1">
                  <c:v>нет</c:v>
                </c:pt>
                <c:pt idx="2">
                  <c:v>сомневаюсь</c:v>
                </c:pt>
              </c:strCache>
            </c:strRef>
          </c:cat>
          <c:val>
            <c:numRef>
              <c:f>Лист3!$G$3:$G$5</c:f>
              <c:numCache>
                <c:formatCode>0.0</c:formatCode>
                <c:ptCount val="3"/>
                <c:pt idx="0">
                  <c:v>86.315789473684205</c:v>
                </c:pt>
                <c:pt idx="1">
                  <c:v>3.6842105263157894</c:v>
                </c:pt>
                <c:pt idx="2">
                  <c:v>10</c:v>
                </c:pt>
              </c:numCache>
            </c:numRef>
          </c:val>
          <c:extLst xmlns:c16r2="http://schemas.microsoft.com/office/drawing/2015/06/chart">
            <c:ext xmlns:c16="http://schemas.microsoft.com/office/drawing/2014/chart" uri="{C3380CC4-5D6E-409C-BE32-E72D297353CC}">
              <c16:uniqueId val="{00000006-CCB2-4DFF-879D-D939D1ABB424}"/>
            </c:ext>
          </c:extLst>
        </c:ser>
        <c:ser>
          <c:idx val="1"/>
          <c:order val="1"/>
          <c:tx>
            <c:strRef>
              <c:f>Лист3!$H$2</c:f>
              <c:strCache>
                <c:ptCount val="1"/>
                <c:pt idx="0">
                  <c:v>заказчики</c:v>
                </c:pt>
              </c:strCache>
            </c:strRef>
          </c:tx>
          <c:spPr>
            <a:solidFill>
              <a:schemeClr val="accent3"/>
            </a:solidFill>
            <a:ln>
              <a:noFill/>
            </a:ln>
            <a:effectLst/>
          </c:spPr>
          <c:invertIfNegative val="0"/>
          <c:dPt>
            <c:idx val="0"/>
            <c:invertIfNegative val="0"/>
            <c:bubble3D val="0"/>
            <c:spPr>
              <a:solidFill>
                <a:schemeClr val="accent3"/>
              </a:solidFill>
              <a:ln>
                <a:noFill/>
              </a:ln>
              <a:effectLst/>
              <a:scene3d>
                <a:camera prst="orthographicFront"/>
                <a:lightRig rig="threePt" dir="t"/>
              </a:scene3d>
              <a:sp3d>
                <a:bevelT/>
              </a:sp3d>
            </c:spPr>
            <c:extLst xmlns:c16r2="http://schemas.microsoft.com/office/drawing/2015/06/chart">
              <c:ext xmlns:c16="http://schemas.microsoft.com/office/drawing/2014/chart" uri="{C3380CC4-5D6E-409C-BE32-E72D297353CC}">
                <c16:uniqueId val="{00000008-CCB2-4DFF-879D-D939D1ABB424}"/>
              </c:ext>
            </c:extLst>
          </c:dPt>
          <c:dPt>
            <c:idx val="1"/>
            <c:invertIfNegative val="0"/>
            <c:bubble3D val="0"/>
            <c:spPr>
              <a:solidFill>
                <a:schemeClr val="accent3"/>
              </a:solidFill>
              <a:ln>
                <a:noFill/>
              </a:ln>
              <a:effectLst/>
              <a:scene3d>
                <a:camera prst="orthographicFront"/>
                <a:lightRig rig="threePt" dir="t"/>
              </a:scene3d>
              <a:sp3d>
                <a:bevelT/>
              </a:sp3d>
            </c:spPr>
            <c:extLst xmlns:c16r2="http://schemas.microsoft.com/office/drawing/2015/06/chart">
              <c:ext xmlns:c16="http://schemas.microsoft.com/office/drawing/2014/chart" uri="{C3380CC4-5D6E-409C-BE32-E72D297353CC}">
                <c16:uniqueId val="{0000000A-CCB2-4DFF-879D-D939D1ABB424}"/>
              </c:ext>
            </c:extLst>
          </c:dPt>
          <c:dPt>
            <c:idx val="2"/>
            <c:invertIfNegative val="0"/>
            <c:bubble3D val="0"/>
            <c:spPr>
              <a:solidFill>
                <a:schemeClr val="accent3"/>
              </a:solidFill>
              <a:ln>
                <a:noFill/>
              </a:ln>
              <a:effectLst/>
              <a:scene3d>
                <a:camera prst="orthographicFront"/>
                <a:lightRig rig="threePt" dir="t"/>
              </a:scene3d>
              <a:sp3d>
                <a:bevelT/>
              </a:sp3d>
            </c:spPr>
            <c:extLst xmlns:c16r2="http://schemas.microsoft.com/office/drawing/2015/06/chart">
              <c:ext xmlns:c16="http://schemas.microsoft.com/office/drawing/2014/chart" uri="{C3380CC4-5D6E-409C-BE32-E72D297353CC}">
                <c16:uniqueId val="{0000000C-CCB2-4DFF-879D-D939D1ABB424}"/>
              </c:ext>
            </c:extLst>
          </c:dPt>
          <c:dLbls>
            <c:spPr>
              <a:noFill/>
              <a:ln>
                <a:noFill/>
              </a:ln>
              <a:effectLst/>
            </c:spPr>
            <c:txPr>
              <a:bodyPr rot="0" spcFirstLastPara="1" vertOverflow="ellipsis" vert="horz" wrap="square" anchor="ctr" anchorCtr="1"/>
              <a:lstStyle/>
              <a:p>
                <a:pPr>
                  <a:defRPr sz="10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2">
                          <a:lumMod val="35000"/>
                          <a:lumOff val="65000"/>
                        </a:schemeClr>
                      </a:solidFill>
                      <a:prstDash val="solid"/>
                      <a:round/>
                    </a:ln>
                    <a:effectLst/>
                  </c:spPr>
                </c15:leaderLines>
              </c:ext>
            </c:extLst>
          </c:dLbls>
          <c:cat>
            <c:strRef>
              <c:f>Лист3!$F$3:$F$5</c:f>
              <c:strCache>
                <c:ptCount val="3"/>
                <c:pt idx="0">
                  <c:v> да</c:v>
                </c:pt>
                <c:pt idx="1">
                  <c:v>нет</c:v>
                </c:pt>
                <c:pt idx="2">
                  <c:v>сомневаюсь</c:v>
                </c:pt>
              </c:strCache>
            </c:strRef>
          </c:cat>
          <c:val>
            <c:numRef>
              <c:f>Лист3!$H$3:$H$5</c:f>
              <c:numCache>
                <c:formatCode>0.0</c:formatCode>
                <c:ptCount val="3"/>
                <c:pt idx="0">
                  <c:v>37.5</c:v>
                </c:pt>
                <c:pt idx="1">
                  <c:v>43.75</c:v>
                </c:pt>
                <c:pt idx="2">
                  <c:v>18.75</c:v>
                </c:pt>
              </c:numCache>
            </c:numRef>
          </c:val>
          <c:extLst xmlns:c16r2="http://schemas.microsoft.com/office/drawing/2015/06/chart">
            <c:ext xmlns:c16="http://schemas.microsoft.com/office/drawing/2014/chart" uri="{C3380CC4-5D6E-409C-BE32-E72D297353CC}">
              <c16:uniqueId val="{0000000D-CCB2-4DFF-879D-D939D1ABB424}"/>
            </c:ext>
          </c:extLst>
        </c:ser>
        <c:dLbls>
          <c:dLblPos val="outEnd"/>
          <c:showLegendKey val="0"/>
          <c:showVal val="1"/>
          <c:showCatName val="0"/>
          <c:showSerName val="0"/>
          <c:showPercent val="0"/>
          <c:showBubbleSize val="0"/>
        </c:dLbls>
        <c:gapWidth val="100"/>
        <c:overlap val="-24"/>
        <c:axId val="-1236585344"/>
        <c:axId val="-1236584800"/>
      </c:barChart>
      <c:catAx>
        <c:axId val="-123658534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prstDash val="solid"/>
            <a:round/>
          </a:ln>
          <a:effectLst/>
        </c:spPr>
        <c:txPr>
          <a:bodyPr rot="-60000000" spcFirstLastPara="1" vertOverflow="ellipsis" vert="horz" wrap="square" anchor="ctr" anchorCtr="1"/>
          <a:lstStyle/>
          <a:p>
            <a:pPr>
              <a:defRPr sz="10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crossAx val="-1236584800"/>
        <c:crosses val="autoZero"/>
        <c:auto val="1"/>
        <c:lblAlgn val="ctr"/>
        <c:lblOffset val="100"/>
        <c:noMultiLvlLbl val="0"/>
      </c:catAx>
      <c:valAx>
        <c:axId val="-1236584800"/>
        <c:scaling>
          <c:orientation val="minMax"/>
        </c:scaling>
        <c:delete val="0"/>
        <c:axPos val="l"/>
        <c:majorGridlines>
          <c:spPr>
            <a:ln w="9525" cap="flat" cmpd="sng" algn="ctr">
              <a:solidFill>
                <a:schemeClr val="tx2">
                  <a:lumMod val="15000"/>
                  <a:lumOff val="85000"/>
                </a:schemeClr>
              </a:solidFill>
              <a:prstDash val="solid"/>
              <a:round/>
            </a:ln>
            <a:effectLst/>
          </c:spPr>
        </c:majorGridlines>
        <c:numFmt formatCode="0.0" sourceLinked="1"/>
        <c:majorTickMark val="none"/>
        <c:minorTickMark val="none"/>
        <c:tickLblPos val="nextTo"/>
        <c:spPr>
          <a:noFill/>
          <a:ln w="9525" cap="flat" cmpd="sng" algn="ctr">
            <a:noFill/>
            <a:prstDash val="solid"/>
            <a:round/>
          </a:ln>
          <a:effectLst/>
        </c:spPr>
        <c:txPr>
          <a:bodyPr rot="-60000000" spcFirstLastPara="1" vertOverflow="ellipsis" vert="horz" wrap="square" anchor="ctr" anchorCtr="1"/>
          <a:lstStyle/>
          <a:p>
            <a:pPr>
              <a:defRPr sz="1000" b="0" i="0" u="none" strike="noStrike" kern="1200" baseline="0">
                <a:solidFill>
                  <a:schemeClr val="dk1"/>
                </a:solidFill>
                <a:latin typeface="+mn-lt"/>
                <a:ea typeface="+mn-ea"/>
                <a:cs typeface="+mn-cs"/>
              </a:defRPr>
            </a:pPr>
            <a:endParaRPr lang="ru-RU"/>
          </a:p>
        </c:txPr>
        <c:crossAx val="-12365853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0" i="0" u="none" strike="noStrike" kern="1200" baseline="0">
              <a:solidFill>
                <a:schemeClr val="dk1"/>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noFill/>
    <a:ln w="12700" cap="flat" cmpd="sng" algn="ctr">
      <a:solidFill>
        <a:schemeClr val="accent3"/>
      </a:solidFill>
      <a:prstDash val="solid"/>
      <a:miter lim="800000"/>
    </a:ln>
    <a:effectLst/>
  </c:spPr>
  <c:txPr>
    <a:bodyPr/>
    <a:lstStyle/>
    <a:p>
      <a:pPr>
        <a:defRPr>
          <a:solidFill>
            <a:schemeClr val="dk1"/>
          </a:solidFill>
          <a:latin typeface="+mn-lt"/>
          <a:ea typeface="+mn-ea"/>
          <a:cs typeface="+mn-cs"/>
        </a:defRPr>
      </a:pPr>
      <a:endParaRPr lang="ru-RU"/>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Коллеги</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Лист1!$A$2:$A$7</c:f>
              <c:strCache>
                <c:ptCount val="6"/>
                <c:pt idx="0">
                  <c:v>финансовая заинтересованность </c:v>
                </c:pt>
                <c:pt idx="1">
                  <c:v>желание помочь родственникам</c:v>
                </c:pt>
                <c:pt idx="2">
                  <c:v>желание помочь другу\подруге</c:v>
                </c:pt>
                <c:pt idx="3">
                  <c:v>альтруистические мотивы (желание просто помочь)</c:v>
                </c:pt>
                <c:pt idx="4">
                  <c:v>половые амбиции </c:v>
                </c:pt>
                <c:pt idx="5">
                  <c:v>Другое </c:v>
                </c:pt>
              </c:strCache>
            </c:strRef>
          </c:cat>
          <c:val>
            <c:numRef>
              <c:f>Лист1!$B$2:$B$7</c:f>
              <c:numCache>
                <c:formatCode>0.0%</c:formatCode>
                <c:ptCount val="6"/>
                <c:pt idx="0">
                  <c:v>0.81599999999999995</c:v>
                </c:pt>
                <c:pt idx="1">
                  <c:v>8.4000000000000005E-2</c:v>
                </c:pt>
                <c:pt idx="2">
                  <c:v>1.6E-2</c:v>
                </c:pt>
                <c:pt idx="3">
                  <c:v>6.3E-2</c:v>
                </c:pt>
                <c:pt idx="4">
                  <c:v>1.6E-2</c:v>
                </c:pt>
                <c:pt idx="5">
                  <c:v>5.0000000000000001E-3</c:v>
                </c:pt>
              </c:numCache>
            </c:numRef>
          </c:val>
          <c:extLst xmlns:c16r2="http://schemas.microsoft.com/office/drawing/2015/06/chart">
            <c:ext xmlns:c16="http://schemas.microsoft.com/office/drawing/2014/chart" uri="{C3380CC4-5D6E-409C-BE32-E72D297353CC}">
              <c16:uniqueId val="{00000000-5376-40E8-A35E-FFE408443886}"/>
            </c:ext>
          </c:extLst>
        </c:ser>
        <c:ser>
          <c:idx val="1"/>
          <c:order val="1"/>
          <c:tx>
            <c:strRef>
              <c:f>Лист1!$C$1</c:f>
              <c:strCache>
                <c:ptCount val="1"/>
                <c:pt idx="0">
                  <c:v>Заказчики</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Лист1!$A$2:$A$7</c:f>
              <c:strCache>
                <c:ptCount val="6"/>
                <c:pt idx="0">
                  <c:v>финансовая заинтересованность </c:v>
                </c:pt>
                <c:pt idx="1">
                  <c:v>желание помочь родственникам</c:v>
                </c:pt>
                <c:pt idx="2">
                  <c:v>желание помочь другу\подруге</c:v>
                </c:pt>
                <c:pt idx="3">
                  <c:v>альтруистические мотивы (желание просто помочь)</c:v>
                </c:pt>
                <c:pt idx="4">
                  <c:v>половые амбиции </c:v>
                </c:pt>
                <c:pt idx="5">
                  <c:v>Другое </c:v>
                </c:pt>
              </c:strCache>
            </c:strRef>
          </c:cat>
          <c:val>
            <c:numRef>
              <c:f>Лист1!$C$2:$C$7</c:f>
              <c:numCache>
                <c:formatCode>0.0%</c:formatCode>
                <c:ptCount val="6"/>
                <c:pt idx="0">
                  <c:v>0.78100000000000003</c:v>
                </c:pt>
                <c:pt idx="1">
                  <c:v>6.3E-2</c:v>
                </c:pt>
                <c:pt idx="2">
                  <c:v>3.1E-2</c:v>
                </c:pt>
                <c:pt idx="3">
                  <c:v>3.1E-2</c:v>
                </c:pt>
                <c:pt idx="4">
                  <c:v>6.3E-2</c:v>
                </c:pt>
                <c:pt idx="5">
                  <c:v>3.1E-2</c:v>
                </c:pt>
              </c:numCache>
            </c:numRef>
          </c:val>
          <c:extLst xmlns:c16r2="http://schemas.microsoft.com/office/drawing/2015/06/chart">
            <c:ext xmlns:c16="http://schemas.microsoft.com/office/drawing/2014/chart" uri="{C3380CC4-5D6E-409C-BE32-E72D297353CC}">
              <c16:uniqueId val="{00000001-5376-40E8-A35E-FFE408443886}"/>
            </c:ext>
          </c:extLst>
        </c:ser>
        <c:ser>
          <c:idx val="2"/>
          <c:order val="2"/>
          <c:tx>
            <c:strRef>
              <c:f>Лист1!$D$1</c:f>
              <c:strCache>
                <c:ptCount val="1"/>
                <c:pt idx="0">
                  <c:v>Доноры</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Лист1!$A$2:$A$7</c:f>
              <c:strCache>
                <c:ptCount val="6"/>
                <c:pt idx="0">
                  <c:v>финансовая заинтересованность </c:v>
                </c:pt>
                <c:pt idx="1">
                  <c:v>желание помочь родственникам</c:v>
                </c:pt>
                <c:pt idx="2">
                  <c:v>желание помочь другу\подруге</c:v>
                </c:pt>
                <c:pt idx="3">
                  <c:v>альтруистические мотивы (желание просто помочь)</c:v>
                </c:pt>
                <c:pt idx="4">
                  <c:v>половые амбиции </c:v>
                </c:pt>
                <c:pt idx="5">
                  <c:v>Другое </c:v>
                </c:pt>
              </c:strCache>
            </c:strRef>
          </c:cat>
          <c:val>
            <c:numRef>
              <c:f>Лист1!$D$2:$D$7</c:f>
              <c:numCache>
                <c:formatCode>0.00%</c:formatCode>
                <c:ptCount val="6"/>
                <c:pt idx="0" formatCode="0%">
                  <c:v>0.8</c:v>
                </c:pt>
                <c:pt idx="1">
                  <c:v>2.9000000000000001E-2</c:v>
                </c:pt>
                <c:pt idx="3">
                  <c:v>0.14299999999999999</c:v>
                </c:pt>
                <c:pt idx="5">
                  <c:v>2.9000000000000001E-2</c:v>
                </c:pt>
              </c:numCache>
            </c:numRef>
          </c:val>
          <c:extLst xmlns:c16r2="http://schemas.microsoft.com/office/drawing/2015/06/chart">
            <c:ext xmlns:c16="http://schemas.microsoft.com/office/drawing/2014/chart" uri="{C3380CC4-5D6E-409C-BE32-E72D297353CC}">
              <c16:uniqueId val="{00000002-5376-40E8-A35E-FFE408443886}"/>
            </c:ext>
          </c:extLst>
        </c:ser>
        <c:dLbls>
          <c:dLblPos val="outEnd"/>
          <c:showLegendKey val="0"/>
          <c:showVal val="1"/>
          <c:showCatName val="0"/>
          <c:showSerName val="0"/>
          <c:showPercent val="0"/>
          <c:showBubbleSize val="0"/>
        </c:dLbls>
        <c:gapWidth val="182"/>
        <c:axId val="-1236582624"/>
        <c:axId val="-1236581536"/>
      </c:barChart>
      <c:catAx>
        <c:axId val="-12365826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crossAx val="-1236581536"/>
        <c:crosses val="autoZero"/>
        <c:auto val="1"/>
        <c:lblAlgn val="ctr"/>
        <c:lblOffset val="100"/>
        <c:noMultiLvlLbl val="0"/>
      </c:catAx>
      <c:valAx>
        <c:axId val="-1236581536"/>
        <c:scaling>
          <c:orientation val="minMax"/>
        </c:scaling>
        <c:delete val="1"/>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23658262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Столбец1</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8E33-4189-A5CE-70A2C28B7020}"/>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8E33-4189-A5CE-70A2C28B7020}"/>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8E33-4189-A5CE-70A2C28B7020}"/>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До 3 лет  (n= 16)</c:v>
                </c:pt>
                <c:pt idx="1">
                  <c:v>5-10 лет (n= 23)</c:v>
                </c:pt>
                <c:pt idx="2">
                  <c:v>более 10 лет (n= 30)</c:v>
                </c:pt>
              </c:strCache>
            </c:strRef>
          </c:cat>
          <c:val>
            <c:numRef>
              <c:f>Лист1!$B$2:$B$4</c:f>
              <c:numCache>
                <c:formatCode>0.0%</c:formatCode>
                <c:ptCount val="3"/>
                <c:pt idx="0">
                  <c:v>0.23200000000000001</c:v>
                </c:pt>
                <c:pt idx="1">
                  <c:v>0.33300000000000002</c:v>
                </c:pt>
                <c:pt idx="2">
                  <c:v>0.435</c:v>
                </c:pt>
              </c:numCache>
            </c:numRef>
          </c:val>
          <c:extLst xmlns:c16r2="http://schemas.microsoft.com/office/drawing/2015/06/chart">
            <c:ext xmlns:c16="http://schemas.microsoft.com/office/drawing/2014/chart" uri="{C3380CC4-5D6E-409C-BE32-E72D297353CC}">
              <c16:uniqueId val="{00000006-8E33-4189-A5CE-70A2C28B7020}"/>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doughnutChart>
        <c:varyColors val="1"/>
        <c:ser>
          <c:idx val="0"/>
          <c:order val="0"/>
          <c:tx>
            <c:strRef>
              <c:f>Лист1!$B$1</c:f>
              <c:strCache>
                <c:ptCount val="1"/>
                <c:pt idx="0">
                  <c:v>Выполняют донорские программы ВРТ самостоятельно</c:v>
                </c:pt>
              </c:strCache>
            </c:strRef>
          </c:tx>
          <c:spPr>
            <a:solidFill>
              <a:srgbClr val="C0504D">
                <a:lumMod val="75000"/>
              </a:srgbClr>
            </a:solidFill>
          </c:spPr>
          <c:dPt>
            <c:idx val="0"/>
            <c:bubble3D val="0"/>
            <c:spPr>
              <a:solidFill>
                <a:srgbClr val="C0504D">
                  <a:lumMod val="75000"/>
                </a:srgbClr>
              </a:solidFill>
              <a:ln w="19050">
                <a:solidFill>
                  <a:schemeClr val="lt1"/>
                </a:solidFill>
              </a:ln>
              <a:effectLst/>
            </c:spPr>
            <c:extLst xmlns:c16r2="http://schemas.microsoft.com/office/drawing/2015/06/chart">
              <c:ext xmlns:c16="http://schemas.microsoft.com/office/drawing/2014/chart" uri="{C3380CC4-5D6E-409C-BE32-E72D297353CC}">
                <c16:uniqueId val="{00000001-55FB-479F-B7D6-44058AAA1B73}"/>
              </c:ext>
            </c:extLst>
          </c:dPt>
          <c:dPt>
            <c:idx val="1"/>
            <c:bubble3D val="0"/>
            <c:spPr>
              <a:solidFill>
                <a:srgbClr val="1F497D">
                  <a:lumMod val="60000"/>
                  <a:lumOff val="40000"/>
                </a:srgbClr>
              </a:solidFill>
              <a:ln w="19050">
                <a:solidFill>
                  <a:schemeClr val="lt1"/>
                </a:solidFill>
              </a:ln>
              <a:effectLst/>
            </c:spPr>
            <c:extLst xmlns:c16r2="http://schemas.microsoft.com/office/drawing/2015/06/chart">
              <c:ext xmlns:c16="http://schemas.microsoft.com/office/drawing/2014/chart" uri="{C3380CC4-5D6E-409C-BE32-E72D297353CC}">
                <c16:uniqueId val="{00000003-55FB-479F-B7D6-44058AAA1B73}"/>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ru-RU"/>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c:v>
                </c:pt>
                <c:pt idx="1">
                  <c:v>Нет</c:v>
                </c:pt>
              </c:strCache>
            </c:strRef>
          </c:cat>
          <c:val>
            <c:numRef>
              <c:f>Лист1!$B$2:$B$3</c:f>
              <c:numCache>
                <c:formatCode>0.00%</c:formatCode>
                <c:ptCount val="2"/>
                <c:pt idx="0">
                  <c:v>0.85499999999999998</c:v>
                </c:pt>
                <c:pt idx="1">
                  <c:v>0.14499999999999999</c:v>
                </c:pt>
              </c:numCache>
            </c:numRef>
          </c:val>
          <c:extLst xmlns:c16r2="http://schemas.microsoft.com/office/drawing/2015/06/chart">
            <c:ext xmlns:c16="http://schemas.microsoft.com/office/drawing/2014/chart" uri="{C3380CC4-5D6E-409C-BE32-E72D297353CC}">
              <c16:uniqueId val="{00000004-55FB-479F-B7D6-44058AAA1B73}"/>
            </c:ext>
          </c:extLst>
        </c:ser>
        <c:dLbls>
          <c:showLegendKey val="0"/>
          <c:showVal val="1"/>
          <c:showCatName val="0"/>
          <c:showSerName val="0"/>
          <c:showPercent val="0"/>
          <c:showBubbleSize val="0"/>
          <c:showLeaderLines val="1"/>
        </c:dLbls>
        <c:firstSliceAng val="0"/>
        <c:holeSize val="50"/>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4">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Лист1!$B$1</c:f>
              <c:strCache>
                <c:ptCount val="1"/>
                <c:pt idx="0">
                  <c:v>Столбец1</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F67E-4452-B8C9-45EC662595D7}"/>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F67E-4452-B8C9-45EC662595D7}"/>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F67E-4452-B8C9-45EC662595D7}"/>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Лист1!$A$2:$A$4</c:f>
              <c:strCache>
                <c:ptCount val="3"/>
                <c:pt idx="0">
                  <c:v>Положительно</c:v>
                </c:pt>
                <c:pt idx="1">
                  <c:v>Сомневаюсь в правильности/этичности проведения таких программ</c:v>
                </c:pt>
                <c:pt idx="2">
                  <c:v>Отрицательно </c:v>
                </c:pt>
              </c:strCache>
            </c:strRef>
          </c:cat>
          <c:val>
            <c:numRef>
              <c:f>Лист1!$B$2:$B$4</c:f>
              <c:numCache>
                <c:formatCode>0.0%</c:formatCode>
                <c:ptCount val="3"/>
                <c:pt idx="0">
                  <c:v>0.9</c:v>
                </c:pt>
                <c:pt idx="1">
                  <c:v>0.08</c:v>
                </c:pt>
                <c:pt idx="2">
                  <c:v>0.02</c:v>
                </c:pt>
              </c:numCache>
            </c:numRef>
          </c:val>
          <c:extLst xmlns:c16r2="http://schemas.microsoft.com/office/drawing/2015/06/chart">
            <c:ext xmlns:c16="http://schemas.microsoft.com/office/drawing/2014/chart" uri="{C3380CC4-5D6E-409C-BE32-E72D297353CC}">
              <c16:uniqueId val="{00000006-F67E-4452-B8C9-45EC662595D7}"/>
            </c:ext>
          </c:extLst>
        </c:ser>
        <c:dLbls>
          <c:dLblPos val="bestFit"/>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ru-RU" baseline="0">
                <a:solidFill>
                  <a:sysClr val="windowText" lastClr="000000"/>
                </a:solidFill>
                <a:latin typeface="Times New Roman" panose="02020603050405020304" pitchFamily="18" charset="0"/>
                <a:cs typeface="Times New Roman" panose="02020603050405020304" pitchFamily="18" charset="0"/>
              </a:rPr>
              <a:t>Считаете ли вы важным ведение учета за использованием донорской спермы?</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ru-RU"/>
        </a:p>
      </c:txPr>
    </c:title>
    <c:autoTitleDeleted val="0"/>
    <c:plotArea>
      <c:layout/>
      <c:pieChart>
        <c:varyColors val="1"/>
        <c:ser>
          <c:idx val="0"/>
          <c:order val="0"/>
          <c:tx>
            <c:strRef>
              <c:f>Лист1!$B$1</c:f>
              <c:strCache>
                <c:ptCount val="1"/>
                <c:pt idx="0">
                  <c:v>Нужен ли единый регистр донорских половых гамет?</c:v>
                </c:pt>
              </c:strCache>
            </c:strRef>
          </c:tx>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295C-49A8-B308-8CBD80ED69C9}"/>
              </c:ext>
            </c:extLst>
          </c:dPt>
          <c:dPt>
            <c:idx val="1"/>
            <c:bubble3D val="0"/>
            <c:spPr>
              <a:solidFill>
                <a:schemeClr val="accent2">
                  <a:lumMod val="75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3-295C-49A8-B308-8CBD80ED69C9}"/>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ru-RU"/>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Лист1!$A$2:$A$3</c:f>
              <c:strCache>
                <c:ptCount val="2"/>
                <c:pt idx="0">
                  <c:v>Да</c:v>
                </c:pt>
                <c:pt idx="1">
                  <c:v>Нет</c:v>
                </c:pt>
              </c:strCache>
            </c:strRef>
          </c:cat>
          <c:val>
            <c:numRef>
              <c:f>Лист1!$B$2:$B$3</c:f>
              <c:numCache>
                <c:formatCode>0.00%</c:formatCode>
                <c:ptCount val="2"/>
                <c:pt idx="0">
                  <c:v>0.89949999999999997</c:v>
                </c:pt>
                <c:pt idx="1">
                  <c:v>0.10050000000000001</c:v>
                </c:pt>
              </c:numCache>
            </c:numRef>
          </c:val>
          <c:extLst xmlns:c16r2="http://schemas.microsoft.com/office/drawing/2015/06/chart">
            <c:ext xmlns:c16="http://schemas.microsoft.com/office/drawing/2014/chart" uri="{C3380CC4-5D6E-409C-BE32-E72D297353CC}">
              <c16:uniqueId val="{00000000-4AF3-4987-943D-0CEA0D8CDB12}"/>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word/charts/style3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0.56121</cdr:x>
      <cdr:y>0.33106</cdr:y>
    </cdr:from>
    <cdr:to>
      <cdr:x>0.70431</cdr:x>
      <cdr:y>0.59674</cdr:y>
    </cdr:to>
    <cdr:sp macro="" textlink="">
      <cdr:nvSpPr>
        <cdr:cNvPr id="5" name="TextBox 1"/>
        <cdr:cNvSpPr txBox="1"/>
      </cdr:nvSpPr>
      <cdr:spPr>
        <a:xfrm xmlns:a="http://schemas.openxmlformats.org/drawingml/2006/main">
          <a:off x="3362325" y="526613"/>
          <a:ext cx="857383" cy="422609"/>
        </a:xfrm>
        <a:prstGeom xmlns:a="http://schemas.openxmlformats.org/drawingml/2006/main" prst="rect">
          <a:avLst/>
        </a:prstGeom>
      </cdr:spPr>
      <cdr:txBody>
        <a:bodyPr xmlns:a="http://schemas.openxmlformats.org/drawingml/2006/main" wrap="square" rtlCol="0">
          <a:noAutofit/>
        </a:bodyPr>
        <a:lstStyle xmlns:a="http://schemas.openxmlformats.org/drawingml/2006/main"/>
        <a:p xmlns:a="http://schemas.openxmlformats.org/drawingml/2006/main">
          <a:pPr>
            <a:spcAft>
              <a:spcPts val="0"/>
            </a:spcAft>
          </a:pPr>
          <a:r>
            <a:rPr lang="ru-RU" sz="1200" kern="1200">
              <a:solidFill>
                <a:srgbClr val="000000"/>
              </a:solidFill>
              <a:effectLst/>
              <a:latin typeface="Times New Roman" panose="02020603050405020304" pitchFamily="18" charset="0"/>
              <a:ea typeface="Times New Roman" panose="02020603050405020304" pitchFamily="18" charset="0"/>
            </a:rPr>
            <a:t>р&lt;0,021</a:t>
          </a:r>
          <a:endParaRPr lang="ru-RU" sz="1200">
            <a:effectLst/>
            <a:latin typeface="Times New Roman" panose="02020603050405020304" pitchFamily="18" charset="0"/>
            <a:ea typeface="Times New Roman" panose="02020603050405020304" pitchFamily="18" charset="0"/>
          </a:endParaRPr>
        </a:p>
      </cdr:txBody>
    </cdr:sp>
  </cdr:relSizeAnchor>
  <cdr:relSizeAnchor xmlns:cdr="http://schemas.openxmlformats.org/drawingml/2006/chartDrawing">
    <cdr:from>
      <cdr:x>0.7424</cdr:x>
      <cdr:y>0.76101</cdr:y>
    </cdr:from>
    <cdr:to>
      <cdr:x>0.87666</cdr:x>
      <cdr:y>1</cdr:y>
    </cdr:to>
    <cdr:sp macro="" textlink="">
      <cdr:nvSpPr>
        <cdr:cNvPr id="6" name="TextBox 1"/>
        <cdr:cNvSpPr txBox="1"/>
      </cdr:nvSpPr>
      <cdr:spPr>
        <a:xfrm xmlns:a="http://schemas.openxmlformats.org/drawingml/2006/main">
          <a:off x="4419600" y="1152525"/>
          <a:ext cx="799274" cy="361950"/>
        </a:xfrm>
        <a:prstGeom xmlns:a="http://schemas.openxmlformats.org/drawingml/2006/main" prst="rect">
          <a:avLst/>
        </a:prstGeom>
      </cdr:spPr>
      <cdr:txBody>
        <a:bodyPr xmlns:a="http://schemas.openxmlformats.org/drawingml/2006/main" wrap="square" rtlCol="0">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spcAft>
              <a:spcPts val="0"/>
            </a:spcAft>
          </a:pPr>
          <a:r>
            <a:rPr lang="ru-RU" sz="1200" kern="1200">
              <a:solidFill>
                <a:srgbClr val="000000"/>
              </a:solidFill>
              <a:effectLst/>
              <a:latin typeface="Times New Roman" panose="02020603050405020304" pitchFamily="18" charset="0"/>
              <a:ea typeface="Times New Roman" panose="02020603050405020304" pitchFamily="18" charset="0"/>
            </a:rPr>
            <a:t>р&lt;0,456</a:t>
          </a:r>
          <a:endParaRPr lang="ru-RU" sz="1200">
            <a:effectLst/>
            <a:latin typeface="Times New Roman" panose="02020603050405020304" pitchFamily="18" charset="0"/>
            <a:ea typeface="Times New Roman" panose="02020603050405020304" pitchFamily="18" charset="0"/>
          </a:endParaRP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theme/themeOverride1.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75a60c8-2c10-425d-b072-74bbfd131dfc" xsi:nil="true"/>
  </documentManagement>
</p:properties>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LB6drqNnLDCII5pFg6MiV/Yx27A==">CgMxLjAyCWguMzBqMHpsbDIIaC5namRneHM4AHIhMWZGeHlpNm01bTg2SGRfemlwYVM4clhFNlhwTlVLSXd6</go:docsCustomData>
</go:gDocsCustomXmlDataStorag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FA42E8926ADC3848ACE42F1019A05A51" ma:contentTypeVersion="18" ma:contentTypeDescription="Create a new document." ma:contentTypeScope="" ma:versionID="0712c1894aea7f500834ed733d084678">
  <xsd:schema xmlns:xsd="http://www.w3.org/2001/XMLSchema" xmlns:xs="http://www.w3.org/2001/XMLSchema" xmlns:p="http://schemas.microsoft.com/office/2006/metadata/properties" xmlns:ns3="075a60c8-2c10-425d-b072-74bbfd131dfc" xmlns:ns4="b1b45aa8-7bd6-413b-b2d5-03ec5f033dd4" targetNamespace="http://schemas.microsoft.com/office/2006/metadata/properties" ma:root="true" ma:fieldsID="ecaa02f169df59739c9ed677f9a17f00" ns3:_="" ns4:_="">
    <xsd:import namespace="075a60c8-2c10-425d-b072-74bbfd131dfc"/>
    <xsd:import namespace="b1b45aa8-7bd6-413b-b2d5-03ec5f033dd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4:SharedWithUsers" minOccurs="0"/>
                <xsd:element ref="ns4:SharedWithDetails" minOccurs="0"/>
                <xsd:element ref="ns4:SharingHintHash" minOccurs="0"/>
                <xsd:element ref="ns3:MediaServiceOCR"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_activity" minOccurs="0"/>
                <xsd:element ref="ns3:MediaServiceObjectDetectorVersions" minOccurs="0"/>
                <xsd:element ref="ns3:MediaServiceSystemTags" minOccurs="0"/>
                <xsd:element ref="ns3:MediaServiceSearchPropertie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5a60c8-2c10-425d-b072-74bbfd131df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b45aa8-7bd6-413b-b2d5-03ec5f033dd4"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description="" ma:internalName="SharedWithDetails" ma:readOnly="true">
      <xsd:simpleType>
        <xsd:restriction base="dms:Note">
          <xsd:maxLength value="255"/>
        </xsd:restriction>
      </xsd:simpleType>
    </xsd:element>
    <xsd:element name="SharingHintHash" ma:index="14"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3388160-FA86-4204-89DB-BE86532EA659}">
  <ds:schemaRefs>
    <ds:schemaRef ds:uri="http://schemas.microsoft.com/office/2006/metadata/properties"/>
    <ds:schemaRef ds:uri="http://schemas.microsoft.com/office/infopath/2007/PartnerControls"/>
    <ds:schemaRef ds:uri="075a60c8-2c10-425d-b072-74bbfd131dfc"/>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3E120B1B-6E7B-48AF-AF4C-5CF5184D2053}">
  <ds:schemaRefs>
    <ds:schemaRef ds:uri="http://schemas.microsoft.com/sharepoint/v3/contenttype/forms"/>
  </ds:schemaRefs>
</ds:datastoreItem>
</file>

<file path=customXml/itemProps4.xml><?xml version="1.0" encoding="utf-8"?>
<ds:datastoreItem xmlns:ds="http://schemas.openxmlformats.org/officeDocument/2006/customXml" ds:itemID="{8653C0EA-C411-4B83-ACAE-23DE461E71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5a60c8-2c10-425d-b072-74bbfd131dfc"/>
    <ds:schemaRef ds:uri="b1b45aa8-7bd6-413b-b2d5-03ec5f033d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DA8AEB6-837E-41F2-8797-7705BD4BCB0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6</TotalTime>
  <Pages>199</Pages>
  <Words>59337</Words>
  <Characters>338223</Characters>
  <Application>Microsoft Office Word</Application>
  <DocSecurity>0</DocSecurity>
  <Lines>2818</Lines>
  <Paragraphs>793</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396767</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Guseva, Alevtina</dc:creator>
  <cp:lastModifiedBy>user</cp:lastModifiedBy>
  <cp:revision>3</cp:revision>
  <cp:lastPrinted>2025-09-08T05:01:00Z</cp:lastPrinted>
  <dcterms:created xsi:type="dcterms:W3CDTF">2026-01-15T10:17:00Z</dcterms:created>
  <dcterms:modified xsi:type="dcterms:W3CDTF">2026-01-15T10:23:00Z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0x010100FA42E8926ADC3848ACE42F1019A05A51</vt:lpwstr>
  </property>
</Properties>
</file>