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9"/>
  </p:notesMasterIdLst>
  <p:handoutMasterIdLst>
    <p:handoutMasterId r:id="rId10"/>
  </p:handoutMasterIdLst>
  <p:sldIdLst>
    <p:sldId id="256" r:id="rId2"/>
    <p:sldId id="280" r:id="rId3"/>
    <p:sldId id="281" r:id="rId4"/>
    <p:sldId id="274" r:id="rId5"/>
    <p:sldId id="258" r:id="rId6"/>
    <p:sldId id="276" r:id="rId7"/>
    <p:sldId id="284" r:id="rId8"/>
  </p:sldIdLst>
  <p:sldSz cx="9144000" cy="6858000" type="screen4x3"/>
  <p:notesSz cx="9799638" cy="67357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76441" autoAdjust="0"/>
  </p:normalViewPr>
  <p:slideViewPr>
    <p:cSldViewPr>
      <p:cViewPr varScale="1">
        <p:scale>
          <a:sx n="58" d="100"/>
          <a:sy n="58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7.7282436521019501E-2"/>
          <c:y val="4.076431983747842E-2"/>
          <c:w val="0.91143147968316762"/>
          <c:h val="0.88049255301904861"/>
        </c:manualLayout>
      </c:layout>
      <c:lineChart>
        <c:grouping val="standard"/>
        <c:ser>
          <c:idx val="0"/>
          <c:order val="0"/>
          <c:marker>
            <c:symbol val="none"/>
          </c:marker>
          <c:dLbls>
            <c:dLbl>
              <c:idx val="0"/>
              <c:layout>
                <c:manualLayout>
                  <c:x val="-1.111111111111112E-2"/>
                  <c:y val="-5.7320019997778061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4.8501555382735262E-2"/>
                </c:manualLayout>
              </c:layout>
              <c:showVal val="1"/>
            </c:dLbl>
            <c:dLbl>
              <c:idx val="2"/>
              <c:layout>
                <c:manualLayout>
                  <c:x val="4.1666666666666692E-3"/>
                  <c:y val="1.7636929230085561E-2"/>
                </c:manualLayout>
              </c:layout>
              <c:showVal val="1"/>
            </c:dLbl>
            <c:dLbl>
              <c:idx val="3"/>
              <c:layout>
                <c:manualLayout>
                  <c:x val="-1.3888888888888899E-2"/>
                  <c:y val="-5.2910787690256672E-2"/>
                </c:manualLayout>
              </c:layout>
              <c:showVal val="1"/>
            </c:dLbl>
            <c:dLbl>
              <c:idx val="5"/>
              <c:layout>
                <c:manualLayout>
                  <c:x val="-2.0833333333333346E-2"/>
                  <c:y val="-6.1729252305299485E-2"/>
                </c:manualLayout>
              </c:layout>
              <c:showVal val="1"/>
            </c:dLbl>
            <c:dLbl>
              <c:idx val="11"/>
              <c:layout>
                <c:manualLayout>
                  <c:x val="-1.38888888888889E-3"/>
                  <c:y val="3.9683090767692455E-2"/>
                </c:manualLayout>
              </c:layout>
              <c:showVal val="1"/>
            </c:dLbl>
            <c:dLbl>
              <c:idx val="12"/>
              <c:layout>
                <c:manualLayout>
                  <c:x val="-2.0833333333333346E-2"/>
                  <c:y val="-4.4092323075213907E-2"/>
                </c:manualLayout>
              </c:layout>
              <c:showVal val="1"/>
            </c:dLbl>
            <c:dLbl>
              <c:idx val="13"/>
              <c:layout>
                <c:manualLayout>
                  <c:x val="-8.3333333333332361E-3"/>
                  <c:y val="4.8501555382735262E-2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latin typeface="+mj-lt"/>
                  </a:defRPr>
                </a:pPr>
                <a:endParaRPr lang="ru-RU"/>
              </a:p>
            </c:txPr>
            <c:showVal val="1"/>
          </c:dLbls>
          <c:cat>
            <c:numRef>
              <c:f>Лист1!$A$1:$A$18</c:f>
              <c:numCache>
                <c:formatCode>General</c:formatCode>
                <c:ptCount val="18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</c:numCache>
            </c:numRef>
          </c:cat>
          <c:val>
            <c:numRef>
              <c:f>Лист1!$B$1:$B$18</c:f>
              <c:numCache>
                <c:formatCode>General</c:formatCode>
                <c:ptCount val="18"/>
                <c:pt idx="0">
                  <c:v>19</c:v>
                </c:pt>
                <c:pt idx="1">
                  <c:v>25</c:v>
                </c:pt>
                <c:pt idx="2">
                  <c:v>57</c:v>
                </c:pt>
                <c:pt idx="3">
                  <c:v>73</c:v>
                </c:pt>
                <c:pt idx="4">
                  <c:v>58</c:v>
                </c:pt>
                <c:pt idx="5">
                  <c:v>119</c:v>
                </c:pt>
                <c:pt idx="6">
                  <c:v>126</c:v>
                </c:pt>
                <c:pt idx="7">
                  <c:v>242</c:v>
                </c:pt>
                <c:pt idx="8">
                  <c:v>348</c:v>
                </c:pt>
                <c:pt idx="9">
                  <c:v>228</c:v>
                </c:pt>
                <c:pt idx="10">
                  <c:v>322</c:v>
                </c:pt>
                <c:pt idx="11">
                  <c:v>395</c:v>
                </c:pt>
                <c:pt idx="12">
                  <c:v>420</c:v>
                </c:pt>
                <c:pt idx="13">
                  <c:v>469</c:v>
                </c:pt>
                <c:pt idx="14">
                  <c:v>480</c:v>
                </c:pt>
                <c:pt idx="15">
                  <c:v>238</c:v>
                </c:pt>
                <c:pt idx="16">
                  <c:v>160</c:v>
                </c:pt>
                <c:pt idx="17">
                  <c:v>71</c:v>
                </c:pt>
              </c:numCache>
            </c:numRef>
          </c:val>
        </c:ser>
        <c:dLbls/>
        <c:marker val="1"/>
        <c:axId val="53684480"/>
        <c:axId val="53735424"/>
      </c:lineChart>
      <c:catAx>
        <c:axId val="5368448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>
                <a:latin typeface="+mj-lt"/>
              </a:defRPr>
            </a:pPr>
            <a:endParaRPr lang="ru-RU"/>
          </a:p>
        </c:txPr>
        <c:crossAx val="53735424"/>
        <c:crosses val="autoZero"/>
        <c:auto val="1"/>
        <c:lblAlgn val="ctr"/>
        <c:lblOffset val="100"/>
      </c:catAx>
      <c:valAx>
        <c:axId val="5373542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+mj-lt"/>
              </a:defRPr>
            </a:pPr>
            <a:endParaRPr lang="ru-RU"/>
          </a:p>
        </c:txPr>
        <c:crossAx val="53684480"/>
        <c:crosses val="autoZero"/>
        <c:crossBetween val="between"/>
      </c:valAx>
    </c:plotArea>
    <c:plotVisOnly val="1"/>
    <c:dispBlanksAs val="gap"/>
  </c:chart>
  <c:spPr>
    <a:ln>
      <a:solidFill>
        <a:schemeClr val="accent1"/>
      </a:solidFill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standard"/>
        <c:ser>
          <c:idx val="0"/>
          <c:order val="0"/>
          <c:marker>
            <c:symbol val="none"/>
          </c:marker>
          <c:dLbls>
            <c:showVal val="1"/>
          </c:dLbls>
          <c:cat>
            <c:numRef>
              <c:f>Лист1!$A$21:$A$33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Лист1!$B$21:$B$33</c:f>
              <c:numCache>
                <c:formatCode>General</c:formatCode>
                <c:ptCount val="13"/>
                <c:pt idx="0">
                  <c:v>238</c:v>
                </c:pt>
                <c:pt idx="1">
                  <c:v>229</c:v>
                </c:pt>
                <c:pt idx="2">
                  <c:v>266</c:v>
                </c:pt>
                <c:pt idx="3">
                  <c:v>348</c:v>
                </c:pt>
                <c:pt idx="4">
                  <c:v>330</c:v>
                </c:pt>
                <c:pt idx="5">
                  <c:v>349</c:v>
                </c:pt>
                <c:pt idx="6">
                  <c:v>319</c:v>
                </c:pt>
                <c:pt idx="7">
                  <c:v>340</c:v>
                </c:pt>
                <c:pt idx="8">
                  <c:v>344</c:v>
                </c:pt>
                <c:pt idx="9">
                  <c:v>421</c:v>
                </c:pt>
                <c:pt idx="10">
                  <c:v>435</c:v>
                </c:pt>
                <c:pt idx="11">
                  <c:v>503</c:v>
                </c:pt>
                <c:pt idx="12">
                  <c:v>649</c:v>
                </c:pt>
              </c:numCache>
            </c:numRef>
          </c:val>
        </c:ser>
        <c:dLbls/>
        <c:marker val="1"/>
        <c:axId val="55777152"/>
        <c:axId val="55778688"/>
      </c:lineChart>
      <c:catAx>
        <c:axId val="55777152"/>
        <c:scaling>
          <c:orientation val="minMax"/>
        </c:scaling>
        <c:axPos val="b"/>
        <c:numFmt formatCode="General" sourceLinked="1"/>
        <c:tickLblPos val="nextTo"/>
        <c:crossAx val="55778688"/>
        <c:crosses val="autoZero"/>
        <c:auto val="1"/>
        <c:lblAlgn val="ctr"/>
        <c:lblOffset val="100"/>
      </c:catAx>
      <c:valAx>
        <c:axId val="55778688"/>
        <c:scaling>
          <c:orientation val="minMax"/>
        </c:scaling>
        <c:axPos val="l"/>
        <c:majorGridlines/>
        <c:numFmt formatCode="General" sourceLinked="1"/>
        <c:tickLblPos val="nextTo"/>
        <c:crossAx val="55777152"/>
        <c:crosses val="autoZero"/>
        <c:crossBetween val="between"/>
      </c:valAx>
    </c:plotArea>
    <c:plotVisOnly val="1"/>
    <c:dispBlanksAs val="gap"/>
  </c:chart>
  <c:spPr>
    <a:ln>
      <a:solidFill>
        <a:schemeClr val="accent1"/>
      </a:solidFill>
    </a:ln>
  </c:sp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DD881C-188D-4B68-9806-7DC1D72E7B1D}" type="doc">
      <dgm:prSet loTypeId="urn:microsoft.com/office/officeart/2005/8/layout/matrix1" loCatId="matrix" qsTypeId="urn:microsoft.com/office/officeart/2005/8/quickstyle/3d2" qsCatId="3D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AD086BFD-DF75-4DD9-B99C-1DDF3ED6478F}">
      <dgm:prSet phldrT="[Текст]" custT="1"/>
      <dgm:spPr/>
      <dgm:t>
        <a:bodyPr/>
        <a:lstStyle/>
        <a:p>
          <a:r>
            <a:rPr lang="ru-RU" sz="3600" dirty="0" smtClean="0">
              <a:latin typeface="+mj-lt"/>
            </a:rPr>
            <a:t>Издательские стандарты</a:t>
          </a:r>
          <a:endParaRPr lang="ru-RU" sz="3600" dirty="0">
            <a:latin typeface="+mj-lt"/>
          </a:endParaRPr>
        </a:p>
      </dgm:t>
    </dgm:pt>
    <dgm:pt modelId="{0A5BA7BA-2ACF-48AC-882A-6EBD0EAC3F20}" type="parTrans" cxnId="{A69437D9-5DD0-45F9-BEB8-57086F01850C}">
      <dgm:prSet/>
      <dgm:spPr/>
      <dgm:t>
        <a:bodyPr/>
        <a:lstStyle/>
        <a:p>
          <a:endParaRPr lang="ru-RU"/>
        </a:p>
      </dgm:t>
    </dgm:pt>
    <dgm:pt modelId="{33BCD034-004D-44EA-95C2-D9B5FB8C1C62}" type="sibTrans" cxnId="{A69437D9-5DD0-45F9-BEB8-57086F01850C}">
      <dgm:prSet/>
      <dgm:spPr/>
      <dgm:t>
        <a:bodyPr/>
        <a:lstStyle/>
        <a:p>
          <a:endParaRPr lang="ru-RU"/>
        </a:p>
      </dgm:t>
    </dgm:pt>
    <dgm:pt modelId="{0FB2EC00-5844-48C2-9455-9A8BBB7B0F67}">
      <dgm:prSet phldrT="[Текст]" custT="1"/>
      <dgm:spPr/>
      <dgm:t>
        <a:bodyPr/>
        <a:lstStyle/>
        <a:p>
          <a:r>
            <a:rPr lang="ru-RU" sz="3200" dirty="0" smtClean="0">
              <a:latin typeface="+mj-lt"/>
            </a:rPr>
            <a:t>Международный состав </a:t>
          </a:r>
          <a:endParaRPr lang="ru-RU" sz="3200" dirty="0">
            <a:latin typeface="+mj-lt"/>
          </a:endParaRPr>
        </a:p>
      </dgm:t>
    </dgm:pt>
    <dgm:pt modelId="{9EF9497D-0DA9-4897-9221-0EBB8B2AEA28}" type="parTrans" cxnId="{FEFF9331-CAE0-4C55-8183-1B6D732D05D9}">
      <dgm:prSet/>
      <dgm:spPr/>
      <dgm:t>
        <a:bodyPr/>
        <a:lstStyle/>
        <a:p>
          <a:endParaRPr lang="ru-RU"/>
        </a:p>
      </dgm:t>
    </dgm:pt>
    <dgm:pt modelId="{8B3C8098-664E-4C64-9A17-D890621EE072}" type="sibTrans" cxnId="{FEFF9331-CAE0-4C55-8183-1B6D732D05D9}">
      <dgm:prSet/>
      <dgm:spPr/>
      <dgm:t>
        <a:bodyPr/>
        <a:lstStyle/>
        <a:p>
          <a:endParaRPr lang="ru-RU"/>
        </a:p>
      </dgm:t>
    </dgm:pt>
    <dgm:pt modelId="{368BB36F-F66B-4D28-A0E1-44B0C5FD74BE}">
      <dgm:prSet phldrT="[Текст]"/>
      <dgm:spPr/>
      <dgm:t>
        <a:bodyPr/>
        <a:lstStyle/>
        <a:p>
          <a:r>
            <a:rPr lang="ru-RU" dirty="0" smtClean="0">
              <a:latin typeface="+mj-lt"/>
            </a:rPr>
            <a:t>Содержание журнала</a:t>
          </a:r>
          <a:endParaRPr lang="ru-RU" dirty="0">
            <a:latin typeface="+mj-lt"/>
          </a:endParaRPr>
        </a:p>
      </dgm:t>
    </dgm:pt>
    <dgm:pt modelId="{4A530B26-3DA9-43D7-8498-E62B9C0D255C}" type="parTrans" cxnId="{4CDF881B-5136-4793-B4FD-2D6577582C82}">
      <dgm:prSet/>
      <dgm:spPr/>
      <dgm:t>
        <a:bodyPr/>
        <a:lstStyle/>
        <a:p>
          <a:endParaRPr lang="ru-RU"/>
        </a:p>
      </dgm:t>
    </dgm:pt>
    <dgm:pt modelId="{BEE79243-D749-4AE9-A080-2369FEF3A760}" type="sibTrans" cxnId="{4CDF881B-5136-4793-B4FD-2D6577582C82}">
      <dgm:prSet/>
      <dgm:spPr/>
      <dgm:t>
        <a:bodyPr/>
        <a:lstStyle/>
        <a:p>
          <a:endParaRPr lang="ru-RU"/>
        </a:p>
      </dgm:t>
    </dgm:pt>
    <dgm:pt modelId="{4AE5FF6D-C309-402E-88A1-28418638281D}">
      <dgm:prSet phldrT="[Текст]"/>
      <dgm:spPr/>
      <dgm:t>
        <a:bodyPr/>
        <a:lstStyle/>
        <a:p>
          <a:r>
            <a:rPr lang="ru-RU" dirty="0" smtClean="0">
              <a:latin typeface="+mj-lt"/>
            </a:rPr>
            <a:t>Анализ цитирования</a:t>
          </a:r>
          <a:endParaRPr lang="ru-RU" dirty="0">
            <a:latin typeface="+mj-lt"/>
          </a:endParaRPr>
        </a:p>
      </dgm:t>
    </dgm:pt>
    <dgm:pt modelId="{9539F164-0166-446E-9F85-3D628BBD1E7C}" type="parTrans" cxnId="{3B287F5D-A6C9-4D80-9A60-52A8DF0BBFB2}">
      <dgm:prSet/>
      <dgm:spPr/>
      <dgm:t>
        <a:bodyPr/>
        <a:lstStyle/>
        <a:p>
          <a:endParaRPr lang="ru-RU"/>
        </a:p>
      </dgm:t>
    </dgm:pt>
    <dgm:pt modelId="{F6613B38-BA9A-46A5-AF6E-ACB148152C7C}" type="sibTrans" cxnId="{3B287F5D-A6C9-4D80-9A60-52A8DF0BBFB2}">
      <dgm:prSet/>
      <dgm:spPr/>
      <dgm:t>
        <a:bodyPr/>
        <a:lstStyle/>
        <a:p>
          <a:endParaRPr lang="ru-RU"/>
        </a:p>
      </dgm:t>
    </dgm:pt>
    <dgm:pt modelId="{E8EA5096-EFED-4571-9E1B-6C9E48BCE706}">
      <dgm:prSet phldrT="[Текст]" custT="1"/>
      <dgm:spPr/>
      <dgm:t>
        <a:bodyPr/>
        <a:lstStyle/>
        <a:p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Критерии</a:t>
          </a:r>
          <a:endParaRPr lang="ru-RU" sz="3600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4DA9389-181A-4EDD-ABAC-FC2D4106FD12}" type="sibTrans" cxnId="{984F765C-B949-4BE9-9B30-6DB371335C2E}">
      <dgm:prSet/>
      <dgm:spPr/>
      <dgm:t>
        <a:bodyPr/>
        <a:lstStyle/>
        <a:p>
          <a:endParaRPr lang="ru-RU"/>
        </a:p>
      </dgm:t>
    </dgm:pt>
    <dgm:pt modelId="{2C930482-F720-4E85-AC47-A55C54E6306C}" type="parTrans" cxnId="{984F765C-B949-4BE9-9B30-6DB371335C2E}">
      <dgm:prSet/>
      <dgm:spPr/>
      <dgm:t>
        <a:bodyPr/>
        <a:lstStyle/>
        <a:p>
          <a:endParaRPr lang="ru-RU"/>
        </a:p>
      </dgm:t>
    </dgm:pt>
    <dgm:pt modelId="{02B1B1E5-7D4E-4FD8-BC2F-F8479B5D30D2}" type="pres">
      <dgm:prSet presAssocID="{BBDD881C-188D-4B68-9806-7DC1D72E7B1D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58491E-BB9E-4FF4-B48C-2972A98EFA78}" type="pres">
      <dgm:prSet presAssocID="{BBDD881C-188D-4B68-9806-7DC1D72E7B1D}" presName="matrix" presStyleCnt="0"/>
      <dgm:spPr/>
      <dgm:t>
        <a:bodyPr/>
        <a:lstStyle/>
        <a:p>
          <a:endParaRPr lang="ru-RU"/>
        </a:p>
      </dgm:t>
    </dgm:pt>
    <dgm:pt modelId="{5E31600D-6679-4108-AA48-DE14BBEAA7A5}" type="pres">
      <dgm:prSet presAssocID="{BBDD881C-188D-4B68-9806-7DC1D72E7B1D}" presName="tile1" presStyleLbl="node1" presStyleIdx="0" presStyleCnt="4"/>
      <dgm:spPr/>
      <dgm:t>
        <a:bodyPr/>
        <a:lstStyle/>
        <a:p>
          <a:endParaRPr lang="ru-RU"/>
        </a:p>
      </dgm:t>
    </dgm:pt>
    <dgm:pt modelId="{365DCC5B-594E-4329-ACB7-6AEF93124E27}" type="pres">
      <dgm:prSet presAssocID="{BBDD881C-188D-4B68-9806-7DC1D72E7B1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187EDB-BEDA-4029-ADFC-54A0E65A646C}" type="pres">
      <dgm:prSet presAssocID="{BBDD881C-188D-4B68-9806-7DC1D72E7B1D}" presName="tile2" presStyleLbl="node1" presStyleIdx="1" presStyleCnt="4"/>
      <dgm:spPr/>
      <dgm:t>
        <a:bodyPr/>
        <a:lstStyle/>
        <a:p>
          <a:endParaRPr lang="ru-RU"/>
        </a:p>
      </dgm:t>
    </dgm:pt>
    <dgm:pt modelId="{E07B6F35-5FE8-4108-BF72-595DD22C6A89}" type="pres">
      <dgm:prSet presAssocID="{BBDD881C-188D-4B68-9806-7DC1D72E7B1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A7F9EA-37AB-4D06-8C4E-E58FAD825F5C}" type="pres">
      <dgm:prSet presAssocID="{BBDD881C-188D-4B68-9806-7DC1D72E7B1D}" presName="tile3" presStyleLbl="node1" presStyleIdx="2" presStyleCnt="4"/>
      <dgm:spPr/>
      <dgm:t>
        <a:bodyPr/>
        <a:lstStyle/>
        <a:p>
          <a:endParaRPr lang="ru-RU"/>
        </a:p>
      </dgm:t>
    </dgm:pt>
    <dgm:pt modelId="{FB3CA84F-B436-41CC-887F-1C7BDAC73DCC}" type="pres">
      <dgm:prSet presAssocID="{BBDD881C-188D-4B68-9806-7DC1D72E7B1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BC6CFA-6CD6-4530-929D-A137F520B40F}" type="pres">
      <dgm:prSet presAssocID="{BBDD881C-188D-4B68-9806-7DC1D72E7B1D}" presName="tile4" presStyleLbl="node1" presStyleIdx="3" presStyleCnt="4"/>
      <dgm:spPr/>
      <dgm:t>
        <a:bodyPr/>
        <a:lstStyle/>
        <a:p>
          <a:endParaRPr lang="ru-RU"/>
        </a:p>
      </dgm:t>
    </dgm:pt>
    <dgm:pt modelId="{618855A0-1383-4DF4-853E-21FB1EBA2DB4}" type="pres">
      <dgm:prSet presAssocID="{BBDD881C-188D-4B68-9806-7DC1D72E7B1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3DF586-8BF9-46AF-9DA4-767DB5386DDB}" type="pres">
      <dgm:prSet presAssocID="{BBDD881C-188D-4B68-9806-7DC1D72E7B1D}" presName="centerTile" presStyleLbl="fgShp" presStyleIdx="0" presStyleCnt="1" custScaleX="152542" custScaleY="152085" custLinFactNeighborX="4376" custLinFactNeighborY="-259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E5CC77E4-9E4F-4782-97FB-938FA2142D2E}" type="presOf" srcId="{0FB2EC00-5844-48C2-9455-9A8BBB7B0F67}" destId="{E07B6F35-5FE8-4108-BF72-595DD22C6A89}" srcOrd="1" destOrd="0" presId="urn:microsoft.com/office/officeart/2005/8/layout/matrix1"/>
    <dgm:cxn modelId="{9C7452CD-E354-4DE0-8EFB-A10EB1EDA0FF}" type="presOf" srcId="{E8EA5096-EFED-4571-9E1B-6C9E48BCE706}" destId="{203DF586-8BF9-46AF-9DA4-767DB5386DDB}" srcOrd="0" destOrd="0" presId="urn:microsoft.com/office/officeart/2005/8/layout/matrix1"/>
    <dgm:cxn modelId="{D2F58704-7E52-4FEA-9C3F-E29A15E68678}" type="presOf" srcId="{4AE5FF6D-C309-402E-88A1-28418638281D}" destId="{618855A0-1383-4DF4-853E-21FB1EBA2DB4}" srcOrd="1" destOrd="0" presId="urn:microsoft.com/office/officeart/2005/8/layout/matrix1"/>
    <dgm:cxn modelId="{D3054B2A-EDCC-43F4-B17F-866159D1DFCB}" type="presOf" srcId="{0FB2EC00-5844-48C2-9455-9A8BBB7B0F67}" destId="{6B187EDB-BEDA-4029-ADFC-54A0E65A646C}" srcOrd="0" destOrd="0" presId="urn:microsoft.com/office/officeart/2005/8/layout/matrix1"/>
    <dgm:cxn modelId="{FEFF9331-CAE0-4C55-8183-1B6D732D05D9}" srcId="{E8EA5096-EFED-4571-9E1B-6C9E48BCE706}" destId="{0FB2EC00-5844-48C2-9455-9A8BBB7B0F67}" srcOrd="1" destOrd="0" parTransId="{9EF9497D-0DA9-4897-9221-0EBB8B2AEA28}" sibTransId="{8B3C8098-664E-4C64-9A17-D890621EE072}"/>
    <dgm:cxn modelId="{A69437D9-5DD0-45F9-BEB8-57086F01850C}" srcId="{E8EA5096-EFED-4571-9E1B-6C9E48BCE706}" destId="{AD086BFD-DF75-4DD9-B99C-1DDF3ED6478F}" srcOrd="0" destOrd="0" parTransId="{0A5BA7BA-2ACF-48AC-882A-6EBD0EAC3F20}" sibTransId="{33BCD034-004D-44EA-95C2-D9B5FB8C1C62}"/>
    <dgm:cxn modelId="{065B919D-AEB3-4E22-971C-D44945106D0B}" type="presOf" srcId="{368BB36F-F66B-4D28-A0E1-44B0C5FD74BE}" destId="{FB3CA84F-B436-41CC-887F-1C7BDAC73DCC}" srcOrd="1" destOrd="0" presId="urn:microsoft.com/office/officeart/2005/8/layout/matrix1"/>
    <dgm:cxn modelId="{4CDF881B-5136-4793-B4FD-2D6577582C82}" srcId="{E8EA5096-EFED-4571-9E1B-6C9E48BCE706}" destId="{368BB36F-F66B-4D28-A0E1-44B0C5FD74BE}" srcOrd="2" destOrd="0" parTransId="{4A530B26-3DA9-43D7-8498-E62B9C0D255C}" sibTransId="{BEE79243-D749-4AE9-A080-2369FEF3A760}"/>
    <dgm:cxn modelId="{359CFC65-51FA-4C56-B38D-95F8542441A6}" type="presOf" srcId="{4AE5FF6D-C309-402E-88A1-28418638281D}" destId="{D3BC6CFA-6CD6-4530-929D-A137F520B40F}" srcOrd="0" destOrd="0" presId="urn:microsoft.com/office/officeart/2005/8/layout/matrix1"/>
    <dgm:cxn modelId="{3B287F5D-A6C9-4D80-9A60-52A8DF0BBFB2}" srcId="{E8EA5096-EFED-4571-9E1B-6C9E48BCE706}" destId="{4AE5FF6D-C309-402E-88A1-28418638281D}" srcOrd="3" destOrd="0" parTransId="{9539F164-0166-446E-9F85-3D628BBD1E7C}" sibTransId="{F6613B38-BA9A-46A5-AF6E-ACB148152C7C}"/>
    <dgm:cxn modelId="{CABB7C8C-8877-46FA-85EF-8A2830FD5CAD}" type="presOf" srcId="{BBDD881C-188D-4B68-9806-7DC1D72E7B1D}" destId="{02B1B1E5-7D4E-4FD8-BC2F-F8479B5D30D2}" srcOrd="0" destOrd="0" presId="urn:microsoft.com/office/officeart/2005/8/layout/matrix1"/>
    <dgm:cxn modelId="{D0F98949-0021-4949-A87F-01C1A6706CC7}" type="presOf" srcId="{368BB36F-F66B-4D28-A0E1-44B0C5FD74BE}" destId="{5FA7F9EA-37AB-4D06-8C4E-E58FAD825F5C}" srcOrd="0" destOrd="0" presId="urn:microsoft.com/office/officeart/2005/8/layout/matrix1"/>
    <dgm:cxn modelId="{5C2AD36E-5D8F-4288-B9D5-0C80AAFB3248}" type="presOf" srcId="{AD086BFD-DF75-4DD9-B99C-1DDF3ED6478F}" destId="{365DCC5B-594E-4329-ACB7-6AEF93124E27}" srcOrd="1" destOrd="0" presId="urn:microsoft.com/office/officeart/2005/8/layout/matrix1"/>
    <dgm:cxn modelId="{984F765C-B949-4BE9-9B30-6DB371335C2E}" srcId="{BBDD881C-188D-4B68-9806-7DC1D72E7B1D}" destId="{E8EA5096-EFED-4571-9E1B-6C9E48BCE706}" srcOrd="0" destOrd="0" parTransId="{2C930482-F720-4E85-AC47-A55C54E6306C}" sibTransId="{B4DA9389-181A-4EDD-ABAC-FC2D4106FD12}"/>
    <dgm:cxn modelId="{31CB054D-0898-49DE-93BF-D3F283D4B96B}" type="presOf" srcId="{AD086BFD-DF75-4DD9-B99C-1DDF3ED6478F}" destId="{5E31600D-6679-4108-AA48-DE14BBEAA7A5}" srcOrd="0" destOrd="0" presId="urn:microsoft.com/office/officeart/2005/8/layout/matrix1"/>
    <dgm:cxn modelId="{2663F941-72E8-47C7-A3F4-B5497DF8CDBC}" type="presParOf" srcId="{02B1B1E5-7D4E-4FD8-BC2F-F8479B5D30D2}" destId="{8958491E-BB9E-4FF4-B48C-2972A98EFA78}" srcOrd="0" destOrd="0" presId="urn:microsoft.com/office/officeart/2005/8/layout/matrix1"/>
    <dgm:cxn modelId="{5A14C435-9538-4185-85CB-5525A2FE6DBC}" type="presParOf" srcId="{8958491E-BB9E-4FF4-B48C-2972A98EFA78}" destId="{5E31600D-6679-4108-AA48-DE14BBEAA7A5}" srcOrd="0" destOrd="0" presId="urn:microsoft.com/office/officeart/2005/8/layout/matrix1"/>
    <dgm:cxn modelId="{EEF6E175-2E8F-4F8F-A517-F55901465BB2}" type="presParOf" srcId="{8958491E-BB9E-4FF4-B48C-2972A98EFA78}" destId="{365DCC5B-594E-4329-ACB7-6AEF93124E27}" srcOrd="1" destOrd="0" presId="urn:microsoft.com/office/officeart/2005/8/layout/matrix1"/>
    <dgm:cxn modelId="{5B60DAC3-C43D-4EF6-9FAE-EE09A2A676CE}" type="presParOf" srcId="{8958491E-BB9E-4FF4-B48C-2972A98EFA78}" destId="{6B187EDB-BEDA-4029-ADFC-54A0E65A646C}" srcOrd="2" destOrd="0" presId="urn:microsoft.com/office/officeart/2005/8/layout/matrix1"/>
    <dgm:cxn modelId="{17462FC9-5B9A-4D0A-A1E3-476CB607C37C}" type="presParOf" srcId="{8958491E-BB9E-4FF4-B48C-2972A98EFA78}" destId="{E07B6F35-5FE8-4108-BF72-595DD22C6A89}" srcOrd="3" destOrd="0" presId="urn:microsoft.com/office/officeart/2005/8/layout/matrix1"/>
    <dgm:cxn modelId="{8D68D679-020C-4CAB-A46C-EBDF43F4576E}" type="presParOf" srcId="{8958491E-BB9E-4FF4-B48C-2972A98EFA78}" destId="{5FA7F9EA-37AB-4D06-8C4E-E58FAD825F5C}" srcOrd="4" destOrd="0" presId="urn:microsoft.com/office/officeart/2005/8/layout/matrix1"/>
    <dgm:cxn modelId="{B160EBFD-567E-491F-9416-CC4A3FB8F871}" type="presParOf" srcId="{8958491E-BB9E-4FF4-B48C-2972A98EFA78}" destId="{FB3CA84F-B436-41CC-887F-1C7BDAC73DCC}" srcOrd="5" destOrd="0" presId="urn:microsoft.com/office/officeart/2005/8/layout/matrix1"/>
    <dgm:cxn modelId="{86D05F64-0218-4CC4-B6F9-49ACF07EF085}" type="presParOf" srcId="{8958491E-BB9E-4FF4-B48C-2972A98EFA78}" destId="{D3BC6CFA-6CD6-4530-929D-A137F520B40F}" srcOrd="6" destOrd="0" presId="urn:microsoft.com/office/officeart/2005/8/layout/matrix1"/>
    <dgm:cxn modelId="{CE7A955D-A1A1-4A3A-99DF-38A8BB3D6924}" type="presParOf" srcId="{8958491E-BB9E-4FF4-B48C-2972A98EFA78}" destId="{618855A0-1383-4DF4-853E-21FB1EBA2DB4}" srcOrd="7" destOrd="0" presId="urn:microsoft.com/office/officeart/2005/8/layout/matrix1"/>
    <dgm:cxn modelId="{9DAE520A-F526-4A1C-9886-D4BD7F257892}" type="presParOf" srcId="{02B1B1E5-7D4E-4FD8-BC2F-F8479B5D30D2}" destId="{203DF586-8BF9-46AF-9DA4-767DB5386DD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D5773C-8FC7-4203-AC2A-C36FAD654627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F1D3189-233D-482E-A4D2-7006D43C6A08}">
      <dgm:prSet phldrT="[Текст]" custT="1"/>
      <dgm:spPr/>
      <dgm:t>
        <a:bodyPr/>
        <a:lstStyle/>
        <a:p>
          <a:r>
            <a:rPr lang="ru-RU" sz="2000" b="1" dirty="0" smtClean="0">
              <a:latin typeface="Cambria" pitchFamily="18" charset="0"/>
            </a:rPr>
            <a:t>Представление полных библиографических данных на английском языке</a:t>
          </a:r>
          <a:endParaRPr lang="ru-RU" sz="2000" b="1" dirty="0">
            <a:latin typeface="Cambria" pitchFamily="18" charset="0"/>
          </a:endParaRPr>
        </a:p>
      </dgm:t>
    </dgm:pt>
    <dgm:pt modelId="{69DBAC6F-4219-437E-B000-CDDA9C39C0AC}" type="parTrans" cxnId="{5D5A1212-F9F6-4350-9352-CADD8AAB0979}">
      <dgm:prSet/>
      <dgm:spPr/>
      <dgm:t>
        <a:bodyPr/>
        <a:lstStyle/>
        <a:p>
          <a:endParaRPr lang="ru-RU"/>
        </a:p>
      </dgm:t>
    </dgm:pt>
    <dgm:pt modelId="{F05AC11E-4D3B-47D9-9293-7B35A752008D}" type="sibTrans" cxnId="{5D5A1212-F9F6-4350-9352-CADD8AAB0979}">
      <dgm:prSet/>
      <dgm:spPr/>
      <dgm:t>
        <a:bodyPr/>
        <a:lstStyle/>
        <a:p>
          <a:endParaRPr lang="ru-RU"/>
        </a:p>
      </dgm:t>
    </dgm:pt>
    <dgm:pt modelId="{2F521EAA-DAC4-47E8-92D5-2141B7536BD1}">
      <dgm:prSet phldrT="[Текст]" custT="1"/>
      <dgm:spPr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r>
            <a:rPr lang="ru-RU" sz="1800" dirty="0" smtClean="0">
              <a:latin typeface="+mj-lt"/>
            </a:rPr>
            <a:t>Библиографические данные об авторе, список литературы </a:t>
          </a:r>
          <a:endParaRPr lang="ru-RU" sz="1800" dirty="0">
            <a:latin typeface="+mj-lt"/>
          </a:endParaRPr>
        </a:p>
      </dgm:t>
    </dgm:pt>
    <dgm:pt modelId="{F37EABC0-D0A7-41D4-B88D-D974C04FBF90}" type="parTrans" cxnId="{6F696CBD-9213-42C7-9C44-F49F524A9CB4}">
      <dgm:prSet/>
      <dgm:spPr/>
      <dgm:t>
        <a:bodyPr/>
        <a:lstStyle/>
        <a:p>
          <a:endParaRPr lang="ru-RU"/>
        </a:p>
      </dgm:t>
    </dgm:pt>
    <dgm:pt modelId="{11A95997-414F-4A5A-9F4B-41FEB2891DF7}" type="sibTrans" cxnId="{6F696CBD-9213-42C7-9C44-F49F524A9CB4}">
      <dgm:prSet/>
      <dgm:spPr/>
      <dgm:t>
        <a:bodyPr/>
        <a:lstStyle/>
        <a:p>
          <a:endParaRPr lang="ru-RU"/>
        </a:p>
      </dgm:t>
    </dgm:pt>
    <dgm:pt modelId="{221ABD7B-FE50-4299-BB2C-7A7B961A5182}">
      <dgm:prSet phldrT="[Текст]" custT="1"/>
      <dgm:spPr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r>
            <a:rPr lang="ru-RU" sz="1800" dirty="0" smtClean="0">
              <a:latin typeface="+mj-lt"/>
            </a:rPr>
            <a:t>Список литературы в соответствии с международными стилями</a:t>
          </a:r>
          <a:endParaRPr lang="ru-RU" sz="1800" dirty="0">
            <a:latin typeface="+mj-lt"/>
          </a:endParaRPr>
        </a:p>
      </dgm:t>
    </dgm:pt>
    <dgm:pt modelId="{2ADAFF15-15E7-4B8D-A37D-DE4EB438522E}" type="parTrans" cxnId="{02485693-DF2A-4099-803C-C87971D02A7A}">
      <dgm:prSet/>
      <dgm:spPr/>
      <dgm:t>
        <a:bodyPr/>
        <a:lstStyle/>
        <a:p>
          <a:endParaRPr lang="ru-RU"/>
        </a:p>
      </dgm:t>
    </dgm:pt>
    <dgm:pt modelId="{857A8D0A-1943-4735-8CDD-13CA73E8D1C5}" type="sibTrans" cxnId="{02485693-DF2A-4099-803C-C87971D02A7A}">
      <dgm:prSet/>
      <dgm:spPr/>
      <dgm:t>
        <a:bodyPr/>
        <a:lstStyle/>
        <a:p>
          <a:endParaRPr lang="ru-RU"/>
        </a:p>
      </dgm:t>
    </dgm:pt>
    <dgm:pt modelId="{C399EF46-3D83-4350-98B5-4D4C7D26B80E}">
      <dgm:prSet phldrT="[Текст]" custT="1"/>
      <dgm:spPr/>
      <dgm:t>
        <a:bodyPr/>
        <a:lstStyle/>
        <a:p>
          <a:r>
            <a:rPr lang="ru-RU" sz="2000" b="1" dirty="0" smtClean="0">
              <a:latin typeface="+mj-lt"/>
            </a:rPr>
            <a:t>Параметры </a:t>
          </a:r>
          <a:r>
            <a:rPr lang="ru-RU" sz="2000" b="1" dirty="0" smtClean="0">
              <a:latin typeface="+mj-lt"/>
            </a:rPr>
            <a:t>оформления содержания </a:t>
          </a:r>
          <a:r>
            <a:rPr lang="ru-RU" sz="2000" b="1" dirty="0" smtClean="0">
              <a:latin typeface="+mj-lt"/>
            </a:rPr>
            <a:t>научной статьи</a:t>
          </a:r>
          <a:endParaRPr lang="ru-RU" sz="2000" b="1" dirty="0">
            <a:latin typeface="+mj-lt"/>
          </a:endParaRPr>
        </a:p>
      </dgm:t>
    </dgm:pt>
    <dgm:pt modelId="{ACCD53FF-B988-401A-8D4E-1F3CB99FE3DE}" type="parTrans" cxnId="{399337D7-C56F-4540-A550-756DA8C172DD}">
      <dgm:prSet/>
      <dgm:spPr/>
      <dgm:t>
        <a:bodyPr/>
        <a:lstStyle/>
        <a:p>
          <a:endParaRPr lang="ru-RU"/>
        </a:p>
      </dgm:t>
    </dgm:pt>
    <dgm:pt modelId="{D14FBE15-D0E4-4517-AC40-3244B9861383}" type="sibTrans" cxnId="{399337D7-C56F-4540-A550-756DA8C172DD}">
      <dgm:prSet/>
      <dgm:spPr/>
      <dgm:t>
        <a:bodyPr/>
        <a:lstStyle/>
        <a:p>
          <a:endParaRPr lang="ru-RU"/>
        </a:p>
      </dgm:t>
    </dgm:pt>
    <dgm:pt modelId="{5D908D0A-5122-4356-A40B-1C20D5C60EF4}">
      <dgm:prSet phldrT="[Текст]" custT="1"/>
      <dgm:spPr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r>
            <a:rPr lang="en-US" sz="1800" dirty="0" smtClean="0">
              <a:latin typeface="Cambria" pitchFamily="18" charset="0"/>
            </a:rPr>
            <a:t>Abstract</a:t>
          </a:r>
          <a:r>
            <a:rPr lang="ru-RU" sz="1800" dirty="0" smtClean="0">
              <a:latin typeface="Cambria" pitchFamily="18" charset="0"/>
            </a:rPr>
            <a:t> </a:t>
          </a:r>
          <a:r>
            <a:rPr lang="en-US" sz="1800" dirty="0" smtClean="0">
              <a:latin typeface="Cambria" pitchFamily="18" charset="0"/>
            </a:rPr>
            <a:t>, </a:t>
          </a:r>
          <a:r>
            <a:rPr lang="en-US" sz="1800" dirty="0" smtClean="0">
              <a:latin typeface="Cambria" pitchFamily="18" charset="0"/>
            </a:rPr>
            <a:t>IMRAD, </a:t>
          </a:r>
          <a:r>
            <a:rPr lang="ru-RU" sz="1800" dirty="0" smtClean="0">
              <a:latin typeface="Cambria" pitchFamily="18" charset="0"/>
            </a:rPr>
            <a:t>совместные научные исследования</a:t>
          </a:r>
          <a:endParaRPr lang="ru-RU" sz="1800" dirty="0">
            <a:latin typeface="Cambria" pitchFamily="18" charset="0"/>
          </a:endParaRPr>
        </a:p>
      </dgm:t>
    </dgm:pt>
    <dgm:pt modelId="{0F0B5937-0207-4D37-B670-E3EC29F62B5B}" type="parTrans" cxnId="{EB95F034-A987-43CB-8F23-C06CEB9BF98E}">
      <dgm:prSet/>
      <dgm:spPr/>
      <dgm:t>
        <a:bodyPr/>
        <a:lstStyle/>
        <a:p>
          <a:endParaRPr lang="ru-RU"/>
        </a:p>
      </dgm:t>
    </dgm:pt>
    <dgm:pt modelId="{C955BF47-F452-4673-8E29-C68A09E87022}" type="sibTrans" cxnId="{EB95F034-A987-43CB-8F23-C06CEB9BF98E}">
      <dgm:prSet/>
      <dgm:spPr/>
      <dgm:t>
        <a:bodyPr/>
        <a:lstStyle/>
        <a:p>
          <a:endParaRPr lang="ru-RU"/>
        </a:p>
      </dgm:t>
    </dgm:pt>
    <dgm:pt modelId="{7D9244D4-1495-4571-BA12-0C4E9E8A870A}">
      <dgm:prSet phldrT="[Текст]" custT="1"/>
      <dgm:spPr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r>
            <a:rPr lang="en-US" sz="2000" dirty="0" smtClean="0">
              <a:latin typeface="Cambria" pitchFamily="18" charset="0"/>
            </a:rPr>
            <a:t>Abstract</a:t>
          </a:r>
          <a:r>
            <a:rPr lang="ru-RU" sz="2000" dirty="0" smtClean="0">
              <a:latin typeface="Cambria" pitchFamily="18" charset="0"/>
            </a:rPr>
            <a:t> (Аннотация)</a:t>
          </a:r>
          <a:endParaRPr lang="ru-RU" sz="2000" dirty="0">
            <a:latin typeface="Cambria" pitchFamily="18" charset="0"/>
          </a:endParaRPr>
        </a:p>
      </dgm:t>
    </dgm:pt>
    <dgm:pt modelId="{9242DA79-3B43-442D-814A-8C1373D62994}" type="parTrans" cxnId="{205AAE16-BD1F-4D68-B614-8C062C34A2A7}">
      <dgm:prSet/>
      <dgm:spPr/>
      <dgm:t>
        <a:bodyPr/>
        <a:lstStyle/>
        <a:p>
          <a:endParaRPr lang="ru-RU"/>
        </a:p>
      </dgm:t>
    </dgm:pt>
    <dgm:pt modelId="{04AB788A-523E-409F-9BD8-2F3F6983FB38}" type="sibTrans" cxnId="{205AAE16-BD1F-4D68-B614-8C062C34A2A7}">
      <dgm:prSet/>
      <dgm:spPr/>
      <dgm:t>
        <a:bodyPr/>
        <a:lstStyle/>
        <a:p>
          <a:endParaRPr lang="ru-RU"/>
        </a:p>
      </dgm:t>
    </dgm:pt>
    <dgm:pt modelId="{18565010-D77B-4D72-9F1C-46FC4E0604F0}">
      <dgm:prSet phldrT="[Текст]" custT="1"/>
      <dgm:spPr/>
      <dgm:t>
        <a:bodyPr/>
        <a:lstStyle/>
        <a:p>
          <a:r>
            <a:rPr lang="ru-RU" sz="2000" b="1" dirty="0" smtClean="0">
              <a:latin typeface="+mj-lt"/>
            </a:rPr>
            <a:t>Позиционирование журнала в национальных и зарубежных базах данных</a:t>
          </a:r>
          <a:endParaRPr lang="ru-RU" sz="2000" b="1" dirty="0">
            <a:latin typeface="+mj-lt"/>
          </a:endParaRPr>
        </a:p>
      </dgm:t>
    </dgm:pt>
    <dgm:pt modelId="{18649078-8F2E-4A7A-BF12-8BCD6732C52F}" type="parTrans" cxnId="{A936825D-2F98-4A3D-B211-15AB1F363A7F}">
      <dgm:prSet/>
      <dgm:spPr/>
      <dgm:t>
        <a:bodyPr/>
        <a:lstStyle/>
        <a:p>
          <a:endParaRPr lang="ru-RU"/>
        </a:p>
      </dgm:t>
    </dgm:pt>
    <dgm:pt modelId="{186225AC-8D02-4A8D-871B-CC08AD313AF3}" type="sibTrans" cxnId="{A936825D-2F98-4A3D-B211-15AB1F363A7F}">
      <dgm:prSet/>
      <dgm:spPr/>
      <dgm:t>
        <a:bodyPr/>
        <a:lstStyle/>
        <a:p>
          <a:endParaRPr lang="ru-RU"/>
        </a:p>
      </dgm:t>
    </dgm:pt>
    <dgm:pt modelId="{C3579F3F-BBFC-4E9D-B0E9-6AB0D12F7DB3}">
      <dgm:prSet phldrT="[Текст]" custT="1"/>
      <dgm:spPr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dirty="0" smtClean="0">
              <a:latin typeface="Cambria" pitchFamily="18" charset="0"/>
              <a:cs typeface="Times New Roman" pitchFamily="18" charset="0"/>
            </a:rPr>
            <a:t>Ulrich’s Periodicals Directory, </a:t>
          </a:r>
          <a:r>
            <a:rPr lang="ru-RU" sz="1600" dirty="0" smtClean="0">
              <a:latin typeface="Cambria" pitchFamily="18" charset="0"/>
              <a:cs typeface="Times New Roman" pitchFamily="18" charset="0"/>
            </a:rPr>
            <a:t>каталог</a:t>
          </a:r>
          <a:r>
            <a:rPr lang="en-US" sz="1600" dirty="0" smtClean="0">
              <a:latin typeface="Cambria" pitchFamily="18" charset="0"/>
              <a:cs typeface="Times New Roman" pitchFamily="18" charset="0"/>
            </a:rPr>
            <a:t> (</a:t>
          </a:r>
          <a:r>
            <a:rPr lang="en-US" sz="1600" dirty="0" err="1" smtClean="0">
              <a:latin typeface="Cambria" pitchFamily="18" charset="0"/>
              <a:cs typeface="Times New Roman" pitchFamily="18" charset="0"/>
            </a:rPr>
            <a:t>WorldCat</a:t>
          </a:r>
          <a:r>
            <a:rPr lang="en-US" sz="1600" dirty="0" smtClean="0">
              <a:latin typeface="Cambria" pitchFamily="18" charset="0"/>
              <a:cs typeface="Times New Roman" pitchFamily="18" charset="0"/>
            </a:rPr>
            <a:t>) </a:t>
          </a:r>
          <a:r>
            <a:rPr lang="ru-RU" sz="1600" dirty="0" smtClean="0">
              <a:latin typeface="Cambria" pitchFamily="18" charset="0"/>
              <a:cs typeface="Times New Roman" pitchFamily="18" charset="0"/>
            </a:rPr>
            <a:t>системы</a:t>
          </a:r>
          <a:r>
            <a:rPr lang="en-US" sz="1600" dirty="0" smtClean="0">
              <a:latin typeface="Cambria" pitchFamily="18" charset="0"/>
              <a:cs typeface="Times New Roman" pitchFamily="18" charset="0"/>
            </a:rPr>
            <a:t> OCLC (Online Computer Library Center)</a:t>
          </a:r>
          <a:r>
            <a:rPr lang="ru-RU" sz="1600" dirty="0" smtClean="0">
              <a:latin typeface="Cambria" pitchFamily="18" charset="0"/>
              <a:cs typeface="Times New Roman" pitchFamily="18" charset="0"/>
            </a:rPr>
            <a:t>, </a:t>
          </a:r>
          <a:r>
            <a:rPr lang="en-US" sz="1600" dirty="0" err="1" smtClean="0">
              <a:latin typeface="Cambria" pitchFamily="18" charset="0"/>
            </a:rPr>
            <a:t>elibrary</a:t>
          </a:r>
          <a:r>
            <a:rPr lang="ru-RU" sz="1600" dirty="0" smtClean="0">
              <a:latin typeface="Cambria" pitchFamily="18" charset="0"/>
            </a:rPr>
            <a:t>.</a:t>
          </a:r>
          <a:r>
            <a:rPr lang="en-US" sz="1600" dirty="0" err="1" smtClean="0">
              <a:latin typeface="Cambria" pitchFamily="18" charset="0"/>
            </a:rPr>
            <a:t>ru</a:t>
          </a:r>
          <a:r>
            <a:rPr lang="ru-RU" sz="1600" dirty="0" smtClean="0">
              <a:latin typeface="Cambria" pitchFamily="18" charset="0"/>
            </a:rPr>
            <a:t>, </a:t>
          </a:r>
          <a:r>
            <a:rPr lang="en-US" sz="1600" dirty="0" err="1" smtClean="0">
              <a:latin typeface="Cambria" pitchFamily="18" charset="0"/>
            </a:rPr>
            <a:t>EBSCOhost</a:t>
          </a:r>
          <a:r>
            <a:rPr lang="ru-RU" sz="1600" dirty="0" smtClean="0">
              <a:latin typeface="Cambria" pitchFamily="18" charset="0"/>
            </a:rPr>
            <a:t>, </a:t>
          </a:r>
          <a:r>
            <a:rPr lang="en-US" sz="1600" dirty="0" smtClean="0">
              <a:latin typeface="Cambria" pitchFamily="18" charset="0"/>
            </a:rPr>
            <a:t>Springer</a:t>
          </a:r>
          <a:r>
            <a:rPr lang="ru-RU" sz="1600" dirty="0" smtClean="0">
              <a:latin typeface="Cambria" pitchFamily="18" charset="0"/>
            </a:rPr>
            <a:t>, </a:t>
          </a:r>
          <a:r>
            <a:rPr lang="en-US" sz="1600" dirty="0" smtClean="0">
              <a:latin typeface="Cambria" pitchFamily="18" charset="0"/>
            </a:rPr>
            <a:t>Web of Knowledge, Scopus, Science direct</a:t>
          </a:r>
          <a:endParaRPr lang="ru-RU" sz="1600" dirty="0" smtClean="0">
            <a:latin typeface="Cambria" pitchFamily="18" charset="0"/>
            <a:cs typeface="Times New Roman" pitchFamily="18" charset="0"/>
          </a:endParaRPr>
        </a:p>
      </dgm:t>
    </dgm:pt>
    <dgm:pt modelId="{FE626954-84F7-4357-AA42-985CD86B08D4}" type="parTrans" cxnId="{188CA779-198A-454E-8514-C1E508B3449D}">
      <dgm:prSet/>
      <dgm:spPr/>
      <dgm:t>
        <a:bodyPr/>
        <a:lstStyle/>
        <a:p>
          <a:endParaRPr lang="ru-RU"/>
        </a:p>
      </dgm:t>
    </dgm:pt>
    <dgm:pt modelId="{EF4E0DB5-AE5B-4F51-BAEA-2BDDD22CF1FD}" type="sibTrans" cxnId="{188CA779-198A-454E-8514-C1E508B3449D}">
      <dgm:prSet/>
      <dgm:spPr/>
      <dgm:t>
        <a:bodyPr/>
        <a:lstStyle/>
        <a:p>
          <a:endParaRPr lang="ru-RU"/>
        </a:p>
      </dgm:t>
    </dgm:pt>
    <dgm:pt modelId="{E143EEA1-DDA5-4F30-96F0-7DF3FF6C674E}">
      <dgm:prSet phldrT="[Текст]" custT="1"/>
      <dgm:spPr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r>
            <a:rPr lang="ru-RU" sz="1800" dirty="0" smtClean="0">
              <a:latin typeface="+mj-lt"/>
            </a:rPr>
            <a:t>Национальная база научного цитирования</a:t>
          </a:r>
        </a:p>
      </dgm:t>
    </dgm:pt>
    <dgm:pt modelId="{162D3737-6659-48F3-B74D-9D61708A2B51}" type="parTrans" cxnId="{80420E77-B6A3-468E-8554-54AB0C3A5B37}">
      <dgm:prSet/>
      <dgm:spPr/>
      <dgm:t>
        <a:bodyPr/>
        <a:lstStyle/>
        <a:p>
          <a:endParaRPr lang="ru-RU"/>
        </a:p>
      </dgm:t>
    </dgm:pt>
    <dgm:pt modelId="{24DCFA7C-5BC1-487C-B1B6-C7B8191A9F02}" type="sibTrans" cxnId="{80420E77-B6A3-468E-8554-54AB0C3A5B37}">
      <dgm:prSet/>
      <dgm:spPr/>
      <dgm:t>
        <a:bodyPr/>
        <a:lstStyle/>
        <a:p>
          <a:endParaRPr lang="ru-RU"/>
        </a:p>
      </dgm:t>
    </dgm:pt>
    <dgm:pt modelId="{E3F5A581-3E99-465B-8742-3E97D3EA5A20}">
      <dgm:prSet phldrT="[Текст]"/>
      <dgm:spPr/>
      <dgm:t>
        <a:bodyPr/>
        <a:lstStyle/>
        <a:p>
          <a:endParaRPr lang="ru-RU" b="1" dirty="0">
            <a:latin typeface="+mj-lt"/>
          </a:endParaRPr>
        </a:p>
      </dgm:t>
    </dgm:pt>
    <dgm:pt modelId="{A0F1534D-699F-4A62-AEEF-4F73E1E22EEB}" type="parTrans" cxnId="{705C2269-8213-476F-9355-D1942D06FAFD}">
      <dgm:prSet/>
      <dgm:spPr/>
      <dgm:t>
        <a:bodyPr/>
        <a:lstStyle/>
        <a:p>
          <a:endParaRPr lang="ru-RU"/>
        </a:p>
      </dgm:t>
    </dgm:pt>
    <dgm:pt modelId="{6A327D0A-53E4-44FE-9B1B-6C85219EC8EB}" type="sibTrans" cxnId="{705C2269-8213-476F-9355-D1942D06FAFD}">
      <dgm:prSet/>
      <dgm:spPr/>
      <dgm:t>
        <a:bodyPr/>
        <a:lstStyle/>
        <a:p>
          <a:endParaRPr lang="ru-RU"/>
        </a:p>
      </dgm:t>
    </dgm:pt>
    <dgm:pt modelId="{33E0879C-D03E-4491-91F5-85C855253256}" type="pres">
      <dgm:prSet presAssocID="{34D5773C-8FC7-4203-AC2A-C36FAD65462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9911B7-63AA-42C9-AADA-C80214842C9F}" type="pres">
      <dgm:prSet presAssocID="{18565010-D77B-4D72-9F1C-46FC4E0604F0}" presName="boxAndChildren" presStyleCnt="0"/>
      <dgm:spPr/>
    </dgm:pt>
    <dgm:pt modelId="{9B6FDA7E-4FFF-43C0-B674-3943E0DBBD19}" type="pres">
      <dgm:prSet presAssocID="{18565010-D77B-4D72-9F1C-46FC4E0604F0}" presName="parentTextBox" presStyleLbl="node1" presStyleIdx="0" presStyleCnt="4"/>
      <dgm:spPr/>
      <dgm:t>
        <a:bodyPr/>
        <a:lstStyle/>
        <a:p>
          <a:endParaRPr lang="ru-RU"/>
        </a:p>
      </dgm:t>
    </dgm:pt>
    <dgm:pt modelId="{0379D41E-C40D-48E9-875F-4F127C784751}" type="pres">
      <dgm:prSet presAssocID="{18565010-D77B-4D72-9F1C-46FC4E0604F0}" presName="entireBox" presStyleLbl="node1" presStyleIdx="0" presStyleCnt="4" custScaleY="121762" custLinFactNeighborY="-38312"/>
      <dgm:spPr/>
      <dgm:t>
        <a:bodyPr/>
        <a:lstStyle/>
        <a:p>
          <a:endParaRPr lang="ru-RU"/>
        </a:p>
      </dgm:t>
    </dgm:pt>
    <dgm:pt modelId="{8F9EF174-C5B2-4CAB-AD53-EE7944C79F16}" type="pres">
      <dgm:prSet presAssocID="{18565010-D77B-4D72-9F1C-46FC4E0604F0}" presName="descendantBox" presStyleCnt="0"/>
      <dgm:spPr/>
    </dgm:pt>
    <dgm:pt modelId="{063F0F00-21BE-4BED-8C0E-1AD4283786CC}" type="pres">
      <dgm:prSet presAssocID="{C3579F3F-BBFC-4E9D-B0E9-6AB0D12F7DB3}" presName="childTextBox" presStyleLbl="fgAccFollowNode1" presStyleIdx="0" presStyleCnt="6" custScaleX="113505" custScaleY="179888" custLinFactNeighborY="-176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17007E-35D2-4338-99A9-9FE681247ABD}" type="pres">
      <dgm:prSet presAssocID="{E143EEA1-DDA5-4F30-96F0-7DF3FF6C674E}" presName="childTextBox" presStyleLbl="fgAccFollowNode1" presStyleIdx="1" presStyleCnt="6" custScaleY="189540" custLinFactNeighborX="25" custLinFactNeighborY="-40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97B638-AD7B-4889-A635-4AA86D4F849B}" type="pres">
      <dgm:prSet presAssocID="{6A327D0A-53E4-44FE-9B1B-6C85219EC8EB}" presName="sp" presStyleCnt="0"/>
      <dgm:spPr/>
    </dgm:pt>
    <dgm:pt modelId="{406B062F-D5EE-4880-8572-E315A3E863D9}" type="pres">
      <dgm:prSet presAssocID="{E3F5A581-3E99-465B-8742-3E97D3EA5A20}" presName="arrowAndChildren" presStyleCnt="0"/>
      <dgm:spPr/>
    </dgm:pt>
    <dgm:pt modelId="{B16006E0-3731-491E-8DD1-8648E1DCB6D4}" type="pres">
      <dgm:prSet presAssocID="{E3F5A581-3E99-465B-8742-3E97D3EA5A20}" presName="parentTextArrow" presStyleLbl="node1" presStyleIdx="1" presStyleCnt="4" custScaleY="109940" custLinFactNeighborY="-22513"/>
      <dgm:spPr/>
      <dgm:t>
        <a:bodyPr/>
        <a:lstStyle/>
        <a:p>
          <a:endParaRPr lang="ru-RU"/>
        </a:p>
      </dgm:t>
    </dgm:pt>
    <dgm:pt modelId="{FEA6AA1C-A1D8-49DB-9E48-2208DA0E9EB5}" type="pres">
      <dgm:prSet presAssocID="{D14FBE15-D0E4-4517-AC40-3244B9861383}" presName="sp" presStyleCnt="0"/>
      <dgm:spPr/>
    </dgm:pt>
    <dgm:pt modelId="{30C2D205-DCFE-4FDA-A53A-7745CFFC7FE3}" type="pres">
      <dgm:prSet presAssocID="{C399EF46-3D83-4350-98B5-4D4C7D26B80E}" presName="arrowAndChildren" presStyleCnt="0"/>
      <dgm:spPr/>
    </dgm:pt>
    <dgm:pt modelId="{036B474B-7A1D-4BDA-B5A9-5940705DBC63}" type="pres">
      <dgm:prSet presAssocID="{C399EF46-3D83-4350-98B5-4D4C7D26B80E}" presName="parentTextArrow" presStyleLbl="node1" presStyleIdx="1" presStyleCnt="4"/>
      <dgm:spPr/>
      <dgm:t>
        <a:bodyPr/>
        <a:lstStyle/>
        <a:p>
          <a:endParaRPr lang="ru-RU"/>
        </a:p>
      </dgm:t>
    </dgm:pt>
    <dgm:pt modelId="{43B5F1B8-9085-42CB-A777-1EBBC2935251}" type="pres">
      <dgm:prSet presAssocID="{C399EF46-3D83-4350-98B5-4D4C7D26B80E}" presName="arrow" presStyleLbl="node1" presStyleIdx="2" presStyleCnt="4" custScaleY="84099" custLinFactNeighborY="-9573"/>
      <dgm:spPr/>
      <dgm:t>
        <a:bodyPr/>
        <a:lstStyle/>
        <a:p>
          <a:endParaRPr lang="ru-RU"/>
        </a:p>
      </dgm:t>
    </dgm:pt>
    <dgm:pt modelId="{7D81AC2C-C327-48B4-9077-C1CD0C99C4D9}" type="pres">
      <dgm:prSet presAssocID="{C399EF46-3D83-4350-98B5-4D4C7D26B80E}" presName="descendantArrow" presStyleCnt="0"/>
      <dgm:spPr/>
    </dgm:pt>
    <dgm:pt modelId="{54BD2100-CC5C-4F9D-9D99-24CDA1DC6136}" type="pres">
      <dgm:prSet presAssocID="{5D908D0A-5122-4356-A40B-1C20D5C60EF4}" presName="childTextArrow" presStyleLbl="fgAccFollowNode1" presStyleIdx="2" presStyleCnt="6" custLinFactNeighborY="-23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390495-9B69-4D15-BC11-01E0439E70E4}" type="pres">
      <dgm:prSet presAssocID="{7D9244D4-1495-4571-BA12-0C4E9E8A870A}" presName="childTextArrow" presStyleLbl="fgAccFollowNode1" presStyleIdx="3" presStyleCnt="6" custLinFactNeighborY="-23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DAC560-02AC-4B16-B84F-4238E7F77BCF}" type="pres">
      <dgm:prSet presAssocID="{F05AC11E-4D3B-47D9-9293-7B35A752008D}" presName="sp" presStyleCnt="0"/>
      <dgm:spPr/>
    </dgm:pt>
    <dgm:pt modelId="{067D1CB1-3A1F-4DF7-80CC-582C9018BA84}" type="pres">
      <dgm:prSet presAssocID="{1F1D3189-233D-482E-A4D2-7006D43C6A08}" presName="arrowAndChildren" presStyleCnt="0"/>
      <dgm:spPr/>
    </dgm:pt>
    <dgm:pt modelId="{F1A425A2-191F-47A6-AD35-827065299FEE}" type="pres">
      <dgm:prSet presAssocID="{1F1D3189-233D-482E-A4D2-7006D43C6A08}" presName="parentTextArrow" presStyleLbl="node1" presStyleIdx="2" presStyleCnt="4"/>
      <dgm:spPr/>
      <dgm:t>
        <a:bodyPr/>
        <a:lstStyle/>
        <a:p>
          <a:endParaRPr lang="ru-RU"/>
        </a:p>
      </dgm:t>
    </dgm:pt>
    <dgm:pt modelId="{EAC9F158-CE14-44E8-9DE4-48829287C2BD}" type="pres">
      <dgm:prSet presAssocID="{1F1D3189-233D-482E-A4D2-7006D43C6A08}" presName="arrow" presStyleLbl="node1" presStyleIdx="3" presStyleCnt="4" custScaleY="79300" custLinFactNeighborY="-1456"/>
      <dgm:spPr/>
      <dgm:t>
        <a:bodyPr/>
        <a:lstStyle/>
        <a:p>
          <a:endParaRPr lang="ru-RU"/>
        </a:p>
      </dgm:t>
    </dgm:pt>
    <dgm:pt modelId="{15BE371E-6E1A-4BD8-AF50-E997861FDEEE}" type="pres">
      <dgm:prSet presAssocID="{1F1D3189-233D-482E-A4D2-7006D43C6A08}" presName="descendantArrow" presStyleCnt="0"/>
      <dgm:spPr/>
    </dgm:pt>
    <dgm:pt modelId="{87B53BEF-D1C6-4279-A746-64EADBD6420E}" type="pres">
      <dgm:prSet presAssocID="{2F521EAA-DAC4-47E8-92D5-2141B7536BD1}" presName="childTextArrow" presStyleLbl="fgAccFollowNode1" presStyleIdx="4" presStyleCnt="6" custLinFactNeighborY="112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ACE2A3-BB80-45D4-9853-06BEC1FA7428}" type="pres">
      <dgm:prSet presAssocID="{221ABD7B-FE50-4299-BB2C-7A7B961A5182}" presName="childTextArrow" presStyleLbl="fgAccFollowNode1" presStyleIdx="5" presStyleCnt="6" custLinFactNeighborY="10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36825D-2F98-4A3D-B211-15AB1F363A7F}" srcId="{34D5773C-8FC7-4203-AC2A-C36FAD654627}" destId="{18565010-D77B-4D72-9F1C-46FC4E0604F0}" srcOrd="3" destOrd="0" parTransId="{18649078-8F2E-4A7A-BF12-8BCD6732C52F}" sibTransId="{186225AC-8D02-4A8D-871B-CC08AD313AF3}"/>
    <dgm:cxn modelId="{188CA779-198A-454E-8514-C1E508B3449D}" srcId="{18565010-D77B-4D72-9F1C-46FC4E0604F0}" destId="{C3579F3F-BBFC-4E9D-B0E9-6AB0D12F7DB3}" srcOrd="0" destOrd="0" parTransId="{FE626954-84F7-4357-AA42-985CD86B08D4}" sibTransId="{EF4E0DB5-AE5B-4F51-BAEA-2BDDD22CF1FD}"/>
    <dgm:cxn modelId="{1DD6F4C2-1CA5-42AB-85EF-3B58DE7CE687}" type="presOf" srcId="{C399EF46-3D83-4350-98B5-4D4C7D26B80E}" destId="{43B5F1B8-9085-42CB-A777-1EBBC2935251}" srcOrd="1" destOrd="0" presId="urn:microsoft.com/office/officeart/2005/8/layout/process4"/>
    <dgm:cxn modelId="{1CF8ED6A-FFBB-4E28-8A66-F5DD56533A9F}" type="presOf" srcId="{18565010-D77B-4D72-9F1C-46FC4E0604F0}" destId="{9B6FDA7E-4FFF-43C0-B674-3943E0DBBD19}" srcOrd="0" destOrd="0" presId="urn:microsoft.com/office/officeart/2005/8/layout/process4"/>
    <dgm:cxn modelId="{5A96CA89-CD0A-413C-B43E-58200C3ACF44}" type="presOf" srcId="{C3579F3F-BBFC-4E9D-B0E9-6AB0D12F7DB3}" destId="{063F0F00-21BE-4BED-8C0E-1AD4283786CC}" srcOrd="0" destOrd="0" presId="urn:microsoft.com/office/officeart/2005/8/layout/process4"/>
    <dgm:cxn modelId="{80420E77-B6A3-468E-8554-54AB0C3A5B37}" srcId="{18565010-D77B-4D72-9F1C-46FC4E0604F0}" destId="{E143EEA1-DDA5-4F30-96F0-7DF3FF6C674E}" srcOrd="1" destOrd="0" parTransId="{162D3737-6659-48F3-B74D-9D61708A2B51}" sibTransId="{24DCFA7C-5BC1-487C-B1B6-C7B8191A9F02}"/>
    <dgm:cxn modelId="{7965DF79-7E83-415F-98F6-C0C092030C1A}" type="presOf" srcId="{E143EEA1-DDA5-4F30-96F0-7DF3FF6C674E}" destId="{AD17007E-35D2-4338-99A9-9FE681247ABD}" srcOrd="0" destOrd="0" presId="urn:microsoft.com/office/officeart/2005/8/layout/process4"/>
    <dgm:cxn modelId="{390246B6-BFCB-4686-8944-F615E86E853F}" type="presOf" srcId="{34D5773C-8FC7-4203-AC2A-C36FAD654627}" destId="{33E0879C-D03E-4491-91F5-85C855253256}" srcOrd="0" destOrd="0" presId="urn:microsoft.com/office/officeart/2005/8/layout/process4"/>
    <dgm:cxn modelId="{65ECCF44-9853-4496-BBAC-ACC11AA3CB94}" type="presOf" srcId="{7D9244D4-1495-4571-BA12-0C4E9E8A870A}" destId="{3B390495-9B69-4D15-BC11-01E0439E70E4}" srcOrd="0" destOrd="0" presId="urn:microsoft.com/office/officeart/2005/8/layout/process4"/>
    <dgm:cxn modelId="{9B8CBF19-DA23-4DF4-94CE-5A2E158DF214}" type="presOf" srcId="{221ABD7B-FE50-4299-BB2C-7A7B961A5182}" destId="{CCACE2A3-BB80-45D4-9853-06BEC1FA7428}" srcOrd="0" destOrd="0" presId="urn:microsoft.com/office/officeart/2005/8/layout/process4"/>
    <dgm:cxn modelId="{FB07ED27-91C0-4F95-B162-2473DCC939F3}" type="presOf" srcId="{C399EF46-3D83-4350-98B5-4D4C7D26B80E}" destId="{036B474B-7A1D-4BDA-B5A9-5940705DBC63}" srcOrd="0" destOrd="0" presId="urn:microsoft.com/office/officeart/2005/8/layout/process4"/>
    <dgm:cxn modelId="{4FDEE531-BD3A-46C7-9C1C-ACB59B6BA1AE}" type="presOf" srcId="{18565010-D77B-4D72-9F1C-46FC4E0604F0}" destId="{0379D41E-C40D-48E9-875F-4F127C784751}" srcOrd="1" destOrd="0" presId="urn:microsoft.com/office/officeart/2005/8/layout/process4"/>
    <dgm:cxn modelId="{E2857A14-79A2-48E5-A7D7-8DDCC3AD7D5E}" type="presOf" srcId="{5D908D0A-5122-4356-A40B-1C20D5C60EF4}" destId="{54BD2100-CC5C-4F9D-9D99-24CDA1DC6136}" srcOrd="0" destOrd="0" presId="urn:microsoft.com/office/officeart/2005/8/layout/process4"/>
    <dgm:cxn modelId="{705C2269-8213-476F-9355-D1942D06FAFD}" srcId="{34D5773C-8FC7-4203-AC2A-C36FAD654627}" destId="{E3F5A581-3E99-465B-8742-3E97D3EA5A20}" srcOrd="2" destOrd="0" parTransId="{A0F1534D-699F-4A62-AEEF-4F73E1E22EEB}" sibTransId="{6A327D0A-53E4-44FE-9B1B-6C85219EC8EB}"/>
    <dgm:cxn modelId="{205AAE16-BD1F-4D68-B614-8C062C34A2A7}" srcId="{C399EF46-3D83-4350-98B5-4D4C7D26B80E}" destId="{7D9244D4-1495-4571-BA12-0C4E9E8A870A}" srcOrd="1" destOrd="0" parTransId="{9242DA79-3B43-442D-814A-8C1373D62994}" sibTransId="{04AB788A-523E-409F-9BD8-2F3F6983FB38}"/>
    <dgm:cxn modelId="{6F696CBD-9213-42C7-9C44-F49F524A9CB4}" srcId="{1F1D3189-233D-482E-A4D2-7006D43C6A08}" destId="{2F521EAA-DAC4-47E8-92D5-2141B7536BD1}" srcOrd="0" destOrd="0" parTransId="{F37EABC0-D0A7-41D4-B88D-D974C04FBF90}" sibTransId="{11A95997-414F-4A5A-9F4B-41FEB2891DF7}"/>
    <dgm:cxn modelId="{6FA45E7A-4285-4BD3-80D7-68474CB8DC7B}" type="presOf" srcId="{1F1D3189-233D-482E-A4D2-7006D43C6A08}" destId="{EAC9F158-CE14-44E8-9DE4-48829287C2BD}" srcOrd="1" destOrd="0" presId="urn:microsoft.com/office/officeart/2005/8/layout/process4"/>
    <dgm:cxn modelId="{399337D7-C56F-4540-A550-756DA8C172DD}" srcId="{34D5773C-8FC7-4203-AC2A-C36FAD654627}" destId="{C399EF46-3D83-4350-98B5-4D4C7D26B80E}" srcOrd="1" destOrd="0" parTransId="{ACCD53FF-B988-401A-8D4E-1F3CB99FE3DE}" sibTransId="{D14FBE15-D0E4-4517-AC40-3244B9861383}"/>
    <dgm:cxn modelId="{D5570F1A-6744-4BE1-A586-A4D302B7CF6D}" type="presOf" srcId="{E3F5A581-3E99-465B-8742-3E97D3EA5A20}" destId="{B16006E0-3731-491E-8DD1-8648E1DCB6D4}" srcOrd="0" destOrd="0" presId="urn:microsoft.com/office/officeart/2005/8/layout/process4"/>
    <dgm:cxn modelId="{5D5A1212-F9F6-4350-9352-CADD8AAB0979}" srcId="{34D5773C-8FC7-4203-AC2A-C36FAD654627}" destId="{1F1D3189-233D-482E-A4D2-7006D43C6A08}" srcOrd="0" destOrd="0" parTransId="{69DBAC6F-4219-437E-B000-CDDA9C39C0AC}" sibTransId="{F05AC11E-4D3B-47D9-9293-7B35A752008D}"/>
    <dgm:cxn modelId="{F46D1239-E57A-494D-9963-30345D9FCD7C}" type="presOf" srcId="{2F521EAA-DAC4-47E8-92D5-2141B7536BD1}" destId="{87B53BEF-D1C6-4279-A746-64EADBD6420E}" srcOrd="0" destOrd="0" presId="urn:microsoft.com/office/officeart/2005/8/layout/process4"/>
    <dgm:cxn modelId="{D0BF0393-C408-40D3-BA54-7029F68902EB}" type="presOf" srcId="{1F1D3189-233D-482E-A4D2-7006D43C6A08}" destId="{F1A425A2-191F-47A6-AD35-827065299FEE}" srcOrd="0" destOrd="0" presId="urn:microsoft.com/office/officeart/2005/8/layout/process4"/>
    <dgm:cxn modelId="{EB95F034-A987-43CB-8F23-C06CEB9BF98E}" srcId="{C399EF46-3D83-4350-98B5-4D4C7D26B80E}" destId="{5D908D0A-5122-4356-A40B-1C20D5C60EF4}" srcOrd="0" destOrd="0" parTransId="{0F0B5937-0207-4D37-B670-E3EC29F62B5B}" sibTransId="{C955BF47-F452-4673-8E29-C68A09E87022}"/>
    <dgm:cxn modelId="{02485693-DF2A-4099-803C-C87971D02A7A}" srcId="{1F1D3189-233D-482E-A4D2-7006D43C6A08}" destId="{221ABD7B-FE50-4299-BB2C-7A7B961A5182}" srcOrd="1" destOrd="0" parTransId="{2ADAFF15-15E7-4B8D-A37D-DE4EB438522E}" sibTransId="{857A8D0A-1943-4735-8CDD-13CA73E8D1C5}"/>
    <dgm:cxn modelId="{68FA9CA1-9732-4A8D-89EF-99B0C552C20E}" type="presParOf" srcId="{33E0879C-D03E-4491-91F5-85C855253256}" destId="{2C9911B7-63AA-42C9-AADA-C80214842C9F}" srcOrd="0" destOrd="0" presId="urn:microsoft.com/office/officeart/2005/8/layout/process4"/>
    <dgm:cxn modelId="{E3CD1917-C0FD-467A-ACA2-48063B74B74B}" type="presParOf" srcId="{2C9911B7-63AA-42C9-AADA-C80214842C9F}" destId="{9B6FDA7E-4FFF-43C0-B674-3943E0DBBD19}" srcOrd="0" destOrd="0" presId="urn:microsoft.com/office/officeart/2005/8/layout/process4"/>
    <dgm:cxn modelId="{D33C32BD-4F06-4BB4-8ED3-A4B134830660}" type="presParOf" srcId="{2C9911B7-63AA-42C9-AADA-C80214842C9F}" destId="{0379D41E-C40D-48E9-875F-4F127C784751}" srcOrd="1" destOrd="0" presId="urn:microsoft.com/office/officeart/2005/8/layout/process4"/>
    <dgm:cxn modelId="{9491598E-95F6-4640-A93C-0B62F952EC33}" type="presParOf" srcId="{2C9911B7-63AA-42C9-AADA-C80214842C9F}" destId="{8F9EF174-C5B2-4CAB-AD53-EE7944C79F16}" srcOrd="2" destOrd="0" presId="urn:microsoft.com/office/officeart/2005/8/layout/process4"/>
    <dgm:cxn modelId="{2D637584-ED3F-4CBA-B9D7-B94275C78040}" type="presParOf" srcId="{8F9EF174-C5B2-4CAB-AD53-EE7944C79F16}" destId="{063F0F00-21BE-4BED-8C0E-1AD4283786CC}" srcOrd="0" destOrd="0" presId="urn:microsoft.com/office/officeart/2005/8/layout/process4"/>
    <dgm:cxn modelId="{984CE72B-A2B3-43FD-ABE6-F37587326B67}" type="presParOf" srcId="{8F9EF174-C5B2-4CAB-AD53-EE7944C79F16}" destId="{AD17007E-35D2-4338-99A9-9FE681247ABD}" srcOrd="1" destOrd="0" presId="urn:microsoft.com/office/officeart/2005/8/layout/process4"/>
    <dgm:cxn modelId="{E7236C7B-DB56-4CA3-901C-F3491496F514}" type="presParOf" srcId="{33E0879C-D03E-4491-91F5-85C855253256}" destId="{DF97B638-AD7B-4889-A635-4AA86D4F849B}" srcOrd="1" destOrd="0" presId="urn:microsoft.com/office/officeart/2005/8/layout/process4"/>
    <dgm:cxn modelId="{7EF6A8B5-9C8A-4A3E-8718-9CA109834422}" type="presParOf" srcId="{33E0879C-D03E-4491-91F5-85C855253256}" destId="{406B062F-D5EE-4880-8572-E315A3E863D9}" srcOrd="2" destOrd="0" presId="urn:microsoft.com/office/officeart/2005/8/layout/process4"/>
    <dgm:cxn modelId="{421C0635-6AF3-4B14-BAB0-60F7973CE649}" type="presParOf" srcId="{406B062F-D5EE-4880-8572-E315A3E863D9}" destId="{B16006E0-3731-491E-8DD1-8648E1DCB6D4}" srcOrd="0" destOrd="0" presId="urn:microsoft.com/office/officeart/2005/8/layout/process4"/>
    <dgm:cxn modelId="{77E9BC7D-9970-431D-BFA6-AA8C79FAB3DF}" type="presParOf" srcId="{33E0879C-D03E-4491-91F5-85C855253256}" destId="{FEA6AA1C-A1D8-49DB-9E48-2208DA0E9EB5}" srcOrd="3" destOrd="0" presId="urn:microsoft.com/office/officeart/2005/8/layout/process4"/>
    <dgm:cxn modelId="{04D63E74-DE42-4DCB-A923-E2CB0EF1325D}" type="presParOf" srcId="{33E0879C-D03E-4491-91F5-85C855253256}" destId="{30C2D205-DCFE-4FDA-A53A-7745CFFC7FE3}" srcOrd="4" destOrd="0" presId="urn:microsoft.com/office/officeart/2005/8/layout/process4"/>
    <dgm:cxn modelId="{934CF408-6BBA-4AEC-A47F-847C78A26274}" type="presParOf" srcId="{30C2D205-DCFE-4FDA-A53A-7745CFFC7FE3}" destId="{036B474B-7A1D-4BDA-B5A9-5940705DBC63}" srcOrd="0" destOrd="0" presId="urn:microsoft.com/office/officeart/2005/8/layout/process4"/>
    <dgm:cxn modelId="{6FCBAE7C-70F7-4866-BABB-0DC3E4BFA2EB}" type="presParOf" srcId="{30C2D205-DCFE-4FDA-A53A-7745CFFC7FE3}" destId="{43B5F1B8-9085-42CB-A777-1EBBC2935251}" srcOrd="1" destOrd="0" presId="urn:microsoft.com/office/officeart/2005/8/layout/process4"/>
    <dgm:cxn modelId="{B804C2DD-C528-4802-AA55-BE1D2ABBC968}" type="presParOf" srcId="{30C2D205-DCFE-4FDA-A53A-7745CFFC7FE3}" destId="{7D81AC2C-C327-48B4-9077-C1CD0C99C4D9}" srcOrd="2" destOrd="0" presId="urn:microsoft.com/office/officeart/2005/8/layout/process4"/>
    <dgm:cxn modelId="{CA757E4B-4E77-498C-90AB-C13F3AD90EEA}" type="presParOf" srcId="{7D81AC2C-C327-48B4-9077-C1CD0C99C4D9}" destId="{54BD2100-CC5C-4F9D-9D99-24CDA1DC6136}" srcOrd="0" destOrd="0" presId="urn:microsoft.com/office/officeart/2005/8/layout/process4"/>
    <dgm:cxn modelId="{0DBB3034-3D6E-4F74-A2F6-1756EE411679}" type="presParOf" srcId="{7D81AC2C-C327-48B4-9077-C1CD0C99C4D9}" destId="{3B390495-9B69-4D15-BC11-01E0439E70E4}" srcOrd="1" destOrd="0" presId="urn:microsoft.com/office/officeart/2005/8/layout/process4"/>
    <dgm:cxn modelId="{961BB06A-39C9-4B2D-89DF-53B520861E3A}" type="presParOf" srcId="{33E0879C-D03E-4491-91F5-85C855253256}" destId="{9BDAC560-02AC-4B16-B84F-4238E7F77BCF}" srcOrd="5" destOrd="0" presId="urn:microsoft.com/office/officeart/2005/8/layout/process4"/>
    <dgm:cxn modelId="{8717E390-A744-45C4-B11D-C3466167203C}" type="presParOf" srcId="{33E0879C-D03E-4491-91F5-85C855253256}" destId="{067D1CB1-3A1F-4DF7-80CC-582C9018BA84}" srcOrd="6" destOrd="0" presId="urn:microsoft.com/office/officeart/2005/8/layout/process4"/>
    <dgm:cxn modelId="{36481EE6-A0E7-4CBF-BA9F-2153A3462D2C}" type="presParOf" srcId="{067D1CB1-3A1F-4DF7-80CC-582C9018BA84}" destId="{F1A425A2-191F-47A6-AD35-827065299FEE}" srcOrd="0" destOrd="0" presId="urn:microsoft.com/office/officeart/2005/8/layout/process4"/>
    <dgm:cxn modelId="{26E0F5F6-9969-431A-A4BB-FF92F537EA34}" type="presParOf" srcId="{067D1CB1-3A1F-4DF7-80CC-582C9018BA84}" destId="{EAC9F158-CE14-44E8-9DE4-48829287C2BD}" srcOrd="1" destOrd="0" presId="urn:microsoft.com/office/officeart/2005/8/layout/process4"/>
    <dgm:cxn modelId="{2D6C5CDC-29C2-4299-BDE7-053252D91C29}" type="presParOf" srcId="{067D1CB1-3A1F-4DF7-80CC-582C9018BA84}" destId="{15BE371E-6E1A-4BD8-AF50-E997861FDEEE}" srcOrd="2" destOrd="0" presId="urn:microsoft.com/office/officeart/2005/8/layout/process4"/>
    <dgm:cxn modelId="{7113BAB1-5243-4B33-9C3D-3C717E6C8D68}" type="presParOf" srcId="{15BE371E-6E1A-4BD8-AF50-E997861FDEEE}" destId="{87B53BEF-D1C6-4279-A746-64EADBD6420E}" srcOrd="0" destOrd="0" presId="urn:microsoft.com/office/officeart/2005/8/layout/process4"/>
    <dgm:cxn modelId="{10B9C308-DD95-4B1C-91D2-C760EA7A278F}" type="presParOf" srcId="{15BE371E-6E1A-4BD8-AF50-E997861FDEEE}" destId="{CCACE2A3-BB80-45D4-9853-06BEC1FA7428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46510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550860" y="0"/>
            <a:ext cx="4246510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018E76-1351-4339-9613-C2A8475340A4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6397806"/>
            <a:ext cx="4246510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550860" y="6397806"/>
            <a:ext cx="4246510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2FBE0-6076-46FF-9A72-4D40F058F7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46510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550860" y="0"/>
            <a:ext cx="4246510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85E635-303E-46C1-B8CF-FB3EEC932FBC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16275" y="504825"/>
            <a:ext cx="3367088" cy="2525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79965" y="3199488"/>
            <a:ext cx="7839710" cy="303109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397806"/>
            <a:ext cx="4246510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550860" y="6397806"/>
            <a:ext cx="4246510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431DB9-ADDF-40B5-A964-0B7A3717B8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2989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31DB9-ADDF-40B5-A964-0B7A3717B86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31DB9-ADDF-40B5-A964-0B7A3717B86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216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Всего в </a:t>
            </a:r>
            <a:r>
              <a:rPr lang="en-US" dirty="0" smtClean="0"/>
              <a:t>Scopus </a:t>
            </a:r>
            <a:r>
              <a:rPr lang="ru-RU" dirty="0" smtClean="0"/>
              <a:t>представлено 5654</a:t>
            </a:r>
            <a:r>
              <a:rPr lang="ru-RU" baseline="0" dirty="0" smtClean="0"/>
              <a:t> статьи от Казахстана. Из них, все публикации КазЭУ (34) представлены в двух рассматриваемых категориях за весь период (1996-2012).</a:t>
            </a:r>
          </a:p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31DB9-ADDF-40B5-A964-0B7A3717B86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5881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Вестник КазЭУ: снижение количества</a:t>
            </a:r>
            <a:r>
              <a:rPr lang="ru-RU" baseline="0" dirty="0" smtClean="0"/>
              <a:t> </a:t>
            </a:r>
            <a:r>
              <a:rPr lang="ru-RU" dirty="0" smtClean="0"/>
              <a:t>статей, переход на международные требования к публикации</a:t>
            </a:r>
            <a:r>
              <a:rPr lang="ru-RU" baseline="0" dirty="0" smtClean="0"/>
              <a:t> статей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Scopus</a:t>
            </a:r>
            <a:r>
              <a:rPr lang="ru-RU" baseline="0" dirty="0" smtClean="0"/>
              <a:t>: увеличение публикаций, по экономике (категории </a:t>
            </a:r>
            <a:r>
              <a:rPr lang="en-US" sz="1200" dirty="0" smtClean="0">
                <a:latin typeface="Cambria" pitchFamily="18" charset="0"/>
              </a:rPr>
              <a:t>Economics, Econometrics</a:t>
            </a:r>
            <a:r>
              <a:rPr lang="en-US" sz="1200" baseline="0" dirty="0" smtClean="0">
                <a:latin typeface="Cambria" pitchFamily="18" charset="0"/>
              </a:rPr>
              <a:t> and Finance</a:t>
            </a:r>
            <a:r>
              <a:rPr lang="en-US" sz="1200" baseline="0" dirty="0" smtClean="0">
                <a:latin typeface="Cambria" pitchFamily="18" charset="0"/>
                <a:cs typeface="Times New Roman"/>
              </a:rPr>
              <a:t>; </a:t>
            </a:r>
            <a:r>
              <a:rPr lang="en-US" sz="1200" baseline="0" dirty="0" smtClean="0">
                <a:latin typeface="Cambria" pitchFamily="18" charset="0"/>
              </a:rPr>
              <a:t>Business, Management, Accounting</a:t>
            </a:r>
            <a:r>
              <a:rPr lang="ru-RU" baseline="0" dirty="0" smtClean="0"/>
              <a:t>) 1,8% от общего объема публикаций.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31DB9-ADDF-40B5-A964-0B7A3717B86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Различают 4 главных этапа процесса отбора журналов: по стандартам публикации, по содержанию издания, по анализу цитирований и разнообразию авторов и редакторов (с акцентом на многонациональность коллектива). Очень важна для нас именно разная национальность авторов и редакторов. Много внимания уделяется наблюдению за другими достижениями авторов, так как мы стараемся узнать, влиятельны ли они в своих областях. Это важно, когда журнал предназначен для международного сообщества. Мы проверяем также региональные издания; часто направлены они только к местной общественности и тогда международные связи и успехи авторов не так существенны ( важны).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B5D4-7D93-4685-8FC9-52D185CA59C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00514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000" dirty="0" smtClean="0"/>
              <a:t>Что сделано: 1.  есть</a:t>
            </a:r>
            <a:r>
              <a:rPr lang="ru-RU" sz="1000" baseline="0" dirty="0" smtClean="0"/>
              <a:t> различия с ГОСТОМ: транслитерация, список литературы  по стилю Гарварда</a:t>
            </a:r>
          </a:p>
          <a:p>
            <a:r>
              <a:rPr lang="ru-RU" sz="1000" baseline="0" dirty="0" smtClean="0"/>
              <a:t>2.Струтура абстракта  Цель, Методология, оригинальность/ценность, Результаты, ключевые слова</a:t>
            </a:r>
          </a:p>
          <a:p>
            <a:r>
              <a:rPr lang="ru-RU" sz="1000" baseline="0" dirty="0" smtClean="0"/>
              <a:t>Г</a:t>
            </a:r>
            <a:r>
              <a:rPr lang="en-US" sz="1000" baseline="0" dirty="0" smtClean="0"/>
              <a:t>OCT</a:t>
            </a:r>
            <a:r>
              <a:rPr lang="ru-RU" sz="1000" baseline="0" dirty="0" smtClean="0"/>
              <a:t>: аннотация , резюме</a:t>
            </a:r>
          </a:p>
          <a:p>
            <a:r>
              <a:rPr lang="en-US" sz="1000" baseline="0" dirty="0" smtClean="0"/>
              <a:t>IMRAD, </a:t>
            </a:r>
            <a:r>
              <a:rPr lang="kk-KZ" sz="1000" baseline="0" dirty="0" smtClean="0"/>
              <a:t>международные научные исследования</a:t>
            </a:r>
          </a:p>
          <a:p>
            <a:r>
              <a:rPr lang="ru-RU" sz="1000" baseline="0" dirty="0" smtClean="0"/>
              <a:t>3. Комитет по этике публикаций:  разработано и размещено на сайте журнала Положение о рецензировании в соответствии с принципами </a:t>
            </a:r>
            <a:r>
              <a:rPr lang="en-US" sz="1000" baseline="0" dirty="0" smtClean="0"/>
              <a:t>COPE</a:t>
            </a:r>
          </a:p>
          <a:p>
            <a:r>
              <a:rPr lang="en-US" sz="1000" baseline="0" dirty="0" smtClean="0"/>
              <a:t>Single blend </a:t>
            </a:r>
            <a:r>
              <a:rPr lang="en-US" sz="1000" baseline="0" dirty="0" err="1" smtClean="0"/>
              <a:t>prerewiew</a:t>
            </a:r>
            <a:r>
              <a:rPr lang="en-US" sz="1000" baseline="0" dirty="0" smtClean="0"/>
              <a:t> (</a:t>
            </a:r>
            <a:r>
              <a:rPr lang="kk-KZ" sz="1000" baseline="0" dirty="0" smtClean="0"/>
              <a:t>одностороннее слепое рецензирование</a:t>
            </a:r>
            <a:r>
              <a:rPr lang="ru-RU" sz="1000" baseline="0" dirty="0" smtClean="0"/>
              <a:t>)  ОБУЧЕНИЕ !</a:t>
            </a:r>
          </a:p>
          <a:p>
            <a:pPr marL="228600" indent="-228600">
              <a:buAutoNum type="arabicPeriod" startAt="4"/>
            </a:pPr>
            <a:r>
              <a:rPr lang="ru-RU" sz="1000" baseline="0" dirty="0" smtClean="0"/>
              <a:t>Начата работа по позиционированию журнала  в российской базе Издательства Лань, </a:t>
            </a:r>
          </a:p>
          <a:p>
            <a:pPr marL="228600" indent="-228600">
              <a:buNone/>
            </a:pPr>
            <a:r>
              <a:rPr lang="ru-RU" sz="1000" baseline="0" dirty="0" smtClean="0"/>
              <a:t>Сайт на английском языке.</a:t>
            </a:r>
          </a:p>
          <a:p>
            <a:pPr marL="228600" indent="-228600">
              <a:buNone/>
            </a:pPr>
            <a:r>
              <a:rPr lang="ru-RU" sz="1000" baseline="0" dirty="0" smtClean="0"/>
              <a:t>Казахстанская база цитирования: на стадии формирования, по экономическим наукам отсутствует</a:t>
            </a:r>
          </a:p>
          <a:p>
            <a:pPr marL="228600" indent="-228600">
              <a:buNone/>
            </a:pPr>
            <a:r>
              <a:rPr lang="ru-RU" sz="1000" baseline="0" dirty="0" smtClean="0"/>
              <a:t>ББД РК с 2005г. По 4 направлениям, с 2009 по медицине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B5D4-7D93-4685-8FC9-52D185CA59C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93489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k-KZ" dirty="0" smtClean="0"/>
              <a:t>Статистические данные ББД цитирования позволяют определить публикационную активность и цитируемость отдельных авторов, научных коллективов и организаций,  а также относительный показатель цитирования статей, опубликованных в казахстанских журналах, то есть их импакт-фактор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31DB9-ADDF-40B5-A964-0B7A3717B86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980728"/>
            <a:ext cx="6768752" cy="22322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ПОДГОТОВКА НАУЧНЫХ ЖУРНАЛОВ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ЛЯ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ПОЗИЦИОНИРОВАНИЯ В МЕЖДУНАРОДНЫХ БАЗАХ ДАННЫХ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5733256"/>
            <a:ext cx="6858000" cy="96544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С.С. Таменова</a:t>
            </a:r>
          </a:p>
          <a:p>
            <a:r>
              <a:rPr lang="ru-RU" dirty="0"/>
              <a:t>Проректор по научной </a:t>
            </a:r>
            <a:r>
              <a:rPr lang="ru-RU" dirty="0" smtClean="0"/>
              <a:t>работе, к.э.н</a:t>
            </a:r>
            <a:r>
              <a:rPr lang="ru-RU" dirty="0"/>
              <a:t>., профессор</a:t>
            </a:r>
          </a:p>
          <a:p>
            <a:r>
              <a:rPr lang="ru-RU" dirty="0" smtClean="0"/>
              <a:t>Казахский экономический университет им. </a:t>
            </a:r>
            <a:r>
              <a:rPr lang="ru-RU" dirty="0" err="1" smtClean="0"/>
              <a:t>Т.Рыскулова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6721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4206938583"/>
              </p:ext>
            </p:extLst>
          </p:nvPr>
        </p:nvGraphicFramePr>
        <p:xfrm>
          <a:off x="0" y="1052736"/>
          <a:ext cx="9108504" cy="3304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66"/>
                <a:gridCol w="785818"/>
                <a:gridCol w="1061880"/>
                <a:gridCol w="1224136"/>
                <a:gridCol w="1440160"/>
                <a:gridCol w="1224136"/>
                <a:gridCol w="792088"/>
                <a:gridCol w="1080120"/>
              </a:tblGrid>
              <a:tr h="973373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mbria" pitchFamily="18" charset="0"/>
                          <a:ea typeface="Calibri"/>
                          <a:cs typeface="Times New Roman"/>
                        </a:rPr>
                        <a:t>SCOPUS</a:t>
                      </a:r>
                      <a:endParaRPr lang="ru-RU" sz="1600" dirty="0" smtClean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Cambria" pitchFamily="18" charset="0"/>
                        </a:rPr>
                        <a:t>Количество публикаций казахстанских ученых</a:t>
                      </a:r>
                      <a:endParaRPr lang="ru-RU" sz="1800" dirty="0" smtClean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Cambria" pitchFamily="18" charset="0"/>
                          <a:ea typeface="Calibri"/>
                          <a:cs typeface="Times New Roman"/>
                        </a:rPr>
                        <a:t>Категории</a:t>
                      </a:r>
                      <a:endParaRPr lang="ru-RU" sz="1800" dirty="0" smtClean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itchFamily="18" charset="0"/>
                        </a:rPr>
                        <a:t>Доля ученых КазЭУ</a:t>
                      </a:r>
                      <a:endParaRPr lang="ru-RU" dirty="0">
                        <a:latin typeface="Cambr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4629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" pitchFamily="18" charset="0"/>
                        </a:rPr>
                        <a:t>Всего </a:t>
                      </a:r>
                      <a:endParaRPr lang="ru-RU" sz="14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" pitchFamily="18" charset="0"/>
                        </a:rPr>
                        <a:t>Social</a:t>
                      </a:r>
                      <a:endParaRPr lang="ru-RU" sz="1400" dirty="0">
                        <a:latin typeface="Cambria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" pitchFamily="18" charset="0"/>
                        </a:rPr>
                        <a:t>Sciences</a:t>
                      </a:r>
                      <a:r>
                        <a:rPr lang="ru-RU" sz="1400" dirty="0" smtClean="0">
                          <a:latin typeface="Cambria" pitchFamily="18" charset="0"/>
                        </a:rPr>
                        <a:t> </a:t>
                      </a:r>
                      <a:endParaRPr lang="ru-RU" sz="14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Calibri"/>
                          <a:cs typeface="Times New Roman"/>
                        </a:rPr>
                        <a:t>Публикации</a:t>
                      </a:r>
                      <a:r>
                        <a:rPr lang="ru-RU" sz="1400" baseline="0" dirty="0" smtClean="0">
                          <a:latin typeface="Cambria" pitchFamily="18" charset="0"/>
                          <a:ea typeface="Calibri"/>
                          <a:cs typeface="Times New Roman"/>
                        </a:rPr>
                        <a:t> КазЭУ </a:t>
                      </a:r>
                      <a:endParaRPr lang="ru-RU" sz="14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" pitchFamily="18" charset="0"/>
                        </a:rPr>
                        <a:t>Economics, Econometrics</a:t>
                      </a:r>
                      <a:r>
                        <a:rPr lang="en-US" sz="1400" baseline="0" dirty="0" smtClean="0">
                          <a:latin typeface="Cambria" pitchFamily="18" charset="0"/>
                        </a:rPr>
                        <a:t> and Finance</a:t>
                      </a:r>
                      <a:endParaRPr lang="ru-RU" sz="14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latin typeface="Cambria" pitchFamily="18" charset="0"/>
                        </a:rPr>
                        <a:t>Business, Management, Accounting</a:t>
                      </a:r>
                      <a:endParaRPr lang="ru-RU" sz="14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ambria" pitchFamily="18" charset="0"/>
                        </a:rPr>
                        <a:t>Всего</a:t>
                      </a:r>
                      <a:endParaRPr lang="ru-RU" sz="14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" pitchFamily="18" charset="0"/>
                        </a:rPr>
                        <a:t>Social</a:t>
                      </a:r>
                      <a:endParaRPr lang="ru-RU" sz="1400" dirty="0" smtClean="0">
                        <a:latin typeface="Cambria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" pitchFamily="18" charset="0"/>
                        </a:rPr>
                        <a:t>Sciences</a:t>
                      </a:r>
                      <a:r>
                        <a:rPr lang="ru-RU" sz="1400" dirty="0" smtClean="0">
                          <a:latin typeface="Cambria" pitchFamily="18" charset="0"/>
                        </a:rPr>
                        <a:t> </a:t>
                      </a:r>
                      <a:endParaRPr lang="ru-RU" sz="1400" dirty="0" smtClean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118529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mbria" pitchFamily="18" charset="0"/>
                        </a:rPr>
                        <a:t>Scopus</a:t>
                      </a:r>
                      <a:endParaRPr lang="ru-RU" sz="1600" dirty="0" smtClean="0"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Cambria" pitchFamily="18" charset="0"/>
                        </a:rPr>
                        <a:t>1996-2012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</a:t>
                      </a:r>
                      <a:endParaRPr lang="ru-RU" sz="1600" dirty="0" smtClean="0"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600" baseline="0" dirty="0" smtClean="0">
                          <a:latin typeface="Cambria" pitchFamily="18" charset="0"/>
                        </a:rPr>
                        <a:t>1996-2014 </a:t>
                      </a:r>
                      <a:endParaRPr lang="ru-RU" sz="16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latin typeface="+mj-lt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+mj-lt"/>
                        </a:rPr>
                        <a:t>5654 </a:t>
                      </a:r>
                      <a:endParaRPr lang="ru-RU" sz="1600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latin typeface="+mj-lt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+mj-lt"/>
                        </a:rPr>
                        <a:t>106</a:t>
                      </a:r>
                      <a:endParaRPr lang="en-US" sz="1600" dirty="0" smtClean="0">
                        <a:latin typeface="+mj-lt"/>
                      </a:endParaRPr>
                    </a:p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248</a:t>
                      </a:r>
                      <a:endParaRPr lang="ru-RU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solidFill>
                          <a:srgbClr val="FF0000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FF0000"/>
                          </a:solidFill>
                          <a:latin typeface="Cambria" pitchFamily="18" charset="0"/>
                        </a:rPr>
                        <a:t>3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Cambria" pitchFamily="18" charset="0"/>
                        </a:rPr>
                        <a:t>4</a:t>
                      </a:r>
                      <a:endParaRPr lang="ru-RU" sz="1600" dirty="0" smtClean="0">
                        <a:solidFill>
                          <a:srgbClr val="FF0000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FF0000"/>
                          </a:solidFill>
                          <a:latin typeface="Cambria" pitchFamily="18" charset="0"/>
                        </a:rPr>
                        <a:t>62</a:t>
                      </a:r>
                      <a:endParaRPr lang="ru-RU" sz="1600" dirty="0" smtClean="0">
                        <a:solidFill>
                          <a:srgbClr val="FF0000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600" dirty="0">
                        <a:solidFill>
                          <a:srgbClr val="FF000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Cambria" pitchFamily="18" charset="0"/>
                        </a:rPr>
                        <a:t>44</a:t>
                      </a:r>
                      <a:endParaRPr lang="en-US" sz="1600" dirty="0" smtClean="0"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en-US" sz="1600" dirty="0" smtClean="0">
                          <a:latin typeface="Cambria" pitchFamily="18" charset="0"/>
                        </a:rPr>
                        <a:t>158</a:t>
                      </a:r>
                    </a:p>
                    <a:p>
                      <a:pPr algn="ctr"/>
                      <a:endParaRPr lang="ru-RU" sz="16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Cambria" pitchFamily="18" charset="0"/>
                        </a:rPr>
                        <a:t>62</a:t>
                      </a:r>
                      <a:endParaRPr lang="en-US" sz="1600" dirty="0" smtClean="0"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en-US" sz="1600" dirty="0" smtClean="0">
                          <a:latin typeface="Cambria" pitchFamily="18" charset="0"/>
                        </a:rPr>
                        <a:t>90</a:t>
                      </a:r>
                      <a:endParaRPr lang="ru-RU" sz="1600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solidFill>
                          <a:srgbClr val="FF0000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FF0000"/>
                          </a:solidFill>
                          <a:latin typeface="Cambria" pitchFamily="18" charset="0"/>
                        </a:rPr>
                        <a:t>0,4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mbria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solidFill>
                          <a:srgbClr val="FF0000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FF0000"/>
                          </a:solidFill>
                          <a:latin typeface="Cambria" pitchFamily="18" charset="0"/>
                        </a:rPr>
                        <a:t>22,6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mbria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0" cy="9807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k-KZ" sz="28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ПУБЛИКАЦИ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ОННАЯ АКТИВНОСТЬ </a:t>
            </a:r>
            <a:r>
              <a:rPr lang="kk-KZ" sz="28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УЧЕНЫХ КАЗАХСТАНА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 В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 SCOPUS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4615968"/>
            <a:ext cx="8928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Cambria" pitchFamily="18" charset="0"/>
              </a:rPr>
              <a:t>Публикации ученых КазЭУ им. Т. Рыскулова </a:t>
            </a:r>
            <a:endParaRPr lang="ru-RU" b="1" dirty="0" smtClean="0">
              <a:latin typeface="Cambria" pitchFamily="18" charset="0"/>
            </a:endParaRPr>
          </a:p>
          <a:p>
            <a:pPr algn="ctr"/>
            <a:endParaRPr lang="ru-RU" b="1" dirty="0">
              <a:latin typeface="Cambria" pitchFamily="18" charset="0"/>
            </a:endParaRPr>
          </a:p>
          <a:p>
            <a:pPr algn="ctr"/>
            <a:r>
              <a:rPr lang="en-US" dirty="0">
                <a:latin typeface="Cambria" pitchFamily="18" charset="0"/>
              </a:rPr>
              <a:t>- World Applied Sciences Journal (</a:t>
            </a:r>
            <a:r>
              <a:rPr lang="ru-RU" dirty="0">
                <a:latin typeface="Cambria" pitchFamily="18" charset="0"/>
              </a:rPr>
              <a:t>Россия</a:t>
            </a:r>
            <a:r>
              <a:rPr lang="en-US" dirty="0" smtClean="0">
                <a:latin typeface="Cambria" pitchFamily="18" charset="0"/>
              </a:rPr>
              <a:t>)</a:t>
            </a:r>
            <a:endParaRPr lang="ru-RU" dirty="0">
              <a:latin typeface="Cambria" pitchFamily="18" charset="0"/>
            </a:endParaRPr>
          </a:p>
          <a:p>
            <a:pPr algn="ctr"/>
            <a:r>
              <a:rPr lang="en-US" dirty="0">
                <a:latin typeface="Cambria" pitchFamily="18" charset="0"/>
              </a:rPr>
              <a:t>- Middle-East Journal of Scientific Research </a:t>
            </a:r>
            <a:r>
              <a:rPr lang="en-US" dirty="0" smtClean="0">
                <a:latin typeface="Cambria" pitchFamily="18" charset="0"/>
              </a:rPr>
              <a:t>(</a:t>
            </a:r>
            <a:r>
              <a:rPr lang="ru-RU" dirty="0" smtClean="0">
                <a:latin typeface="Cambria" pitchFamily="18" charset="0"/>
              </a:rPr>
              <a:t>Пакистан)</a:t>
            </a:r>
            <a:endParaRPr lang="ru-RU" dirty="0">
              <a:latin typeface="Cambria" pitchFamily="18" charset="0"/>
            </a:endParaRPr>
          </a:p>
          <a:p>
            <a:pPr algn="ctr">
              <a:buFontTx/>
              <a:buChar char="-"/>
            </a:pPr>
            <a:r>
              <a:rPr lang="ru-RU" dirty="0" smtClean="0">
                <a:latin typeface="Cambria" pitchFamily="18" charset="0"/>
              </a:rPr>
              <a:t>Актуальные </a:t>
            </a:r>
            <a:r>
              <a:rPr lang="ru-RU" dirty="0">
                <a:latin typeface="Cambria" pitchFamily="18" charset="0"/>
              </a:rPr>
              <a:t>проблемы экономики (Украина</a:t>
            </a:r>
            <a:r>
              <a:rPr lang="ru-RU" dirty="0" smtClean="0">
                <a:latin typeface="Cambria" pitchFamily="18" charset="0"/>
              </a:rPr>
              <a:t>)</a:t>
            </a:r>
          </a:p>
          <a:p>
            <a:pPr algn="ctr">
              <a:buFontTx/>
              <a:buChar char="-"/>
            </a:pPr>
            <a:r>
              <a:rPr lang="en-US" dirty="0" smtClean="0">
                <a:latin typeface="Cambria" pitchFamily="18" charset="0"/>
              </a:rPr>
              <a:t>Life Science Journal (IF – 0,133)</a:t>
            </a:r>
            <a:r>
              <a:rPr lang="ru-RU" dirty="0" smtClean="0">
                <a:latin typeface="Cambria" pitchFamily="18" charset="0"/>
              </a:rPr>
              <a:t> </a:t>
            </a:r>
            <a:endParaRPr lang="ru-RU" dirty="0">
              <a:solidFill>
                <a:srgbClr val="FF000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263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21315960"/>
              </p:ext>
            </p:extLst>
          </p:nvPr>
        </p:nvGraphicFramePr>
        <p:xfrm>
          <a:off x="0" y="620688"/>
          <a:ext cx="2890664" cy="323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5332"/>
                <a:gridCol w="1445332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effectLst/>
                          <a:latin typeface="Cambria" pitchFamily="18" charset="0"/>
                        </a:rPr>
                        <a:t>1996-2012</a:t>
                      </a:r>
                      <a:endParaRPr lang="ru-RU" b="0" dirty="0">
                        <a:effectLst/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itchFamily="18" charset="0"/>
                        </a:rPr>
                        <a:t>Всего</a:t>
                      </a:r>
                    </a:p>
                    <a:p>
                      <a:pPr algn="ctr"/>
                      <a:endParaRPr lang="ru-RU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  <a:latin typeface="Cambria" pitchFamily="18" charset="0"/>
                        </a:rPr>
                        <a:t>H Index</a:t>
                      </a:r>
                    </a:p>
                  </a:txBody>
                  <a:tcPr marL="28575" marR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Cambria" pitchFamily="18" charset="0"/>
                        </a:rPr>
                        <a:t>52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  <a:latin typeface="Cambria" pitchFamily="18" charset="0"/>
                        </a:rPr>
                        <a:t>Documents</a:t>
                      </a:r>
                    </a:p>
                  </a:txBody>
                  <a:tcPr marL="28575" marR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Cambria" pitchFamily="18" charset="0"/>
                        </a:rPr>
                        <a:t>5.654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  <a:latin typeface="Cambria" pitchFamily="18" charset="0"/>
                        </a:rPr>
                        <a:t>Citable Documents</a:t>
                      </a:r>
                    </a:p>
                  </a:txBody>
                  <a:tcPr marL="28575" marR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Cambria" pitchFamily="18" charset="0"/>
                        </a:rPr>
                        <a:t>5.563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effectLst/>
                          <a:latin typeface="Cambria" pitchFamily="18" charset="0"/>
                        </a:rPr>
                        <a:t>Citations</a:t>
                      </a:r>
                    </a:p>
                  </a:txBody>
                  <a:tcPr marL="28575" marR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Cambria" pitchFamily="18" charset="0"/>
                        </a:rPr>
                        <a:t>21.197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effectLst/>
                          <a:latin typeface="Cambria" pitchFamily="18" charset="0"/>
                        </a:rPr>
                        <a:t>Self Citations</a:t>
                      </a:r>
                    </a:p>
                  </a:txBody>
                  <a:tcPr marL="28575" marR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Cambria" pitchFamily="18" charset="0"/>
                        </a:rPr>
                        <a:t>3.306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  <a:latin typeface="Cambria" pitchFamily="18" charset="0"/>
                        </a:rPr>
                        <a:t>Citations per Document</a:t>
                      </a:r>
                    </a:p>
                  </a:txBody>
                  <a:tcPr marL="28575" marR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Cambria" pitchFamily="18" charset="0"/>
                        </a:rPr>
                        <a:t>3,75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0" y="0"/>
            <a:ext cx="9144000" cy="5623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ПУБЛИКАЦИИ УЧЕНЫХ КАЗАХСТАНА В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SCOPUS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aphicFrame>
        <p:nvGraphicFramePr>
          <p:cNvPr id="10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97000378"/>
              </p:ext>
            </p:extLst>
          </p:nvPr>
        </p:nvGraphicFramePr>
        <p:xfrm>
          <a:off x="3049488" y="620688"/>
          <a:ext cx="2890664" cy="325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5332"/>
                <a:gridCol w="1445332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effectLst/>
                          <a:latin typeface="Cambria" pitchFamily="18" charset="0"/>
                        </a:rPr>
                        <a:t>1996-2012</a:t>
                      </a:r>
                      <a:endParaRPr lang="ru-RU" b="0" dirty="0">
                        <a:effectLst/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mbria" pitchFamily="18" charset="0"/>
                        </a:rPr>
                        <a:t>Economics, Econometrics</a:t>
                      </a:r>
                      <a:r>
                        <a:rPr lang="en-US" sz="1400" baseline="0" dirty="0" smtClean="0">
                          <a:latin typeface="Cambria" pitchFamily="18" charset="0"/>
                        </a:rPr>
                        <a:t> and Finance</a:t>
                      </a:r>
                      <a:endParaRPr lang="ru-RU" sz="1400" dirty="0" smtClean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  <a:latin typeface="Cambria" pitchFamily="18" charset="0"/>
                        </a:rPr>
                        <a:t>H Index</a:t>
                      </a:r>
                    </a:p>
                  </a:txBody>
                  <a:tcPr marL="28575" marR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Cambria" pitchFamily="18" charset="0"/>
                        </a:rPr>
                        <a:t>7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effectLst/>
                          <a:latin typeface="Cambria" pitchFamily="18" charset="0"/>
                        </a:rPr>
                        <a:t>Documents</a:t>
                      </a:r>
                    </a:p>
                  </a:txBody>
                  <a:tcPr marL="28575" marR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Cambria" pitchFamily="18" charset="0"/>
                        </a:rPr>
                        <a:t>44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  <a:latin typeface="Cambria" pitchFamily="18" charset="0"/>
                        </a:rPr>
                        <a:t>Citable Documents</a:t>
                      </a:r>
                    </a:p>
                  </a:txBody>
                  <a:tcPr marL="28575" marR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Cambria" pitchFamily="18" charset="0"/>
                        </a:rPr>
                        <a:t>43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effectLst/>
                          <a:latin typeface="Cambria" pitchFamily="18" charset="0"/>
                        </a:rPr>
                        <a:t>Citations</a:t>
                      </a:r>
                    </a:p>
                  </a:txBody>
                  <a:tcPr marL="28575" marR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Cambria" pitchFamily="18" charset="0"/>
                        </a:rPr>
                        <a:t>110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effectLst/>
                          <a:latin typeface="Cambria" pitchFamily="18" charset="0"/>
                        </a:rPr>
                        <a:t>Self Citations</a:t>
                      </a:r>
                    </a:p>
                  </a:txBody>
                  <a:tcPr marL="28575" marR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Cambria" pitchFamily="18" charset="0"/>
                        </a:rPr>
                        <a:t>5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effectLst/>
                          <a:latin typeface="Cambria" pitchFamily="18" charset="0"/>
                        </a:rPr>
                        <a:t>Citations per Document</a:t>
                      </a:r>
                    </a:p>
                  </a:txBody>
                  <a:tcPr marL="28575" marR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Cambria" pitchFamily="18" charset="0"/>
                        </a:rPr>
                        <a:t>2,50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1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71329692"/>
              </p:ext>
            </p:extLst>
          </p:nvPr>
        </p:nvGraphicFramePr>
        <p:xfrm>
          <a:off x="6084168" y="620688"/>
          <a:ext cx="2952328" cy="3314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164"/>
                <a:gridCol w="14761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effectLst/>
                          <a:latin typeface="Cambria" pitchFamily="18" charset="0"/>
                        </a:rPr>
                        <a:t>1996-2012</a:t>
                      </a:r>
                      <a:endParaRPr lang="ru-RU" b="0" dirty="0">
                        <a:effectLst/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latin typeface="Cambria" pitchFamily="18" charset="0"/>
                        </a:rPr>
                        <a:t>Business, Management, Accounting</a:t>
                      </a:r>
                      <a:endParaRPr lang="ru-RU" sz="1400" dirty="0" smtClean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433718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  <a:latin typeface="Cambria" pitchFamily="18" charset="0"/>
                        </a:rPr>
                        <a:t>H Index</a:t>
                      </a:r>
                    </a:p>
                  </a:txBody>
                  <a:tcPr marL="28575" marR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effectLst/>
                          <a:latin typeface="Cambria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  <a:latin typeface="Cambria" pitchFamily="18" charset="0"/>
                        </a:rPr>
                        <a:t>Documents</a:t>
                      </a:r>
                    </a:p>
                  </a:txBody>
                  <a:tcPr marL="28575" marR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Cambria" pitchFamily="18" charset="0"/>
                        </a:rPr>
                        <a:t>62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  <a:latin typeface="Cambria" pitchFamily="18" charset="0"/>
                        </a:rPr>
                        <a:t>Citable Documents</a:t>
                      </a:r>
                    </a:p>
                  </a:txBody>
                  <a:tcPr marL="28575" marR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effectLst/>
                          <a:latin typeface="Cambria" pitchFamily="18" charset="0"/>
                        </a:rPr>
                        <a:t>60</a:t>
                      </a:r>
                      <a:endParaRPr lang="ru-RU" sz="1400" dirty="0">
                        <a:effectLst/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  <a:latin typeface="Cambria" pitchFamily="18" charset="0"/>
                        </a:rPr>
                        <a:t>Citations</a:t>
                      </a:r>
                    </a:p>
                  </a:txBody>
                  <a:tcPr marL="28575" marR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effectLst/>
                          <a:latin typeface="Cambria" pitchFamily="18" charset="0"/>
                        </a:rPr>
                        <a:t>130</a:t>
                      </a:r>
                      <a:endParaRPr lang="ru-RU" sz="1400" dirty="0">
                        <a:effectLst/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effectLst/>
                          <a:latin typeface="Cambria" pitchFamily="18" charset="0"/>
                        </a:rPr>
                        <a:t>Self Citations</a:t>
                      </a:r>
                    </a:p>
                  </a:txBody>
                  <a:tcPr marL="28575" marR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effectLst/>
                          <a:latin typeface="Cambria" pitchFamily="18" charset="0"/>
                        </a:rPr>
                        <a:t>11</a:t>
                      </a:r>
                      <a:endParaRPr lang="ru-RU" sz="1400" dirty="0">
                        <a:effectLst/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  <a:latin typeface="Cambria" pitchFamily="18" charset="0"/>
                        </a:rPr>
                        <a:t>Citations per Document</a:t>
                      </a:r>
                    </a:p>
                  </a:txBody>
                  <a:tcPr marL="28575" marR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effectLst/>
                          <a:latin typeface="Cambria" pitchFamily="18" charset="0"/>
                        </a:rPr>
                        <a:t>2,10</a:t>
                      </a:r>
                      <a:endParaRPr lang="ru-RU" sz="1400" dirty="0">
                        <a:effectLst/>
                        <a:latin typeface="Cambria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861048"/>
            <a:ext cx="3131840" cy="2996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861048"/>
            <a:ext cx="2915816" cy="2996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7656" y="3861048"/>
            <a:ext cx="3106613" cy="2996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7395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400" y="-62824"/>
            <a:ext cx="9179400" cy="467488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Динамика публикации статей в научном журнале «КазЭУ </a:t>
            </a:r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</a:rPr>
              <a:t>Хабаршысы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» - «Вестник КазЭУ»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04624561"/>
              </p:ext>
            </p:extLst>
          </p:nvPr>
        </p:nvGraphicFramePr>
        <p:xfrm>
          <a:off x="0" y="476672"/>
          <a:ext cx="9144000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344003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Динамика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поступления публикаций Казахстана в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Scopus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(2000-2012 гг.)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66793477"/>
              </p:ext>
            </p:extLst>
          </p:nvPr>
        </p:nvGraphicFramePr>
        <p:xfrm>
          <a:off x="0" y="3808204"/>
          <a:ext cx="9144000" cy="3049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8391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162807428"/>
              </p:ext>
            </p:extLst>
          </p:nvPr>
        </p:nvGraphicFramePr>
        <p:xfrm>
          <a:off x="971600" y="1296144"/>
          <a:ext cx="7344816" cy="450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9144000" cy="7647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КРИТЕРИИ ОТБОРА ЖУРНАЛОВ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284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3794291047"/>
              </p:ext>
            </p:extLst>
          </p:nvPr>
        </p:nvGraphicFramePr>
        <p:xfrm>
          <a:off x="0" y="0"/>
          <a:ext cx="9144000" cy="6885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3143248"/>
            <a:ext cx="4572000" cy="1367582"/>
          </a:xfrm>
          <a:prstGeom prst="rect">
            <a:avLst/>
          </a:prstGeom>
          <a:ln>
            <a:solidFill>
              <a:schemeClr val="tx1">
                <a:alpha val="90000"/>
              </a:schemeClr>
            </a:solidFill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ru-RU" dirty="0" smtClean="0">
                <a:latin typeface="+mj-lt"/>
              </a:rPr>
              <a:t>Состав членов редакционной коллегии, </a:t>
            </a:r>
            <a:r>
              <a:rPr lang="ru-RU" dirty="0" smtClean="0">
                <a:latin typeface="+mj-lt"/>
              </a:rPr>
              <a:t> </a:t>
            </a:r>
            <a:r>
              <a:rPr lang="ru-RU" dirty="0" smtClean="0">
                <a:latin typeface="+mj-lt"/>
              </a:rPr>
              <a:t>имеющих публикации с </a:t>
            </a:r>
            <a:r>
              <a:rPr lang="en-US" dirty="0" smtClean="0">
                <a:latin typeface="+mj-lt"/>
              </a:rPr>
              <a:t>IF</a:t>
            </a:r>
            <a:endParaRPr lang="ru-RU" dirty="0" smtClean="0">
              <a:latin typeface="+mj-lt"/>
            </a:endParaRPr>
          </a:p>
          <a:p>
            <a:pPr algn="ctr"/>
            <a:r>
              <a:rPr lang="ru-RU" dirty="0" smtClean="0">
                <a:latin typeface="+mj-lt"/>
              </a:rPr>
              <a:t>Вступление в </a:t>
            </a:r>
            <a:r>
              <a:rPr lang="en-US" dirty="0" smtClean="0">
                <a:latin typeface="+mj-lt"/>
              </a:rPr>
              <a:t>COPE</a:t>
            </a:r>
          </a:p>
          <a:p>
            <a:pPr algn="ctr"/>
            <a:r>
              <a:rPr lang="ru-RU" dirty="0" smtClean="0">
                <a:latin typeface="+mj-lt"/>
              </a:rPr>
              <a:t>Автоматизированная система рецензирован</a:t>
            </a:r>
            <a:r>
              <a:rPr lang="ru-RU" sz="1600" dirty="0" smtClean="0">
                <a:latin typeface="+mj-lt"/>
              </a:rPr>
              <a:t>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3212976"/>
            <a:ext cx="4581275" cy="1296144"/>
          </a:xfrm>
          <a:prstGeom prst="rect">
            <a:avLst/>
          </a:prstGeom>
          <a:ln>
            <a:solidFill>
              <a:schemeClr val="tx1">
                <a:alpha val="90000"/>
              </a:schemeClr>
            </a:solidFill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ru-RU" dirty="0" smtClean="0">
                <a:latin typeface="+mj-lt"/>
              </a:rPr>
              <a:t>Зарубежные ученые в составе членов редакционной коллегии – 37% </a:t>
            </a:r>
            <a:endParaRPr lang="en-US" dirty="0" smtClean="0">
              <a:latin typeface="+mj-lt"/>
            </a:endParaRPr>
          </a:p>
          <a:p>
            <a:pPr algn="ctr"/>
            <a:r>
              <a:rPr lang="ru-RU" dirty="0" smtClean="0">
                <a:latin typeface="+mj-lt"/>
              </a:rPr>
              <a:t>Положение о рецензировании</a:t>
            </a:r>
          </a:p>
          <a:p>
            <a:pPr algn="ctr"/>
            <a:r>
              <a:rPr lang="ru-RU" dirty="0" smtClean="0">
                <a:latin typeface="+mj-lt"/>
              </a:rPr>
              <a:t>Структура рецензии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914400" y="2786058"/>
            <a:ext cx="8229600" cy="428628"/>
          </a:xfrm>
          <a:prstGeom prst="rect">
            <a:avLst/>
          </a:prstGeom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Система рецензирования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553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Научная значимость  и </a:t>
            </a:r>
            <a:r>
              <a:rPr lang="ru-RU" dirty="0" err="1" smtClean="0"/>
              <a:t>Импакт-фактор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dirty="0" smtClean="0"/>
              <a:t>Публикация  оригинальных статей  высокого научного  уровня </a:t>
            </a:r>
            <a:r>
              <a:rPr lang="ru-RU" sz="2800" dirty="0" smtClean="0"/>
              <a:t>(объем </a:t>
            </a:r>
            <a:r>
              <a:rPr lang="ru-RU" sz="2800" dirty="0" smtClean="0"/>
              <a:t>статьи,   ссылки на зарубежные источники</a:t>
            </a:r>
            <a:r>
              <a:rPr lang="ru-RU" sz="2800" dirty="0" smtClean="0"/>
              <a:t>)</a:t>
            </a:r>
          </a:p>
          <a:p>
            <a:r>
              <a:rPr lang="ru-RU" sz="2800" dirty="0" smtClean="0"/>
              <a:t>Увеличение доли национальных публикаций на английском  языке</a:t>
            </a:r>
          </a:p>
          <a:p>
            <a:pPr lvl="0"/>
            <a:r>
              <a:rPr lang="ru-RU" sz="2800" dirty="0" smtClean="0"/>
              <a:t>Повышать  «свой» </a:t>
            </a:r>
            <a:r>
              <a:rPr lang="ru-RU" sz="2800" dirty="0" err="1" smtClean="0"/>
              <a:t>импакт-фактор</a:t>
            </a:r>
            <a:r>
              <a:rPr lang="ru-RU" sz="2800" dirty="0" smtClean="0"/>
              <a:t>  (ББД  цитирования казахстанских ученых)</a:t>
            </a:r>
          </a:p>
          <a:p>
            <a:pPr lvl="0"/>
            <a:r>
              <a:rPr lang="ru-RU" sz="2800" dirty="0" smtClean="0"/>
              <a:t>Продвижение научных журналов в МБД </a:t>
            </a:r>
          </a:p>
          <a:p>
            <a:pPr lvl="0">
              <a:buNone/>
            </a:pPr>
            <a:endParaRPr lang="ru-RU" sz="2800" dirty="0" smtClean="0"/>
          </a:p>
          <a:p>
            <a:pPr lvl="0"/>
            <a:endParaRPr lang="ru-RU" sz="2800" dirty="0" smtClean="0"/>
          </a:p>
          <a:p>
            <a:pPr lvl="0"/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1088</TotalTime>
  <Words>709</Words>
  <Application>Microsoft Office PowerPoint</Application>
  <PresentationFormat>Экран (4:3)</PresentationFormat>
  <Paragraphs>149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Начальная</vt:lpstr>
      <vt:lpstr>ПОДГОТОВКА НАУЧНЫХ ЖУРНАЛОВ  ДЛЯ ПОЗИЦИОНИРОВАНИЯ В МЕЖДУНАРОДНЫХ БАЗАХ ДАННЫХ</vt:lpstr>
      <vt:lpstr>Слайд 2</vt:lpstr>
      <vt:lpstr>Слайд 3</vt:lpstr>
      <vt:lpstr>Динамика публикации статей в научном журнале «КазЭУ Хабаршысы» - «Вестник КазЭУ»</vt:lpstr>
      <vt:lpstr>Слайд 5</vt:lpstr>
      <vt:lpstr>Слайд 6</vt:lpstr>
      <vt:lpstr>Научная значимость  и Импакт-фактор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Aliya</dc:creator>
  <cp:lastModifiedBy>Aliya</cp:lastModifiedBy>
  <cp:revision>72</cp:revision>
  <dcterms:modified xsi:type="dcterms:W3CDTF">2014-02-25T19:24:08Z</dcterms:modified>
</cp:coreProperties>
</file>