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7" r:id="rId2"/>
    <p:sldId id="430" r:id="rId3"/>
    <p:sldId id="437" r:id="rId4"/>
    <p:sldId id="431" r:id="rId5"/>
    <p:sldId id="433" r:id="rId6"/>
    <p:sldId id="440" r:id="rId7"/>
    <p:sldId id="438" r:id="rId8"/>
    <p:sldId id="439" r:id="rId9"/>
    <p:sldId id="441" r:id="rId10"/>
    <p:sldId id="442" r:id="rId11"/>
    <p:sldId id="445" r:id="rId12"/>
    <p:sldId id="443" r:id="rId13"/>
    <p:sldId id="444" r:id="rId14"/>
    <p:sldId id="42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822D"/>
    <a:srgbClr val="EE6000"/>
    <a:srgbClr val="EED0B0"/>
    <a:srgbClr val="335293"/>
    <a:srgbClr val="C1CEE9"/>
    <a:srgbClr val="CCECFF"/>
    <a:srgbClr val="6699FF"/>
    <a:srgbClr val="99CCFF"/>
    <a:srgbClr val="21A0FF"/>
    <a:srgbClr val="C02A0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71" autoAdjust="0"/>
    <p:restoredTop sz="98480" autoAdjust="0"/>
  </p:normalViewPr>
  <p:slideViewPr>
    <p:cSldViewPr>
      <p:cViewPr>
        <p:scale>
          <a:sx n="70" d="100"/>
          <a:sy n="70" d="100"/>
        </p:scale>
        <p:origin x="-4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48" y="5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C030BBA-0CC7-4F24-B609-CCF873E7D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fld id="{54E4D892-68F2-430B-8859-87478B4603BE}" type="slidenum">
              <a:rPr lang="ru-RU" smtClean="0">
                <a:latin typeface="Arial" charset="0"/>
              </a:rPr>
              <a:pPr eaLnBrk="1" hangingPunct="1">
                <a:defRPr/>
              </a:pPr>
              <a:t>1</a:t>
            </a:fld>
            <a:endParaRPr lang="ru-RU" smtClean="0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B6B0E0-F350-4637-831D-FA3455F60E13}" type="slidenum">
              <a:rPr lang="ru-RU"/>
              <a:pPr/>
              <a:t>3</a:t>
            </a:fld>
            <a:endParaRPr lang="ru-RU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030BBA-0CC7-4F24-B609-CCF873E7D60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F79285-6C96-4B86-8EBB-BBB4FE393F7C}" type="slidenum">
              <a:rPr lang="ru-RU"/>
              <a:pPr/>
              <a:t>11</a:t>
            </a:fld>
            <a:endParaRPr lang="ru-RU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B45B9-CCC0-42F3-8253-609517CA6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B463E-CB3A-4529-9138-EFD278D87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5737B-90A6-4142-AC59-DAF4DEAEF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5F983-D3C1-48C7-B781-5705A4F2D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F3449-551B-445E-89AB-B87FDD1BA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B2DF9-9954-4D19-A22A-069019766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D01FE-7CC5-4E11-96BE-5895E2BA5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A99A5-5761-41AB-8718-C244EAEC2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2368F-6729-4AFD-B8B8-F78648F68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D9858-57CF-4CAB-A2CF-D9D522CAB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8C1BD-3447-4804-A90C-9814AD67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A4429-3BC7-49CB-A83F-B122BE71A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13B69AE-6FCF-4B73-9E4A-DB05F4D56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pull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dir@inti.kz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ir@inti.kz" TargetMode="External"/><Relationship Id="rId2" Type="http://schemas.openxmlformats.org/officeDocument/2006/relationships/hyperlink" Target="http://www.inti.k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charts.webofknowledge.com/ChartServer/draw?SessionID=S2Nv89JW4gmLAWGHvSH&amp;Product=UA&amp;GraphID=PI_BarChart_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 txBox="1">
            <a:spLocks noChangeArrowheads="1"/>
          </p:cNvSpPr>
          <p:nvPr/>
        </p:nvSpPr>
        <p:spPr bwMode="auto">
          <a:xfrm>
            <a:off x="285750" y="3714750"/>
            <a:ext cx="8358188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altLang="ja-JP" sz="120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altLang="ja-JP" sz="9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428596" y="3071810"/>
            <a:ext cx="84296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АО «Национальный центр научно-технической информации» </a:t>
            </a:r>
          </a:p>
          <a:p>
            <a:pPr algn="ctr"/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Влияние импакт-фактора журнала на цитируемость публикаций </a:t>
            </a:r>
          </a:p>
          <a:p>
            <a:pPr algn="ctr"/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4000"/>
              </a:lnSpc>
            </a:pPr>
            <a:endParaRPr lang="ru-RU" sz="4000" b="1" kern="0" dirty="0">
              <a:solidFill>
                <a:srgbClr val="33529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143512"/>
            <a:ext cx="5500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Ибраев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Адил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Жунусович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президент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АО «НЦНТИ»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00034" y="6215082"/>
            <a:ext cx="821537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Алматы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ул. </a:t>
            </a:r>
            <a:r>
              <a:rPr lang="ru-RU" sz="1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Богенбай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батыра, 221 тел. (727)378-05-09 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факс (727)378-05-47 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dir@inti.kz</a:t>
            </a:r>
            <a:r>
              <a:rPr lang="en-US" sz="1500" dirty="0" smtClean="0">
                <a:solidFill>
                  <a:srgbClr val="002060"/>
                </a:solidFill>
              </a:rPr>
              <a:t> </a:t>
            </a:r>
            <a:r>
              <a:rPr lang="ru-RU" sz="15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lang="ru-RU" sz="1500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3" y="1428736"/>
          <a:ext cx="8001057" cy="480384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10244"/>
                <a:gridCol w="1075772"/>
                <a:gridCol w="941300"/>
                <a:gridCol w="739593"/>
                <a:gridCol w="1075772"/>
                <a:gridCol w="810440"/>
                <a:gridCol w="1073968"/>
                <a:gridCol w="1073968"/>
              </a:tblGrid>
              <a:tr h="81605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Область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науки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Кол-во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публикаций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Средняя</a:t>
                      </a:r>
                      <a:endParaRPr lang="ru-RU" sz="12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цитиру-емость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/>
                        <a:t>Журналы с казахстанскими публикациями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/>
                        <a:t>Журналы в</a:t>
                      </a:r>
                    </a:p>
                    <a:p>
                      <a:pPr algn="ctr"/>
                      <a:r>
                        <a:rPr lang="en-US" sz="1200" kern="1200" dirty="0" smtClean="0"/>
                        <a:t>Journal Citation Reports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6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кол-во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ИФ: </a:t>
                      </a:r>
                      <a:r>
                        <a:rPr lang="ru-RU" sz="1200" dirty="0" smtClean="0"/>
                        <a:t>макс./мин.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кол-во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ИФ по области: макс./</a:t>
                      </a:r>
                      <a:r>
                        <a:rPr lang="ru-RU" sz="1200" dirty="0" smtClean="0"/>
                        <a:t>мин.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ИФ топ 10: макс./</a:t>
                      </a:r>
                      <a:r>
                        <a:rPr lang="ru-RU" sz="1200" dirty="0" smtClean="0"/>
                        <a:t>мин.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7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Науки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 жизни и биомедицина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495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2,66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265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5,983/0,062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5050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153,459/0,004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68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153,459</a:t>
                      </a:r>
                      <a:r>
                        <a:rPr lang="en-US" sz="1200"/>
                        <a:t>/</a:t>
                      </a:r>
                      <a:r>
                        <a:rPr lang="ru-RU" sz="1200"/>
                        <a:t>33,078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Физические науки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986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3,33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312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5,618/0,175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1917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44,982/0,012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44,982/22,333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Технические и прикладные науки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317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2,56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4,187/0,069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1993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35,749/0,010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35,749/12,600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Социальные науки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188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1,09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2,516/0,062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2376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18,571/0,010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18,571/6,970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6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Искусство и гуманитарные науки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0,414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3,597/0,022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3,597/1,101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00100" y="203278"/>
            <a:ext cx="764386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Сопоставление импакт-факторов за 2012 изданий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казахстанскими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публикациями и </a:t>
            </a:r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Journal Citation Reports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областям наук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10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49" y="260648"/>
            <a:ext cx="7283451" cy="720080"/>
          </a:xfrm>
        </p:spPr>
        <p:txBody>
          <a:bodyPr/>
          <a:lstStyle/>
          <a:p>
            <a:pPr eaLnBrk="1" hangingPunct="1">
              <a:lnSpc>
                <a:spcPct val="65000"/>
              </a:lnSpc>
            </a:pPr>
            <a:r>
              <a:rPr lang="ru-RU" sz="2800" b="1" dirty="0" smtClean="0">
                <a:solidFill>
                  <a:srgbClr val="335293"/>
                </a:solidFill>
                <a:latin typeface="Calibri" pitchFamily="34" charset="0"/>
              </a:rPr>
              <a:t/>
            </a:r>
            <a:br>
              <a:rPr lang="ru-RU" sz="2800" b="1" dirty="0" smtClean="0">
                <a:solidFill>
                  <a:srgbClr val="335293"/>
                </a:solidFill>
                <a:latin typeface="Calibri" pitchFamily="34" charset="0"/>
              </a:rPr>
            </a:br>
            <a:r>
              <a:rPr lang="ru-RU" sz="2800" b="1" dirty="0" smtClean="0">
                <a:solidFill>
                  <a:srgbClr val="335293"/>
                </a:solidFill>
                <a:latin typeface="Calibri" pitchFamily="34" charset="0"/>
              </a:rPr>
              <a:t/>
            </a:r>
            <a:br>
              <a:rPr lang="ru-RU" sz="2800" b="1" dirty="0" smtClean="0">
                <a:solidFill>
                  <a:srgbClr val="335293"/>
                </a:solidFill>
                <a:latin typeface="Calibri" pitchFamily="34" charset="0"/>
              </a:rPr>
            </a:br>
            <a:r>
              <a:rPr lang="ru-RU" sz="2800" b="1" dirty="0">
                <a:solidFill>
                  <a:srgbClr val="335293"/>
                </a:solidFill>
                <a:latin typeface="Calibri" pitchFamily="34" charset="0"/>
              </a:rPr>
              <a:t/>
            </a:r>
            <a:br>
              <a:rPr lang="ru-RU" sz="2800" b="1" dirty="0">
                <a:solidFill>
                  <a:srgbClr val="335293"/>
                </a:solidFill>
                <a:latin typeface="Calibri" pitchFamily="34" charset="0"/>
              </a:rPr>
            </a:br>
            <a:r>
              <a:rPr lang="ru-RU" sz="24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КАЗАХСТАНСКАЯ БАЗА ЦИТИРОВАНИЯ</a:t>
            </a:r>
            <a:r>
              <a:rPr lang="ru-RU" sz="2800" b="1" i="1" spc="300" dirty="0" smtClean="0">
                <a:solidFill>
                  <a:srgbClr val="FF822D"/>
                </a:solidFill>
                <a:latin typeface="Calibri" pitchFamily="34" charset="0"/>
              </a:rPr>
              <a:t/>
            </a:r>
            <a:br>
              <a:rPr lang="ru-RU" sz="2800" b="1" i="1" spc="300" dirty="0" smtClean="0">
                <a:solidFill>
                  <a:srgbClr val="FF822D"/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rgbClr val="FF822D"/>
                </a:solidFill>
                <a:latin typeface="Calibri" pitchFamily="34" charset="0"/>
              </a:rPr>
              <a:t/>
            </a:r>
            <a:br>
              <a:rPr lang="ru-RU" sz="3200" b="1" dirty="0" smtClean="0">
                <a:solidFill>
                  <a:srgbClr val="FF822D"/>
                </a:solidFill>
                <a:latin typeface="Calibri" pitchFamily="34" charset="0"/>
              </a:rPr>
            </a:br>
            <a:endParaRPr lang="ru-RU" sz="3200" b="1" dirty="0" smtClean="0">
              <a:solidFill>
                <a:srgbClr val="FF822D"/>
              </a:solidFill>
              <a:latin typeface="Calibri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68414"/>
            <a:ext cx="8229600" cy="5184775"/>
          </a:xfrm>
        </p:spPr>
        <p:txBody>
          <a:bodyPr/>
          <a:lstStyle/>
          <a:p>
            <a:pPr marL="355600" indent="-355600">
              <a:lnSpc>
                <a:spcPct val="105000"/>
              </a:lnSpc>
              <a:buFontTx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КазБЦ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712788" indent="-357188">
              <a:lnSpc>
                <a:spcPct val="105000"/>
              </a:lnSpc>
              <a:buClr>
                <a:srgbClr val="FF822D"/>
              </a:buCl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Статистика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количества статей и их цитирования по индексируемым (реферируемым) изданиям</a:t>
            </a:r>
          </a:p>
          <a:p>
            <a:pPr marL="712788" indent="-357188">
              <a:buClr>
                <a:srgbClr val="FF822D"/>
              </a:buCl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Определение публикационной активности и цитируемости отдельных персоналий</a:t>
            </a:r>
          </a:p>
          <a:p>
            <a:pPr marL="712788" indent="-357188">
              <a:buClr>
                <a:srgbClr val="FF822D"/>
              </a:buCl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Сравнительный анализ цитирования в разных дисциплинарных областях знания</a:t>
            </a:r>
          </a:p>
          <a:p>
            <a:pPr marL="712788" indent="-357188">
              <a:buClr>
                <a:srgbClr val="FF822D"/>
              </a:buCl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Подсчет количества публикаций у того или иного института или вуза за определенный период времени</a:t>
            </a:r>
          </a:p>
          <a:p>
            <a:pPr marL="712788" indent="-357188">
              <a:buClr>
                <a:srgbClr val="FF822D"/>
              </a:buCl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Отбор «ядерных» журналов, в которых публикуются известные ученые и актуальная информация</a:t>
            </a:r>
          </a:p>
          <a:p>
            <a:pPr marL="712788" lvl="0" indent="-357188">
              <a:buClr>
                <a:srgbClr val="FF822D"/>
              </a:buClr>
              <a:buFont typeface="Wingdings" pitchFamily="2" charset="2"/>
              <a:buChar char="Ø"/>
            </a:pPr>
            <a:endParaRPr lang="ru-RU" sz="2000" i="1" dirty="0" smtClean="0">
              <a:solidFill>
                <a:srgbClr val="335293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2532" name="Rectangle 6"/>
          <p:cNvSpPr>
            <a:spLocks noGrp="1" noChangeArrowheads="1"/>
          </p:cNvSpPr>
          <p:nvPr/>
        </p:nvSpPr>
        <p:spPr bwMode="auto">
          <a:xfrm>
            <a:off x="8526463" y="6227763"/>
            <a:ext cx="457200" cy="457200"/>
          </a:xfrm>
          <a:prstGeom prst="ellipse">
            <a:avLst/>
          </a:prstGeom>
          <a:solidFill>
            <a:srgbClr val="EE6000"/>
          </a:solidFill>
          <a:ln w="9525">
            <a:noFill/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fld id="{256D9858-57CF-4CAB-A2CF-D9D522CAB3D8}" type="slidenum">
              <a:rPr lang="ru-RU" sz="1400" b="1" smtClean="0">
                <a:solidFill>
                  <a:srgbClr val="FF822D"/>
                </a:solidFill>
              </a:rPr>
              <a:pPr algn="ctr"/>
              <a:t>11</a:t>
            </a:fld>
            <a:endParaRPr lang="ru-RU" sz="14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ОСНОВНЫЕ ФАКТОРЫ, </a:t>
            </a:r>
            <a:br>
              <a:rPr lang="ru-RU" sz="20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ВЛИЯЮЩИЕ НА СТАТИСТИКУ </a:t>
            </a:r>
            <a:r>
              <a:rPr lang="ru-RU" sz="2000" b="1" kern="1200" dirty="0" err="1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КазБЦ</a:t>
            </a:r>
            <a:endParaRPr lang="ru-RU" sz="2000" b="1" kern="1200" dirty="0" smtClean="0">
              <a:solidFill>
                <a:srgbClr val="00206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выдерживаются издательские требования;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соблюдается периодичность выпусков издания;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отсутствует единая система оформления материалов статьи;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разные варианты написания ФИО авторов, названий организаций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журналов;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соблюдаются правила оформления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пристатейных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ссылок;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встречаются случай нарушения этики авторства научных публикаций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5286380" y="6215082"/>
            <a:ext cx="3648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256D9858-57CF-4CAB-A2CF-D9D522CAB3D8}" type="slidenum">
              <a:rPr lang="ru-RU" b="1" smtClean="0">
                <a:solidFill>
                  <a:srgbClr val="FF822D"/>
                </a:solidFill>
              </a:rPr>
              <a:pPr algn="r"/>
              <a:t>12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011222"/>
          </a:xfrm>
        </p:spPr>
        <p:txBody>
          <a:bodyPr/>
          <a:lstStyle/>
          <a:p>
            <a:r>
              <a:rPr lang="ru-RU" sz="24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Пути повышения качества казахстанских</a:t>
            </a:r>
            <a:br>
              <a:rPr lang="ru-RU" sz="24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12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научных журналов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разработать единую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веб-платформу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сайтов казахстанских научных журналов в соответствии со стандартами международных информационных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ресурсов;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сформировать единую базу «Рецензент», в которую будут включены авторитетные ученые из разных областей науки;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систему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Антиплагиат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для проверки текстов рукописей на уникальность и наличие заимствований из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других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источников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6000760" y="6198990"/>
            <a:ext cx="2857520" cy="37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256D9858-57CF-4CAB-A2CF-D9D522CAB3D8}" type="slidenum">
              <a:rPr lang="ru-RU" b="1" smtClean="0">
                <a:solidFill>
                  <a:srgbClr val="FF822D"/>
                </a:solidFill>
              </a:rPr>
              <a:pPr algn="r"/>
              <a:t>13</a:t>
            </a:fld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929198"/>
            <a:ext cx="7686700" cy="1643074"/>
          </a:xfrm>
        </p:spPr>
        <p:txBody>
          <a:bodyPr/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2060"/>
                </a:solidFill>
              </a:rPr>
              <a:t>АО «Национальный центр научно-технической информации»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050026, Алматы, ул. Богенбай батыра, 221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 +7 (727) 378-05-09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+7 (727) 378-05-47Факс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en-US" sz="1600" b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hlinkClick r:id="rId2"/>
              </a:rPr>
              <a:t>http://www.inti.kz/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</a:rPr>
              <a:t/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en-US" sz="1200" b="1" dirty="0" smtClean="0">
                <a:solidFill>
                  <a:srgbClr val="002060"/>
                </a:solidFill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hlinkClick r:id="rId3"/>
              </a:rPr>
              <a:t>dir@inti.kz</a:t>
            </a: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357430"/>
            <a:ext cx="8786842" cy="2428892"/>
          </a:xfrm>
        </p:spPr>
        <p:txBody>
          <a:bodyPr/>
          <a:lstStyle/>
          <a:p>
            <a:pPr algn="ctr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  </a:t>
            </a:r>
            <a:r>
              <a:rPr lang="ru-RU" sz="4000" b="1" dirty="0" smtClean="0">
                <a:solidFill>
                  <a:srgbClr val="002060"/>
                </a:solidFill>
              </a:rPr>
              <a:t>Благодарим за внимание!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A51F3449-551B-445E-89AB-B87FDD1BA8A2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14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85786" y="1571612"/>
            <a:ext cx="764386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Общее число публикаций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исследуемой базе данных за определенный период. Число публикаций является индикатором исследовательской (публикационной) активности и продуктивности, вклада в науку, признания, известности и престижа.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Общее число ссылок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сумма ссылок, сделанных на работу конкретного исследователя, как другими авторами (внешние ссылки), так и самим исследователем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самоцитирование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Данный показатель оценивает общее влияние статьи.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цитируемость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число ссылок в среднем на одну статью. Определяется как отношение общего количества ссылок, полученных на публикации, к общему количеству публикаций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357166"/>
            <a:ext cx="664373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библиометрические показатели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A51F3449-551B-445E-89AB-B87FDD1BA8A2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2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85728"/>
            <a:ext cx="7801004" cy="77787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Импакт-фактор журнала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785926"/>
            <a:ext cx="8229600" cy="3543312"/>
          </a:xfrm>
        </p:spPr>
        <p:txBody>
          <a:bodyPr/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Импакт-фактор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журнала отражает средний уровень цитируемости всех статей, содержащихся в данном журнале за определенный период и является критерием качества журнала</a:t>
            </a:r>
          </a:p>
          <a:p>
            <a:pPr algn="just"/>
            <a:r>
              <a:rPr lang="ru-RU" altLang="ja-JP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Расчёт </a:t>
            </a:r>
            <a:r>
              <a:rPr lang="ru-RU" altLang="ja-JP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импакт-фактора</a:t>
            </a:r>
            <a:r>
              <a:rPr lang="ru-RU" altLang="ja-JP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основан на </a:t>
            </a:r>
            <a:r>
              <a:rPr lang="ru-RU" altLang="ja-JP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трeхлетнем</a:t>
            </a:r>
            <a:r>
              <a:rPr lang="ru-RU" altLang="ja-JP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периоде и не включает ссылки на публикации исследуемого года</a:t>
            </a:r>
            <a:endParaRPr lang="en-US" altLang="ja-JP" sz="2400" dirty="0">
              <a:solidFill>
                <a:srgbClr val="002060"/>
              </a:solidFill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Импакт-фактор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относится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журналу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метрическ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статьи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altLang="ja-JP" sz="2400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Tx/>
              <a:buNone/>
            </a:pPr>
            <a:endParaRPr lang="en-US" altLang="ja-JP" sz="2400" dirty="0">
              <a:solidFill>
                <a:srgbClr val="002060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A51F3449-551B-445E-89AB-B87FDD1BA8A2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3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harts.webofknowledge.com/ChartServer/draw?SessionID=S2Nv89JW4gmLAWGHvSH&amp;Product=UA&amp;GraphID=PI_BarChart_2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071538" y="1928802"/>
            <a:ext cx="664373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357166"/>
            <a:ext cx="7215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Динамика поступлений казахстанских публикаций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2008-2012 годы в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Web of Science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4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357298"/>
          <a:ext cx="8143932" cy="50720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57652"/>
                <a:gridCol w="714380"/>
                <a:gridCol w="1071570"/>
                <a:gridCol w="857256"/>
                <a:gridCol w="928694"/>
                <a:gridCol w="714380"/>
              </a:tblGrid>
              <a:tr h="634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Название журнала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Кол-во статей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Ср. цит-ть статьи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сред. цит-ти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/>
                        <a:t>ИФ за 2012 г.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ИФ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Russian Journal of Applied Chemistry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45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0,22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0,235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Chemistry of Natural Compounds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39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0,51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12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0,599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Russian Journal of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General</a:t>
                      </a:r>
                      <a:r>
                        <a:rPr lang="en-US" sz="1200" dirty="0"/>
                        <a:t> Chemistry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31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0,432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Abstracts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Papers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en-US" sz="1200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American Chemical Society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/>
                        <a:t>22</a:t>
                      </a:r>
                      <a:endParaRPr lang="ru-RU" sz="1200" b="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European Physical Journal C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13,37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5,247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Russian Physics Journal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24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2,83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0,408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13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Russian Journal of Physical Chemistry A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24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0,67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0,386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Physics of </a:t>
                      </a:r>
                      <a:r>
                        <a:rPr lang="ru-RU" sz="1200" dirty="0" err="1"/>
                        <a:t>Atomic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Nuclei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2,48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0,539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Differential Equations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0,05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19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0,420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Journal of High Energy Physics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10,41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5,618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Petroleum</a:t>
                      </a:r>
                      <a:r>
                        <a:rPr lang="ru-RU" sz="1200" dirty="0"/>
                        <a:t> Chemistry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18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0,451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Physical Review D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9,67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4,691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Contributions to Plasma Physics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0,934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Physics Letters B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7,07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4,569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Siberian Mathematical Journal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0,21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0,285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18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Doklady Mathematics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0,23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0,376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Chemistry of </a:t>
                      </a:r>
                      <a:r>
                        <a:rPr lang="ru-RU" sz="1200" dirty="0" err="1"/>
                        <a:t>Heterocyclic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Compounds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0,634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Doklady Earth Sciences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2,36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0,392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14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Russian Journal of Inorganic Chemistry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0,417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12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Geomagnetism and Aeronomy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0,332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13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Solid Fuel Chemistry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0,175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20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00100" y="357166"/>
            <a:ext cx="75724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Журналы с наибольшим количеством казахстанских публикаций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2008-2012 годы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физических наук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 of Science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5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428736"/>
          <a:ext cx="8143932" cy="47149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86214"/>
                <a:gridCol w="857256"/>
                <a:gridCol w="1000132"/>
                <a:gridCol w="857256"/>
                <a:gridCol w="928694"/>
                <a:gridCol w="714380"/>
              </a:tblGrid>
              <a:tr h="673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Название журнала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Кол-во статей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Ср. цит-ть статьи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сред. цит-ти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/>
                        <a:t>ИФ за 2012 г.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ИФ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Chemistry of Natural Compounds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39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0,51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0,5</a:t>
                      </a:r>
                      <a:r>
                        <a:rPr lang="en-US" sz="1200"/>
                        <a:t>99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Faseb Journal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5,704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Paleontological Journal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0,472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Pharmaceutical Chemistry Journal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0,38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4,250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Febs Journal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0,320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Allergy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5,983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Pediatric Nephrology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2,939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Value in Health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2,191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Russian Journal of Genetics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1,33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2,348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Molecular Biology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0,67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0,637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Planta Medica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0,427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Radiation and Environmental Biophysics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2,8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4,162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Journal of Arid Land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3,909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Contemporary Problems of Ecology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1,754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9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European Journal of Neurology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0,453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13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Epilepsia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0,253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16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Zoologichesky Zhurnal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0,137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17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24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Zhurnal Nevrologii i Psikhiatrii imeni </a:t>
                      </a:r>
                      <a:r>
                        <a:rPr lang="en-US" sz="1200" dirty="0" smtClean="0"/>
                        <a:t>S</a:t>
                      </a:r>
                      <a:r>
                        <a:rPr lang="ru-RU" sz="1200" dirty="0" smtClean="0"/>
                        <a:t>.</a:t>
                      </a:r>
                      <a:r>
                        <a:rPr lang="en-US" sz="1200" dirty="0" smtClean="0"/>
                        <a:t>S</a:t>
                      </a:r>
                      <a:r>
                        <a:rPr lang="ru-RU" sz="1200" dirty="0" smtClean="0"/>
                        <a:t>.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/>
                        <a:t>Korsakova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18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</a:t>
                      </a:r>
                      <a:r>
                        <a:rPr lang="ru-RU" sz="1200"/>
                        <a:t>,</a:t>
                      </a:r>
                      <a:r>
                        <a:rPr lang="en-US" sz="1200"/>
                        <a:t>062</a:t>
                      </a:r>
                      <a:endParaRPr lang="ru-RU" sz="120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18</a:t>
                      </a:r>
                      <a:endParaRPr lang="ru-RU" sz="1200" dirty="0">
                        <a:latin typeface="+mj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62" y="341777"/>
            <a:ext cx="75724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Журналы с наибольшим количеством казахстанских публикаций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2008-2012 годы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наук о жизни и биомедицины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 of Science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6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428737"/>
          <a:ext cx="8286808" cy="456622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79948"/>
                <a:gridCol w="872296"/>
                <a:gridCol w="1090369"/>
                <a:gridCol w="872295"/>
                <a:gridCol w="944987"/>
                <a:gridCol w="726913"/>
              </a:tblGrid>
              <a:tr h="584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Название журнала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Кол-во статей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Ср. цит-ть статьи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сред. цит-ти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/>
                        <a:t>ИФ за 2012 г.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ИФ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Petroleum Chemistry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16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0,19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0,451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Metallurgist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0,09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0,142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Russian Journal of Non-Ferrous Metals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0,105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Solid Fuel Chemistry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0,175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Physics of Metals and Metallography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1,43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0,573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1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Nuclear Instruments Methods in Physics Research Section A 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0,57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1,142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Theoretical Foundations of Chemical Engineering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0,360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Problems of Atomic Science and Technology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0,069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16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Langmuir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10,17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4,187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Plos One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6,67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3,730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Journal of Nuclear Materials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2,00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1,211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Glass and Ceramics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0,83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0,183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Thermophysics and Aeromechanics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0,67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0,304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Algebra and Logic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0,493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Refractories and Industrial Ceramics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0,187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4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Inorganic</a:t>
                      </a:r>
                      <a:r>
                        <a:rPr lang="ru-RU" sz="1200" dirty="0"/>
                        <a:t> Materials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0,2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0,376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8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00100" y="341777"/>
            <a:ext cx="75009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Журналы с наибольшим количеством казахстанских публикаций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2008-2012 годы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области технических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 of Science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7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5" y="1500169"/>
          <a:ext cx="8286809" cy="428628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29090"/>
                <a:gridCol w="785819"/>
                <a:gridCol w="1027704"/>
                <a:gridCol w="872296"/>
                <a:gridCol w="944987"/>
                <a:gridCol w="726913"/>
              </a:tblGrid>
              <a:tr h="6767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Название журнала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Кол-во статей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Ср. цит-ть статьи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сред. цит-ти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/>
                        <a:t>ИФ за 2012 г.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/>
                        <a:t>Ранг по ИФ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/>
                        <a:t>Actual</a:t>
                      </a:r>
                      <a:r>
                        <a:rPr lang="ru-RU" sz="1200" dirty="0"/>
                        <a:t> </a:t>
                      </a:r>
                      <a:r>
                        <a:rPr lang="ru-RU" sz="1200" dirty="0" err="1"/>
                        <a:t>Problems</a:t>
                      </a:r>
                      <a:r>
                        <a:rPr lang="ru-RU" sz="1200" dirty="0"/>
                        <a:t> of </a:t>
                      </a:r>
                      <a:r>
                        <a:rPr lang="ru-RU" sz="1200" dirty="0" err="1"/>
                        <a:t>Economics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International Journal of Psychology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0,632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Value in Health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2,191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Sotsiologicheskie Issledovaniya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0,00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0,139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Antiquity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6,00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1,439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African Journal of Business Management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1,33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Journalism Mass Communication Quarterly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0,354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European Journal of Public Health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2,516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World Development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4,50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1,527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Journal of Archaeological Science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2,50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1,889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Journal of Multivariate Analysis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1,063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Europe Asia Studies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0,50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0,464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/>
                        <a:t>Zhurnal Nevrologii I Psikhiatrii Imeni S S Korsakova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0,062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Voprosy </a:t>
                      </a:r>
                      <a:r>
                        <a:rPr lang="ru-RU" sz="1200" dirty="0" err="1"/>
                        <a:t>Psikhologii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0,210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Journal of World Energy Law Business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0,214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Bilig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0,072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14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28662" y="357166"/>
            <a:ext cx="75724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Журналы с наибольшим количеством казахстанских публикаций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50850"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008-2012 годы в области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социальных наук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 of Science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8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7" y="1428737"/>
          <a:ext cx="7715303" cy="44349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14643"/>
                <a:gridCol w="1214446"/>
                <a:gridCol w="928694"/>
                <a:gridCol w="928694"/>
                <a:gridCol w="1928826"/>
              </a:tblGrid>
              <a:tr h="493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Название журнала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Количество публикаций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ИФ за 2012 г.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Страна издания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Область исследования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335293"/>
                    </a:solidFill>
                  </a:tcPr>
                </a:tc>
              </a:tr>
              <a:tr h="331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Revolutionary Russia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Англия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История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8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Cultura International Journal Of Philosophy of Culture and Axiology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Германия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Философия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Voprosy Istorii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-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Россия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История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Otechestvennaya Istoriya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-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Россия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История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0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Slavic Review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0,414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США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Регионоведение,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/>
                        <a:t>Мультидисциплинарный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8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/>
                        <a:t>Kritika</a:t>
                      </a:r>
                      <a:r>
                        <a:rPr lang="en-US" sz="1200" dirty="0"/>
                        <a:t> Explorations In Russian And Eurasian History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США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История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8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Logos A Journal of Catholic Thought and Culture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США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Религия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Russian Review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США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История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24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/>
                        <a:t>Turk Kulturu Ve Haci Bektas Veli Arastirma Dergisi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Турция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Искусство, гуманитарии и др. темы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1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Cahiers Du Monde Russe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-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Франция</a:t>
                      </a:r>
                      <a:endParaRPr lang="ru-RU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История</a:t>
                      </a:r>
                      <a:endParaRPr lang="ru-RU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208784"/>
            <a:ext cx="81439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Журналы с наибольшим количеством казахстанских публикаций </a:t>
            </a:r>
          </a:p>
          <a:p>
            <a:pPr lvl="0" indent="450850"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2008-2012 годы в области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искусства и гуманитарных наук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/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Web of Science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256D9858-57CF-4CAB-A2CF-D9D522CAB3D8}" type="slidenum">
              <a:rPr lang="ru-RU" sz="1600" b="1" smtClean="0">
                <a:solidFill>
                  <a:srgbClr val="FF822D"/>
                </a:solidFill>
              </a:rPr>
              <a:pPr>
                <a:defRPr/>
              </a:pPr>
              <a:t>9</a:t>
            </a:fld>
            <a:endParaRPr lang="ru-RU" sz="1600" b="1" dirty="0">
              <a:solidFill>
                <a:srgbClr val="FF822D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(1)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992</TotalTime>
  <Words>1380</Words>
  <Application>Microsoft Office PowerPoint</Application>
  <PresentationFormat>Экран (4:3)</PresentationFormat>
  <Paragraphs>632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default (1)</vt:lpstr>
      <vt:lpstr>Слайд 1</vt:lpstr>
      <vt:lpstr>Слайд 2</vt:lpstr>
      <vt:lpstr>Импакт-фактор журнала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КАЗАХСТАНСКАЯ БАЗА ЦИТИРОВАНИЯ  </vt:lpstr>
      <vt:lpstr>ОСНОВНЫЕ ФАКТОРЫ,  ВЛИЯЮЩИЕ НА СТАТИСТИКУ КазБЦ</vt:lpstr>
      <vt:lpstr>Пути повышения качества казахстанских  научных журналов</vt:lpstr>
      <vt:lpstr> АО «Национальный центр научно-технической информации» 050026, Алматы, ул. Богенбай батыра, 221  +7 (727) 378-05-09 +7 (727) 378-05-47Факс  http://www.inti.kz/   dir@inti.kz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notebook red</cp:lastModifiedBy>
  <cp:revision>146</cp:revision>
  <dcterms:created xsi:type="dcterms:W3CDTF">2014-02-05T18:13:47Z</dcterms:created>
  <dcterms:modified xsi:type="dcterms:W3CDTF">2014-02-26T03:12:04Z</dcterms:modified>
</cp:coreProperties>
</file>