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021" r:id="rId1"/>
  </p:sldMasterIdLst>
  <p:notesMasterIdLst>
    <p:notesMasterId r:id="rId17"/>
  </p:notesMasterIdLst>
  <p:handoutMasterIdLst>
    <p:handoutMasterId r:id="rId18"/>
  </p:handoutMasterIdLst>
  <p:sldIdLst>
    <p:sldId id="602" r:id="rId2"/>
    <p:sldId id="581" r:id="rId3"/>
    <p:sldId id="492" r:id="rId4"/>
    <p:sldId id="425" r:id="rId5"/>
    <p:sldId id="591" r:id="rId6"/>
    <p:sldId id="516" r:id="rId7"/>
    <p:sldId id="523" r:id="rId8"/>
    <p:sldId id="524" r:id="rId9"/>
    <p:sldId id="512" r:id="rId10"/>
    <p:sldId id="505" r:id="rId11"/>
    <p:sldId id="514" r:id="rId12"/>
    <p:sldId id="515" r:id="rId13"/>
    <p:sldId id="578" r:id="rId14"/>
    <p:sldId id="604" r:id="rId15"/>
    <p:sldId id="605" r:id="rId16"/>
  </p:sldIdLst>
  <p:sldSz cx="9144000" cy="6858000" type="screen4x3"/>
  <p:notesSz cx="6858000" cy="9144000"/>
  <p:defaultTextStyle>
    <a:defPPr>
      <a:defRPr lang="en-US"/>
    </a:defPPr>
    <a:lvl1pPr algn="l" rtl="0" fontAlgn="base">
      <a:spcBef>
        <a:spcPct val="0"/>
      </a:spcBef>
      <a:spcAft>
        <a:spcPct val="0"/>
      </a:spcAft>
      <a:defRPr sz="2800" kern="1200">
        <a:solidFill>
          <a:schemeClr val="tx2"/>
        </a:solidFill>
        <a:latin typeface="Arial" panose="020B0604020202020204" pitchFamily="34" charset="0"/>
        <a:ea typeface="+mn-ea"/>
        <a:cs typeface="+mn-cs"/>
      </a:defRPr>
    </a:lvl1pPr>
    <a:lvl2pPr marL="457200" algn="l" rtl="0" fontAlgn="base">
      <a:spcBef>
        <a:spcPct val="0"/>
      </a:spcBef>
      <a:spcAft>
        <a:spcPct val="0"/>
      </a:spcAft>
      <a:defRPr sz="2800" kern="1200">
        <a:solidFill>
          <a:schemeClr val="tx2"/>
        </a:solidFill>
        <a:latin typeface="Arial" panose="020B0604020202020204" pitchFamily="34" charset="0"/>
        <a:ea typeface="+mn-ea"/>
        <a:cs typeface="+mn-cs"/>
      </a:defRPr>
    </a:lvl2pPr>
    <a:lvl3pPr marL="914400" algn="l" rtl="0" fontAlgn="base">
      <a:spcBef>
        <a:spcPct val="0"/>
      </a:spcBef>
      <a:spcAft>
        <a:spcPct val="0"/>
      </a:spcAft>
      <a:defRPr sz="2800" kern="1200">
        <a:solidFill>
          <a:schemeClr val="tx2"/>
        </a:solidFill>
        <a:latin typeface="Arial" panose="020B0604020202020204" pitchFamily="34" charset="0"/>
        <a:ea typeface="+mn-ea"/>
        <a:cs typeface="+mn-cs"/>
      </a:defRPr>
    </a:lvl3pPr>
    <a:lvl4pPr marL="1371600" algn="l" rtl="0" fontAlgn="base">
      <a:spcBef>
        <a:spcPct val="0"/>
      </a:spcBef>
      <a:spcAft>
        <a:spcPct val="0"/>
      </a:spcAft>
      <a:defRPr sz="2800" kern="1200">
        <a:solidFill>
          <a:schemeClr val="tx2"/>
        </a:solidFill>
        <a:latin typeface="Arial" panose="020B0604020202020204" pitchFamily="34" charset="0"/>
        <a:ea typeface="+mn-ea"/>
        <a:cs typeface="+mn-cs"/>
      </a:defRPr>
    </a:lvl4pPr>
    <a:lvl5pPr marL="1828800" algn="l" rtl="0" fontAlgn="base">
      <a:spcBef>
        <a:spcPct val="0"/>
      </a:spcBef>
      <a:spcAft>
        <a:spcPct val="0"/>
      </a:spcAft>
      <a:defRPr sz="2800" kern="1200">
        <a:solidFill>
          <a:schemeClr val="tx2"/>
        </a:solidFill>
        <a:latin typeface="Arial" panose="020B0604020202020204" pitchFamily="34" charset="0"/>
        <a:ea typeface="+mn-ea"/>
        <a:cs typeface="+mn-cs"/>
      </a:defRPr>
    </a:lvl5pPr>
    <a:lvl6pPr marL="2286000" algn="l" defTabSz="914400" rtl="0" eaLnBrk="1" latinLnBrk="0" hangingPunct="1">
      <a:defRPr sz="2800" kern="1200">
        <a:solidFill>
          <a:schemeClr val="tx2"/>
        </a:solidFill>
        <a:latin typeface="Arial" panose="020B0604020202020204" pitchFamily="34" charset="0"/>
        <a:ea typeface="+mn-ea"/>
        <a:cs typeface="+mn-cs"/>
      </a:defRPr>
    </a:lvl6pPr>
    <a:lvl7pPr marL="2743200" algn="l" defTabSz="914400" rtl="0" eaLnBrk="1" latinLnBrk="0" hangingPunct="1">
      <a:defRPr sz="2800" kern="1200">
        <a:solidFill>
          <a:schemeClr val="tx2"/>
        </a:solidFill>
        <a:latin typeface="Arial" panose="020B0604020202020204" pitchFamily="34" charset="0"/>
        <a:ea typeface="+mn-ea"/>
        <a:cs typeface="+mn-cs"/>
      </a:defRPr>
    </a:lvl7pPr>
    <a:lvl8pPr marL="3200400" algn="l" defTabSz="914400" rtl="0" eaLnBrk="1" latinLnBrk="0" hangingPunct="1">
      <a:defRPr sz="2800" kern="1200">
        <a:solidFill>
          <a:schemeClr val="tx2"/>
        </a:solidFill>
        <a:latin typeface="Arial" panose="020B0604020202020204" pitchFamily="34" charset="0"/>
        <a:ea typeface="+mn-ea"/>
        <a:cs typeface="+mn-cs"/>
      </a:defRPr>
    </a:lvl8pPr>
    <a:lvl9pPr marL="3657600" algn="l" defTabSz="914400" rtl="0" eaLnBrk="1" latinLnBrk="0" hangingPunct="1">
      <a:defRPr sz="2800"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17E9"/>
    <a:srgbClr val="FFB400"/>
    <a:srgbClr val="828282"/>
    <a:srgbClr val="CCFFCC"/>
    <a:srgbClr val="A0968C"/>
    <a:srgbClr val="0083BF"/>
    <a:srgbClr val="BABABA"/>
    <a:srgbClr val="DC0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67" autoAdjust="0"/>
    <p:restoredTop sz="91266" autoAdjust="0"/>
  </p:normalViewPr>
  <p:slideViewPr>
    <p:cSldViewPr>
      <p:cViewPr varScale="1">
        <p:scale>
          <a:sx n="81" d="100"/>
          <a:sy n="81" d="100"/>
        </p:scale>
        <p:origin x="1373" y="6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788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defRPr sz="1000">
                <a:solidFill>
                  <a:schemeClr val="tx1"/>
                </a:solidFill>
              </a:defRPr>
            </a:lvl1pPr>
          </a:lstStyle>
          <a:p>
            <a:pPr>
              <a:defRPr/>
            </a:pPr>
            <a:endParaRPr lang="en-GB"/>
          </a:p>
        </p:txBody>
      </p:sp>
      <p:sp>
        <p:nvSpPr>
          <p:cNvPr id="10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defRPr sz="1000">
                <a:solidFill>
                  <a:schemeClr val="tx1"/>
                </a:solidFill>
              </a:defRPr>
            </a:lvl1pPr>
          </a:lstStyle>
          <a:p>
            <a:pPr>
              <a:defRPr/>
            </a:pPr>
            <a:endParaRPr lang="en-GB"/>
          </a:p>
        </p:txBody>
      </p:sp>
      <p:sp>
        <p:nvSpPr>
          <p:cNvPr id="10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defRPr sz="1000">
                <a:solidFill>
                  <a:schemeClr val="tx1"/>
                </a:solidFill>
              </a:defRPr>
            </a:lvl1pPr>
          </a:lstStyle>
          <a:p>
            <a:pPr>
              <a:defRPr/>
            </a:pPr>
            <a:endParaRPr lang="en-GB"/>
          </a:p>
        </p:txBody>
      </p:sp>
      <p:sp>
        <p:nvSpPr>
          <p:cNvPr id="10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000">
                <a:solidFill>
                  <a:schemeClr val="tx1"/>
                </a:solidFill>
              </a:defRPr>
            </a:lvl1pPr>
          </a:lstStyle>
          <a:p>
            <a:fld id="{B7E56866-A0A1-4EFE-AEC3-33D9D63DEFC2}" type="slidenum">
              <a:rPr lang="en-GB"/>
              <a:pPr/>
              <a:t>‹#›</a:t>
            </a:fld>
            <a:endParaRPr lang="en-GB"/>
          </a:p>
        </p:txBody>
      </p:sp>
    </p:spTree>
    <p:extLst>
      <p:ext uri="{BB962C8B-B14F-4D97-AF65-F5344CB8AC3E}">
        <p14:creationId xmlns:p14="http://schemas.microsoft.com/office/powerpoint/2010/main" val="2907880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defRPr sz="1000">
                <a:solidFill>
                  <a:schemeClr val="tx1"/>
                </a:solidFill>
              </a:defRPr>
            </a:lvl1pPr>
          </a:lstStyle>
          <a:p>
            <a:pPr>
              <a:defRPr/>
            </a:pPr>
            <a:endParaRPr lang="en-GB"/>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defRPr sz="1000">
                <a:solidFill>
                  <a:schemeClr val="tx1"/>
                </a:solidFill>
              </a:defRPr>
            </a:lvl1pPr>
          </a:lstStyle>
          <a:p>
            <a:pPr>
              <a:defRPr/>
            </a:pPr>
            <a:endParaRPr lang="en-GB"/>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1143000" y="4343400"/>
            <a:ext cx="4572000" cy="411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defRPr sz="1000">
                <a:solidFill>
                  <a:schemeClr val="tx1"/>
                </a:solidFill>
              </a:defRPr>
            </a:lvl1pPr>
          </a:lstStyle>
          <a:p>
            <a:pPr>
              <a:defRPr/>
            </a:pPr>
            <a:endParaRPr lang="en-GB"/>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000">
                <a:solidFill>
                  <a:schemeClr val="tx1"/>
                </a:solidFill>
              </a:defRPr>
            </a:lvl1pPr>
          </a:lstStyle>
          <a:p>
            <a:fld id="{1B479CD5-1065-48F8-9DCE-C6EEEF6E2C0D}" type="slidenum">
              <a:rPr lang="en-GB"/>
              <a:pPr/>
              <a:t>‹#›</a:t>
            </a:fld>
            <a:endParaRPr lang="en-GB"/>
          </a:p>
        </p:txBody>
      </p:sp>
    </p:spTree>
    <p:extLst>
      <p:ext uri="{BB962C8B-B14F-4D97-AF65-F5344CB8AC3E}">
        <p14:creationId xmlns:p14="http://schemas.microsoft.com/office/powerpoint/2010/main" val="16998616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b="1" kern="1200">
        <a:solidFill>
          <a:schemeClr val="tx1"/>
        </a:solidFill>
        <a:latin typeface="Arial" charset="0"/>
        <a:ea typeface="+mn-ea"/>
        <a:cs typeface="+mn-cs"/>
      </a:defRPr>
    </a:lvl1pPr>
    <a:lvl2pPr marL="457200" algn="l" rtl="0" eaLnBrk="0" fontAlgn="base" hangingPunct="0">
      <a:spcBef>
        <a:spcPct val="30000"/>
      </a:spcBef>
      <a:spcAft>
        <a:spcPct val="0"/>
      </a:spcAft>
      <a:defRPr sz="1000" b="1" kern="1200">
        <a:solidFill>
          <a:schemeClr val="tx1"/>
        </a:solidFill>
        <a:latin typeface="Arial" charset="0"/>
        <a:ea typeface="+mn-ea"/>
        <a:cs typeface="+mn-cs"/>
      </a:defRPr>
    </a:lvl2pPr>
    <a:lvl3pPr marL="914400" algn="l" rtl="0" eaLnBrk="0" fontAlgn="base" hangingPunct="0">
      <a:spcBef>
        <a:spcPct val="30000"/>
      </a:spcBef>
      <a:spcAft>
        <a:spcPct val="0"/>
      </a:spcAft>
      <a:defRPr sz="1000" b="1" kern="1200">
        <a:solidFill>
          <a:schemeClr val="tx1"/>
        </a:solidFill>
        <a:latin typeface="Arial" charset="0"/>
        <a:ea typeface="+mn-ea"/>
        <a:cs typeface="+mn-cs"/>
      </a:defRPr>
    </a:lvl3pPr>
    <a:lvl4pPr marL="1371600" algn="l" rtl="0" eaLnBrk="0" fontAlgn="base" hangingPunct="0">
      <a:spcBef>
        <a:spcPct val="30000"/>
      </a:spcBef>
      <a:spcAft>
        <a:spcPct val="0"/>
      </a:spcAft>
      <a:defRPr sz="1000" b="1" kern="1200">
        <a:solidFill>
          <a:schemeClr val="tx1"/>
        </a:solidFill>
        <a:latin typeface="Arial" charset="0"/>
        <a:ea typeface="+mn-ea"/>
        <a:cs typeface="+mn-cs"/>
      </a:defRPr>
    </a:lvl4pPr>
    <a:lvl5pPr marL="1828800" algn="l" rtl="0" eaLnBrk="0" fontAlgn="base" hangingPunct="0">
      <a:spcBef>
        <a:spcPct val="30000"/>
      </a:spcBef>
      <a:spcAft>
        <a:spcPct val="0"/>
      </a:spcAft>
      <a:defRPr sz="1000" b="1"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2DC34CA9-0758-44DD-96DF-B916CE9E45B5}" type="slidenum">
              <a:rPr lang="en-US" sz="1200">
                <a:solidFill>
                  <a:schemeClr val="tx1"/>
                </a:solidFill>
                <a:ea typeface="MS PGothic" panose="020B0600070205080204" pitchFamily="34" charset="-128"/>
                <a:cs typeface="Arial" panose="020B0604020202020204" pitchFamily="34" charset="0"/>
              </a:rPr>
              <a:pPr algn="r" eaLnBrk="1" hangingPunct="1"/>
              <a:t>1</a:t>
            </a:fld>
            <a:endParaRPr lang="en-US" sz="1200">
              <a:solidFill>
                <a:schemeClr val="tx1"/>
              </a:solidFill>
              <a:ea typeface="MS PGothic" panose="020B0600070205080204" pitchFamily="34" charset="-128"/>
              <a:cs typeface="Arial" panose="020B0604020202020204" pitchFamily="34" charset="0"/>
            </a:endParaRPr>
          </a:p>
        </p:txBody>
      </p:sp>
      <p:sp>
        <p:nvSpPr>
          <p:cNvPr id="41987" name="Rectangle 2"/>
          <p:cNvSpPr>
            <a:spLocks noGrp="1" noRot="1" noChangeAspect="1" noChangeArrowheads="1" noTextEdit="1"/>
          </p:cNvSpPr>
          <p:nvPr>
            <p:ph type="sldImg"/>
          </p:nvPr>
        </p:nvSpPr>
        <p:spPr>
          <a:xfrm>
            <a:off x="1143000" y="630238"/>
            <a:ext cx="4572000" cy="3429000"/>
          </a:xfrm>
          <a:ln/>
        </p:spPr>
      </p:sp>
      <p:sp>
        <p:nvSpPr>
          <p:cNvPr id="41988" name="Rectangle 3"/>
          <p:cNvSpPr>
            <a:spLocks noGrp="1" noChangeArrowheads="1"/>
          </p:cNvSpPr>
          <p:nvPr>
            <p:ph type="body" idx="1"/>
          </p:nvPr>
        </p:nvSpPr>
        <p:spPr>
          <a:xfrm>
            <a:off x="315913" y="4225925"/>
            <a:ext cx="6281737" cy="4446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r>
              <a:rPr lang="pl-PL" altLang="zh-CN" smtClean="0">
                <a:latin typeface="Arial" panose="020B0604020202020204" pitchFamily="34" charset="0"/>
              </a:rPr>
              <a:t> </a:t>
            </a:r>
            <a:r>
              <a:rPr lang="ru-RU" smtClean="0">
                <a:latin typeface="Arial" panose="020B0604020202020204" pitchFamily="34" charset="0"/>
              </a:rPr>
              <a:t>Здравствуйте, Уважаемые господа!</a:t>
            </a:r>
          </a:p>
          <a:p>
            <a:r>
              <a:rPr lang="ru-RU" smtClean="0">
                <a:latin typeface="Arial" panose="020B0604020202020204" pitchFamily="34" charset="0"/>
              </a:rPr>
              <a:t>Прежде всего я хочу поблагодарить Вас за приглашение и за то, что Вы захотели принять участие в этой презентации. Я очень рад что я могу предоставить вам один из самых важных в мире инструментов для проведения и оценки научных исследований.  Наша презентация о платформе </a:t>
            </a:r>
            <a:r>
              <a:rPr lang="pl-PL" smtClean="0">
                <a:latin typeface="Arial" panose="020B0604020202020204" pitchFamily="34" charset="0"/>
              </a:rPr>
              <a:t>Web of Knowledge</a:t>
            </a:r>
            <a:r>
              <a:rPr lang="ru-RU" smtClean="0">
                <a:latin typeface="Arial" panose="020B0604020202020204" pitchFamily="34" charset="0"/>
              </a:rPr>
              <a:t>, а прежде всего о базе данных </a:t>
            </a:r>
            <a:r>
              <a:rPr lang="pl-PL" smtClean="0">
                <a:latin typeface="Arial" panose="020B0604020202020204" pitchFamily="34" charset="0"/>
              </a:rPr>
              <a:t>Web of Science </a:t>
            </a:r>
            <a:r>
              <a:rPr lang="ru-RU" smtClean="0">
                <a:latin typeface="Arial" panose="020B0604020202020204" pitchFamily="34" charset="0"/>
              </a:rPr>
              <a:t>и входящем в её состав </a:t>
            </a:r>
            <a:r>
              <a:rPr lang="pl-PL" smtClean="0">
                <a:latin typeface="Arial" panose="020B0604020202020204" pitchFamily="34" charset="0"/>
              </a:rPr>
              <a:t>Journal Citation Reports</a:t>
            </a:r>
            <a:r>
              <a:rPr lang="ru-RU" smtClean="0">
                <a:latin typeface="Arial" panose="020B0604020202020204" pitchFamily="34" charset="0"/>
              </a:rPr>
              <a:t>. Мы будем также говорить о процессе отбора научных журналов и требованиях, которые эти журналы должны выполнить, чтобы попасть в индекс. Я представлю Вам аналитические инструменты, а также расскажу о том, как данные из базы </a:t>
            </a:r>
            <a:r>
              <a:rPr lang="pl-PL" smtClean="0">
                <a:latin typeface="Arial" panose="020B0604020202020204" pitchFamily="34" charset="0"/>
              </a:rPr>
              <a:t>Web of Science</a:t>
            </a:r>
            <a:r>
              <a:rPr lang="ru-RU" smtClean="0">
                <a:latin typeface="Arial" panose="020B0604020202020204" pitchFamily="34" charset="0"/>
              </a:rPr>
              <a:t> используются в оценке научной эффективности.</a:t>
            </a:r>
            <a:endParaRPr lang="en-US" smtClean="0">
              <a:latin typeface="Arial" panose="020B0604020202020204" pitchFamily="34" charset="0"/>
            </a:endParaRPr>
          </a:p>
        </p:txBody>
      </p:sp>
    </p:spTree>
    <p:extLst>
      <p:ext uri="{BB962C8B-B14F-4D97-AF65-F5344CB8AC3E}">
        <p14:creationId xmlns:p14="http://schemas.microsoft.com/office/powerpoint/2010/main" val="114494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lstStyle/>
          <a:p>
            <a:pPr marL="1600200" lvl="3" indent="-228600"/>
            <a:r>
              <a:rPr lang="ru-RU" smtClean="0">
                <a:latin typeface="Arial" panose="020B0604020202020204" pitchFamily="34" charset="0"/>
              </a:rPr>
              <a:t>Формула для расчёта IF достаточно проста:</a:t>
            </a:r>
          </a:p>
          <a:p>
            <a:pPr marL="1600200" lvl="3" indent="-228600"/>
            <a:r>
              <a:rPr lang="ru-RU" smtClean="0">
                <a:latin typeface="Arial" panose="020B0604020202020204" pitchFamily="34" charset="0"/>
              </a:rPr>
              <a:t>Цитаты в 2009 к материалам с 2007 + 2008/  Количество статей опубликованных в 2007 + 2008</a:t>
            </a:r>
          </a:p>
          <a:p>
            <a:pPr marL="1600200" lvl="3" indent="-228600"/>
            <a:r>
              <a:rPr lang="ru-RU" smtClean="0">
                <a:latin typeface="Arial" panose="020B0604020202020204" pitchFamily="34" charset="0"/>
              </a:rPr>
              <a:t>Необходимо помнить, что: </a:t>
            </a:r>
          </a:p>
          <a:p>
            <a:pPr marL="1600200" lvl="3" indent="-228600"/>
            <a:r>
              <a:rPr lang="ru-RU" smtClean="0">
                <a:latin typeface="Arial" panose="020B0604020202020204" pitchFamily="34" charset="0"/>
              </a:rPr>
              <a:t>ИМПАКТ ФАКТОР : метрический уровень журнала  </a:t>
            </a:r>
          </a:p>
          <a:p>
            <a:pPr marL="1600200" lvl="3" indent="-228600"/>
            <a:r>
              <a:rPr lang="ru-RU" smtClean="0">
                <a:latin typeface="Arial" panose="020B0604020202020204" pitchFamily="34" charset="0"/>
              </a:rPr>
              <a:t>ИМПАКТ ФАКТОР относится только к журналу </a:t>
            </a:r>
          </a:p>
          <a:p>
            <a:pPr marL="1600200" lvl="3" indent="-228600"/>
            <a:r>
              <a:rPr lang="ru-RU" smtClean="0">
                <a:latin typeface="Arial" panose="020B0604020202020204" pitchFamily="34" charset="0"/>
              </a:rPr>
              <a:t>И  не является метрическим уровнем статьи</a:t>
            </a:r>
            <a:endParaRPr lang="pl-PL" sz="1800" smtClean="0">
              <a:latin typeface="Arial" panose="020B0604020202020204" pitchFamily="34" charset="0"/>
            </a:endParaRPr>
          </a:p>
          <a:p>
            <a:pPr marL="1600200" lvl="3" indent="-228600" eaLnBrk="1" hangingPunct="1">
              <a:lnSpc>
                <a:spcPct val="105000"/>
              </a:lnSpc>
            </a:pPr>
            <a:endParaRPr lang="pl-PL" sz="1800" smtClean="0">
              <a:latin typeface="Arial" panose="020B0604020202020204" pitchFamily="34" charset="0"/>
            </a:endParaRPr>
          </a:p>
          <a:p>
            <a:pPr marL="1600200" lvl="3" indent="-228600" eaLnBrk="1" hangingPunct="1">
              <a:lnSpc>
                <a:spcPct val="105000"/>
              </a:lnSpc>
            </a:pPr>
            <a:endParaRPr lang="pl-PL" sz="1800" smtClean="0">
              <a:latin typeface="Arial" panose="020B0604020202020204" pitchFamily="34" charset="0"/>
            </a:endParaRPr>
          </a:p>
          <a:p>
            <a:pPr marL="1600200" lvl="3" indent="-228600" eaLnBrk="1" hangingPunct="1">
              <a:lnSpc>
                <a:spcPct val="105000"/>
              </a:lnSpc>
            </a:pPr>
            <a:r>
              <a:rPr lang="en-US" sz="1800" u="sng" smtClean="0">
                <a:latin typeface="Arial" panose="020B0604020202020204" pitchFamily="34" charset="0"/>
              </a:rPr>
              <a:t>Impact Factor</a:t>
            </a:r>
            <a:r>
              <a:rPr lang="en-US" sz="1800" smtClean="0">
                <a:latin typeface="Arial" panose="020B0604020202020204" pitchFamily="34" charset="0"/>
              </a:rPr>
              <a:t>:</a:t>
            </a:r>
          </a:p>
          <a:p>
            <a:pPr marL="1600200" lvl="3" indent="-228600" eaLnBrk="1" hangingPunct="1">
              <a:lnSpc>
                <a:spcPct val="105000"/>
              </a:lnSpc>
            </a:pPr>
            <a:r>
              <a:rPr lang="en-US" sz="1800" smtClean="0">
                <a:latin typeface="Arial" panose="020B0604020202020204" pitchFamily="34" charset="0"/>
              </a:rPr>
              <a:t>…</a:t>
            </a:r>
            <a:r>
              <a:rPr lang="en-US" sz="1800" i="1" smtClean="0">
                <a:latin typeface="Arial" panose="020B0604020202020204" pitchFamily="34" charset="0"/>
              </a:rPr>
              <a:t>the average number of times recent articles in a journal were cited in a particular year.</a:t>
            </a:r>
          </a:p>
          <a:p>
            <a:pPr marL="1600200" lvl="3" indent="-228600" eaLnBrk="1" hangingPunct="1">
              <a:lnSpc>
                <a:spcPct val="105000"/>
              </a:lnSpc>
            </a:pPr>
            <a:endParaRPr lang="en-US" sz="1800" i="1" smtClean="0">
              <a:latin typeface="Arial" panose="020B0604020202020204" pitchFamily="34" charset="0"/>
            </a:endParaRPr>
          </a:p>
          <a:p>
            <a:pPr marL="1600200" lvl="3" indent="-228600" eaLnBrk="1" hangingPunct="1">
              <a:lnSpc>
                <a:spcPct val="105000"/>
              </a:lnSpc>
            </a:pPr>
            <a:r>
              <a:rPr lang="en-US" sz="1800" i="1" smtClean="0">
                <a:latin typeface="Arial" panose="020B0604020202020204" pitchFamily="34" charset="0"/>
              </a:rPr>
              <a:t>…citation performance of the journal as a whole, and not the performance of any specific article.</a:t>
            </a:r>
          </a:p>
          <a:p>
            <a:pPr marL="1600200" lvl="3" indent="-228600" eaLnBrk="1" hangingPunct="1">
              <a:lnSpc>
                <a:spcPct val="105000"/>
              </a:lnSpc>
            </a:pPr>
            <a:endParaRPr lang="en-US" sz="1800" i="1" smtClean="0">
              <a:latin typeface="Arial" panose="020B0604020202020204" pitchFamily="34" charset="0"/>
            </a:endParaRPr>
          </a:p>
          <a:p>
            <a:endParaRPr lang="en-US" smtClean="0">
              <a:latin typeface="Arial" panose="020B0604020202020204" pitchFamily="34" charset="0"/>
            </a:endParaRPr>
          </a:p>
        </p:txBody>
      </p:sp>
      <p:sp>
        <p:nvSpPr>
          <p:cNvPr id="727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nchor="b"/>
          <a:lstStyle>
            <a:lvl1pPr defTabSz="904875" eaLnBrk="0" hangingPunct="0">
              <a:defRPr sz="2800">
                <a:solidFill>
                  <a:schemeClr val="tx2"/>
                </a:solidFill>
                <a:latin typeface="Arial" panose="020B0604020202020204" pitchFamily="34" charset="0"/>
              </a:defRPr>
            </a:lvl1pPr>
            <a:lvl2pPr marL="742950" indent="-285750" defTabSz="904875" eaLnBrk="0" hangingPunct="0">
              <a:defRPr sz="2800">
                <a:solidFill>
                  <a:schemeClr val="tx2"/>
                </a:solidFill>
                <a:latin typeface="Arial" panose="020B0604020202020204" pitchFamily="34" charset="0"/>
              </a:defRPr>
            </a:lvl2pPr>
            <a:lvl3pPr marL="1143000" indent="-228600" defTabSz="904875" eaLnBrk="0" hangingPunct="0">
              <a:defRPr sz="2800">
                <a:solidFill>
                  <a:schemeClr val="tx2"/>
                </a:solidFill>
                <a:latin typeface="Arial" panose="020B0604020202020204" pitchFamily="34" charset="0"/>
              </a:defRPr>
            </a:lvl3pPr>
            <a:lvl4pPr marL="1600200" indent="-228600" defTabSz="904875" eaLnBrk="0" hangingPunct="0">
              <a:defRPr sz="2800">
                <a:solidFill>
                  <a:schemeClr val="tx2"/>
                </a:solidFill>
                <a:latin typeface="Arial" panose="020B0604020202020204" pitchFamily="34" charset="0"/>
              </a:defRPr>
            </a:lvl4pPr>
            <a:lvl5pPr marL="2057400" indent="-228600" defTabSz="904875" eaLnBrk="0" hangingPunct="0">
              <a:defRPr sz="2800">
                <a:solidFill>
                  <a:schemeClr val="tx2"/>
                </a:solidFill>
                <a:latin typeface="Arial" panose="020B0604020202020204" pitchFamily="34" charset="0"/>
              </a:defRPr>
            </a:lvl5pPr>
            <a:lvl6pPr marL="2514600" indent="-228600" defTabSz="904875" eaLnBrk="0" fontAlgn="base" hangingPunct="0">
              <a:spcBef>
                <a:spcPct val="0"/>
              </a:spcBef>
              <a:spcAft>
                <a:spcPct val="0"/>
              </a:spcAft>
              <a:defRPr sz="2800">
                <a:solidFill>
                  <a:schemeClr val="tx2"/>
                </a:solidFill>
                <a:latin typeface="Arial" panose="020B0604020202020204" pitchFamily="34" charset="0"/>
              </a:defRPr>
            </a:lvl6pPr>
            <a:lvl7pPr marL="2971800" indent="-228600" defTabSz="904875" eaLnBrk="0" fontAlgn="base" hangingPunct="0">
              <a:spcBef>
                <a:spcPct val="0"/>
              </a:spcBef>
              <a:spcAft>
                <a:spcPct val="0"/>
              </a:spcAft>
              <a:defRPr sz="2800">
                <a:solidFill>
                  <a:schemeClr val="tx2"/>
                </a:solidFill>
                <a:latin typeface="Arial" panose="020B0604020202020204" pitchFamily="34" charset="0"/>
              </a:defRPr>
            </a:lvl7pPr>
            <a:lvl8pPr marL="3429000" indent="-228600" defTabSz="904875" eaLnBrk="0" fontAlgn="base" hangingPunct="0">
              <a:spcBef>
                <a:spcPct val="0"/>
              </a:spcBef>
              <a:spcAft>
                <a:spcPct val="0"/>
              </a:spcAft>
              <a:defRPr sz="2800">
                <a:solidFill>
                  <a:schemeClr val="tx2"/>
                </a:solidFill>
                <a:latin typeface="Arial" panose="020B0604020202020204" pitchFamily="34" charset="0"/>
              </a:defRPr>
            </a:lvl8pPr>
            <a:lvl9pPr marL="3886200" indent="-228600" defTabSz="904875"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E932B46F-620B-41D1-B97A-A453C16B5739}" type="slidenum">
              <a:rPr lang="en-US" sz="1200">
                <a:solidFill>
                  <a:schemeClr val="tx1"/>
                </a:solidFill>
              </a:rPr>
              <a:pPr algn="r" eaLnBrk="1" hangingPunct="1"/>
              <a:t>10</a:t>
            </a:fld>
            <a:endParaRPr lang="en-US" sz="1200">
              <a:solidFill>
                <a:schemeClr val="tx1"/>
              </a:solidFill>
            </a:endParaRPr>
          </a:p>
        </p:txBody>
      </p:sp>
    </p:spTree>
    <p:extLst>
      <p:ext uri="{BB962C8B-B14F-4D97-AF65-F5344CB8AC3E}">
        <p14:creationId xmlns:p14="http://schemas.microsoft.com/office/powerpoint/2010/main" val="3139110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44588" y="631825"/>
            <a:ext cx="4570412" cy="3427413"/>
          </a:xfrm>
          <a:ln/>
        </p:spPr>
      </p:sp>
      <p:sp>
        <p:nvSpPr>
          <p:cNvPr id="73731" name="Rectangle 3"/>
          <p:cNvSpPr>
            <a:spLocks noGrp="1" noChangeArrowheads="1"/>
          </p:cNvSpPr>
          <p:nvPr>
            <p:ph type="body" idx="1"/>
          </p:nvPr>
        </p:nvSpPr>
        <p:spPr>
          <a:xfrm>
            <a:off x="315913" y="4225925"/>
            <a:ext cx="6281737"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50" rIns="92301" bIns="46150"/>
          <a:lstStyle/>
          <a:p>
            <a:endParaRPr lang="ru-RU" smtClean="0">
              <a:latin typeface="Arial" panose="020B0604020202020204" pitchFamily="34" charset="0"/>
            </a:endParaRPr>
          </a:p>
          <a:p>
            <a:endParaRPr lang="ru-RU" smtClean="0">
              <a:latin typeface="Arial" panose="020B0604020202020204" pitchFamily="34" charset="0"/>
            </a:endParaRPr>
          </a:p>
          <a:p>
            <a:r>
              <a:rPr lang="ru-RU" smtClean="0">
                <a:latin typeface="Arial" panose="020B0604020202020204" pitchFamily="34" charset="0"/>
              </a:rPr>
              <a:t>На примере журнала  «Успехи физики» расчёт  IF выглядит следующим образом: </a:t>
            </a:r>
          </a:p>
          <a:p>
            <a:r>
              <a:rPr lang="ru-RU" smtClean="0">
                <a:latin typeface="Arial" panose="020B0604020202020204" pitchFamily="34" charset="0"/>
              </a:rPr>
              <a:t>Цитирования в 2009// Количество статей</a:t>
            </a:r>
            <a:endParaRPr lang="ru-RU" altLang="zh-CN" smtClean="0">
              <a:latin typeface="Arial" panose="020B0604020202020204" pitchFamily="34" charset="0"/>
            </a:endParaRPr>
          </a:p>
          <a:p>
            <a:r>
              <a:rPr lang="ru-RU" altLang="zh-CN" smtClean="0">
                <a:latin typeface="Arial" panose="020B0604020202020204" pitchFamily="34" charset="0"/>
              </a:rPr>
              <a:t>Это обозначает, что опубликованные в 2007 или 2008  статьи в среднем имели более двух цитирований в 2009 году. Помните, пожалуйста, что это средняя величина. Некоторые статьи могли цитироваться на много чаще, чем другие, а некоторые вообще не цитировались</a:t>
            </a:r>
            <a:r>
              <a:rPr lang="en-US" altLang="zh-CN" smtClean="0">
                <a:latin typeface="Arial" panose="020B0604020202020204" pitchFamily="34" charset="0"/>
              </a:rPr>
              <a:t> </a:t>
            </a:r>
            <a:endParaRPr lang="en-US" smtClean="0">
              <a:latin typeface="Arial" panose="020B0604020202020204" pitchFamily="34" charset="0"/>
            </a:endParaRPr>
          </a:p>
        </p:txBody>
      </p:sp>
    </p:spTree>
    <p:extLst>
      <p:ext uri="{BB962C8B-B14F-4D97-AF65-F5344CB8AC3E}">
        <p14:creationId xmlns:p14="http://schemas.microsoft.com/office/powerpoint/2010/main" val="2825768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mtClean="0">
                <a:latin typeface="Arial" panose="020B0604020202020204" pitchFamily="34" charset="0"/>
              </a:rPr>
              <a:t>В JCR можно выбрать издания определенной страны. Примером пусть послужат российские журналы. Самый высокий  IF имеет журнал «Успехи физики» -  2.6…. В 2009 году журнал опубликовал -- статей и получил  ---цитирований. Russian GEologic GEOPhysics (на -- позиции) -  -- статей, но только --- цитирований i IF=--- A журнал  Moleecular Biology -  IF=---, имея  ----статей и   ---- цитирований. Что лучше, а что хуже? Трудно сказать, ведь эти журналы принадлежат к совершенно разным категориям, и  такое их сравнивание бессмысленно.</a:t>
            </a:r>
            <a:endParaRPr lang="en-US" smtClean="0">
              <a:latin typeface="Arial" panose="020B0604020202020204" pitchFamily="34" charset="0"/>
            </a:endParaRPr>
          </a:p>
        </p:txBody>
      </p:sp>
    </p:spTree>
    <p:extLst>
      <p:ext uri="{BB962C8B-B14F-4D97-AF65-F5344CB8AC3E}">
        <p14:creationId xmlns:p14="http://schemas.microsoft.com/office/powerpoint/2010/main" val="3449503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1146175" y="685800"/>
            <a:ext cx="4570413" cy="3427413"/>
          </a:xfrm>
          <a:ln/>
        </p:spPr>
      </p:sp>
      <p:sp>
        <p:nvSpPr>
          <p:cNvPr id="46083" name="Rectangle 3"/>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50" rIns="92301" bIns="46150"/>
          <a:lstStyle/>
          <a:p>
            <a:r>
              <a:rPr lang="ru-RU" smtClean="0">
                <a:latin typeface="Arial" panose="020B0604020202020204" pitchFamily="34" charset="0"/>
              </a:rPr>
              <a:t>Вы наверное слышали о законе Брэдфорда, который говорит о том, что в каждой области науки существует н</a:t>
            </a:r>
            <a:r>
              <a:rPr lang="ru-RU" i="1" smtClean="0">
                <a:latin typeface="Arial" panose="020B0604020202020204" pitchFamily="34" charset="0"/>
              </a:rPr>
              <a:t>е</a:t>
            </a:r>
            <a:r>
              <a:rPr lang="ru-RU" smtClean="0">
                <a:latin typeface="Arial" panose="020B0604020202020204" pitchFamily="34" charset="0"/>
              </a:rPr>
              <a:t>кий постоянный, не многочисленный набор самых основных изданий, в которых печатаются почти все ценные публикации по данной области. Остальные же издательства почти никак не причиняются для её развития. Брэдфорд долгие годы наблюдал за тем, что определённая часть научных журналов очень часто берутся в библиотеках и цитируются , остальные же стоят всё время на полках и пылятся. Этот закон по прежнему действует и показан в </a:t>
            </a:r>
            <a:r>
              <a:rPr lang="pl-PL" smtClean="0">
                <a:latin typeface="Arial" panose="020B0604020202020204" pitchFamily="34" charset="0"/>
              </a:rPr>
              <a:t>WOS</a:t>
            </a:r>
            <a:r>
              <a:rPr lang="ru-RU" smtClean="0">
                <a:latin typeface="Arial" panose="020B0604020202020204" pitchFamily="34" charset="0"/>
              </a:rPr>
              <a:t>: 4% изданий содержит 30% (тридцать процентов) публикаций и 51% (пятьдесят один) процент цитирований. Около трёх тысяч научных изданий со всего мира печатает 80% всех статей и 92% (девяносто два процента) цитирований. </a:t>
            </a:r>
            <a:endParaRPr lang="pl-PL" smtClean="0">
              <a:latin typeface="Arial" panose="020B0604020202020204" pitchFamily="34" charset="0"/>
            </a:endParaRPr>
          </a:p>
          <a:p>
            <a:r>
              <a:rPr lang="ru-RU" smtClean="0">
                <a:latin typeface="Arial" panose="020B0604020202020204" pitchFamily="34" charset="0"/>
              </a:rPr>
              <a:t>Относительно небольшая группа журналов публикует абсолютное большинство </a:t>
            </a:r>
            <a:r>
              <a:rPr lang="ru-RU" i="1" u="sng" smtClean="0">
                <a:latin typeface="Arial" panose="020B0604020202020204" pitchFamily="34" charset="0"/>
              </a:rPr>
              <a:t>значимых научных результатов</a:t>
            </a:r>
            <a:endParaRPr lang="pl-PL" i="1" u="sng" smtClean="0">
              <a:latin typeface="Arial" panose="020B0604020202020204" pitchFamily="34" charset="0"/>
            </a:endParaRPr>
          </a:p>
          <a:p>
            <a:endParaRPr lang="pl-PL" i="1" u="sng" smtClean="0">
              <a:latin typeface="Arial" panose="020B0604020202020204" pitchFamily="34" charset="0"/>
            </a:endParaRPr>
          </a:p>
          <a:p>
            <a:r>
              <a:rPr lang="ru-RU" b="0" smtClean="0">
                <a:latin typeface="Arial" panose="020B0604020202020204" pitchFamily="34" charset="0"/>
              </a:rPr>
              <a:t>Всего 3000 журналов покрывает 80% статей…</a:t>
            </a:r>
            <a:endParaRPr lang="en-US" b="0" smtClean="0">
              <a:latin typeface="Arial" panose="020B0604020202020204" pitchFamily="34" charset="0"/>
            </a:endParaRPr>
          </a:p>
          <a:p>
            <a:endParaRPr lang="en-US" b="0" smtClean="0">
              <a:latin typeface="Arial" panose="020B0604020202020204" pitchFamily="34" charset="0"/>
            </a:endParaRPr>
          </a:p>
          <a:p>
            <a:r>
              <a:rPr lang="en-US" b="0" smtClean="0">
                <a:latin typeface="Arial" panose="020B0604020202020204" pitchFamily="34" charset="0"/>
              </a:rPr>
              <a:t>…</a:t>
            </a:r>
            <a:r>
              <a:rPr lang="ru-RU" b="0" smtClean="0">
                <a:latin typeface="Arial" panose="020B0604020202020204" pitchFamily="34" charset="0"/>
              </a:rPr>
              <a:t>но, что ещё более важно – 92% того, что цитируется</a:t>
            </a:r>
            <a:endParaRPr lang="en-US" b="0" smtClean="0">
              <a:latin typeface="Arial" panose="020B0604020202020204" pitchFamily="34" charset="0"/>
            </a:endParaRPr>
          </a:p>
          <a:p>
            <a:endParaRPr lang="en-US" smtClean="0">
              <a:latin typeface="Arial" panose="020B0604020202020204" pitchFamily="34" charset="0"/>
            </a:endParaRPr>
          </a:p>
        </p:txBody>
      </p:sp>
    </p:spTree>
    <p:extLst>
      <p:ext uri="{BB962C8B-B14F-4D97-AF65-F5344CB8AC3E}">
        <p14:creationId xmlns:p14="http://schemas.microsoft.com/office/powerpoint/2010/main" val="288787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43000" y="631825"/>
            <a:ext cx="4572000" cy="3429000"/>
          </a:xfrm>
          <a:ln/>
        </p:spPr>
      </p:sp>
      <p:sp>
        <p:nvSpPr>
          <p:cNvPr id="47107" name="Notes Placeholder 2"/>
          <p:cNvSpPr>
            <a:spLocks noGrp="1"/>
          </p:cNvSpPr>
          <p:nvPr>
            <p:ph type="body" idx="1"/>
          </p:nvPr>
        </p:nvSpPr>
        <p:spPr>
          <a:xfrm>
            <a:off x="315913" y="4225925"/>
            <a:ext cx="6281737" cy="4446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50" rIns="92301" bIns="46150"/>
          <a:lstStyle/>
          <a:p>
            <a:r>
              <a:rPr lang="ru-RU" smtClean="0">
                <a:latin typeface="Arial" panose="020B0604020202020204" pitchFamily="34" charset="0"/>
              </a:rPr>
              <a:t>Почему следует выбирать издания? Вести отбор? Потому что достаточно небольшое число изданий публикует б</a:t>
            </a:r>
            <a:r>
              <a:rPr lang="ru-RU" i="1" u="sng" smtClean="0">
                <a:latin typeface="Arial" panose="020B0604020202020204" pitchFamily="34" charset="0"/>
              </a:rPr>
              <a:t>о</a:t>
            </a:r>
            <a:r>
              <a:rPr lang="ru-RU" smtClean="0">
                <a:latin typeface="Arial" panose="020B0604020202020204" pitchFamily="34" charset="0"/>
              </a:rPr>
              <a:t>льшую часть важных научных исследований. Др Гарфилд понимал это и ввёл селекцию, принципы которой неизменны много лет. Её проводят редакторы </a:t>
            </a:r>
            <a:r>
              <a:rPr lang="pl-PL" smtClean="0">
                <a:latin typeface="Arial" panose="020B0604020202020204" pitchFamily="34" charset="0"/>
              </a:rPr>
              <a:t>TR </a:t>
            </a:r>
            <a:r>
              <a:rPr lang="ru-RU" smtClean="0">
                <a:latin typeface="Arial" panose="020B0604020202020204" pitchFamily="34" charset="0"/>
              </a:rPr>
              <a:t>, имеющие высшее образование по данным областям, а также часто по библиометрии или  </a:t>
            </a:r>
            <a:r>
              <a:rPr lang="pl-PL" smtClean="0">
                <a:latin typeface="Arial" panose="020B0604020202020204" pitchFamily="34" charset="0"/>
              </a:rPr>
              <a:t>Library Science</a:t>
            </a:r>
            <a:r>
              <a:rPr lang="ru-RU" smtClean="0">
                <a:latin typeface="Arial" panose="020B0604020202020204" pitchFamily="34" charset="0"/>
              </a:rPr>
              <a:t> (библиотекарским наукам ). Надзор за изданиями происходит постоянно и не прекращается , с моментом включения журнала  в индекс. </a:t>
            </a:r>
          </a:p>
          <a:p>
            <a:r>
              <a:rPr lang="ru-RU" smtClean="0">
                <a:latin typeface="Arial" panose="020B0604020202020204" pitchFamily="34" charset="0"/>
              </a:rPr>
              <a:t> </a:t>
            </a:r>
            <a:r>
              <a:rPr lang="en-US" smtClean="0">
                <a:latin typeface="Arial" panose="020B0604020202020204" pitchFamily="34" charset="0"/>
              </a:rPr>
              <a:t>Thomson</a:t>
            </a:r>
            <a:r>
              <a:rPr lang="ru-RU" smtClean="0">
                <a:latin typeface="Arial" panose="020B0604020202020204" pitchFamily="34" charset="0"/>
              </a:rPr>
              <a:t> </a:t>
            </a:r>
            <a:r>
              <a:rPr lang="en-US" smtClean="0">
                <a:latin typeface="Arial" panose="020B0604020202020204" pitchFamily="34" charset="0"/>
              </a:rPr>
              <a:t>Reuters</a:t>
            </a:r>
            <a:r>
              <a:rPr lang="ru-RU" smtClean="0">
                <a:latin typeface="Arial" panose="020B0604020202020204" pitchFamily="34" charset="0"/>
              </a:rPr>
              <a:t> считает своим долгом предоставлять подписчикам обширную информацию из наиболее значимых и влиятельных журналов мира, обеспечивая необходимую им актуальную информацию и ретроспективные данные. На сегодняшний день база данных </a:t>
            </a:r>
            <a:r>
              <a:rPr lang="en-US" i="1" smtClean="0">
                <a:latin typeface="Arial" panose="020B0604020202020204" pitchFamily="34" charset="0"/>
              </a:rPr>
              <a:t>Web</a:t>
            </a:r>
            <a:r>
              <a:rPr lang="ru-RU" i="1" smtClean="0">
                <a:latin typeface="Arial" panose="020B0604020202020204" pitchFamily="34" charset="0"/>
              </a:rPr>
              <a:t> </a:t>
            </a:r>
            <a:r>
              <a:rPr lang="en-US" i="1" smtClean="0">
                <a:latin typeface="Arial" panose="020B0604020202020204" pitchFamily="34" charset="0"/>
              </a:rPr>
              <a:t>of</a:t>
            </a:r>
            <a:r>
              <a:rPr lang="ru-RU" i="1" smtClean="0">
                <a:latin typeface="Arial" panose="020B0604020202020204" pitchFamily="34" charset="0"/>
              </a:rPr>
              <a:t> </a:t>
            </a:r>
            <a:r>
              <a:rPr lang="en-US" i="1" smtClean="0">
                <a:latin typeface="Arial" panose="020B0604020202020204" pitchFamily="34" charset="0"/>
              </a:rPr>
              <a:t>Science</a:t>
            </a:r>
            <a:r>
              <a:rPr lang="ru-RU" smtClean="0">
                <a:latin typeface="Arial" panose="020B0604020202020204" pitchFamily="34" charset="0"/>
              </a:rPr>
              <a:t>® включает в себя более 11900 международных и региональных журналов и продолжающихся изданий по всем областям естественных, общественных и гуманитарных наук</a:t>
            </a:r>
            <a:r>
              <a:rPr lang="en-US" smtClean="0">
                <a:latin typeface="Arial" panose="020B0604020202020204" pitchFamily="34" charset="0"/>
              </a:rPr>
              <a:t> </a:t>
            </a:r>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50" rIns="92301" bIns="46150" anchor="b"/>
          <a:lstStyle>
            <a:lvl1pPr defTabSz="922338" eaLnBrk="0" hangingPunct="0">
              <a:defRPr sz="2800">
                <a:solidFill>
                  <a:schemeClr val="tx2"/>
                </a:solidFill>
                <a:latin typeface="Arial" panose="020B0604020202020204" pitchFamily="34" charset="0"/>
              </a:defRPr>
            </a:lvl1pPr>
            <a:lvl2pPr marL="742950" indent="-285750" defTabSz="922338" eaLnBrk="0" hangingPunct="0">
              <a:defRPr sz="2800">
                <a:solidFill>
                  <a:schemeClr val="tx2"/>
                </a:solidFill>
                <a:latin typeface="Arial" panose="020B0604020202020204" pitchFamily="34" charset="0"/>
              </a:defRPr>
            </a:lvl2pPr>
            <a:lvl3pPr marL="1143000" indent="-228600" defTabSz="922338" eaLnBrk="0" hangingPunct="0">
              <a:defRPr sz="2800">
                <a:solidFill>
                  <a:schemeClr val="tx2"/>
                </a:solidFill>
                <a:latin typeface="Arial" panose="020B0604020202020204" pitchFamily="34" charset="0"/>
              </a:defRPr>
            </a:lvl3pPr>
            <a:lvl4pPr marL="1600200" indent="-228600" defTabSz="922338" eaLnBrk="0" hangingPunct="0">
              <a:defRPr sz="2800">
                <a:solidFill>
                  <a:schemeClr val="tx2"/>
                </a:solidFill>
                <a:latin typeface="Arial" panose="020B0604020202020204" pitchFamily="34" charset="0"/>
              </a:defRPr>
            </a:lvl4pPr>
            <a:lvl5pPr marL="2057400" indent="-228600" defTabSz="922338" eaLnBrk="0" hangingPunct="0">
              <a:defRPr sz="2800">
                <a:solidFill>
                  <a:schemeClr val="tx2"/>
                </a:solidFill>
                <a:latin typeface="Arial" panose="020B0604020202020204" pitchFamily="34" charset="0"/>
              </a:defRPr>
            </a:lvl5pPr>
            <a:lvl6pPr marL="2514600" indent="-228600" defTabSz="922338" eaLnBrk="0" fontAlgn="base" hangingPunct="0">
              <a:spcBef>
                <a:spcPct val="0"/>
              </a:spcBef>
              <a:spcAft>
                <a:spcPct val="0"/>
              </a:spcAft>
              <a:defRPr sz="2800">
                <a:solidFill>
                  <a:schemeClr val="tx2"/>
                </a:solidFill>
                <a:latin typeface="Arial" panose="020B0604020202020204" pitchFamily="34" charset="0"/>
              </a:defRPr>
            </a:lvl6pPr>
            <a:lvl7pPr marL="2971800" indent="-228600" defTabSz="922338" eaLnBrk="0" fontAlgn="base" hangingPunct="0">
              <a:spcBef>
                <a:spcPct val="0"/>
              </a:spcBef>
              <a:spcAft>
                <a:spcPct val="0"/>
              </a:spcAft>
              <a:defRPr sz="2800">
                <a:solidFill>
                  <a:schemeClr val="tx2"/>
                </a:solidFill>
                <a:latin typeface="Arial" panose="020B0604020202020204" pitchFamily="34" charset="0"/>
              </a:defRPr>
            </a:lvl7pPr>
            <a:lvl8pPr marL="3429000" indent="-228600" defTabSz="922338" eaLnBrk="0" fontAlgn="base" hangingPunct="0">
              <a:spcBef>
                <a:spcPct val="0"/>
              </a:spcBef>
              <a:spcAft>
                <a:spcPct val="0"/>
              </a:spcAft>
              <a:defRPr sz="2800">
                <a:solidFill>
                  <a:schemeClr val="tx2"/>
                </a:solidFill>
                <a:latin typeface="Arial" panose="020B0604020202020204" pitchFamily="34" charset="0"/>
              </a:defRPr>
            </a:lvl8pPr>
            <a:lvl9pPr marL="3886200" indent="-228600" defTabSz="922338"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67B4F4F4-597E-4ADC-ABF1-337131465766}" type="slidenum">
              <a:rPr lang="en-US" sz="1200">
                <a:solidFill>
                  <a:schemeClr val="tx1"/>
                </a:solidFill>
              </a:rPr>
              <a:pPr algn="r" eaLnBrk="1" hangingPunct="1"/>
              <a:t>3</a:t>
            </a:fld>
            <a:endParaRPr lang="en-US" sz="1200">
              <a:solidFill>
                <a:schemeClr val="tx1"/>
              </a:solidFill>
            </a:endParaRPr>
          </a:p>
        </p:txBody>
      </p:sp>
    </p:spTree>
    <p:extLst>
      <p:ext uri="{BB962C8B-B14F-4D97-AF65-F5344CB8AC3E}">
        <p14:creationId xmlns:p14="http://schemas.microsoft.com/office/powerpoint/2010/main" val="1434452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60000"/>
              </a:spcBef>
              <a:buClr>
                <a:schemeClr val="tx2"/>
              </a:buClr>
            </a:pPr>
            <a:r>
              <a:rPr lang="ru-RU" smtClean="0">
                <a:latin typeface="Arial" panose="020B0604020202020204" pitchFamily="34" charset="0"/>
              </a:rPr>
              <a:t>Коллектив квалифицированных редакторов  </a:t>
            </a:r>
            <a:r>
              <a:rPr lang="pl-PL" smtClean="0">
                <a:latin typeface="Arial" panose="020B0604020202020204" pitchFamily="34" charset="0"/>
              </a:rPr>
              <a:t>Thomson Reuters </a:t>
            </a:r>
            <a:r>
              <a:rPr lang="ru-RU" smtClean="0">
                <a:latin typeface="Arial" panose="020B0604020202020204" pitchFamily="34" charset="0"/>
              </a:rPr>
              <a:t>занимается оценкой изданий с учётом качества их материалов, объективности исследований и квалификаций авторов и издателей. Все издания по всем областям науки поддаются оценке. Процесс отбора изданий в индекс применяется всегда и по одним и тем же принципам для всех индексов </a:t>
            </a:r>
            <a:r>
              <a:rPr lang="pl-PL" smtClean="0">
                <a:latin typeface="Arial" panose="020B0604020202020204" pitchFamily="34" charset="0"/>
              </a:rPr>
              <a:t>WOS</a:t>
            </a:r>
            <a:r>
              <a:rPr lang="ru-RU" smtClean="0">
                <a:latin typeface="Arial" panose="020B0604020202020204" pitchFamily="34" charset="0"/>
              </a:rPr>
              <a:t>. Критерии этой оценки стандартны  и не меняются  уже на протяжении 40 (сорока) лет. </a:t>
            </a:r>
            <a:endParaRPr lang="ru-RU" sz="1200" smtClean="0">
              <a:latin typeface="Arial" panose="020B0604020202020204" pitchFamily="34" charset="0"/>
            </a:endParaRPr>
          </a:p>
          <a:p>
            <a:pPr>
              <a:spcBef>
                <a:spcPct val="60000"/>
              </a:spcBef>
              <a:buClr>
                <a:schemeClr val="tx2"/>
              </a:buClr>
            </a:pPr>
            <a:endParaRPr lang="en-GB" sz="1200" smtClean="0">
              <a:latin typeface="Arial" panose="020B0604020202020204" pitchFamily="34" charset="0"/>
            </a:endParaRPr>
          </a:p>
        </p:txBody>
      </p:sp>
    </p:spTree>
    <p:extLst>
      <p:ext uri="{BB962C8B-B14F-4D97-AF65-F5344CB8AC3E}">
        <p14:creationId xmlns:p14="http://schemas.microsoft.com/office/powerpoint/2010/main" val="4121176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mtClean="0">
                <a:latin typeface="Arial" panose="020B0604020202020204" pitchFamily="34" charset="0"/>
              </a:rPr>
              <a:t>могут быть получены</a:t>
            </a:r>
            <a:r>
              <a:rPr lang="pl-PL" smtClean="0">
                <a:latin typeface="Arial" panose="020B0604020202020204" pitchFamily="34" charset="0"/>
              </a:rPr>
              <a:t> Статистика по Цитировани</a:t>
            </a:r>
            <a:r>
              <a:rPr lang="ru-RU" smtClean="0">
                <a:latin typeface="Arial" panose="020B0604020202020204" pitchFamily="34" charset="0"/>
              </a:rPr>
              <a:t>ям. </a:t>
            </a:r>
          </a:p>
          <a:p>
            <a:r>
              <a:rPr lang="ru-RU" smtClean="0">
                <a:latin typeface="Arial" panose="020B0604020202020204" pitchFamily="34" charset="0"/>
              </a:rPr>
              <a:t>Важнейшие показатели:</a:t>
            </a:r>
          </a:p>
          <a:p>
            <a:r>
              <a:rPr lang="ru-RU" smtClean="0">
                <a:latin typeface="Arial" panose="020B0604020202020204" pitchFamily="34" charset="0"/>
              </a:rPr>
              <a:t> количество публикаций (здесь</a:t>
            </a:r>
            <a:r>
              <a:rPr lang="pl-PL" smtClean="0">
                <a:latin typeface="Arial" panose="020B0604020202020204" pitchFamily="34" charset="0"/>
              </a:rPr>
              <a:t> </a:t>
            </a:r>
            <a:r>
              <a:rPr lang="ru-RU" smtClean="0">
                <a:latin typeface="Arial" panose="020B0604020202020204" pitchFamily="34" charset="0"/>
              </a:rPr>
              <a:t>290)</a:t>
            </a:r>
          </a:p>
          <a:p>
            <a:r>
              <a:rPr lang="ru-RU" smtClean="0">
                <a:latin typeface="Arial" panose="020B0604020202020204" pitchFamily="34" charset="0"/>
              </a:rPr>
              <a:t> объём цитирования (здесь</a:t>
            </a:r>
            <a:r>
              <a:rPr lang="pl-PL" smtClean="0">
                <a:latin typeface="Arial" panose="020B0604020202020204" pitchFamily="34" charset="0"/>
              </a:rPr>
              <a:t> </a:t>
            </a:r>
            <a:r>
              <a:rPr lang="ru-RU" smtClean="0">
                <a:latin typeface="Arial" panose="020B0604020202020204" pitchFamily="34" charset="0"/>
              </a:rPr>
              <a:t>116)</a:t>
            </a:r>
          </a:p>
          <a:p>
            <a:r>
              <a:rPr lang="ru-RU" smtClean="0">
                <a:latin typeface="Arial" panose="020B0604020202020204" pitchFamily="34" charset="0"/>
              </a:rPr>
              <a:t> среднее цитирование на статью (здесь 0.4)</a:t>
            </a:r>
          </a:p>
          <a:p>
            <a:r>
              <a:rPr lang="ru-RU" smtClean="0">
                <a:latin typeface="Arial" panose="020B0604020202020204" pitchFamily="34" charset="0"/>
              </a:rPr>
              <a:t> индекс Хирша (здесь 5)</a:t>
            </a:r>
            <a:endParaRPr lang="en-US" smtClean="0">
              <a:latin typeface="Arial" panose="020B0604020202020204" pitchFamily="34" charset="0"/>
            </a:endParaRPr>
          </a:p>
        </p:txBody>
      </p:sp>
    </p:spTree>
    <p:extLst>
      <p:ext uri="{BB962C8B-B14F-4D97-AF65-F5344CB8AC3E}">
        <p14:creationId xmlns:p14="http://schemas.microsoft.com/office/powerpoint/2010/main" val="3381622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mtClean="0">
                <a:latin typeface="Arial" panose="020B0604020202020204" pitchFamily="34" charset="0"/>
              </a:rPr>
              <a:t>В этой части презентации я хотела бы сказать Вам несколько слов о </a:t>
            </a:r>
            <a:r>
              <a:rPr lang="pl-PL" smtClean="0">
                <a:latin typeface="Arial" panose="020B0604020202020204" pitchFamily="34" charset="0"/>
              </a:rPr>
              <a:t>JCR</a:t>
            </a:r>
            <a:r>
              <a:rPr lang="ru-RU" smtClean="0">
                <a:latin typeface="Arial" panose="020B0604020202020204" pitchFamily="34" charset="0"/>
              </a:rPr>
              <a:t>, напомнить вам определение и способ расчёта  </a:t>
            </a:r>
            <a:r>
              <a:rPr lang="pl-PL" smtClean="0">
                <a:latin typeface="Arial" panose="020B0604020202020204" pitchFamily="34" charset="0"/>
              </a:rPr>
              <a:t>Impact Factor</a:t>
            </a:r>
            <a:r>
              <a:rPr lang="ru-RU" smtClean="0">
                <a:latin typeface="Arial" panose="020B0604020202020204" pitchFamily="34" charset="0"/>
              </a:rPr>
              <a:t>, показать правильный способ использования его при оценке журналов и представить примеры грамотного пользования </a:t>
            </a:r>
            <a:r>
              <a:rPr lang="pl-PL" smtClean="0">
                <a:latin typeface="Arial" panose="020B0604020202020204" pitchFamily="34" charset="0"/>
              </a:rPr>
              <a:t>IF</a:t>
            </a:r>
            <a:r>
              <a:rPr lang="ru-RU" smtClean="0">
                <a:latin typeface="Arial" panose="020B0604020202020204" pitchFamily="34" charset="0"/>
              </a:rPr>
              <a:t>. </a:t>
            </a:r>
            <a:endParaRPr lang="pl-PL" smtClean="0">
              <a:latin typeface="Arial" panose="020B0604020202020204" pitchFamily="34" charset="0"/>
            </a:endParaRPr>
          </a:p>
          <a:p>
            <a:r>
              <a:rPr lang="pl-PL" smtClean="0">
                <a:latin typeface="Arial" panose="020B0604020202020204" pitchFamily="34" charset="0"/>
              </a:rPr>
              <a:t>JCR</a:t>
            </a:r>
            <a:r>
              <a:rPr lang="ru-RU" smtClean="0">
                <a:latin typeface="Arial" panose="020B0604020202020204" pitchFamily="34" charset="0"/>
              </a:rPr>
              <a:t> это прежде всего доступ к данным, облегчающим оценку и сравнивание академических изданий. Это основной и уникальный источник, а точнее говоря инструмент для оценки журналов с использованием данных о цитатах (</a:t>
            </a:r>
            <a:r>
              <a:rPr lang="pl-PL" smtClean="0">
                <a:latin typeface="Arial" panose="020B0604020202020204" pitchFamily="34" charset="0"/>
              </a:rPr>
              <a:t>citation data</a:t>
            </a:r>
            <a:r>
              <a:rPr lang="ru-RU" smtClean="0">
                <a:latin typeface="Arial" panose="020B0604020202020204" pitchFamily="34" charset="0"/>
              </a:rPr>
              <a:t>) более чем из  8000 (восьми тысяч) журналов, изданных более  чем 3,300 (издамелсмвам) , примерно из 60 (шестидесяти) стран. Создал это  </a:t>
            </a:r>
            <a:r>
              <a:rPr lang="pl-PL" smtClean="0">
                <a:latin typeface="Arial" panose="020B0604020202020204" pitchFamily="34" charset="0"/>
              </a:rPr>
              <a:t>Dr</a:t>
            </a:r>
            <a:r>
              <a:rPr lang="ru-RU" smtClean="0">
                <a:latin typeface="Arial" panose="020B0604020202020204" pitchFamily="34" charset="0"/>
              </a:rPr>
              <a:t>. </a:t>
            </a:r>
            <a:r>
              <a:rPr lang="pl-PL" smtClean="0">
                <a:latin typeface="Arial" panose="020B0604020202020204" pitchFamily="34" charset="0"/>
              </a:rPr>
              <a:t>Garfielda</a:t>
            </a:r>
            <a:r>
              <a:rPr lang="ru-RU" smtClean="0">
                <a:latin typeface="Arial" panose="020B0604020202020204" pitchFamily="34" charset="0"/>
              </a:rPr>
              <a:t> более  40 (сорока) лет назад, но до сих пор этот инструмент  является единственным  и неповторимым в мире. Иначе говоря,  </a:t>
            </a:r>
            <a:r>
              <a:rPr lang="pl-PL" smtClean="0">
                <a:latin typeface="Arial" panose="020B0604020202020204" pitchFamily="34" charset="0"/>
              </a:rPr>
              <a:t>JCR</a:t>
            </a:r>
            <a:r>
              <a:rPr lang="ru-RU" smtClean="0">
                <a:latin typeface="Arial" panose="020B0604020202020204" pitchFamily="34" charset="0"/>
              </a:rPr>
              <a:t> разработанный </a:t>
            </a:r>
            <a:r>
              <a:rPr lang="pl-PL" smtClean="0">
                <a:latin typeface="Arial" panose="020B0604020202020204" pitchFamily="34" charset="0"/>
              </a:rPr>
              <a:t>Thomson Reuters</a:t>
            </a:r>
            <a:r>
              <a:rPr lang="ru-RU" smtClean="0">
                <a:latin typeface="Arial" panose="020B0604020202020204" pitchFamily="34" charset="0"/>
              </a:rPr>
              <a:t>, является абсолютным  мировым авторитетом в оценке научных изданий. </a:t>
            </a:r>
            <a:endParaRPr lang="pl-PL" smtClean="0">
              <a:latin typeface="Arial" panose="020B0604020202020204" pitchFamily="34" charset="0"/>
            </a:endParaRPr>
          </a:p>
          <a:p>
            <a:r>
              <a:rPr lang="pl-PL" smtClean="0">
                <a:latin typeface="Arial" panose="020B0604020202020204" pitchFamily="34" charset="0"/>
              </a:rPr>
              <a:t>JCR</a:t>
            </a:r>
            <a:r>
              <a:rPr lang="ru-RU" smtClean="0">
                <a:latin typeface="Arial" panose="020B0604020202020204" pitchFamily="34" charset="0"/>
              </a:rPr>
              <a:t> включает в себя все категории естественных и общественных наук и эти два индекса содержатся в  </a:t>
            </a:r>
            <a:r>
              <a:rPr lang="pl-PL" smtClean="0">
                <a:latin typeface="Arial" panose="020B0604020202020204" pitchFamily="34" charset="0"/>
              </a:rPr>
              <a:t>JCR</a:t>
            </a:r>
            <a:r>
              <a:rPr lang="ru-RU" smtClean="0">
                <a:latin typeface="Arial" panose="020B0604020202020204" pitchFamily="34" charset="0"/>
              </a:rPr>
              <a:t>. В нём показаны также взаимосвязи между цитирующими и цитируемыми журналами, а также статистические данные для отдельных журналов и областей науки. Целиком это представлено в ‘</a:t>
            </a:r>
            <a:r>
              <a:rPr lang="pl-PL" smtClean="0">
                <a:latin typeface="Arial" panose="020B0604020202020204" pitchFamily="34" charset="0"/>
              </a:rPr>
              <a:t>framework</a:t>
            </a:r>
            <a:r>
              <a:rPr lang="ru-RU" smtClean="0">
                <a:latin typeface="Arial" panose="020B0604020202020204" pitchFamily="34" charset="0"/>
              </a:rPr>
              <a:t>’ – удобном и наглядном в использовании.</a:t>
            </a:r>
            <a:endParaRPr lang="en-US" smtClean="0">
              <a:latin typeface="Arial" panose="020B0604020202020204" pitchFamily="34" charset="0"/>
            </a:endParaRPr>
          </a:p>
        </p:txBody>
      </p:sp>
    </p:spTree>
    <p:extLst>
      <p:ext uri="{BB962C8B-B14F-4D97-AF65-F5344CB8AC3E}">
        <p14:creationId xmlns:p14="http://schemas.microsoft.com/office/powerpoint/2010/main" val="1477942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43000" y="631825"/>
            <a:ext cx="4572000" cy="3429000"/>
          </a:xfrm>
          <a:ln/>
        </p:spPr>
      </p:sp>
      <p:sp>
        <p:nvSpPr>
          <p:cNvPr id="69635" name="Rectangle 3"/>
          <p:cNvSpPr>
            <a:spLocks noGrp="1" noChangeArrowheads="1"/>
          </p:cNvSpPr>
          <p:nvPr>
            <p:ph type="body" idx="1"/>
          </p:nvPr>
        </p:nvSpPr>
        <p:spPr>
          <a:xfrm>
            <a:off x="315913" y="4225925"/>
            <a:ext cx="6281737" cy="4446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mtClean="0">
                <a:latin typeface="Arial" panose="020B0604020202020204" pitchFamily="34" charset="0"/>
              </a:rPr>
              <a:t>JCR это плод кропотливой и систематичной работы не одного редактора TSS.  </a:t>
            </a:r>
          </a:p>
          <a:p>
            <a:r>
              <a:rPr lang="ru-RU" smtClean="0">
                <a:latin typeface="Arial" panose="020B0604020202020204" pitchFamily="34" charset="0"/>
              </a:rPr>
              <a:t>JCR содержит сведения о самых важных и влиятельных в мире научных изданиях по естественным и общественным наукам. Именно на этих двух индексах основано  JCR.  Эти данные базируются на доступной для нас статистике и совершенно объективны. Ежегодно в июне объявляются данные по цитированию за прошедший год и рассчитывается  Impact factor индексируемых в этом году журнолов. Impact factor за 2009 год будет известен буквально на днях. </a:t>
            </a:r>
          </a:p>
          <a:p>
            <a:r>
              <a:rPr lang="ru-RU" smtClean="0">
                <a:latin typeface="Arial" panose="020B0604020202020204" pitchFamily="34" charset="0"/>
              </a:rPr>
              <a:t>JCR является интегральной частью  Web of Knowledge и Web of Science: используя  WOS можно одним нажатием клавиши перейти к  JCR и увидеть информацию о журнале, в котором появились интересующие нас статьи , или печатаются авторы, которых мы подвергаем оценке (и даже мы сами, если данные нужны нам, например, для нашего резюме).</a:t>
            </a:r>
            <a:endParaRPr lang="en-US" smtClean="0">
              <a:latin typeface="Arial" panose="020B0604020202020204" pitchFamily="34" charset="0"/>
            </a:endParaRPr>
          </a:p>
          <a:p>
            <a:endParaRPr lang="en-US" smtClean="0">
              <a:latin typeface="Arial" panose="020B0604020202020204" pitchFamily="34" charset="0"/>
            </a:endParaRPr>
          </a:p>
        </p:txBody>
      </p:sp>
    </p:spTree>
    <p:extLst>
      <p:ext uri="{BB962C8B-B14F-4D97-AF65-F5344CB8AC3E}">
        <p14:creationId xmlns:p14="http://schemas.microsoft.com/office/powerpoint/2010/main" val="906943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43000" y="631825"/>
            <a:ext cx="4572000" cy="3429000"/>
          </a:xfrm>
          <a:ln/>
        </p:spPr>
      </p:sp>
      <p:sp>
        <p:nvSpPr>
          <p:cNvPr id="70659" name="Rectangle 3"/>
          <p:cNvSpPr>
            <a:spLocks noGrp="1" noChangeArrowheads="1"/>
          </p:cNvSpPr>
          <p:nvPr>
            <p:ph type="body" idx="1"/>
          </p:nvPr>
        </p:nvSpPr>
        <p:spPr>
          <a:xfrm>
            <a:off x="315913" y="4225925"/>
            <a:ext cx="6281737" cy="4446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l-PL" smtClean="0">
                <a:latin typeface="Arial" panose="020B0604020202020204" pitchFamily="34" charset="0"/>
              </a:rPr>
              <a:t>JCR</a:t>
            </a:r>
            <a:r>
              <a:rPr lang="ru-RU" smtClean="0">
                <a:latin typeface="Arial" panose="020B0604020202020204" pitchFamily="34" charset="0"/>
              </a:rPr>
              <a:t> служит для:</a:t>
            </a:r>
          </a:p>
          <a:p>
            <a:r>
              <a:rPr lang="ru-RU" smtClean="0">
                <a:latin typeface="Arial" panose="020B0604020202020204" pitchFamily="34" charset="0"/>
              </a:rPr>
              <a:t>- оценки влияния и существенности научных исследований, опубликованных в журналах, и важности научных категорий в отдельных областях науки (например, много категорий имеет химия, физика, инжинерия и так далее)</a:t>
            </a:r>
            <a:endParaRPr lang="pl-PL" smtClean="0">
              <a:latin typeface="Arial" panose="020B0604020202020204" pitchFamily="34" charset="0"/>
            </a:endParaRPr>
          </a:p>
          <a:p>
            <a:r>
              <a:rPr lang="pl-PL" smtClean="0">
                <a:latin typeface="Arial" panose="020B0604020202020204" pitchFamily="34" charset="0"/>
              </a:rPr>
              <a:t>JCR</a:t>
            </a:r>
            <a:r>
              <a:rPr lang="ru-RU" smtClean="0">
                <a:latin typeface="Arial" panose="020B0604020202020204" pitchFamily="34" charset="0"/>
              </a:rPr>
              <a:t> помогает руководству университетов и научных институтов разрабатывать и проводить научные программы, а также создавать собрания библиотек (так как легко ответить на вопрос, на какой из журналов этой категории стоит подписаться и включить в собрание библиотеки; </a:t>
            </a:r>
            <a:r>
              <a:rPr lang="pl-PL" smtClean="0">
                <a:latin typeface="Arial" panose="020B0604020202020204" pitchFamily="34" charset="0"/>
              </a:rPr>
              <a:t>JCR</a:t>
            </a:r>
            <a:r>
              <a:rPr lang="ru-RU" smtClean="0">
                <a:latin typeface="Arial" panose="020B0604020202020204" pitchFamily="34" charset="0"/>
              </a:rPr>
              <a:t> помогает также выяснить, какое из изданий часто читаетс и цитируется , а такие тоже стоит иметь в своих читальных залах, в разделе «рецензированная литература», в не в архиве.</a:t>
            </a:r>
            <a:endParaRPr lang="pl-PL" smtClean="0">
              <a:latin typeface="Arial" panose="020B0604020202020204" pitchFamily="34" charset="0"/>
            </a:endParaRPr>
          </a:p>
          <a:p>
            <a:r>
              <a:rPr lang="pl-PL" smtClean="0">
                <a:latin typeface="Arial" panose="020B0604020202020204" pitchFamily="34" charset="0"/>
              </a:rPr>
              <a:t>JCR</a:t>
            </a:r>
            <a:r>
              <a:rPr lang="ru-RU" smtClean="0">
                <a:latin typeface="Arial" panose="020B0604020202020204" pitchFamily="34" charset="0"/>
              </a:rPr>
              <a:t> оценивает и документирует также вклад данного института в науку, с легкостью можно проследить, какой именно институт участвует в исследованиях (финансируя их, организуя конференции и т.д.)</a:t>
            </a:r>
            <a:endParaRPr lang="pl-PL" smtClean="0">
              <a:latin typeface="Arial" panose="020B0604020202020204" pitchFamily="34" charset="0"/>
            </a:endParaRPr>
          </a:p>
          <a:p>
            <a:endParaRPr lang="pl-PL" smtClean="0">
              <a:latin typeface="Arial" panose="020B0604020202020204" pitchFamily="34" charset="0"/>
            </a:endParaRPr>
          </a:p>
          <a:p>
            <a:r>
              <a:rPr lang="pl-PL" smtClean="0">
                <a:latin typeface="Arial" panose="020B0604020202020204" pitchFamily="34" charset="0"/>
              </a:rPr>
              <a:t>JCR</a:t>
            </a:r>
            <a:r>
              <a:rPr lang="ru-RU" smtClean="0">
                <a:latin typeface="Arial" panose="020B0604020202020204" pitchFamily="34" charset="0"/>
              </a:rPr>
              <a:t> определяет также, какое издание является ведущим, основным в данной области, и в каких престижно опубликовывать результаты своих исследований.</a:t>
            </a:r>
            <a:endParaRPr lang="pl-PL" smtClean="0">
              <a:latin typeface="Arial" panose="020B0604020202020204" pitchFamily="34" charset="0"/>
            </a:endParaRPr>
          </a:p>
          <a:p>
            <a:endParaRPr lang="pl-PL" smtClean="0">
              <a:latin typeface="Arial" panose="020B0604020202020204" pitchFamily="34" charset="0"/>
            </a:endParaRPr>
          </a:p>
          <a:p>
            <a:endParaRPr lang="pl-PL" smtClean="0">
              <a:latin typeface="Arial" panose="020B0604020202020204" pitchFamily="34" charset="0"/>
            </a:endParaRPr>
          </a:p>
          <a:p>
            <a:r>
              <a:rPr lang="pl-PL" smtClean="0">
                <a:latin typeface="Arial" panose="020B0604020202020204" pitchFamily="34" charset="0"/>
              </a:rPr>
              <a:t> </a:t>
            </a:r>
            <a:endParaRPr lang="en-US" smtClean="0">
              <a:latin typeface="Arial" panose="020B0604020202020204" pitchFamily="34" charset="0"/>
            </a:endParaRPr>
          </a:p>
        </p:txBody>
      </p:sp>
    </p:spTree>
    <p:extLst>
      <p:ext uri="{BB962C8B-B14F-4D97-AF65-F5344CB8AC3E}">
        <p14:creationId xmlns:p14="http://schemas.microsoft.com/office/powerpoint/2010/main" val="38147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44588" y="631825"/>
            <a:ext cx="4570412" cy="3427413"/>
          </a:xfrm>
          <a:ln/>
        </p:spPr>
      </p:sp>
      <p:sp>
        <p:nvSpPr>
          <p:cNvPr id="71683" name="Rectangle 3"/>
          <p:cNvSpPr>
            <a:spLocks noGrp="1" noChangeArrowheads="1"/>
          </p:cNvSpPr>
          <p:nvPr>
            <p:ph type="body" idx="1"/>
          </p:nvPr>
        </p:nvSpPr>
        <p:spPr>
          <a:xfrm>
            <a:off x="315913" y="4225925"/>
            <a:ext cx="6281737"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50" rIns="92301" bIns="46150"/>
          <a:lstStyle/>
          <a:p>
            <a:r>
              <a:rPr lang="pl-PL" smtClean="0">
                <a:latin typeface="Arial" panose="020B0604020202020204" pitchFamily="34" charset="0"/>
              </a:rPr>
              <a:t>JCR</a:t>
            </a:r>
            <a:r>
              <a:rPr lang="ru-RU" smtClean="0">
                <a:latin typeface="Arial" panose="020B0604020202020204" pitchFamily="34" charset="0"/>
              </a:rPr>
              <a:t> показывает эффективность журнала с помощью  </a:t>
            </a:r>
            <a:r>
              <a:rPr lang="pl-PL" smtClean="0">
                <a:latin typeface="Arial" panose="020B0604020202020204" pitchFamily="34" charset="0"/>
              </a:rPr>
              <a:t>Impact Factor</a:t>
            </a:r>
            <a:r>
              <a:rPr lang="ru-RU" smtClean="0">
                <a:latin typeface="Arial" panose="020B0604020202020204" pitchFamily="34" charset="0"/>
              </a:rPr>
              <a:t>. </a:t>
            </a:r>
            <a:r>
              <a:rPr lang="pl-PL" smtClean="0">
                <a:latin typeface="Arial" panose="020B0604020202020204" pitchFamily="34" charset="0"/>
              </a:rPr>
              <a:t>IF</a:t>
            </a:r>
            <a:r>
              <a:rPr lang="ru-RU" smtClean="0">
                <a:latin typeface="Arial" panose="020B0604020202020204" pitchFamily="34" charset="0"/>
              </a:rPr>
              <a:t> в данном году рассчитывается по количетсву цитирований в течение двух предыдущих лет, то есть для расчёта  </a:t>
            </a:r>
            <a:r>
              <a:rPr lang="pl-PL" smtClean="0">
                <a:latin typeface="Arial" panose="020B0604020202020204" pitchFamily="34" charset="0"/>
              </a:rPr>
              <a:t>IF</a:t>
            </a:r>
            <a:r>
              <a:rPr lang="ru-RU" smtClean="0">
                <a:latin typeface="Arial" panose="020B0604020202020204" pitchFamily="34" charset="0"/>
              </a:rPr>
              <a:t> 200</a:t>
            </a:r>
            <a:r>
              <a:rPr lang="pl-PL" smtClean="0">
                <a:latin typeface="Arial" panose="020B0604020202020204" pitchFamily="34" charset="0"/>
              </a:rPr>
              <a:t>9</a:t>
            </a:r>
            <a:r>
              <a:rPr lang="ru-RU" smtClean="0">
                <a:latin typeface="Arial" panose="020B0604020202020204" pitchFamily="34" charset="0"/>
              </a:rPr>
              <a:t> года нам необходимы данные о цитировании за  200</a:t>
            </a:r>
            <a:r>
              <a:rPr lang="pl-PL" smtClean="0">
                <a:latin typeface="Arial" panose="020B0604020202020204" pitchFamily="34" charset="0"/>
              </a:rPr>
              <a:t>7</a:t>
            </a:r>
            <a:r>
              <a:rPr lang="ru-RU" smtClean="0">
                <a:latin typeface="Arial" panose="020B0604020202020204" pitchFamily="34" charset="0"/>
              </a:rPr>
              <a:t> </a:t>
            </a:r>
            <a:r>
              <a:rPr lang="pl-PL" smtClean="0">
                <a:latin typeface="Arial" panose="020B0604020202020204" pitchFamily="34" charset="0"/>
              </a:rPr>
              <a:t>i</a:t>
            </a:r>
            <a:r>
              <a:rPr lang="ru-RU" smtClean="0">
                <a:latin typeface="Arial" panose="020B0604020202020204" pitchFamily="34" charset="0"/>
              </a:rPr>
              <a:t> 200</a:t>
            </a:r>
            <a:r>
              <a:rPr lang="en-GB" smtClean="0">
                <a:latin typeface="Arial" panose="020B0604020202020204" pitchFamily="34" charset="0"/>
              </a:rPr>
              <a:t>6</a:t>
            </a:r>
            <a:r>
              <a:rPr lang="ru-RU" smtClean="0">
                <a:latin typeface="Arial" panose="020B0604020202020204" pitchFamily="34" charset="0"/>
              </a:rPr>
              <a:t> годов. </a:t>
            </a:r>
            <a:endParaRPr lang="en-US" smtClean="0">
              <a:latin typeface="Arial" panose="020B0604020202020204" pitchFamily="34" charset="0"/>
            </a:endParaRPr>
          </a:p>
        </p:txBody>
      </p:sp>
    </p:spTree>
    <p:extLst>
      <p:ext uri="{BB962C8B-B14F-4D97-AF65-F5344CB8AC3E}">
        <p14:creationId xmlns:p14="http://schemas.microsoft.com/office/powerpoint/2010/main" val="9375554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asic Slides">
    <p:spTree>
      <p:nvGrpSpPr>
        <p:cNvPr id="1" name=""/>
        <p:cNvGrpSpPr/>
        <p:nvPr/>
      </p:nvGrpSpPr>
      <p:grpSpPr>
        <a:xfrm>
          <a:off x="0" y="0"/>
          <a:ext cx="0" cy="0"/>
          <a:chOff x="0" y="0"/>
          <a:chExt cx="0" cy="0"/>
        </a:xfrm>
      </p:grpSpPr>
      <p:sp>
        <p:nvSpPr>
          <p:cNvPr id="4" name="Text Box 21"/>
          <p:cNvSpPr txBox="1">
            <a:spLocks noChangeArrowheads="1"/>
          </p:cNvSpPr>
          <p:nvPr/>
        </p:nvSpPr>
        <p:spPr bwMode="auto">
          <a:xfrm>
            <a:off x="336550" y="1530350"/>
            <a:ext cx="2162175" cy="457200"/>
          </a:xfrm>
          <a:prstGeom prst="rect">
            <a:avLst/>
          </a:prstGeom>
          <a:noFill/>
          <a:ln w="9525">
            <a:noFill/>
            <a:miter lim="800000"/>
            <a:headEnd/>
            <a:tailEnd/>
          </a:ln>
          <a:effectLst/>
        </p:spPr>
        <p:txBody>
          <a:bodyPr>
            <a:spAutoFit/>
          </a:bodyPr>
          <a:lstStyle/>
          <a:p>
            <a:pPr marL="228600" indent="-228600">
              <a:spcBef>
                <a:spcPct val="50000"/>
              </a:spcBef>
              <a:buClr>
                <a:schemeClr val="tx2"/>
              </a:buClr>
              <a:buFontTx/>
              <a:buChar char="•"/>
              <a:defRPr/>
            </a:pPr>
            <a:endParaRPr lang="ru-RU" sz="1800" b="1">
              <a:solidFill>
                <a:schemeClr val="tx1"/>
              </a:solidFill>
            </a:endParaRPr>
          </a:p>
        </p:txBody>
      </p:sp>
      <p:pic>
        <p:nvPicPr>
          <p:cNvPr id="5" name="Picture 18" descr="TR_SlideLogo_BW6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6323013"/>
            <a:ext cx="1652588"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7" descr="slideMaster_Logo6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371475" y="6323013"/>
            <a:ext cx="164465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19"/>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sz="1800" b="1">
              <a:solidFill>
                <a:schemeClr val="tx1"/>
              </a:solidFill>
            </a:endParaRPr>
          </a:p>
        </p:txBody>
      </p:sp>
      <p:sp>
        <p:nvSpPr>
          <p:cNvPr id="8" name="TextBox 7"/>
          <p:cNvSpPr txBox="1"/>
          <p:nvPr userDrawn="1"/>
        </p:nvSpPr>
        <p:spPr>
          <a:xfrm>
            <a:off x="452438" y="1074738"/>
            <a:ext cx="8058150" cy="461962"/>
          </a:xfrm>
          <a:prstGeom prst="rect">
            <a:avLst/>
          </a:prstGeom>
          <a:solidFill>
            <a:schemeClr val="bg1"/>
          </a:solidFill>
        </p:spPr>
        <p:txBody>
          <a:bodyPr>
            <a:spAutoFit/>
          </a:bodyPr>
          <a:lstStyle/>
          <a:p>
            <a:pPr>
              <a:defRPr/>
            </a:pPr>
            <a:endParaRPr lang="ru-RU" sz="1800" b="1">
              <a:solidFill>
                <a:schemeClr val="tx1"/>
              </a:solidFill>
            </a:endParaRPr>
          </a:p>
        </p:txBody>
      </p:sp>
      <p:sp>
        <p:nvSpPr>
          <p:cNvPr id="2" name="Title 1"/>
          <p:cNvSpPr>
            <a:spLocks noGrp="1"/>
          </p:cNvSpPr>
          <p:nvPr>
            <p:ph type="title"/>
          </p:nvPr>
        </p:nvSpPr>
        <p:spPr>
          <a:xfrm>
            <a:off x="887430" y="225059"/>
            <a:ext cx="7369175" cy="836612"/>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Rectangle 5"/>
          <p:cNvSpPr>
            <a:spLocks noGrp="1" noChangeArrowheads="1"/>
          </p:cNvSpPr>
          <p:nvPr>
            <p:ph type="ftr" sz="quarter" idx="10"/>
          </p:nvPr>
        </p:nvSpPr>
        <p:spPr/>
        <p:txBody>
          <a:bodyPr/>
          <a:lstStyle>
            <a:lvl1pPr>
              <a:defRPr/>
            </a:lvl1pPr>
          </a:lstStyle>
          <a:p>
            <a:pPr>
              <a:defRPr/>
            </a:pPr>
            <a:endParaRPr lang="ru-RU"/>
          </a:p>
        </p:txBody>
      </p:sp>
      <p:sp>
        <p:nvSpPr>
          <p:cNvPr id="10" name="Rectangle 6"/>
          <p:cNvSpPr>
            <a:spLocks noGrp="1" noChangeArrowheads="1"/>
          </p:cNvSpPr>
          <p:nvPr>
            <p:ph type="sldNum" sz="quarter" idx="11"/>
          </p:nvPr>
        </p:nvSpPr>
        <p:spPr/>
        <p:txBody>
          <a:bodyPr/>
          <a:lstStyle>
            <a:lvl1pPr>
              <a:defRPr/>
            </a:lvl1pPr>
          </a:lstStyle>
          <a:p>
            <a:fld id="{1BD7D94B-D1C3-493E-9CAA-32BC55FBC2E6}" type="slidenum">
              <a:rPr lang="en-US"/>
              <a:pPr/>
              <a:t>‹#›</a:t>
            </a:fld>
            <a:endParaRPr lang="en-US"/>
          </a:p>
        </p:txBody>
      </p:sp>
    </p:spTree>
    <p:extLst>
      <p:ext uri="{BB962C8B-B14F-4D97-AF65-F5344CB8AC3E}">
        <p14:creationId xmlns:p14="http://schemas.microsoft.com/office/powerpoint/2010/main" val="146826352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BAD0F3D-E83B-499A-8CAA-F19020E91DDF}" type="slidenum">
              <a:rPr lang="ru-RU"/>
              <a:pPr>
                <a:defRPr/>
              </a:pPr>
              <a:t>‹#›</a:t>
            </a:fld>
            <a:endParaRPr lang="ru-RU"/>
          </a:p>
        </p:txBody>
      </p:sp>
    </p:spTree>
    <p:extLst>
      <p:ext uri="{BB962C8B-B14F-4D97-AF65-F5344CB8AC3E}">
        <p14:creationId xmlns:p14="http://schemas.microsoft.com/office/powerpoint/2010/main" val="17464412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4"/>
          <p:cNvSpPr>
            <a:spLocks noGrp="1" noChangeArrowheads="1"/>
          </p:cNvSpPr>
          <p:nvPr>
            <p:ph type="title"/>
          </p:nvPr>
        </p:nvSpPr>
        <p:spPr bwMode="auto">
          <a:xfrm>
            <a:off x="917575" y="506413"/>
            <a:ext cx="7369175"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3075" name="Rectangle 15"/>
          <p:cNvSpPr>
            <a:spLocks noGrp="1" noChangeArrowheads="1"/>
          </p:cNvSpPr>
          <p:nvPr>
            <p:ph type="body" idx="1"/>
          </p:nvPr>
        </p:nvSpPr>
        <p:spPr bwMode="auto">
          <a:xfrm>
            <a:off x="917575" y="1525588"/>
            <a:ext cx="7369175" cy="457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5"/>
          <p:cNvSpPr>
            <a:spLocks noGrp="1" noChangeArrowheads="1"/>
          </p:cNvSpPr>
          <p:nvPr>
            <p:ph type="ftr" sz="quarter" idx="3"/>
          </p:nvPr>
        </p:nvSpPr>
        <p:spPr bwMode="auto">
          <a:xfrm>
            <a:off x="3124200" y="6394450"/>
            <a:ext cx="5172075" cy="231775"/>
          </a:xfrm>
          <a:prstGeom prst="rect">
            <a:avLst/>
          </a:prstGeom>
          <a:ln>
            <a:miter lim="800000"/>
            <a:headEnd/>
            <a:tailEnd/>
          </a:ln>
        </p:spPr>
        <p:txBody>
          <a:bodyPr vert="horz" wrap="square" lIns="0" tIns="45720" rIns="0" bIns="45720" numCol="1" anchor="t" anchorCtr="0" compatLnSpc="1">
            <a:prstTxWarp prst="textNoShape">
              <a:avLst/>
            </a:prstTxWarp>
          </a:bodyPr>
          <a:lstStyle>
            <a:lvl1pPr algn="r" eaLnBrk="1" hangingPunct="1">
              <a:lnSpc>
                <a:spcPct val="100000"/>
              </a:lnSpc>
              <a:defRPr sz="900" b="1">
                <a:solidFill>
                  <a:schemeClr val="bg1"/>
                </a:solidFill>
              </a:defRPr>
            </a:lvl1pPr>
          </a:lstStyle>
          <a:p>
            <a:pPr>
              <a:defRPr/>
            </a:pPr>
            <a:endParaRPr lang="ru-RU"/>
          </a:p>
        </p:txBody>
      </p:sp>
      <p:sp>
        <p:nvSpPr>
          <p:cNvPr id="12" name="Rectangle 6"/>
          <p:cNvSpPr>
            <a:spLocks noGrp="1" noChangeArrowheads="1"/>
          </p:cNvSpPr>
          <p:nvPr>
            <p:ph type="sldNum" sz="quarter" idx="4"/>
          </p:nvPr>
        </p:nvSpPr>
        <p:spPr bwMode="auto">
          <a:xfrm>
            <a:off x="8424863" y="6394450"/>
            <a:ext cx="457200" cy="2317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900" b="1">
                <a:solidFill>
                  <a:schemeClr val="tx1"/>
                </a:solidFill>
              </a:defRPr>
            </a:lvl1pPr>
          </a:lstStyle>
          <a:p>
            <a:fld id="{6D0E5A1F-53B5-4629-8F85-2B881ECC338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47" r:id="rId1"/>
    <p:sldLayoutId id="2147484048" r:id="rId2"/>
  </p:sldLayoutIdLst>
  <p:transition>
    <p:split/>
  </p:transition>
  <p:hf hdr="0" ftr="0" dt="0"/>
  <p:txStyles>
    <p:titleStyle>
      <a:lvl1pPr algn="l" rtl="0" eaLnBrk="0" fontAlgn="base" hangingPunct="0">
        <a:lnSpc>
          <a:spcPct val="90000"/>
        </a:lnSpc>
        <a:spcBef>
          <a:spcPct val="0"/>
        </a:spcBef>
        <a:spcAft>
          <a:spcPct val="0"/>
        </a:spcAft>
        <a:defRPr sz="2800">
          <a:solidFill>
            <a:schemeClr val="tx2"/>
          </a:solidFill>
          <a:latin typeface="Arial" charset="0"/>
          <a:ea typeface="+mj-ea"/>
          <a:cs typeface="+mj-cs"/>
        </a:defRPr>
      </a:lvl1pPr>
      <a:lvl2pPr algn="l" rtl="0" eaLnBrk="0" fontAlgn="base" hangingPunct="0">
        <a:lnSpc>
          <a:spcPct val="90000"/>
        </a:lnSpc>
        <a:spcBef>
          <a:spcPct val="0"/>
        </a:spcBef>
        <a:spcAft>
          <a:spcPct val="0"/>
        </a:spcAft>
        <a:defRPr sz="2800">
          <a:solidFill>
            <a:schemeClr val="tx2"/>
          </a:solidFill>
          <a:latin typeface="Arial" pitchFamily="34" charset="0"/>
        </a:defRPr>
      </a:lvl2pPr>
      <a:lvl3pPr algn="l" rtl="0" eaLnBrk="0" fontAlgn="base" hangingPunct="0">
        <a:lnSpc>
          <a:spcPct val="90000"/>
        </a:lnSpc>
        <a:spcBef>
          <a:spcPct val="0"/>
        </a:spcBef>
        <a:spcAft>
          <a:spcPct val="0"/>
        </a:spcAft>
        <a:defRPr sz="2800">
          <a:solidFill>
            <a:schemeClr val="tx2"/>
          </a:solidFill>
          <a:latin typeface="Arial" pitchFamily="34" charset="0"/>
        </a:defRPr>
      </a:lvl3pPr>
      <a:lvl4pPr algn="l" rtl="0" eaLnBrk="0" fontAlgn="base" hangingPunct="0">
        <a:lnSpc>
          <a:spcPct val="90000"/>
        </a:lnSpc>
        <a:spcBef>
          <a:spcPct val="0"/>
        </a:spcBef>
        <a:spcAft>
          <a:spcPct val="0"/>
        </a:spcAft>
        <a:defRPr sz="2800">
          <a:solidFill>
            <a:schemeClr val="tx2"/>
          </a:solidFill>
          <a:latin typeface="Arial" pitchFamily="34" charset="0"/>
        </a:defRPr>
      </a:lvl4pPr>
      <a:lvl5pPr algn="l" rtl="0" eaLnBrk="0" fontAlgn="base" hangingPunct="0">
        <a:lnSpc>
          <a:spcPct val="90000"/>
        </a:lnSpc>
        <a:spcBef>
          <a:spcPct val="0"/>
        </a:spcBef>
        <a:spcAft>
          <a:spcPct val="0"/>
        </a:spcAft>
        <a:defRPr sz="2800">
          <a:solidFill>
            <a:schemeClr val="tx2"/>
          </a:solidFill>
          <a:latin typeface="Arial" pitchFamily="34" charset="0"/>
        </a:defRPr>
      </a:lvl5pPr>
      <a:lvl6pPr marL="457200" algn="l" rtl="0" fontAlgn="base">
        <a:lnSpc>
          <a:spcPct val="90000"/>
        </a:lnSpc>
        <a:spcBef>
          <a:spcPct val="0"/>
        </a:spcBef>
        <a:spcAft>
          <a:spcPct val="0"/>
        </a:spcAft>
        <a:defRPr sz="2800">
          <a:solidFill>
            <a:schemeClr val="tx2"/>
          </a:solidFill>
          <a:latin typeface="Arial" pitchFamily="34" charset="0"/>
        </a:defRPr>
      </a:lvl6pPr>
      <a:lvl7pPr marL="914400" algn="l" rtl="0" fontAlgn="base">
        <a:lnSpc>
          <a:spcPct val="90000"/>
        </a:lnSpc>
        <a:spcBef>
          <a:spcPct val="0"/>
        </a:spcBef>
        <a:spcAft>
          <a:spcPct val="0"/>
        </a:spcAft>
        <a:defRPr sz="2800">
          <a:solidFill>
            <a:schemeClr val="tx2"/>
          </a:solidFill>
          <a:latin typeface="Arial" pitchFamily="34" charset="0"/>
        </a:defRPr>
      </a:lvl7pPr>
      <a:lvl8pPr marL="1371600" algn="l" rtl="0" fontAlgn="base">
        <a:lnSpc>
          <a:spcPct val="90000"/>
        </a:lnSpc>
        <a:spcBef>
          <a:spcPct val="0"/>
        </a:spcBef>
        <a:spcAft>
          <a:spcPct val="0"/>
        </a:spcAft>
        <a:defRPr sz="2800">
          <a:solidFill>
            <a:schemeClr val="tx2"/>
          </a:solidFill>
          <a:latin typeface="Arial" pitchFamily="34" charset="0"/>
        </a:defRPr>
      </a:lvl8pPr>
      <a:lvl9pPr marL="1828800" algn="l" rtl="0" fontAlgn="base">
        <a:lnSpc>
          <a:spcPct val="90000"/>
        </a:lnSpc>
        <a:spcBef>
          <a:spcPct val="0"/>
        </a:spcBef>
        <a:spcAft>
          <a:spcPct val="0"/>
        </a:spcAft>
        <a:defRPr sz="2800">
          <a:solidFill>
            <a:schemeClr val="tx2"/>
          </a:solidFill>
          <a:latin typeface="Arial" pitchFamily="34" charset="0"/>
        </a:defRPr>
      </a:lvl9pPr>
    </p:titleStyle>
    <p:bodyStyle>
      <a:lvl1pPr marL="228600" indent="-228600" algn="l" rtl="0" eaLnBrk="0" fontAlgn="base" hangingPunct="0">
        <a:spcBef>
          <a:spcPct val="50000"/>
        </a:spcBef>
        <a:spcAft>
          <a:spcPct val="0"/>
        </a:spcAft>
        <a:buClr>
          <a:schemeClr val="tx2"/>
        </a:buClr>
        <a:buChar char="•"/>
        <a:defRPr sz="2400">
          <a:solidFill>
            <a:schemeClr val="tx1"/>
          </a:solidFill>
          <a:latin typeface="Arial" charset="0"/>
          <a:ea typeface="+mn-ea"/>
          <a:cs typeface="+mn-cs"/>
        </a:defRPr>
      </a:lvl1pPr>
      <a:lvl2pPr marL="628650" indent="-285750" algn="l" rtl="0" eaLnBrk="0" fontAlgn="base" hangingPunct="0">
        <a:spcBef>
          <a:spcPct val="30000"/>
        </a:spcBef>
        <a:spcAft>
          <a:spcPct val="0"/>
        </a:spcAft>
        <a:buClr>
          <a:schemeClr val="tx2"/>
        </a:buClr>
        <a:buFont typeface="Arial" panose="020B0604020202020204" pitchFamily="34" charset="0"/>
        <a:buChar char="–"/>
        <a:defRPr sz="2000">
          <a:solidFill>
            <a:schemeClr val="tx1"/>
          </a:solidFill>
          <a:latin typeface="Arial" charset="0"/>
        </a:defRPr>
      </a:lvl2pPr>
      <a:lvl3pPr marL="914400" indent="-171450" algn="l" rtl="0" eaLnBrk="0" fontAlgn="base" hangingPunct="0">
        <a:spcBef>
          <a:spcPct val="25000"/>
        </a:spcBef>
        <a:spcAft>
          <a:spcPct val="0"/>
        </a:spcAft>
        <a:buClr>
          <a:schemeClr val="tx2"/>
        </a:buClr>
        <a:buChar char="•"/>
        <a:defRPr sz="2400">
          <a:solidFill>
            <a:schemeClr val="tx1"/>
          </a:solidFill>
          <a:latin typeface="Arial" charset="0"/>
        </a:defRPr>
      </a:lvl3pPr>
      <a:lvl4pPr marL="1257300" indent="-228600" algn="l" rtl="0" eaLnBrk="0" fontAlgn="base" hangingPunct="0">
        <a:spcBef>
          <a:spcPct val="20000"/>
        </a:spcBef>
        <a:spcAft>
          <a:spcPct val="0"/>
        </a:spcAft>
        <a:buClr>
          <a:schemeClr val="tx2"/>
        </a:buClr>
        <a:buFont typeface="Arial" panose="020B0604020202020204" pitchFamily="34" charset="0"/>
        <a:buChar char="–"/>
        <a:defRPr sz="1600">
          <a:solidFill>
            <a:schemeClr val="tx1"/>
          </a:solidFill>
          <a:latin typeface="Arial" charset="0"/>
        </a:defRPr>
      </a:lvl4pPr>
      <a:lvl5pPr marL="1485900" indent="-114300" algn="l" rtl="0" eaLnBrk="0" fontAlgn="base" hangingPunct="0">
        <a:spcBef>
          <a:spcPct val="20000"/>
        </a:spcBef>
        <a:spcAft>
          <a:spcPct val="0"/>
        </a:spcAft>
        <a:buClr>
          <a:schemeClr val="tx2"/>
        </a:buClr>
        <a:buChar char="•"/>
        <a:defRPr sz="1400">
          <a:solidFill>
            <a:schemeClr val="tx1"/>
          </a:solidFill>
          <a:latin typeface="Arial" charset="0"/>
        </a:defRPr>
      </a:lvl5pPr>
      <a:lvl6pPr marL="1943100" indent="-114300" algn="l" rtl="0" fontAlgn="base">
        <a:spcBef>
          <a:spcPct val="20000"/>
        </a:spcBef>
        <a:spcAft>
          <a:spcPct val="0"/>
        </a:spcAft>
        <a:buClr>
          <a:schemeClr val="tx2"/>
        </a:buClr>
        <a:buChar char="•"/>
        <a:defRPr sz="1400">
          <a:solidFill>
            <a:schemeClr val="tx1"/>
          </a:solidFill>
          <a:latin typeface="+mn-lt"/>
        </a:defRPr>
      </a:lvl6pPr>
      <a:lvl7pPr marL="2400300" indent="-114300" algn="l" rtl="0" fontAlgn="base">
        <a:spcBef>
          <a:spcPct val="20000"/>
        </a:spcBef>
        <a:spcAft>
          <a:spcPct val="0"/>
        </a:spcAft>
        <a:buClr>
          <a:schemeClr val="tx2"/>
        </a:buClr>
        <a:buChar char="•"/>
        <a:defRPr sz="1400">
          <a:solidFill>
            <a:schemeClr val="tx1"/>
          </a:solidFill>
          <a:latin typeface="+mn-lt"/>
        </a:defRPr>
      </a:lvl7pPr>
      <a:lvl8pPr marL="2857500" indent="-114300" algn="l" rtl="0" fontAlgn="base">
        <a:spcBef>
          <a:spcPct val="20000"/>
        </a:spcBef>
        <a:spcAft>
          <a:spcPct val="0"/>
        </a:spcAft>
        <a:buClr>
          <a:schemeClr val="tx2"/>
        </a:buClr>
        <a:buChar char="•"/>
        <a:defRPr sz="1400">
          <a:solidFill>
            <a:schemeClr val="tx1"/>
          </a:solidFill>
          <a:latin typeface="+mn-lt"/>
        </a:defRPr>
      </a:lvl8pPr>
      <a:lvl9pPr marL="3314700" indent="-114300" algn="l" rtl="0" fontAlgn="base">
        <a:spcBef>
          <a:spcPct val="20000"/>
        </a:spcBef>
        <a:spcAft>
          <a:spcPct val="0"/>
        </a:spcAft>
        <a:buClr>
          <a:schemeClr val="tx2"/>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9.xml"/><Relationship Id="rId7" Type="http://schemas.openxmlformats.org/officeDocument/2006/relationships/image" Target="../media/image10.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9.wmf"/><Relationship Id="rId4" Type="http://schemas.openxmlformats.org/officeDocument/2006/relationships/oleObject" Target="../embeddings/oleObject2.bin"/><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49000" y="457200"/>
            <a:ext cx="8991600" cy="3505200"/>
          </a:xfrm>
        </p:spPr>
        <p:txBody>
          <a:bodyPr/>
          <a:lstStyle/>
          <a:p>
            <a:pPr algn="ctr" eaLnBrk="1" hangingPunct="1"/>
            <a:r>
              <a:rPr lang="ru-RU" sz="3600" b="1" dirty="0" smtClean="0">
                <a:solidFill>
                  <a:srgbClr val="FF8000"/>
                </a:solidFill>
                <a:latin typeface="Arial" panose="020B0604020202020204" pitchFamily="34" charset="0"/>
              </a:rPr>
              <a:t/>
            </a:r>
            <a:br>
              <a:rPr lang="ru-RU" sz="3600" b="1" dirty="0" smtClean="0">
                <a:solidFill>
                  <a:srgbClr val="FF8000"/>
                </a:solidFill>
                <a:latin typeface="Arial" panose="020B0604020202020204" pitchFamily="34" charset="0"/>
              </a:rPr>
            </a:br>
            <a:r>
              <a:rPr lang="ru-RU" sz="3600" b="1" dirty="0" smtClean="0">
                <a:solidFill>
                  <a:srgbClr val="7030A0"/>
                </a:solidFill>
                <a:latin typeface="Arial" panose="020B0604020202020204" pitchFamily="34" charset="0"/>
              </a:rPr>
              <a:t>К вопросу о рейтинге публикаций</a:t>
            </a:r>
            <a:r>
              <a:rPr lang="ru-RU" sz="3600" b="1" dirty="0" smtClean="0">
                <a:solidFill>
                  <a:srgbClr val="7030A0"/>
                </a:solidFill>
                <a:latin typeface="Arial" panose="020B0604020202020204" pitchFamily="34" charset="0"/>
              </a:rPr>
              <a:t/>
            </a:r>
            <a:br>
              <a:rPr lang="ru-RU" sz="3600" b="1" dirty="0" smtClean="0">
                <a:solidFill>
                  <a:srgbClr val="7030A0"/>
                </a:solidFill>
                <a:latin typeface="Arial" panose="020B0604020202020204" pitchFamily="34" charset="0"/>
              </a:rPr>
            </a:br>
            <a:r>
              <a:rPr lang="ru-RU" b="1" dirty="0">
                <a:solidFill>
                  <a:srgbClr val="7030A0"/>
                </a:solidFill>
                <a:latin typeface="Arial" panose="020B0604020202020204" pitchFamily="34" charset="0"/>
              </a:rPr>
              <a:t/>
            </a:r>
            <a:br>
              <a:rPr lang="ru-RU" b="1" dirty="0">
                <a:solidFill>
                  <a:srgbClr val="7030A0"/>
                </a:solidFill>
                <a:latin typeface="Arial" panose="020B0604020202020204" pitchFamily="34" charset="0"/>
              </a:rPr>
            </a:br>
            <a:r>
              <a:rPr lang="ru-RU" b="1" dirty="0" smtClean="0">
                <a:solidFill>
                  <a:srgbClr val="FF8000"/>
                </a:solidFill>
                <a:latin typeface="Arial" panose="020B0604020202020204" pitchFamily="34" charset="0"/>
              </a:rPr>
              <a:t/>
            </a:r>
            <a:br>
              <a:rPr lang="ru-RU" b="1" dirty="0" smtClean="0">
                <a:solidFill>
                  <a:srgbClr val="FF8000"/>
                </a:solidFill>
                <a:latin typeface="Arial" panose="020B0604020202020204" pitchFamily="34" charset="0"/>
              </a:rPr>
            </a:br>
            <a:r>
              <a:rPr lang="ru-RU" b="1" dirty="0" smtClean="0">
                <a:solidFill>
                  <a:srgbClr val="FF8000"/>
                </a:solidFill>
                <a:latin typeface="Arial" panose="020B0604020202020204" pitchFamily="34" charset="0"/>
              </a:rPr>
              <a:t>Мун Г.А.</a:t>
            </a:r>
            <a:br>
              <a:rPr lang="ru-RU" b="1" dirty="0" smtClean="0">
                <a:solidFill>
                  <a:srgbClr val="FF8000"/>
                </a:solidFill>
                <a:latin typeface="Arial" panose="020B0604020202020204" pitchFamily="34" charset="0"/>
              </a:rPr>
            </a:br>
            <a:r>
              <a:rPr lang="ru-RU" b="1" dirty="0" smtClean="0">
                <a:solidFill>
                  <a:srgbClr val="FF8000"/>
                </a:solidFill>
                <a:latin typeface="Arial" panose="020B0604020202020204" pitchFamily="34" charset="0"/>
              </a:rPr>
              <a:t/>
            </a:r>
            <a:br>
              <a:rPr lang="ru-RU" b="1" dirty="0" smtClean="0">
                <a:solidFill>
                  <a:srgbClr val="FF8000"/>
                </a:solidFill>
                <a:latin typeface="Arial" panose="020B0604020202020204" pitchFamily="34" charset="0"/>
              </a:rPr>
            </a:br>
            <a:r>
              <a:rPr lang="ru-RU" b="1" dirty="0" smtClean="0">
                <a:solidFill>
                  <a:srgbClr val="FF8000"/>
                </a:solidFill>
                <a:latin typeface="Arial" panose="020B0604020202020204" pitchFamily="34" charset="0"/>
              </a:rPr>
              <a:t>Казахский национальный университет</a:t>
            </a:r>
            <a:br>
              <a:rPr lang="ru-RU" b="1" dirty="0" smtClean="0">
                <a:solidFill>
                  <a:srgbClr val="FF8000"/>
                </a:solidFill>
                <a:latin typeface="Arial" panose="020B0604020202020204" pitchFamily="34" charset="0"/>
              </a:rPr>
            </a:br>
            <a:r>
              <a:rPr lang="ru-RU" b="1" dirty="0" smtClean="0">
                <a:solidFill>
                  <a:srgbClr val="FF8000"/>
                </a:solidFill>
                <a:latin typeface="Arial" panose="020B0604020202020204" pitchFamily="34" charset="0"/>
              </a:rPr>
              <a:t> им. аль-</a:t>
            </a:r>
            <a:r>
              <a:rPr lang="ru-RU" b="1" dirty="0" err="1" smtClean="0">
                <a:solidFill>
                  <a:srgbClr val="FF8000"/>
                </a:solidFill>
                <a:latin typeface="Arial" panose="020B0604020202020204" pitchFamily="34" charset="0"/>
              </a:rPr>
              <a:t>Фараби</a:t>
            </a:r>
            <a:endParaRPr lang="ru-RU" dirty="0" smtClean="0">
              <a:solidFill>
                <a:srgbClr val="FF8000"/>
              </a:solidFill>
              <a:latin typeface="Arial" panose="020B0604020202020204" pitchFamily="34" charset="0"/>
            </a:endParaRPr>
          </a:p>
        </p:txBody>
      </p:sp>
      <p:pic>
        <p:nvPicPr>
          <p:cNvPr id="5124" name="Picture 8" descr="ISI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5353050"/>
            <a:ext cx="322897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871856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p:txBody>
          <a:bodyPr/>
          <a:lstStyle/>
          <a:p>
            <a:r>
              <a:rPr lang="en-US" smtClean="0">
                <a:latin typeface="Arial" panose="020B0604020202020204" pitchFamily="34" charset="0"/>
              </a:rPr>
              <a:t>200</a:t>
            </a:r>
            <a:r>
              <a:rPr lang="ru-RU" smtClean="0">
                <a:latin typeface="Arial" panose="020B0604020202020204" pitchFamily="34" charset="0"/>
              </a:rPr>
              <a:t>9</a:t>
            </a:r>
            <a:r>
              <a:rPr lang="en-US" smtClean="0">
                <a:latin typeface="Arial" panose="020B0604020202020204" pitchFamily="34" charset="0"/>
              </a:rPr>
              <a:t> JCR РАСЧЕТ ИМПАКТ ФАКТОР</a:t>
            </a:r>
            <a:r>
              <a:rPr lang="ru-RU" smtClean="0">
                <a:latin typeface="Arial" panose="020B0604020202020204" pitchFamily="34" charset="0"/>
              </a:rPr>
              <a:t>А</a:t>
            </a:r>
            <a:endParaRPr lang="en-US" smtClean="0">
              <a:latin typeface="Arial" panose="020B0604020202020204" pitchFamily="34" charset="0"/>
            </a:endParaRPr>
          </a:p>
        </p:txBody>
      </p:sp>
      <p:sp>
        <p:nvSpPr>
          <p:cNvPr id="33795" name="Content Placeholder 2"/>
          <p:cNvSpPr>
            <a:spLocks noGrp="1"/>
          </p:cNvSpPr>
          <p:nvPr>
            <p:ph idx="4294967295"/>
          </p:nvPr>
        </p:nvSpPr>
        <p:spPr>
          <a:xfrm>
            <a:off x="914400" y="1447800"/>
            <a:ext cx="7369175" cy="4570413"/>
          </a:xfrm>
        </p:spPr>
        <p:txBody>
          <a:bodyPr/>
          <a:lstStyle/>
          <a:p>
            <a:pPr>
              <a:buFontTx/>
              <a:buNone/>
            </a:pPr>
            <a:r>
              <a:rPr lang="en-US" smtClean="0">
                <a:latin typeface="Arial" panose="020B0604020202020204" pitchFamily="34" charset="0"/>
              </a:rPr>
              <a:t>         </a:t>
            </a:r>
          </a:p>
          <a:p>
            <a:pPr>
              <a:buFontTx/>
              <a:buNone/>
            </a:pPr>
            <a:r>
              <a:rPr lang="ru-RU" smtClean="0">
                <a:latin typeface="Arial" panose="020B0604020202020204" pitchFamily="34" charset="0"/>
              </a:rPr>
              <a:t>       </a:t>
            </a:r>
            <a:r>
              <a:rPr lang="ru-RU" sz="2000" smtClean="0">
                <a:latin typeface="Arial" panose="020B0604020202020204" pitchFamily="34" charset="0"/>
              </a:rPr>
              <a:t>Цитаты в </a:t>
            </a:r>
            <a:r>
              <a:rPr lang="en-US" sz="2000" smtClean="0">
                <a:latin typeface="Arial" panose="020B0604020202020204" pitchFamily="34" charset="0"/>
              </a:rPr>
              <a:t>200</a:t>
            </a:r>
            <a:r>
              <a:rPr lang="ru-RU" sz="2000" smtClean="0">
                <a:latin typeface="Arial" panose="020B0604020202020204" pitchFamily="34" charset="0"/>
              </a:rPr>
              <a:t>9</a:t>
            </a:r>
            <a:r>
              <a:rPr lang="en-US" sz="2000" smtClean="0">
                <a:latin typeface="Arial" panose="020B0604020202020204" pitchFamily="34" charset="0"/>
              </a:rPr>
              <a:t> </a:t>
            </a:r>
            <a:r>
              <a:rPr lang="ru-RU" sz="2000" smtClean="0">
                <a:latin typeface="Arial" panose="020B0604020202020204" pitchFamily="34" charset="0"/>
              </a:rPr>
              <a:t>к материалам с</a:t>
            </a:r>
            <a:r>
              <a:rPr lang="en-US" sz="2000" smtClean="0">
                <a:latin typeface="Arial" panose="020B0604020202020204" pitchFamily="34" charset="0"/>
              </a:rPr>
              <a:t> 200</a:t>
            </a:r>
            <a:r>
              <a:rPr lang="ru-RU" sz="2000" smtClean="0">
                <a:latin typeface="Arial" panose="020B0604020202020204" pitchFamily="34" charset="0"/>
              </a:rPr>
              <a:t>8</a:t>
            </a:r>
            <a:r>
              <a:rPr lang="en-US" sz="2000" smtClean="0">
                <a:latin typeface="Arial" panose="020B0604020202020204" pitchFamily="34" charset="0"/>
              </a:rPr>
              <a:t> + 200</a:t>
            </a:r>
            <a:r>
              <a:rPr lang="ru-RU" sz="2000" smtClean="0">
                <a:latin typeface="Arial" panose="020B0604020202020204" pitchFamily="34" charset="0"/>
              </a:rPr>
              <a:t>7</a:t>
            </a:r>
            <a:endParaRPr lang="en-US" sz="2000" smtClean="0">
              <a:latin typeface="Arial" panose="020B0604020202020204" pitchFamily="34" charset="0"/>
            </a:endParaRPr>
          </a:p>
          <a:p>
            <a:pPr>
              <a:buFontTx/>
              <a:buNone/>
            </a:pPr>
            <a:r>
              <a:rPr lang="ru-RU" sz="2000" smtClean="0">
                <a:latin typeface="Arial" panose="020B0604020202020204" pitchFamily="34" charset="0"/>
              </a:rPr>
              <a:t>        </a:t>
            </a:r>
            <a:r>
              <a:rPr lang="en-US" sz="2000" smtClean="0">
                <a:latin typeface="Arial" panose="020B0604020202020204" pitchFamily="34" charset="0"/>
              </a:rPr>
              <a:t>Количество </a:t>
            </a:r>
            <a:r>
              <a:rPr lang="ru-RU" sz="2000" smtClean="0">
                <a:latin typeface="Arial" panose="020B0604020202020204" pitchFamily="34" charset="0"/>
              </a:rPr>
              <a:t>с</a:t>
            </a:r>
            <a:r>
              <a:rPr lang="en-US" sz="2000" smtClean="0">
                <a:latin typeface="Arial" panose="020B0604020202020204" pitchFamily="34" charset="0"/>
              </a:rPr>
              <a:t>татей опубликованных </a:t>
            </a:r>
            <a:r>
              <a:rPr lang="ru-RU" sz="2000" smtClean="0">
                <a:latin typeface="Arial" panose="020B0604020202020204" pitchFamily="34" charset="0"/>
              </a:rPr>
              <a:t>в </a:t>
            </a:r>
            <a:r>
              <a:rPr lang="en-US" sz="2000" smtClean="0">
                <a:latin typeface="Arial" panose="020B0604020202020204" pitchFamily="34" charset="0"/>
              </a:rPr>
              <a:t>200</a:t>
            </a:r>
            <a:r>
              <a:rPr lang="ru-RU" sz="2000" smtClean="0">
                <a:latin typeface="Arial" panose="020B0604020202020204" pitchFamily="34" charset="0"/>
              </a:rPr>
              <a:t>8</a:t>
            </a:r>
            <a:r>
              <a:rPr lang="en-US" sz="2000" smtClean="0">
                <a:latin typeface="Arial" panose="020B0604020202020204" pitchFamily="34" charset="0"/>
              </a:rPr>
              <a:t> + 200</a:t>
            </a:r>
            <a:r>
              <a:rPr lang="ru-RU" sz="2000" smtClean="0">
                <a:latin typeface="Arial" panose="020B0604020202020204" pitchFamily="34" charset="0"/>
              </a:rPr>
              <a:t>7</a:t>
            </a:r>
            <a:endParaRPr lang="en-US" sz="2000" smtClean="0">
              <a:latin typeface="Arial" panose="020B0604020202020204" pitchFamily="34" charset="0"/>
            </a:endParaRPr>
          </a:p>
          <a:p>
            <a:pPr>
              <a:buFontTx/>
              <a:buNone/>
            </a:pPr>
            <a:r>
              <a:rPr lang="en-US" sz="1800" smtClean="0">
                <a:solidFill>
                  <a:schemeClr val="tx2"/>
                </a:solidFill>
                <a:latin typeface="Arial" panose="020B0604020202020204" pitchFamily="34" charset="0"/>
              </a:rPr>
              <a:t> </a:t>
            </a:r>
            <a:endParaRPr lang="ru-RU" sz="1800" smtClean="0">
              <a:solidFill>
                <a:schemeClr val="tx2"/>
              </a:solidFill>
              <a:latin typeface="Arial" panose="020B0604020202020204" pitchFamily="34" charset="0"/>
            </a:endParaRPr>
          </a:p>
          <a:p>
            <a:pPr>
              <a:buFontTx/>
              <a:buNone/>
            </a:pPr>
            <a:r>
              <a:rPr lang="en-US" sz="1800" smtClean="0">
                <a:latin typeface="Arial" panose="020B0604020202020204" pitchFamily="34" charset="0"/>
              </a:rPr>
              <a:t>ИМПАКТ ФАКТОР</a:t>
            </a:r>
            <a:r>
              <a:rPr lang="en-US" sz="1800" smtClean="0">
                <a:solidFill>
                  <a:schemeClr val="tx2"/>
                </a:solidFill>
                <a:latin typeface="Arial" panose="020B0604020202020204" pitchFamily="34" charset="0"/>
              </a:rPr>
              <a:t> : </a:t>
            </a:r>
            <a:r>
              <a:rPr lang="en-US" sz="1800" smtClean="0">
                <a:latin typeface="Arial" panose="020B0604020202020204" pitchFamily="34" charset="0"/>
              </a:rPr>
              <a:t>метрическ</a:t>
            </a:r>
            <a:r>
              <a:rPr lang="ru-RU" sz="1800" smtClean="0">
                <a:latin typeface="Arial" panose="020B0604020202020204" pitchFamily="34" charset="0"/>
              </a:rPr>
              <a:t>ий</a:t>
            </a:r>
            <a:r>
              <a:rPr lang="en-US" sz="1800" smtClean="0">
                <a:latin typeface="Arial" panose="020B0604020202020204" pitchFamily="34" charset="0"/>
              </a:rPr>
              <a:t> уровень журнала</a:t>
            </a:r>
            <a:r>
              <a:rPr lang="en-US" sz="1800" smtClean="0">
                <a:solidFill>
                  <a:schemeClr val="tx2"/>
                </a:solidFill>
                <a:latin typeface="Arial" panose="020B0604020202020204" pitchFamily="34" charset="0"/>
              </a:rPr>
              <a:t> </a:t>
            </a:r>
            <a:r>
              <a:rPr lang="ru-RU" sz="1800" smtClean="0">
                <a:solidFill>
                  <a:schemeClr val="tx2"/>
                </a:solidFill>
                <a:latin typeface="Arial" panose="020B0604020202020204" pitchFamily="34" charset="0"/>
              </a:rPr>
              <a:t> </a:t>
            </a:r>
            <a:endParaRPr lang="en-US" sz="1800" smtClean="0">
              <a:solidFill>
                <a:schemeClr val="tx2"/>
              </a:solidFill>
              <a:latin typeface="Arial" panose="020B0604020202020204" pitchFamily="34" charset="0"/>
            </a:endParaRPr>
          </a:p>
          <a:p>
            <a:pPr>
              <a:buFontTx/>
              <a:buNone/>
            </a:pPr>
            <a:r>
              <a:rPr lang="en-US" sz="1800" smtClean="0">
                <a:latin typeface="Arial" panose="020B0604020202020204" pitchFamily="34" charset="0"/>
              </a:rPr>
              <a:t>ИМПАКТ ФАКТОР</a:t>
            </a:r>
            <a:r>
              <a:rPr lang="en-US" sz="1800" smtClean="0">
                <a:solidFill>
                  <a:schemeClr val="tx2"/>
                </a:solidFill>
                <a:latin typeface="Arial" panose="020B0604020202020204" pitchFamily="34" charset="0"/>
              </a:rPr>
              <a:t> </a:t>
            </a:r>
            <a:r>
              <a:rPr lang="en-US" sz="1800" smtClean="0">
                <a:latin typeface="Arial" panose="020B0604020202020204" pitchFamily="34" charset="0"/>
              </a:rPr>
              <a:t>относится только к журналу </a:t>
            </a:r>
          </a:p>
          <a:p>
            <a:pPr>
              <a:buFontTx/>
              <a:buNone/>
            </a:pPr>
            <a:r>
              <a:rPr lang="ru-RU" sz="1800" smtClean="0">
                <a:solidFill>
                  <a:schemeClr val="tx2"/>
                </a:solidFill>
                <a:latin typeface="Arial" panose="020B0604020202020204" pitchFamily="34" charset="0"/>
              </a:rPr>
              <a:t>И  </a:t>
            </a:r>
            <a:r>
              <a:rPr lang="en-US" sz="1800" smtClean="0">
                <a:solidFill>
                  <a:schemeClr val="tx2"/>
                </a:solidFill>
                <a:latin typeface="Arial" panose="020B0604020202020204" pitchFamily="34" charset="0"/>
              </a:rPr>
              <a:t>не является метрическ</a:t>
            </a:r>
            <a:r>
              <a:rPr lang="ru-RU" sz="1800" smtClean="0">
                <a:solidFill>
                  <a:schemeClr val="tx2"/>
                </a:solidFill>
                <a:latin typeface="Arial" panose="020B0604020202020204" pitchFamily="34" charset="0"/>
              </a:rPr>
              <a:t>им</a:t>
            </a:r>
            <a:r>
              <a:rPr lang="en-US" sz="1800" smtClean="0">
                <a:solidFill>
                  <a:schemeClr val="tx2"/>
                </a:solidFill>
                <a:latin typeface="Arial" panose="020B0604020202020204" pitchFamily="34" charset="0"/>
              </a:rPr>
              <a:t> уровн</a:t>
            </a:r>
            <a:r>
              <a:rPr lang="ru-RU" sz="1800" smtClean="0">
                <a:solidFill>
                  <a:schemeClr val="tx2"/>
                </a:solidFill>
                <a:latin typeface="Arial" panose="020B0604020202020204" pitchFamily="34" charset="0"/>
              </a:rPr>
              <a:t>ем</a:t>
            </a:r>
            <a:r>
              <a:rPr lang="en-US" sz="1800" smtClean="0">
                <a:solidFill>
                  <a:schemeClr val="tx2"/>
                </a:solidFill>
                <a:latin typeface="Arial" panose="020B0604020202020204" pitchFamily="34" charset="0"/>
              </a:rPr>
              <a:t> статьи</a:t>
            </a:r>
            <a:r>
              <a:rPr lang="ru-RU" sz="1800" smtClean="0">
                <a:latin typeface="Arial" panose="020B0604020202020204" pitchFamily="34" charset="0"/>
              </a:rPr>
              <a:t> </a:t>
            </a:r>
            <a:r>
              <a:rPr lang="en-US" sz="1800" smtClean="0">
                <a:latin typeface="Arial" panose="020B0604020202020204" pitchFamily="34" charset="0"/>
              </a:rPr>
              <a:t> </a:t>
            </a:r>
            <a:r>
              <a:rPr lang="ru-RU" sz="1800" smtClean="0">
                <a:latin typeface="Arial" panose="020B0604020202020204" pitchFamily="34" charset="0"/>
              </a:rPr>
              <a:t> </a:t>
            </a:r>
          </a:p>
        </p:txBody>
      </p:sp>
      <p:cxnSp>
        <p:nvCxnSpPr>
          <p:cNvPr id="11" name="Straight Connector 10"/>
          <p:cNvCxnSpPr/>
          <p:nvPr/>
        </p:nvCxnSpPr>
        <p:spPr>
          <a:xfrm>
            <a:off x="1295400" y="2514600"/>
            <a:ext cx="67056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797" name="Slide Number Placeholder 4"/>
          <p:cNvSpPr txBox="1">
            <a:spLocks noGrp="1"/>
          </p:cNvSpPr>
          <p:nvPr/>
        </p:nvSpPr>
        <p:spPr bwMode="auto">
          <a:xfrm>
            <a:off x="8424863" y="6394450"/>
            <a:ext cx="4572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BB6A0E76-3B76-45E0-B2D2-595204A44B3E}" type="slidenum">
              <a:rPr lang="en-US" sz="900">
                <a:solidFill>
                  <a:schemeClr val="tx1"/>
                </a:solidFill>
              </a:rPr>
              <a:pPr algn="r" eaLnBrk="1" hangingPunct="1"/>
              <a:t>10</a:t>
            </a:fld>
            <a:endParaRPr lang="en-US" sz="900">
              <a:solidFill>
                <a:schemeClr val="tx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309563" y="358775"/>
            <a:ext cx="8834437" cy="836613"/>
          </a:xfrm>
        </p:spPr>
        <p:txBody>
          <a:bodyPr/>
          <a:lstStyle/>
          <a:p>
            <a:r>
              <a:rPr lang="en-US" smtClean="0">
                <a:latin typeface="Arial" panose="020B0604020202020204" pitchFamily="34" charset="0"/>
              </a:rPr>
              <a:t>РАСЧЕТ ИМПАКТ ФАКТОР</a:t>
            </a:r>
            <a:r>
              <a:rPr lang="ru-RU" smtClean="0">
                <a:latin typeface="Arial" panose="020B0604020202020204" pitchFamily="34" charset="0"/>
              </a:rPr>
              <a:t>А</a:t>
            </a:r>
            <a:r>
              <a:rPr lang="en-US" smtClean="0">
                <a:latin typeface="Arial" panose="020B0604020202020204" pitchFamily="34" charset="0"/>
              </a:rPr>
              <a:t> 200</a:t>
            </a:r>
            <a:r>
              <a:rPr lang="ru-RU" smtClean="0">
                <a:latin typeface="Arial" panose="020B0604020202020204" pitchFamily="34" charset="0"/>
              </a:rPr>
              <a:t>9</a:t>
            </a:r>
            <a:r>
              <a:rPr lang="en-US" smtClean="0">
                <a:latin typeface="Arial" panose="020B0604020202020204" pitchFamily="34" charset="0"/>
              </a:rPr>
              <a:t> </a:t>
            </a:r>
            <a:r>
              <a:rPr lang="ru-RU" smtClean="0">
                <a:latin typeface="Arial" panose="020B0604020202020204" pitchFamily="34" charset="0"/>
              </a:rPr>
              <a:t/>
            </a:r>
            <a:br>
              <a:rPr lang="ru-RU" smtClean="0">
                <a:latin typeface="Arial" panose="020B0604020202020204" pitchFamily="34" charset="0"/>
              </a:rPr>
            </a:br>
            <a:r>
              <a:rPr lang="ru-RU" smtClean="0">
                <a:latin typeface="Arial" panose="020B0604020202020204" pitchFamily="34" charset="0"/>
              </a:rPr>
              <a:t>УСПЕХИ ФИЗИКИ</a:t>
            </a:r>
            <a:r>
              <a:rPr lang="en-US" smtClean="0">
                <a:latin typeface="Arial" panose="020B0604020202020204" pitchFamily="34" charset="0"/>
              </a:rPr>
              <a:t> </a:t>
            </a:r>
            <a:r>
              <a:rPr lang="en-US" sz="2000" b="1" i="1" smtClean="0">
                <a:latin typeface="Arial" panose="020B0604020202020204" pitchFamily="34" charset="0"/>
              </a:rPr>
              <a:t> </a:t>
            </a:r>
            <a:r>
              <a:rPr lang="en-US" sz="2000" smtClean="0">
                <a:latin typeface="Arial" panose="020B0604020202020204" pitchFamily="34" charset="0"/>
              </a:rPr>
              <a:t> </a:t>
            </a:r>
          </a:p>
        </p:txBody>
      </p:sp>
      <p:grpSp>
        <p:nvGrpSpPr>
          <p:cNvPr id="34819" name="Group 3"/>
          <p:cNvGrpSpPr>
            <a:grpSpLocks/>
          </p:cNvGrpSpPr>
          <p:nvPr/>
        </p:nvGrpSpPr>
        <p:grpSpPr bwMode="auto">
          <a:xfrm>
            <a:off x="838200" y="1473200"/>
            <a:ext cx="4205288" cy="2355850"/>
            <a:chOff x="2587" y="2431"/>
            <a:chExt cx="2649" cy="1484"/>
          </a:xfrm>
        </p:grpSpPr>
        <p:sp>
          <p:nvSpPr>
            <p:cNvPr id="34826" name="Oval 4"/>
            <p:cNvSpPr>
              <a:spLocks noChangeArrowheads="1"/>
            </p:cNvSpPr>
            <p:nvPr/>
          </p:nvSpPr>
          <p:spPr bwMode="auto">
            <a:xfrm>
              <a:off x="2587" y="2431"/>
              <a:ext cx="2597" cy="1484"/>
            </a:xfrm>
            <a:prstGeom prst="ellipse">
              <a:avLst/>
            </a:prstGeom>
            <a:solidFill>
              <a:srgbClr val="DDDDDD"/>
            </a:solidFill>
            <a:ln w="38100" algn="ctr">
              <a:solidFill>
                <a:schemeClr val="tx2"/>
              </a:solidFill>
              <a:round/>
              <a:headEnd/>
              <a:tailEnd/>
            </a:ln>
          </p:spPr>
          <p:txBody>
            <a:bodyPr wrap="none" lIns="0" tIns="0" rIns="182880" bIns="0"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a:solidFill>
                  <a:schemeClr val="tx1"/>
                </a:solidFill>
                <a:cs typeface="Arial" panose="020B0604020202020204" pitchFamily="34" charset="0"/>
              </a:endParaRPr>
            </a:p>
          </p:txBody>
        </p:sp>
        <p:sp>
          <p:nvSpPr>
            <p:cNvPr id="34827" name="Text Box 5"/>
            <p:cNvSpPr txBox="1">
              <a:spLocks noChangeArrowheads="1"/>
            </p:cNvSpPr>
            <p:nvPr/>
          </p:nvSpPr>
          <p:spPr bwMode="auto">
            <a:xfrm>
              <a:off x="2951" y="2681"/>
              <a:ext cx="2285" cy="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182880" bIns="0">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1600" b="1">
                  <a:solidFill>
                    <a:schemeClr val="tx1"/>
                  </a:solidFill>
                </a:rPr>
                <a:t>Цитирования в </a:t>
              </a:r>
              <a:r>
                <a:rPr lang="en-US" sz="1600">
                  <a:solidFill>
                    <a:schemeClr val="tx1"/>
                  </a:solidFill>
                  <a:cs typeface="Arial" panose="020B0604020202020204" pitchFamily="34" charset="0"/>
                </a:rPr>
                <a:t>200</a:t>
              </a:r>
              <a:r>
                <a:rPr lang="ru-RU" sz="1600">
                  <a:solidFill>
                    <a:schemeClr val="tx1"/>
                  </a:solidFill>
                  <a:cs typeface="Arial" panose="020B0604020202020204" pitchFamily="34" charset="0"/>
                </a:rPr>
                <a:t>9</a:t>
              </a:r>
              <a:endParaRPr lang="en-US" sz="1600">
                <a:solidFill>
                  <a:schemeClr val="tx1"/>
                </a:solidFill>
                <a:cs typeface="Arial" panose="020B0604020202020204" pitchFamily="34" charset="0"/>
              </a:endParaRPr>
            </a:p>
            <a:p>
              <a:pPr eaLnBrk="1" hangingPunct="1">
                <a:spcBef>
                  <a:spcPct val="50000"/>
                </a:spcBef>
              </a:pPr>
              <a:r>
                <a:rPr lang="ru-RU" sz="1600">
                  <a:solidFill>
                    <a:schemeClr val="tx1"/>
                  </a:solidFill>
                </a:rPr>
                <a:t>к материалам с</a:t>
              </a:r>
              <a:r>
                <a:rPr lang="en-US" sz="1600"/>
                <a:t> </a:t>
              </a:r>
              <a:r>
                <a:rPr lang="en-US" sz="1600">
                  <a:solidFill>
                    <a:schemeClr val="tx1"/>
                  </a:solidFill>
                  <a:cs typeface="Arial" panose="020B0604020202020204" pitchFamily="34" charset="0"/>
                </a:rPr>
                <a:t>200</a:t>
              </a:r>
              <a:r>
                <a:rPr lang="ru-RU" sz="1600">
                  <a:solidFill>
                    <a:schemeClr val="tx1"/>
                  </a:solidFill>
                  <a:cs typeface="Arial" panose="020B0604020202020204" pitchFamily="34" charset="0"/>
                </a:rPr>
                <a:t>8</a:t>
              </a:r>
              <a:r>
                <a:rPr lang="en-US" sz="1600">
                  <a:solidFill>
                    <a:schemeClr val="tx1"/>
                  </a:solidFill>
                  <a:cs typeface="Arial" panose="020B0604020202020204" pitchFamily="34" charset="0"/>
                </a:rPr>
                <a:t> =  </a:t>
              </a:r>
              <a:r>
                <a:rPr lang="ru-RU" sz="1600">
                  <a:solidFill>
                    <a:schemeClr val="tx1"/>
                  </a:solidFill>
                  <a:cs typeface="Arial" panose="020B0604020202020204" pitchFamily="34" charset="0"/>
                </a:rPr>
                <a:t>  196</a:t>
              </a:r>
              <a:endParaRPr lang="en-US" sz="1600">
                <a:solidFill>
                  <a:schemeClr val="tx1"/>
                </a:solidFill>
                <a:cs typeface="Arial" panose="020B0604020202020204" pitchFamily="34" charset="0"/>
              </a:endParaRPr>
            </a:p>
            <a:p>
              <a:pPr eaLnBrk="1" hangingPunct="1">
                <a:spcBef>
                  <a:spcPct val="50000"/>
                </a:spcBef>
              </a:pPr>
              <a:r>
                <a:rPr lang="ru-RU" sz="1600">
                  <a:solidFill>
                    <a:schemeClr val="tx1"/>
                  </a:solidFill>
                </a:rPr>
                <a:t>к материалам с</a:t>
              </a:r>
              <a:r>
                <a:rPr lang="en-US" sz="1600"/>
                <a:t> </a:t>
              </a:r>
              <a:r>
                <a:rPr lang="en-US" sz="1600" u="sng">
                  <a:solidFill>
                    <a:schemeClr val="tx1"/>
                  </a:solidFill>
                  <a:cs typeface="Arial" panose="020B0604020202020204" pitchFamily="34" charset="0"/>
                </a:rPr>
                <a:t>200</a:t>
              </a:r>
              <a:r>
                <a:rPr lang="ru-RU" sz="1600" u="sng">
                  <a:solidFill>
                    <a:schemeClr val="tx1"/>
                  </a:solidFill>
                  <a:cs typeface="Arial" panose="020B0604020202020204" pitchFamily="34" charset="0"/>
                </a:rPr>
                <a:t>7</a:t>
              </a:r>
              <a:r>
                <a:rPr lang="en-US" sz="1600" u="sng">
                  <a:solidFill>
                    <a:schemeClr val="tx1"/>
                  </a:solidFill>
                  <a:cs typeface="Arial" panose="020B0604020202020204" pitchFamily="34" charset="0"/>
                </a:rPr>
                <a:t> =    </a:t>
              </a:r>
              <a:r>
                <a:rPr lang="ru-RU" sz="1600" u="sng">
                  <a:solidFill>
                    <a:schemeClr val="tx1"/>
                  </a:solidFill>
                  <a:cs typeface="Arial" panose="020B0604020202020204" pitchFamily="34" charset="0"/>
                </a:rPr>
                <a:t>185</a:t>
              </a:r>
              <a:endParaRPr lang="en-US" sz="1600" u="sng">
                <a:solidFill>
                  <a:schemeClr val="tx1"/>
                </a:solidFill>
                <a:cs typeface="Arial" panose="020B0604020202020204" pitchFamily="34" charset="0"/>
              </a:endParaRPr>
            </a:p>
            <a:p>
              <a:pPr eaLnBrk="1" hangingPunct="1">
                <a:spcBef>
                  <a:spcPct val="50000"/>
                </a:spcBef>
              </a:pPr>
              <a:r>
                <a:rPr lang="ru-RU" sz="1600">
                  <a:solidFill>
                    <a:schemeClr val="tx1"/>
                  </a:solidFill>
                </a:rPr>
                <a:t>итого</a:t>
              </a:r>
              <a:r>
                <a:rPr lang="en-US">
                  <a:solidFill>
                    <a:schemeClr val="tx1"/>
                  </a:solidFill>
                </a:rPr>
                <a:t> </a:t>
              </a:r>
              <a:r>
                <a:rPr lang="en-US" sz="1600">
                  <a:solidFill>
                    <a:schemeClr val="tx1"/>
                  </a:solidFill>
                  <a:cs typeface="Arial" panose="020B0604020202020204" pitchFamily="34" charset="0"/>
                </a:rPr>
                <a:t>	</a:t>
              </a:r>
              <a:r>
                <a:rPr lang="ru-RU" sz="1600">
                  <a:solidFill>
                    <a:schemeClr val="tx1"/>
                  </a:solidFill>
                  <a:cs typeface="Arial" panose="020B0604020202020204" pitchFamily="34" charset="0"/>
                </a:rPr>
                <a:t>	</a:t>
              </a:r>
              <a:r>
                <a:rPr lang="en-US" sz="1600">
                  <a:solidFill>
                    <a:schemeClr val="tx1"/>
                  </a:solidFill>
                  <a:cs typeface="Arial" panose="020B0604020202020204" pitchFamily="34" charset="0"/>
                </a:rPr>
                <a:t>      =  </a:t>
              </a:r>
              <a:r>
                <a:rPr lang="ru-RU" sz="1600">
                  <a:solidFill>
                    <a:schemeClr val="tx1"/>
                  </a:solidFill>
                  <a:cs typeface="Arial" panose="020B0604020202020204" pitchFamily="34" charset="0"/>
                </a:rPr>
                <a:t>381</a:t>
              </a:r>
              <a:endParaRPr lang="en-US" sz="1600">
                <a:solidFill>
                  <a:schemeClr val="tx1"/>
                </a:solidFill>
                <a:cs typeface="Arial" panose="020B0604020202020204" pitchFamily="34" charset="0"/>
              </a:endParaRPr>
            </a:p>
          </p:txBody>
        </p:sp>
      </p:grpSp>
      <p:grpSp>
        <p:nvGrpSpPr>
          <p:cNvPr id="34820" name="Group 6"/>
          <p:cNvGrpSpPr>
            <a:grpSpLocks/>
          </p:cNvGrpSpPr>
          <p:nvPr/>
        </p:nvGrpSpPr>
        <p:grpSpPr bwMode="auto">
          <a:xfrm>
            <a:off x="838200" y="4038600"/>
            <a:ext cx="4648200" cy="2355850"/>
            <a:chOff x="2587" y="2431"/>
            <a:chExt cx="2887" cy="1484"/>
          </a:xfrm>
        </p:grpSpPr>
        <p:sp>
          <p:nvSpPr>
            <p:cNvPr id="34824" name="Oval 7"/>
            <p:cNvSpPr>
              <a:spLocks noChangeArrowheads="1"/>
            </p:cNvSpPr>
            <p:nvPr/>
          </p:nvSpPr>
          <p:spPr bwMode="auto">
            <a:xfrm>
              <a:off x="2587" y="2431"/>
              <a:ext cx="2597" cy="1484"/>
            </a:xfrm>
            <a:prstGeom prst="ellipse">
              <a:avLst/>
            </a:prstGeom>
            <a:solidFill>
              <a:srgbClr val="DDDDDD"/>
            </a:solidFill>
            <a:ln w="38100" algn="ctr">
              <a:solidFill>
                <a:schemeClr val="tx2"/>
              </a:solidFill>
              <a:round/>
              <a:headEnd/>
              <a:tailEnd/>
            </a:ln>
          </p:spPr>
          <p:txBody>
            <a:bodyPr wrap="none" lIns="0" tIns="0" rIns="182880" bIns="0"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a:solidFill>
                  <a:schemeClr val="tx1"/>
                </a:solidFill>
                <a:cs typeface="Arial" panose="020B0604020202020204" pitchFamily="34" charset="0"/>
              </a:endParaRPr>
            </a:p>
          </p:txBody>
        </p:sp>
        <p:sp>
          <p:nvSpPr>
            <p:cNvPr id="34825" name="Text Box 8"/>
            <p:cNvSpPr txBox="1">
              <a:spLocks noChangeArrowheads="1"/>
            </p:cNvSpPr>
            <p:nvPr/>
          </p:nvSpPr>
          <p:spPr bwMode="auto">
            <a:xfrm>
              <a:off x="3189" y="2681"/>
              <a:ext cx="2285" cy="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182880" bIns="0">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1800">
                  <a:solidFill>
                    <a:schemeClr val="tx1"/>
                  </a:solidFill>
                </a:rPr>
                <a:t>Количество </a:t>
              </a:r>
              <a:r>
                <a:rPr lang="ru-RU" sz="1800">
                  <a:solidFill>
                    <a:schemeClr val="tx1"/>
                  </a:solidFill>
                </a:rPr>
                <a:t>с</a:t>
              </a:r>
              <a:r>
                <a:rPr lang="en-US" sz="1800">
                  <a:solidFill>
                    <a:schemeClr val="tx1"/>
                  </a:solidFill>
                </a:rPr>
                <a:t>татей</a:t>
              </a:r>
              <a:endParaRPr lang="en-US" sz="1800">
                <a:solidFill>
                  <a:schemeClr val="tx1"/>
                </a:solidFill>
                <a:cs typeface="Arial" panose="020B0604020202020204" pitchFamily="34" charset="0"/>
              </a:endParaRPr>
            </a:p>
            <a:p>
              <a:pPr eaLnBrk="1" hangingPunct="1">
                <a:spcBef>
                  <a:spcPct val="50000"/>
                </a:spcBef>
              </a:pPr>
              <a:r>
                <a:rPr lang="en-US" sz="1600">
                  <a:solidFill>
                    <a:schemeClr val="tx1"/>
                  </a:solidFill>
                </a:rPr>
                <a:t>опубликованных </a:t>
              </a:r>
              <a:r>
                <a:rPr lang="ru-RU" sz="1600">
                  <a:solidFill>
                    <a:schemeClr val="tx1"/>
                  </a:solidFill>
                </a:rPr>
                <a:t>в</a:t>
              </a:r>
              <a:r>
                <a:rPr lang="ru-RU" sz="1600"/>
                <a:t> </a:t>
              </a:r>
              <a:r>
                <a:rPr lang="en-US" sz="1600">
                  <a:solidFill>
                    <a:schemeClr val="tx1"/>
                  </a:solidFill>
                  <a:cs typeface="Arial" panose="020B0604020202020204" pitchFamily="34" charset="0"/>
                </a:rPr>
                <a:t>2007 =     </a:t>
              </a:r>
              <a:r>
                <a:rPr lang="pl-PL" sz="1600">
                  <a:solidFill>
                    <a:schemeClr val="tx1"/>
                  </a:solidFill>
                  <a:cs typeface="Arial" panose="020B0604020202020204" pitchFamily="34" charset="0"/>
                </a:rPr>
                <a:t>59</a:t>
              </a:r>
              <a:endParaRPr lang="en-US" sz="1600">
                <a:solidFill>
                  <a:schemeClr val="tx1"/>
                </a:solidFill>
                <a:cs typeface="Arial" panose="020B0604020202020204" pitchFamily="34" charset="0"/>
              </a:endParaRPr>
            </a:p>
            <a:p>
              <a:pPr eaLnBrk="1" hangingPunct="1">
                <a:spcBef>
                  <a:spcPct val="50000"/>
                </a:spcBef>
              </a:pPr>
              <a:r>
                <a:rPr lang="en-US" sz="1600">
                  <a:solidFill>
                    <a:schemeClr val="tx1"/>
                  </a:solidFill>
                </a:rPr>
                <a:t>опубликованных </a:t>
              </a:r>
              <a:r>
                <a:rPr lang="ru-RU" sz="1600">
                  <a:solidFill>
                    <a:schemeClr val="tx1"/>
                  </a:solidFill>
                </a:rPr>
                <a:t>в</a:t>
              </a:r>
              <a:r>
                <a:rPr lang="ru-RU" sz="1600"/>
                <a:t> </a:t>
              </a:r>
              <a:r>
                <a:rPr lang="en-US" sz="1600" u="sng">
                  <a:solidFill>
                    <a:schemeClr val="tx1"/>
                  </a:solidFill>
                  <a:cs typeface="Arial" panose="020B0604020202020204" pitchFamily="34" charset="0"/>
                </a:rPr>
                <a:t>200</a:t>
              </a:r>
              <a:r>
                <a:rPr lang="ru-RU" sz="1600" u="sng">
                  <a:solidFill>
                    <a:schemeClr val="tx1"/>
                  </a:solidFill>
                  <a:cs typeface="Arial" panose="020B0604020202020204" pitchFamily="34" charset="0"/>
                </a:rPr>
                <a:t>8</a:t>
              </a:r>
              <a:r>
                <a:rPr lang="en-US" sz="1600" u="sng">
                  <a:solidFill>
                    <a:schemeClr val="tx1"/>
                  </a:solidFill>
                  <a:cs typeface="Arial" panose="020B0604020202020204" pitchFamily="34" charset="0"/>
                </a:rPr>
                <a:t> =     </a:t>
              </a:r>
              <a:r>
                <a:rPr lang="ru-RU" sz="1600" u="sng">
                  <a:solidFill>
                    <a:schemeClr val="tx1"/>
                  </a:solidFill>
                  <a:cs typeface="Arial" panose="020B0604020202020204" pitchFamily="34" charset="0"/>
                </a:rPr>
                <a:t>86</a:t>
              </a:r>
              <a:endParaRPr lang="en-US" sz="1600" u="sng">
                <a:solidFill>
                  <a:schemeClr val="tx1"/>
                </a:solidFill>
                <a:cs typeface="Arial" panose="020B0604020202020204" pitchFamily="34" charset="0"/>
              </a:endParaRPr>
            </a:p>
            <a:p>
              <a:pPr eaLnBrk="1" hangingPunct="1">
                <a:spcBef>
                  <a:spcPct val="50000"/>
                </a:spcBef>
              </a:pPr>
              <a:r>
                <a:rPr lang="ru-RU" sz="1800">
                  <a:solidFill>
                    <a:schemeClr val="tx1"/>
                  </a:solidFill>
                </a:rPr>
                <a:t>итого</a:t>
              </a:r>
              <a:r>
                <a:rPr lang="en-US" sz="1600">
                  <a:solidFill>
                    <a:schemeClr val="tx1"/>
                  </a:solidFill>
                  <a:cs typeface="Arial" panose="020B0604020202020204" pitchFamily="34" charset="0"/>
                </a:rPr>
                <a:t> 	            </a:t>
              </a:r>
              <a:r>
                <a:rPr lang="ru-RU" sz="1600">
                  <a:solidFill>
                    <a:schemeClr val="tx1"/>
                  </a:solidFill>
                  <a:cs typeface="Arial" panose="020B0604020202020204" pitchFamily="34" charset="0"/>
                </a:rPr>
                <a:t>           </a:t>
              </a:r>
              <a:r>
                <a:rPr lang="en-US" sz="1600">
                  <a:solidFill>
                    <a:schemeClr val="tx1"/>
                  </a:solidFill>
                  <a:cs typeface="Arial" panose="020B0604020202020204" pitchFamily="34" charset="0"/>
                </a:rPr>
                <a:t>=    </a:t>
              </a:r>
              <a:r>
                <a:rPr lang="ru-RU" sz="1600">
                  <a:solidFill>
                    <a:schemeClr val="tx1"/>
                  </a:solidFill>
                  <a:cs typeface="Arial" panose="020B0604020202020204" pitchFamily="34" charset="0"/>
                </a:rPr>
                <a:t>145</a:t>
              </a:r>
              <a:endParaRPr lang="en-US" sz="1600">
                <a:solidFill>
                  <a:schemeClr val="tx1"/>
                </a:solidFill>
                <a:cs typeface="Arial" panose="020B0604020202020204" pitchFamily="34" charset="0"/>
              </a:endParaRPr>
            </a:p>
          </p:txBody>
        </p:sp>
      </p:grpSp>
      <p:sp>
        <p:nvSpPr>
          <p:cNvPr id="34821" name="Line 9"/>
          <p:cNvSpPr>
            <a:spLocks noChangeShapeType="1"/>
          </p:cNvSpPr>
          <p:nvPr/>
        </p:nvSpPr>
        <p:spPr bwMode="auto">
          <a:xfrm flipV="1">
            <a:off x="481013" y="3921125"/>
            <a:ext cx="5905500" cy="30163"/>
          </a:xfrm>
          <a:prstGeom prst="line">
            <a:avLst/>
          </a:prstGeom>
          <a:noFill/>
          <a:ln w="38100">
            <a:solidFill>
              <a:schemeClr val="tx2"/>
            </a:solidFill>
            <a:round/>
            <a:headEnd/>
            <a:tailEnd/>
          </a:ln>
          <a:extLst>
            <a:ext uri="{909E8E84-426E-40DD-AFC4-6F175D3DCCD1}">
              <a14:hiddenFill xmlns:a14="http://schemas.microsoft.com/office/drawing/2010/main">
                <a:noFill/>
              </a14:hiddenFill>
            </a:ext>
          </a:extLst>
        </p:spPr>
        <p:txBody>
          <a:bodyPr lIns="0" tIns="0" rIns="182880" bIns="0"/>
          <a:lstStyle/>
          <a:p>
            <a:endParaRPr lang="ru-RU"/>
          </a:p>
        </p:txBody>
      </p:sp>
      <p:sp>
        <p:nvSpPr>
          <p:cNvPr id="34822" name="Text Box 10"/>
          <p:cNvSpPr txBox="1">
            <a:spLocks noChangeArrowheads="1"/>
          </p:cNvSpPr>
          <p:nvPr/>
        </p:nvSpPr>
        <p:spPr bwMode="auto">
          <a:xfrm>
            <a:off x="5867400" y="3352800"/>
            <a:ext cx="1246188"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182880" bIns="0">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2400">
                <a:solidFill>
                  <a:schemeClr val="tx1"/>
                </a:solidFill>
                <a:cs typeface="Arial" panose="020B0604020202020204" pitchFamily="34" charset="0"/>
              </a:rPr>
              <a:t>381</a:t>
            </a:r>
            <a:endParaRPr lang="en-US" sz="2400">
              <a:solidFill>
                <a:schemeClr val="tx1"/>
              </a:solidFill>
              <a:cs typeface="Arial" panose="020B0604020202020204" pitchFamily="34" charset="0"/>
            </a:endParaRPr>
          </a:p>
          <a:p>
            <a:pPr eaLnBrk="1" hangingPunct="1">
              <a:spcBef>
                <a:spcPct val="50000"/>
              </a:spcBef>
            </a:pPr>
            <a:r>
              <a:rPr lang="en-US" sz="2400">
                <a:solidFill>
                  <a:schemeClr val="tx1"/>
                </a:solidFill>
                <a:cs typeface="Arial" panose="020B0604020202020204" pitchFamily="34" charset="0"/>
              </a:rPr>
              <a:t>	</a:t>
            </a:r>
          </a:p>
          <a:p>
            <a:pPr eaLnBrk="1" hangingPunct="1">
              <a:spcBef>
                <a:spcPct val="50000"/>
              </a:spcBef>
            </a:pPr>
            <a:r>
              <a:rPr lang="pl-PL" sz="2400">
                <a:solidFill>
                  <a:schemeClr val="tx1"/>
                </a:solidFill>
                <a:cs typeface="Arial" panose="020B0604020202020204" pitchFamily="34" charset="0"/>
              </a:rPr>
              <a:t>1</a:t>
            </a:r>
            <a:r>
              <a:rPr lang="ru-RU" sz="2400">
                <a:solidFill>
                  <a:schemeClr val="tx1"/>
                </a:solidFill>
                <a:cs typeface="Arial" panose="020B0604020202020204" pitchFamily="34" charset="0"/>
              </a:rPr>
              <a:t>45</a:t>
            </a:r>
            <a:endParaRPr lang="en-US" sz="2400">
              <a:solidFill>
                <a:schemeClr val="tx1"/>
              </a:solidFill>
              <a:cs typeface="Arial" panose="020B0604020202020204" pitchFamily="34" charset="0"/>
            </a:endParaRPr>
          </a:p>
        </p:txBody>
      </p:sp>
      <p:sp>
        <p:nvSpPr>
          <p:cNvPr id="34823" name="Text Box 11"/>
          <p:cNvSpPr txBox="1">
            <a:spLocks noChangeArrowheads="1"/>
          </p:cNvSpPr>
          <p:nvPr/>
        </p:nvSpPr>
        <p:spPr bwMode="auto">
          <a:xfrm>
            <a:off x="7067550" y="3684588"/>
            <a:ext cx="14716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182880" bIns="0">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a:solidFill>
                  <a:schemeClr val="tx1"/>
                </a:solidFill>
                <a:cs typeface="Arial" panose="020B0604020202020204" pitchFamily="34" charset="0"/>
              </a:rPr>
              <a:t>= </a:t>
            </a:r>
            <a:r>
              <a:rPr lang="pl-PL" sz="2400">
                <a:solidFill>
                  <a:schemeClr val="tx1"/>
                </a:solidFill>
                <a:cs typeface="Arial" panose="020B0604020202020204" pitchFamily="34" charset="0"/>
              </a:rPr>
              <a:t>2,</a:t>
            </a:r>
            <a:r>
              <a:rPr lang="ru-RU" sz="2400">
                <a:solidFill>
                  <a:schemeClr val="tx1"/>
                </a:solidFill>
                <a:cs typeface="Arial" panose="020B0604020202020204" pitchFamily="34" charset="0"/>
              </a:rPr>
              <a:t>642</a:t>
            </a:r>
            <a:endParaRPr lang="en-US" sz="2400">
              <a:solidFill>
                <a:schemeClr val="tx1"/>
              </a:solidFill>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idx="4294967295"/>
          </p:nvPr>
        </p:nvSpPr>
        <p:spPr/>
        <p:txBody>
          <a:bodyPr/>
          <a:lstStyle/>
          <a:p>
            <a:r>
              <a:rPr lang="en-US" smtClean="0">
                <a:latin typeface="Arial" panose="020B0604020202020204" pitchFamily="34" charset="0"/>
              </a:rPr>
              <a:t>ОТДЕЛЬНЫЕ Р</a:t>
            </a:r>
            <a:r>
              <a:rPr lang="ru-RU" smtClean="0">
                <a:latin typeface="Arial" panose="020B0604020202020204" pitchFamily="34" charset="0"/>
              </a:rPr>
              <a:t>ОССИЙСКИЕ</a:t>
            </a:r>
            <a:r>
              <a:rPr lang="en-US" smtClean="0">
                <a:latin typeface="Arial" panose="020B0604020202020204" pitchFamily="34" charset="0"/>
              </a:rPr>
              <a:t> ЖУРНАЛЫ </a:t>
            </a:r>
            <a:r>
              <a:rPr lang="pl-PL" smtClean="0">
                <a:latin typeface="Arial" panose="020B0604020202020204" pitchFamily="34" charset="0"/>
              </a:rPr>
              <a:t>: </a:t>
            </a:r>
            <a:r>
              <a:rPr lang="en-US" smtClean="0">
                <a:latin typeface="Arial" panose="020B0604020202020204" pitchFamily="34" charset="0"/>
              </a:rPr>
              <a:t>ИМПАКТ ФАКТОР</a:t>
            </a:r>
            <a:r>
              <a:rPr lang="pl-PL" smtClean="0">
                <a:latin typeface="Arial" panose="020B0604020202020204" pitchFamily="34" charset="0"/>
              </a:rPr>
              <a:t> 200</a:t>
            </a:r>
            <a:r>
              <a:rPr lang="ru-RU" smtClean="0">
                <a:latin typeface="Arial" panose="020B0604020202020204" pitchFamily="34" charset="0"/>
              </a:rPr>
              <a:t>9</a:t>
            </a:r>
            <a:endParaRPr lang="en-US" smtClean="0">
              <a:latin typeface="Arial" panose="020B0604020202020204" pitchFamily="34" charset="0"/>
            </a:endParaRPr>
          </a:p>
        </p:txBody>
      </p:sp>
      <p:pic>
        <p:nvPicPr>
          <p:cNvPr id="35843" name="Picture 6"/>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a:stretch>
            <a:fillRect/>
          </a:stretch>
        </p:blipFill>
        <p:spPr>
          <a:xfrm>
            <a:off x="228600" y="1447800"/>
            <a:ext cx="8686800" cy="4876800"/>
          </a:xfrm>
        </p:spPr>
      </p:pic>
      <p:sp>
        <p:nvSpPr>
          <p:cNvPr id="35844" name="Rectangle 7"/>
          <p:cNvSpPr>
            <a:spLocks noChangeArrowheads="1"/>
          </p:cNvSpPr>
          <p:nvPr/>
        </p:nvSpPr>
        <p:spPr bwMode="auto">
          <a:xfrm>
            <a:off x="4419600" y="1752600"/>
            <a:ext cx="457200" cy="4572000"/>
          </a:xfrm>
          <a:prstGeom prst="rect">
            <a:avLst/>
          </a:prstGeom>
          <a:noFill/>
          <a:ln w="38100" algn="ctr">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nSpc>
                <a:spcPct val="90000"/>
              </a:lnSpc>
            </a:pPr>
            <a:endParaRPr lang="ru-RU"/>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p:txBody>
          <a:bodyPr/>
          <a:lstStyle/>
          <a:p>
            <a:pPr eaLnBrk="1" hangingPunct="1"/>
            <a:r>
              <a:rPr lang="ru-RU" smtClean="0">
                <a:latin typeface="Arial" panose="020B0604020202020204" pitchFamily="34" charset="0"/>
              </a:rPr>
              <a:t>Некоторые организации, использующие наши данные для оценки</a:t>
            </a:r>
            <a:endParaRPr lang="en-US" smtClean="0">
              <a:latin typeface="Arial" panose="020B0604020202020204" pitchFamily="34" charset="0"/>
            </a:endParaRPr>
          </a:p>
        </p:txBody>
      </p:sp>
      <p:sp>
        <p:nvSpPr>
          <p:cNvPr id="37891" name="Content Placeholder 2"/>
          <p:cNvSpPr>
            <a:spLocks noGrp="1"/>
          </p:cNvSpPr>
          <p:nvPr>
            <p:ph idx="4294967295"/>
          </p:nvPr>
        </p:nvSpPr>
        <p:spPr>
          <a:xfrm>
            <a:off x="917575" y="1525588"/>
            <a:ext cx="7848600" cy="4570412"/>
          </a:xfrm>
        </p:spPr>
        <p:txBody>
          <a:bodyPr/>
          <a:lstStyle/>
          <a:p>
            <a:pPr eaLnBrk="1" hangingPunct="1"/>
            <a:r>
              <a:rPr lang="ru-RU" sz="1400" smtClean="0">
                <a:latin typeface="Arial" panose="020B0604020202020204" pitchFamily="34" charset="0"/>
              </a:rPr>
              <a:t>США</a:t>
            </a:r>
            <a:r>
              <a:rPr lang="en-US" sz="1400" smtClean="0">
                <a:latin typeface="Arial" panose="020B0604020202020204" pitchFamily="34" charset="0"/>
              </a:rPr>
              <a:t>: National Institutes of Health </a:t>
            </a:r>
          </a:p>
          <a:p>
            <a:pPr eaLnBrk="1" hangingPunct="1"/>
            <a:r>
              <a:rPr lang="ru-RU" sz="1400" smtClean="0">
                <a:latin typeface="Arial" panose="020B0604020202020204" pitchFamily="34" charset="0"/>
              </a:rPr>
              <a:t>США</a:t>
            </a:r>
            <a:r>
              <a:rPr lang="en-US" sz="1400" smtClean="0">
                <a:latin typeface="Arial" panose="020B0604020202020204" pitchFamily="34" charset="0"/>
              </a:rPr>
              <a:t>: National Science Foundation (</a:t>
            </a:r>
            <a:r>
              <a:rPr lang="ru-RU" sz="1400" smtClean="0">
                <a:latin typeface="Arial" panose="020B0604020202020204" pitchFamily="34" charset="0"/>
              </a:rPr>
              <a:t>с</a:t>
            </a:r>
            <a:r>
              <a:rPr lang="en-US" sz="1400" smtClean="0">
                <a:latin typeface="Arial" panose="020B0604020202020204" pitchFamily="34" charset="0"/>
              </a:rPr>
              <a:t> 1974) </a:t>
            </a:r>
          </a:p>
          <a:p>
            <a:pPr eaLnBrk="1" hangingPunct="1"/>
            <a:r>
              <a:rPr lang="ru-RU" sz="1400" smtClean="0">
                <a:latin typeface="Arial" panose="020B0604020202020204" pitchFamily="34" charset="0"/>
              </a:rPr>
              <a:t>Великобритяния</a:t>
            </a:r>
            <a:r>
              <a:rPr lang="en-US" sz="1400" smtClean="0">
                <a:latin typeface="Arial" panose="020B0604020202020204" pitchFamily="34" charset="0"/>
              </a:rPr>
              <a:t>: Office of Science &amp; Technology; Higher Education Funding Council </a:t>
            </a:r>
          </a:p>
          <a:p>
            <a:pPr eaLnBrk="1" hangingPunct="1"/>
            <a:r>
              <a:rPr lang="ru-RU" sz="1400" smtClean="0">
                <a:latin typeface="Arial" panose="020B0604020202020204" pitchFamily="34" charset="0"/>
              </a:rPr>
              <a:t>Евросоюз</a:t>
            </a:r>
            <a:r>
              <a:rPr lang="en-US" sz="1400" smtClean="0">
                <a:latin typeface="Arial" panose="020B0604020202020204" pitchFamily="34" charset="0"/>
              </a:rPr>
              <a:t>: DGXII</a:t>
            </a:r>
            <a:r>
              <a:rPr lang="ru-RU" sz="1400" smtClean="0">
                <a:latin typeface="Arial" panose="020B0604020202020204" pitchFamily="34" charset="0"/>
              </a:rPr>
              <a:t> </a:t>
            </a:r>
            <a:r>
              <a:rPr lang="en-US" sz="1400" smtClean="0">
                <a:latin typeface="Arial" panose="020B0604020202020204" pitchFamily="34" charset="0"/>
              </a:rPr>
              <a:t>(Research Directorate) </a:t>
            </a:r>
          </a:p>
          <a:p>
            <a:pPr eaLnBrk="1" hangingPunct="1"/>
            <a:r>
              <a:rPr lang="ru-RU" sz="1400" smtClean="0">
                <a:latin typeface="Arial" panose="020B0604020202020204" pitchFamily="34" charset="0"/>
              </a:rPr>
              <a:t>Австралия: Академия Наук</a:t>
            </a:r>
            <a:r>
              <a:rPr lang="en-US" sz="1400" smtClean="0">
                <a:latin typeface="Arial" panose="020B0604020202020204" pitchFamily="34" charset="0"/>
              </a:rPr>
              <a:t>, </a:t>
            </a:r>
            <a:r>
              <a:rPr lang="ru-RU" sz="1400" smtClean="0">
                <a:latin typeface="Arial" panose="020B0604020202020204" pitchFamily="34" charset="0"/>
              </a:rPr>
              <a:t>правительственная лаборатория </a:t>
            </a:r>
            <a:r>
              <a:rPr lang="en-US" sz="1400" smtClean="0">
                <a:latin typeface="Arial" panose="020B0604020202020204" pitchFamily="34" charset="0"/>
              </a:rPr>
              <a:t>CSIRO</a:t>
            </a:r>
          </a:p>
          <a:p>
            <a:pPr eaLnBrk="1" hangingPunct="1"/>
            <a:r>
              <a:rPr lang="ru-RU" sz="1400" smtClean="0">
                <a:latin typeface="Arial" panose="020B0604020202020204" pitchFamily="34" charset="0"/>
              </a:rPr>
              <a:t>Канада</a:t>
            </a:r>
            <a:r>
              <a:rPr lang="en-US" sz="1400" smtClean="0">
                <a:latin typeface="Arial" panose="020B0604020202020204" pitchFamily="34" charset="0"/>
              </a:rPr>
              <a:t>: NSERC, FRSQ (Quebec), Alberta Research Council </a:t>
            </a:r>
          </a:p>
          <a:p>
            <a:pPr eaLnBrk="1" hangingPunct="1"/>
            <a:r>
              <a:rPr lang="ru-RU" sz="1400" smtClean="0">
                <a:latin typeface="Arial" panose="020B0604020202020204" pitchFamily="34" charset="0"/>
              </a:rPr>
              <a:t>Франция</a:t>
            </a:r>
            <a:r>
              <a:rPr lang="fr-FR" sz="1400" smtClean="0">
                <a:latin typeface="Arial" panose="020B0604020202020204" pitchFamily="34" charset="0"/>
              </a:rPr>
              <a:t>: </a:t>
            </a:r>
            <a:r>
              <a:rPr lang="ru-RU" sz="1400" smtClean="0">
                <a:latin typeface="Arial" panose="020B0604020202020204" pitchFamily="34" charset="0"/>
              </a:rPr>
              <a:t>Министерство Науки</a:t>
            </a:r>
            <a:r>
              <a:rPr lang="fr-FR" sz="1400" smtClean="0">
                <a:latin typeface="Arial" panose="020B0604020202020204" pitchFamily="34" charset="0"/>
              </a:rPr>
              <a:t>, OST - </a:t>
            </a:r>
            <a:r>
              <a:rPr lang="ru-RU" sz="1400" smtClean="0">
                <a:latin typeface="Arial" panose="020B0604020202020204" pitchFamily="34" charset="0"/>
              </a:rPr>
              <a:t>Париж</a:t>
            </a:r>
            <a:r>
              <a:rPr lang="fr-FR" sz="1400" smtClean="0">
                <a:latin typeface="Arial" panose="020B0604020202020204" pitchFamily="34" charset="0"/>
              </a:rPr>
              <a:t>, CNRS</a:t>
            </a:r>
          </a:p>
          <a:p>
            <a:pPr eaLnBrk="1" hangingPunct="1"/>
            <a:r>
              <a:rPr lang="ru-RU" sz="1400" smtClean="0">
                <a:latin typeface="Arial" panose="020B0604020202020204" pitchFamily="34" charset="0"/>
              </a:rPr>
              <a:t>Германия</a:t>
            </a:r>
            <a:r>
              <a:rPr lang="en-US" sz="1400" smtClean="0">
                <a:latin typeface="Arial" panose="020B0604020202020204" pitchFamily="34" charset="0"/>
              </a:rPr>
              <a:t>: </a:t>
            </a:r>
            <a:r>
              <a:rPr lang="ru-RU" sz="1400" smtClean="0">
                <a:latin typeface="Arial" panose="020B0604020202020204" pitchFamily="34" charset="0"/>
              </a:rPr>
              <a:t>Общество Макса Планка</a:t>
            </a:r>
            <a:r>
              <a:rPr lang="en-US" sz="1400" smtClean="0">
                <a:latin typeface="Arial" panose="020B0604020202020204" pitchFamily="34" charset="0"/>
              </a:rPr>
              <a:t>, </a:t>
            </a:r>
            <a:r>
              <a:rPr lang="ru-RU" sz="1400" smtClean="0">
                <a:latin typeface="Arial" panose="020B0604020202020204" pitchFamily="34" charset="0"/>
              </a:rPr>
              <a:t>правительственные лаборатории</a:t>
            </a:r>
            <a:r>
              <a:rPr lang="en-US" sz="1400" smtClean="0">
                <a:latin typeface="Arial" panose="020B0604020202020204" pitchFamily="34" charset="0"/>
              </a:rPr>
              <a:t>, DKFZ, MDC </a:t>
            </a:r>
          </a:p>
          <a:p>
            <a:pPr eaLnBrk="1" hangingPunct="1"/>
            <a:r>
              <a:rPr lang="ru-RU" sz="1400" smtClean="0">
                <a:latin typeface="Arial" panose="020B0604020202020204" pitchFamily="34" charset="0"/>
              </a:rPr>
              <a:t>Япония</a:t>
            </a:r>
            <a:r>
              <a:rPr lang="en-US" sz="1400" smtClean="0">
                <a:latin typeface="Arial" panose="020B0604020202020204" pitchFamily="34" charset="0"/>
              </a:rPr>
              <a:t>: </a:t>
            </a:r>
            <a:r>
              <a:rPr lang="ru-RU" sz="1400" smtClean="0">
                <a:latin typeface="Arial" panose="020B0604020202020204" pitchFamily="34" charset="0"/>
              </a:rPr>
              <a:t>Национальный институт Информатики</a:t>
            </a:r>
            <a:r>
              <a:rPr lang="en-US" sz="1400" smtClean="0">
                <a:latin typeface="Arial" panose="020B0604020202020204" pitchFamily="34" charset="0"/>
              </a:rPr>
              <a:t>, </a:t>
            </a:r>
            <a:r>
              <a:rPr lang="ru-RU" sz="1400" smtClean="0">
                <a:latin typeface="Arial" panose="020B0604020202020204" pitchFamily="34" charset="0"/>
              </a:rPr>
              <a:t>Министерство Образования</a:t>
            </a:r>
            <a:r>
              <a:rPr lang="en-US" sz="1400" smtClean="0">
                <a:latin typeface="Arial" panose="020B0604020202020204" pitchFamily="34" charset="0"/>
              </a:rPr>
              <a:t>, </a:t>
            </a:r>
            <a:r>
              <a:rPr lang="ru-RU" sz="1400" smtClean="0">
                <a:latin typeface="Arial" panose="020B0604020202020204" pitchFamily="34" charset="0"/>
              </a:rPr>
              <a:t>Министерство Экономики, Торговли и Промышленности</a:t>
            </a:r>
          </a:p>
          <a:p>
            <a:pPr eaLnBrk="1" hangingPunct="1"/>
            <a:r>
              <a:rPr lang="ru-RU" sz="1400" smtClean="0">
                <a:latin typeface="Arial" panose="020B0604020202020204" pitchFamily="34" charset="0"/>
              </a:rPr>
              <a:t>Китай</a:t>
            </a:r>
            <a:r>
              <a:rPr lang="en-US" sz="1400" smtClean="0">
                <a:latin typeface="Arial" panose="020B0604020202020204" pitchFamily="34" charset="0"/>
              </a:rPr>
              <a:t>: </a:t>
            </a:r>
            <a:r>
              <a:rPr lang="ru-RU" sz="1400" smtClean="0">
                <a:latin typeface="Arial" panose="020B0604020202020204" pitchFamily="34" charset="0"/>
              </a:rPr>
              <a:t>Академия Наук</a:t>
            </a:r>
          </a:p>
          <a:p>
            <a:pPr eaLnBrk="1" hangingPunct="1"/>
            <a:r>
              <a:rPr lang="ru-RU" sz="1400" smtClean="0">
                <a:solidFill>
                  <a:schemeClr val="tx2"/>
                </a:solidFill>
                <a:latin typeface="Arial" panose="020B0604020202020204" pitchFamily="34" charset="0"/>
              </a:rPr>
              <a:t>Россия: РАН, СПбГУ, МИСиС</a:t>
            </a:r>
          </a:p>
          <a:p>
            <a:pPr eaLnBrk="1" hangingPunct="1"/>
            <a:r>
              <a:rPr lang="en-US" sz="1400" b="1" smtClean="0">
                <a:solidFill>
                  <a:schemeClr val="tx2"/>
                </a:solidFill>
                <a:latin typeface="Arial" panose="020B0604020202020204" pitchFamily="34" charset="0"/>
              </a:rPr>
              <a:t>Times Higher Education</a:t>
            </a:r>
          </a:p>
        </p:txBody>
      </p:sp>
      <p:sp>
        <p:nvSpPr>
          <p:cNvPr id="37892" name="Slide Number Placeholder 3"/>
          <p:cNvSpPr txBox="1">
            <a:spLocks noGrp="1"/>
          </p:cNvSpPr>
          <p:nvPr/>
        </p:nvSpPr>
        <p:spPr bwMode="auto">
          <a:xfrm>
            <a:off x="8424863" y="6394450"/>
            <a:ext cx="4572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4F9582B6-A6F3-4A7F-930D-C50584F004B7}" type="slidenum">
              <a:rPr lang="en-US" sz="900">
                <a:solidFill>
                  <a:srgbClr val="4B4B4B"/>
                </a:solidFill>
                <a:cs typeface="Arial" panose="020B0604020202020204" pitchFamily="34" charset="0"/>
              </a:rPr>
              <a:pPr algn="r" eaLnBrk="1" hangingPunct="1"/>
              <a:t>13</a:t>
            </a:fld>
            <a:endParaRPr lang="en-US" sz="900">
              <a:solidFill>
                <a:srgbClr val="4B4B4B"/>
              </a:solidFill>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755576" y="304800"/>
            <a:ext cx="8083624" cy="891952"/>
          </a:xfrm>
        </p:spPr>
        <p:txBody>
          <a:bodyPr anchor="ctr"/>
          <a:lstStyle/>
          <a:p>
            <a:pPr eaLnBrk="1" hangingPunct="1">
              <a:defRPr/>
            </a:pPr>
            <a:r>
              <a:rPr lang="en-US" sz="2400" b="1" dirty="0"/>
              <a:t>Web of Knowledge [5.9] - Result </a:t>
            </a:r>
            <a:r>
              <a:rPr lang="en-US" sz="2400" b="1" dirty="0" smtClean="0"/>
              <a:t>Analysis</a:t>
            </a:r>
            <a:r>
              <a:rPr lang="ru-RU" sz="2400" b="1" dirty="0" smtClean="0"/>
              <a:t/>
            </a:r>
            <a:br>
              <a:rPr lang="ru-RU" sz="2400" b="1" dirty="0" smtClean="0"/>
            </a:br>
            <a:r>
              <a:rPr lang="ru-RU" sz="1600" b="1" dirty="0"/>
              <a:t>618 </a:t>
            </a:r>
            <a:r>
              <a:rPr lang="ru-RU" sz="1600" b="1" dirty="0" err="1"/>
              <a:t>records</a:t>
            </a:r>
            <a:r>
              <a:rPr lang="ru-RU" sz="1600" b="1" dirty="0"/>
              <a:t> </a:t>
            </a:r>
            <a:r>
              <a:rPr lang="ru-RU" sz="1600" dirty="0" err="1"/>
              <a:t>Topic</a:t>
            </a:r>
            <a:r>
              <a:rPr lang="ru-RU" sz="1600" dirty="0"/>
              <a:t>=(</a:t>
            </a:r>
            <a:r>
              <a:rPr lang="ru-RU" sz="1600" dirty="0" err="1"/>
              <a:t>interpolymer</a:t>
            </a:r>
            <a:r>
              <a:rPr lang="ru-RU" sz="1600" dirty="0"/>
              <a:t> </a:t>
            </a:r>
            <a:r>
              <a:rPr lang="ru-RU" sz="1600" dirty="0" err="1"/>
              <a:t>complexes</a:t>
            </a:r>
            <a:r>
              <a:rPr lang="ru-RU" sz="1600" dirty="0"/>
              <a:t>*)</a:t>
            </a:r>
            <a:br>
              <a:rPr lang="ru-RU" sz="1600" dirty="0"/>
            </a:br>
            <a:endParaRPr lang="ru-RU" sz="1600" b="1" dirty="0" smtClean="0"/>
          </a:p>
        </p:txBody>
      </p:sp>
      <p:pic>
        <p:nvPicPr>
          <p:cNvPr id="3" name="Рисунок 2"/>
          <p:cNvPicPr>
            <a:picLocks noChangeAspect="1"/>
          </p:cNvPicPr>
          <p:nvPr/>
        </p:nvPicPr>
        <p:blipFill>
          <a:blip r:embed="rId2"/>
          <a:stretch>
            <a:fillRect/>
          </a:stretch>
        </p:blipFill>
        <p:spPr>
          <a:xfrm>
            <a:off x="1331640" y="1052736"/>
            <a:ext cx="5995842" cy="5495704"/>
          </a:xfrm>
          <a:prstGeom prst="rect">
            <a:avLst/>
          </a:prstGeom>
        </p:spPr>
      </p:pic>
    </p:spTree>
    <p:extLst>
      <p:ext uri="{BB962C8B-B14F-4D97-AF65-F5344CB8AC3E}">
        <p14:creationId xmlns:p14="http://schemas.microsoft.com/office/powerpoint/2010/main" val="4034439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838200" y="4649788"/>
            <a:ext cx="7369175" cy="836612"/>
          </a:xfrm>
        </p:spPr>
        <p:txBody>
          <a:bodyPr/>
          <a:lstStyle/>
          <a:p>
            <a:pPr algn="ctr"/>
            <a:r>
              <a:rPr lang="ru-RU" dirty="0" smtClean="0">
                <a:solidFill>
                  <a:srgbClr val="FF8000"/>
                </a:solidFill>
                <a:latin typeface="Arial" panose="020B0604020202020204" pitchFamily="34" charset="0"/>
              </a:rPr>
              <a:t>Спасибо!</a:t>
            </a:r>
            <a:r>
              <a:rPr lang="pl-PL" b="1" i="1" dirty="0" smtClean="0">
                <a:latin typeface="Arial" panose="020B0604020202020204" pitchFamily="34" charset="0"/>
              </a:rPr>
              <a:t> </a:t>
            </a:r>
            <a:br>
              <a:rPr lang="pl-PL" b="1" i="1" dirty="0" smtClean="0">
                <a:latin typeface="Arial" panose="020B0604020202020204" pitchFamily="34" charset="0"/>
              </a:rPr>
            </a:br>
            <a:r>
              <a:rPr lang="pl-PL" b="1" i="1" dirty="0" smtClean="0">
                <a:latin typeface="Arial" panose="020B0604020202020204" pitchFamily="34" charset="0"/>
              </a:rPr>
              <a:t/>
            </a:r>
            <a:br>
              <a:rPr lang="pl-PL" b="1" i="1" dirty="0" smtClean="0">
                <a:latin typeface="Arial" panose="020B0604020202020204" pitchFamily="34" charset="0"/>
              </a:rPr>
            </a:br>
            <a:r>
              <a:rPr lang="ru-RU" b="1" i="1" dirty="0" smtClean="0">
                <a:latin typeface="Arial" panose="020B0604020202020204" pitchFamily="34" charset="0"/>
              </a:rPr>
              <a:t/>
            </a:r>
            <a:br>
              <a:rPr lang="ru-RU" b="1" i="1" dirty="0" smtClean="0">
                <a:latin typeface="Arial" panose="020B0604020202020204" pitchFamily="34" charset="0"/>
              </a:rPr>
            </a:br>
            <a:r>
              <a:rPr lang="en-US" b="1" i="1" dirty="0" smtClean="0">
                <a:solidFill>
                  <a:srgbClr val="3517E9"/>
                </a:solidFill>
                <a:latin typeface="Arial" panose="020B0604020202020204" pitchFamily="34" charset="0"/>
              </a:rPr>
              <a:t>www.science.thomsonreuters.com</a:t>
            </a:r>
            <a:r>
              <a:rPr lang="en-US" b="1" i="1" dirty="0" smtClean="0">
                <a:solidFill>
                  <a:srgbClr val="3517E9"/>
                </a:solidFill>
                <a:latin typeface="Arial" panose="020B0604020202020204" pitchFamily="34" charset="0"/>
              </a:rPr>
              <a:t/>
            </a:r>
            <a:br>
              <a:rPr lang="en-US" b="1" i="1" dirty="0" smtClean="0">
                <a:solidFill>
                  <a:srgbClr val="3517E9"/>
                </a:solidFill>
                <a:latin typeface="Arial" panose="020B0604020202020204" pitchFamily="34" charset="0"/>
              </a:rPr>
            </a:br>
            <a:r>
              <a:rPr lang="en-US" b="1" i="1" dirty="0" smtClean="0">
                <a:solidFill>
                  <a:srgbClr val="3517E9"/>
                </a:solidFill>
                <a:latin typeface="Arial" panose="020B0604020202020204" pitchFamily="34" charset="0"/>
              </a:rPr>
              <a:t>www.isiknowledge.com </a:t>
            </a:r>
            <a:br>
              <a:rPr lang="en-US" b="1" i="1" dirty="0" smtClean="0">
                <a:solidFill>
                  <a:srgbClr val="3517E9"/>
                </a:solidFill>
                <a:latin typeface="Arial" panose="020B0604020202020204" pitchFamily="34" charset="0"/>
              </a:rPr>
            </a:br>
            <a:endParaRPr lang="en-US" b="1" i="1" dirty="0" smtClean="0">
              <a:solidFill>
                <a:srgbClr val="3517E9"/>
              </a:solidFill>
              <a:latin typeface="Arial" panose="020B0604020202020204" pitchFamily="34" charset="0"/>
            </a:endParaRPr>
          </a:p>
        </p:txBody>
      </p:sp>
      <p:pic>
        <p:nvPicPr>
          <p:cNvPr id="47107" name="Picture 4" descr="technology_leade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0663"/>
            <a:ext cx="85344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4" descr="connectivity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
            <a:ext cx="86868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Picture 4" descr="global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 y="76200"/>
            <a:ext cx="896302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58203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idx="4294967295"/>
          </p:nvPr>
        </p:nvSpPr>
        <p:spPr>
          <a:xfrm>
            <a:off x="457200" y="609600"/>
            <a:ext cx="8153400" cy="762000"/>
          </a:xfrm>
        </p:spPr>
        <p:txBody>
          <a:bodyPr/>
          <a:lstStyle/>
          <a:p>
            <a:r>
              <a:rPr lang="ru-RU" sz="2400" dirty="0" smtClean="0">
                <a:latin typeface="Arial" panose="020B0604020202020204" pitchFamily="34" charset="0"/>
              </a:rPr>
              <a:t>Относительно небольшая группа журналов публикует абсолютное большинство </a:t>
            </a:r>
            <a:r>
              <a:rPr lang="ru-RU" sz="2400" i="1" u="sng" dirty="0" smtClean="0">
                <a:latin typeface="Arial" panose="020B0604020202020204" pitchFamily="34" charset="0"/>
              </a:rPr>
              <a:t>значимых научных результатов</a:t>
            </a:r>
            <a:endParaRPr lang="en-US" sz="2400" dirty="0" smtClean="0">
              <a:latin typeface="Arial" panose="020B0604020202020204" pitchFamily="34" charset="0"/>
            </a:endParaRPr>
          </a:p>
        </p:txBody>
      </p:sp>
      <p:graphicFrame>
        <p:nvGraphicFramePr>
          <p:cNvPr id="1026" name="Object 2"/>
          <p:cNvGraphicFramePr>
            <a:graphicFrameLocks noChangeAspect="1"/>
          </p:cNvGraphicFramePr>
          <p:nvPr/>
        </p:nvGraphicFramePr>
        <p:xfrm>
          <a:off x="152400" y="1301750"/>
          <a:ext cx="5360988" cy="4540250"/>
        </p:xfrm>
        <a:graphic>
          <a:graphicData uri="http://schemas.openxmlformats.org/presentationml/2006/ole">
            <mc:AlternateContent xmlns:mc="http://schemas.openxmlformats.org/markup-compatibility/2006">
              <mc:Choice xmlns:v="urn:schemas-microsoft-com:vml" Requires="v">
                <p:oleObj spid="_x0000_s1040" name="Chart" r:id="rId4" imgW="4320540" imgH="3657457" progId="Excel.Sheet.8">
                  <p:embed/>
                </p:oleObj>
              </mc:Choice>
              <mc:Fallback>
                <p:oleObj name="Chart" r:id="rId4" imgW="4320540" imgH="3657457" progId="Excel.Shee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301750"/>
                        <a:ext cx="5360988" cy="454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Line 6"/>
          <p:cNvSpPr>
            <a:spLocks noChangeShapeType="1"/>
          </p:cNvSpPr>
          <p:nvPr/>
        </p:nvSpPr>
        <p:spPr bwMode="auto">
          <a:xfrm flipV="1">
            <a:off x="3048000" y="2247900"/>
            <a:ext cx="0" cy="2406650"/>
          </a:xfrm>
          <a:prstGeom prst="line">
            <a:avLst/>
          </a:prstGeom>
          <a:noFill/>
          <a:ln w="9525">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ru-RU"/>
          </a:p>
        </p:txBody>
      </p:sp>
      <p:sp>
        <p:nvSpPr>
          <p:cNvPr id="1029" name="Text Box 7"/>
          <p:cNvSpPr txBox="1">
            <a:spLocks noChangeArrowheads="1"/>
          </p:cNvSpPr>
          <p:nvPr/>
        </p:nvSpPr>
        <p:spPr bwMode="auto">
          <a:xfrm>
            <a:off x="5638800" y="1905000"/>
            <a:ext cx="32766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2200">
                <a:solidFill>
                  <a:schemeClr val="tx1"/>
                </a:solidFill>
                <a:cs typeface="Arial" panose="020B0604020202020204" pitchFamily="34" charset="0"/>
              </a:rPr>
              <a:t>Всего 3000 журналов покрывает 80% статей…</a:t>
            </a:r>
            <a:endParaRPr lang="en-US" sz="2200">
              <a:solidFill>
                <a:schemeClr val="tx1"/>
              </a:solidFill>
              <a:cs typeface="Arial" panose="020B0604020202020204" pitchFamily="34" charset="0"/>
            </a:endParaRPr>
          </a:p>
          <a:p>
            <a:pPr eaLnBrk="1" hangingPunct="1">
              <a:spcBef>
                <a:spcPct val="50000"/>
              </a:spcBef>
            </a:pPr>
            <a:endParaRPr lang="en-US" sz="2200">
              <a:solidFill>
                <a:schemeClr val="tx1"/>
              </a:solidFill>
              <a:cs typeface="Arial" panose="020B0604020202020204" pitchFamily="34" charset="0"/>
            </a:endParaRPr>
          </a:p>
          <a:p>
            <a:pPr eaLnBrk="1" hangingPunct="1">
              <a:spcBef>
                <a:spcPct val="50000"/>
              </a:spcBef>
            </a:pPr>
            <a:r>
              <a:rPr lang="en-US" sz="2200">
                <a:solidFill>
                  <a:schemeClr val="tx1"/>
                </a:solidFill>
                <a:cs typeface="Arial" panose="020B0604020202020204" pitchFamily="34" charset="0"/>
              </a:rPr>
              <a:t>…</a:t>
            </a:r>
            <a:r>
              <a:rPr lang="ru-RU" sz="2200">
                <a:solidFill>
                  <a:schemeClr val="tx1"/>
                </a:solidFill>
                <a:cs typeface="Arial" panose="020B0604020202020204" pitchFamily="34" charset="0"/>
              </a:rPr>
              <a:t>но, что ещё более важно – 92% того, что цитируется</a:t>
            </a:r>
            <a:endParaRPr lang="en-US" sz="2200">
              <a:solidFill>
                <a:schemeClr val="tx1"/>
              </a:solidFill>
              <a:cs typeface="Arial" panose="020B0604020202020204" pitchFamily="34" charset="0"/>
            </a:endParaRPr>
          </a:p>
        </p:txBody>
      </p:sp>
      <p:sp>
        <p:nvSpPr>
          <p:cNvPr id="1030" name="Rectangle 6"/>
          <p:cNvSpPr>
            <a:spLocks noChangeArrowheads="1"/>
          </p:cNvSpPr>
          <p:nvPr/>
        </p:nvSpPr>
        <p:spPr bwMode="auto">
          <a:xfrm>
            <a:off x="677863" y="5930900"/>
            <a:ext cx="8229600" cy="863600"/>
          </a:xfrm>
          <a:prstGeom prst="rect">
            <a:avLst/>
          </a:prstGeom>
          <a:solidFill>
            <a:srgbClr val="FFFF99"/>
          </a:solidFill>
          <a:ln w="38100">
            <a:solidFill>
              <a:schemeClr val="tx2"/>
            </a:solidFill>
            <a:miter lim="800000"/>
            <a:headEnd/>
            <a:tailEnd/>
          </a:ln>
        </p:spPr>
        <p:txBody>
          <a:bodyPr>
            <a:spAutoFit/>
          </a:bodyPr>
          <a:lstStyle>
            <a:lvl1pPr marL="342900" indent="-342900" eaLnBrk="0" hangingPunct="0">
              <a:defRPr sz="2800">
                <a:solidFill>
                  <a:schemeClr val="tx2"/>
                </a:solidFill>
                <a:latin typeface="Arial" panose="020B0604020202020204" pitchFamily="34" charset="0"/>
              </a:defRPr>
            </a:lvl1pPr>
            <a:lvl2pPr eaLnBrk="0" hangingPunct="0">
              <a:defRPr sz="2800">
                <a:solidFill>
                  <a:schemeClr val="tx2"/>
                </a:solidFill>
                <a:latin typeface="Arial" panose="020B0604020202020204" pitchFamily="34" charset="0"/>
              </a:defRPr>
            </a:lvl2pPr>
            <a:lvl3pPr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lvl="1" eaLnBrk="1" hangingPunct="1"/>
            <a:r>
              <a:rPr lang="ru-RU" sz="1600">
                <a:solidFill>
                  <a:schemeClr val="tx1"/>
                </a:solidFill>
                <a:cs typeface="Arial" panose="020B0604020202020204" pitchFamily="34" charset="0"/>
              </a:rPr>
              <a:t>В </a:t>
            </a:r>
            <a:r>
              <a:rPr lang="en-US" sz="1600">
                <a:solidFill>
                  <a:schemeClr val="tx1"/>
                </a:solidFill>
                <a:cs typeface="Arial" panose="020B0604020202020204" pitchFamily="34" charset="0"/>
              </a:rPr>
              <a:t>7,621 </a:t>
            </a:r>
            <a:r>
              <a:rPr lang="ru-RU" sz="1600">
                <a:solidFill>
                  <a:schemeClr val="tx1"/>
                </a:solidFill>
                <a:cs typeface="Arial" panose="020B0604020202020204" pitchFamily="34" charset="0"/>
              </a:rPr>
              <a:t>журнале опубликовано</a:t>
            </a:r>
            <a:r>
              <a:rPr lang="en-US" sz="1600">
                <a:solidFill>
                  <a:schemeClr val="tx1"/>
                </a:solidFill>
                <a:cs typeface="Arial" panose="020B0604020202020204" pitchFamily="34" charset="0"/>
              </a:rPr>
              <a:t> 814,967 </a:t>
            </a:r>
            <a:r>
              <a:rPr lang="ru-RU" sz="1600">
                <a:solidFill>
                  <a:schemeClr val="tx1"/>
                </a:solidFill>
                <a:cs typeface="Arial" panose="020B0604020202020204" pitchFamily="34" charset="0"/>
              </a:rPr>
              <a:t>статей, получивших </a:t>
            </a:r>
            <a:r>
              <a:rPr lang="en-US" sz="1600">
                <a:solidFill>
                  <a:schemeClr val="tx1"/>
                </a:solidFill>
                <a:cs typeface="Arial" panose="020B0604020202020204" pitchFamily="34" charset="0"/>
              </a:rPr>
              <a:t>20,834,641 </a:t>
            </a:r>
            <a:r>
              <a:rPr lang="ru-RU" sz="1600">
                <a:solidFill>
                  <a:schemeClr val="tx1"/>
                </a:solidFill>
                <a:cs typeface="Arial" panose="020B0604020202020204" pitchFamily="34" charset="0"/>
              </a:rPr>
              <a:t>ссылок</a:t>
            </a:r>
            <a:endParaRPr lang="en-US" sz="1600">
              <a:solidFill>
                <a:schemeClr val="tx1"/>
              </a:solidFill>
              <a:cs typeface="Arial" panose="020B0604020202020204" pitchFamily="34" charset="0"/>
            </a:endParaRPr>
          </a:p>
          <a:p>
            <a:pPr lvl="2" eaLnBrk="1" hangingPunct="1"/>
            <a:r>
              <a:rPr lang="en-US" sz="1600" b="1">
                <a:solidFill>
                  <a:schemeClr val="tx1"/>
                </a:solidFill>
                <a:cs typeface="Arial" panose="020B0604020202020204" pitchFamily="34" charset="0"/>
              </a:rPr>
              <a:t>4%</a:t>
            </a:r>
            <a:r>
              <a:rPr lang="en-US" sz="1600">
                <a:solidFill>
                  <a:schemeClr val="tx1"/>
                </a:solidFill>
                <a:cs typeface="Arial" panose="020B0604020202020204" pitchFamily="34" charset="0"/>
              </a:rPr>
              <a:t> </a:t>
            </a:r>
            <a:r>
              <a:rPr lang="ru-RU" sz="1600" b="1">
                <a:solidFill>
                  <a:schemeClr val="tx1"/>
                </a:solidFill>
                <a:cs typeface="Arial" panose="020B0604020202020204" pitchFamily="34" charset="0"/>
              </a:rPr>
              <a:t>журналов</a:t>
            </a:r>
            <a:r>
              <a:rPr lang="en-US" sz="1600" b="1">
                <a:solidFill>
                  <a:schemeClr val="tx1"/>
                </a:solidFill>
                <a:cs typeface="Arial" panose="020B0604020202020204" pitchFamily="34" charset="0"/>
              </a:rPr>
              <a:t>       </a:t>
            </a:r>
            <a:r>
              <a:rPr lang="en-US" sz="1600">
                <a:solidFill>
                  <a:schemeClr val="tx1"/>
                </a:solidFill>
                <a:cs typeface="Arial" panose="020B0604020202020204" pitchFamily="34" charset="0"/>
              </a:rPr>
              <a:t>(300) </a:t>
            </a:r>
            <a:r>
              <a:rPr lang="ru-RU" sz="1600" u="sng">
                <a:solidFill>
                  <a:schemeClr val="tx1"/>
                </a:solidFill>
                <a:cs typeface="Arial" panose="020B0604020202020204" pitchFamily="34" charset="0"/>
              </a:rPr>
              <a:t>публикуют</a:t>
            </a:r>
            <a:r>
              <a:rPr lang="en-US" sz="1600">
                <a:solidFill>
                  <a:schemeClr val="tx1"/>
                </a:solidFill>
                <a:cs typeface="Arial" panose="020B0604020202020204" pitchFamily="34" charset="0"/>
              </a:rPr>
              <a:t>	</a:t>
            </a:r>
            <a:r>
              <a:rPr lang="en-US" sz="1600" b="1">
                <a:solidFill>
                  <a:schemeClr val="tx1"/>
                </a:solidFill>
                <a:cs typeface="Arial" panose="020B0604020202020204" pitchFamily="34" charset="0"/>
              </a:rPr>
              <a:t>30% </a:t>
            </a:r>
            <a:r>
              <a:rPr lang="ru-RU" sz="1600" b="1">
                <a:solidFill>
                  <a:schemeClr val="tx1"/>
                </a:solidFill>
                <a:cs typeface="Arial" panose="020B0604020202020204" pitchFamily="34" charset="0"/>
              </a:rPr>
              <a:t>статей	</a:t>
            </a:r>
            <a:r>
              <a:rPr lang="en-US" sz="1600">
                <a:solidFill>
                  <a:schemeClr val="tx1"/>
                </a:solidFill>
                <a:cs typeface="Arial" panose="020B0604020202020204" pitchFamily="34" charset="0"/>
              </a:rPr>
              <a:t>(239,206)</a:t>
            </a:r>
          </a:p>
          <a:p>
            <a:pPr lvl="2" eaLnBrk="1" hangingPunct="1"/>
            <a:r>
              <a:rPr lang="en-US" sz="1600" b="1">
                <a:solidFill>
                  <a:schemeClr val="tx1"/>
                </a:solidFill>
                <a:cs typeface="Arial" panose="020B0604020202020204" pitchFamily="34" charset="0"/>
              </a:rPr>
              <a:t>4%</a:t>
            </a:r>
            <a:r>
              <a:rPr lang="en-US" sz="1600">
                <a:solidFill>
                  <a:schemeClr val="tx1"/>
                </a:solidFill>
                <a:cs typeface="Arial" panose="020B0604020202020204" pitchFamily="34" charset="0"/>
              </a:rPr>
              <a:t> </a:t>
            </a:r>
            <a:r>
              <a:rPr lang="ru-RU" sz="1600" b="1">
                <a:solidFill>
                  <a:schemeClr val="tx1"/>
                </a:solidFill>
                <a:cs typeface="Arial" panose="020B0604020202020204" pitchFamily="34" charset="0"/>
              </a:rPr>
              <a:t>журналов</a:t>
            </a:r>
            <a:r>
              <a:rPr lang="en-US" sz="1600" b="1">
                <a:solidFill>
                  <a:schemeClr val="tx1"/>
                </a:solidFill>
                <a:cs typeface="Arial" panose="020B0604020202020204" pitchFamily="34" charset="0"/>
              </a:rPr>
              <a:t>       </a:t>
            </a:r>
            <a:r>
              <a:rPr lang="en-US" sz="1600">
                <a:solidFill>
                  <a:schemeClr val="tx1"/>
                </a:solidFill>
                <a:cs typeface="Arial" panose="020B0604020202020204" pitchFamily="34" charset="0"/>
              </a:rPr>
              <a:t>(300) </a:t>
            </a:r>
            <a:r>
              <a:rPr lang="ru-RU" sz="1600" u="sng">
                <a:solidFill>
                  <a:schemeClr val="tx1"/>
                </a:solidFill>
                <a:cs typeface="Arial" panose="020B0604020202020204" pitchFamily="34" charset="0"/>
              </a:rPr>
              <a:t>получают</a:t>
            </a:r>
            <a:r>
              <a:rPr lang="en-US" sz="1600">
                <a:solidFill>
                  <a:schemeClr val="tx1"/>
                </a:solidFill>
                <a:cs typeface="Arial" panose="020B0604020202020204" pitchFamily="34" charset="0"/>
              </a:rPr>
              <a:t>	</a:t>
            </a:r>
            <a:r>
              <a:rPr lang="en-US" sz="1600" b="1">
                <a:solidFill>
                  <a:schemeClr val="tx1"/>
                </a:solidFill>
                <a:cs typeface="Arial" panose="020B0604020202020204" pitchFamily="34" charset="0"/>
              </a:rPr>
              <a:t>51% </a:t>
            </a:r>
            <a:r>
              <a:rPr lang="ru-RU" sz="1600" b="1">
                <a:solidFill>
                  <a:schemeClr val="tx1"/>
                </a:solidFill>
                <a:cs typeface="Arial" panose="020B0604020202020204" pitchFamily="34" charset="0"/>
              </a:rPr>
              <a:t>ссылок	</a:t>
            </a:r>
            <a:r>
              <a:rPr lang="en-US" sz="1600">
                <a:solidFill>
                  <a:schemeClr val="tx1"/>
                </a:solidFill>
                <a:cs typeface="Arial" panose="020B0604020202020204" pitchFamily="34" charset="0"/>
              </a:rPr>
              <a:t>(10,681,596)</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r>
              <a:rPr lang="en-US" smtClean="0">
                <a:latin typeface="Arial" panose="020B0604020202020204" pitchFamily="34" charset="0"/>
              </a:rPr>
              <a:t>ПРОЦЕСС</a:t>
            </a:r>
            <a:r>
              <a:rPr lang="en-US" sz="2400" smtClean="0">
                <a:latin typeface="Arial" panose="020B0604020202020204" pitchFamily="34" charset="0"/>
              </a:rPr>
              <a:t> </a:t>
            </a:r>
            <a:r>
              <a:rPr lang="ru-RU" smtClean="0">
                <a:latin typeface="Arial" panose="020B0604020202020204" pitchFamily="34" charset="0"/>
              </a:rPr>
              <a:t> ОТБОРА ЖУРНАЛОВ В </a:t>
            </a:r>
            <a:r>
              <a:rPr lang="en-GB" i="1" smtClean="0">
                <a:latin typeface="Arial" panose="020B0604020202020204" pitchFamily="34" charset="0"/>
              </a:rPr>
              <a:t>WEB OF SCIENCE</a:t>
            </a:r>
            <a:endParaRPr lang="en-US" i="1" smtClean="0">
              <a:latin typeface="Arial" panose="020B0604020202020204" pitchFamily="34" charset="0"/>
            </a:endParaRPr>
          </a:p>
        </p:txBody>
      </p:sp>
      <p:sp>
        <p:nvSpPr>
          <p:cNvPr id="9219" name="Rectangle 3"/>
          <p:cNvSpPr>
            <a:spLocks noGrp="1" noChangeArrowheads="1"/>
          </p:cNvSpPr>
          <p:nvPr>
            <p:ph type="body" idx="4294967295"/>
          </p:nvPr>
        </p:nvSpPr>
        <p:spPr/>
        <p:txBody>
          <a:bodyPr/>
          <a:lstStyle/>
          <a:p>
            <a:pPr eaLnBrk="1" hangingPunct="1"/>
            <a:r>
              <a:rPr lang="ru-RU" dirty="0" smtClean="0">
                <a:latin typeface="Arial" panose="020B0604020202020204" pitchFamily="34" charset="0"/>
              </a:rPr>
              <a:t>Ежегодно рассматривается </a:t>
            </a:r>
            <a:r>
              <a:rPr lang="en-US" dirty="0" smtClean="0">
                <a:latin typeface="Arial" panose="020B0604020202020204" pitchFamily="34" charset="0"/>
              </a:rPr>
              <a:t>~2000 </a:t>
            </a:r>
            <a:r>
              <a:rPr lang="ru-RU" dirty="0" smtClean="0">
                <a:latin typeface="Arial" panose="020B0604020202020204" pitchFamily="34" charset="0"/>
              </a:rPr>
              <a:t>журналов</a:t>
            </a:r>
            <a:endParaRPr lang="en-US" dirty="0" smtClean="0">
              <a:latin typeface="Arial" panose="020B0604020202020204" pitchFamily="34" charset="0"/>
            </a:endParaRPr>
          </a:p>
          <a:p>
            <a:pPr lvl="1" eaLnBrk="1" hangingPunct="1"/>
            <a:r>
              <a:rPr lang="en-US" sz="2400" dirty="0" smtClean="0">
                <a:latin typeface="Arial" panose="020B0604020202020204" pitchFamily="34" charset="0"/>
              </a:rPr>
              <a:t>10-12% </a:t>
            </a:r>
            <a:r>
              <a:rPr lang="ru-RU" sz="2400" dirty="0" smtClean="0">
                <a:latin typeface="Arial" panose="020B0604020202020204" pitchFamily="34" charset="0"/>
              </a:rPr>
              <a:t>включаются в индекс</a:t>
            </a:r>
            <a:endParaRPr lang="en-US" dirty="0" smtClean="0">
              <a:latin typeface="Arial" panose="020B0604020202020204" pitchFamily="34" charset="0"/>
            </a:endParaRPr>
          </a:p>
          <a:p>
            <a:pPr eaLnBrk="1" hangingPunct="1"/>
            <a:r>
              <a:rPr lang="ru-RU" dirty="0" smtClean="0">
                <a:latin typeface="Arial" panose="020B0604020202020204" pitchFamily="34" charset="0"/>
              </a:rPr>
              <a:t>Эксперты </a:t>
            </a:r>
            <a:r>
              <a:rPr lang="en-US" dirty="0" smtClean="0">
                <a:latin typeface="Arial" panose="020B0604020202020204" pitchFamily="34" charset="0"/>
              </a:rPr>
              <a:t>Thomson Reuters</a:t>
            </a:r>
          </a:p>
          <a:p>
            <a:pPr lvl="1" eaLnBrk="1" hangingPunct="1"/>
            <a:r>
              <a:rPr lang="ru-RU" dirty="0" smtClean="0">
                <a:latin typeface="Arial" panose="020B0604020202020204" pitchFamily="34" charset="0"/>
              </a:rPr>
              <a:t>Профессионалы информационных наук</a:t>
            </a:r>
            <a:endParaRPr lang="en-US" dirty="0" smtClean="0">
              <a:latin typeface="Arial" panose="020B0604020202020204" pitchFamily="34" charset="0"/>
            </a:endParaRPr>
          </a:p>
          <a:p>
            <a:pPr lvl="1" eaLnBrk="1" hangingPunct="1"/>
            <a:r>
              <a:rPr lang="ru-RU" dirty="0" smtClean="0">
                <a:latin typeface="Arial" panose="020B0604020202020204" pitchFamily="34" charset="0"/>
              </a:rPr>
              <a:t>Библиотекари</a:t>
            </a:r>
            <a:endParaRPr lang="en-US" dirty="0" smtClean="0">
              <a:latin typeface="Arial" panose="020B0604020202020204" pitchFamily="34" charset="0"/>
            </a:endParaRPr>
          </a:p>
          <a:p>
            <a:pPr lvl="1" eaLnBrk="1" hangingPunct="1"/>
            <a:r>
              <a:rPr lang="ru-RU" dirty="0" smtClean="0">
                <a:latin typeface="Arial" panose="020B0604020202020204" pitchFamily="34" charset="0"/>
              </a:rPr>
              <a:t>Эксперты в конкретной предметной области</a:t>
            </a:r>
            <a:endParaRPr lang="en-US" dirty="0" smtClean="0">
              <a:latin typeface="Arial" panose="020B0604020202020204" pitchFamily="34" charset="0"/>
            </a:endParaRPr>
          </a:p>
          <a:p>
            <a:pPr eaLnBrk="1" hangingPunct="1">
              <a:buFontTx/>
              <a:buNone/>
            </a:pPr>
            <a:endParaRPr lang="en-US" dirty="0" smtClean="0">
              <a:latin typeface="Arial" panose="020B0604020202020204" pitchFamily="34" charset="0"/>
            </a:endParaRPr>
          </a:p>
        </p:txBody>
      </p:sp>
      <p:sp>
        <p:nvSpPr>
          <p:cNvPr id="9220" name="AutoShape 6"/>
          <p:cNvSpPr>
            <a:spLocks noChangeArrowheads="1"/>
          </p:cNvSpPr>
          <p:nvPr/>
        </p:nvSpPr>
        <p:spPr bwMode="auto">
          <a:xfrm>
            <a:off x="4640263" y="4573588"/>
            <a:ext cx="1265237" cy="893762"/>
          </a:xfrm>
          <a:prstGeom prst="triangle">
            <a:avLst>
              <a:gd name="adj" fmla="val 50000"/>
            </a:avLst>
          </a:prstGeom>
          <a:solidFill>
            <a:schemeClr val="folHlink"/>
          </a:solidFill>
          <a:ln w="38100">
            <a:solidFill>
              <a:schemeClr val="tx2"/>
            </a:solidFill>
            <a:miter lim="800000"/>
            <a:headEnd/>
            <a:tailEnd/>
          </a:ln>
        </p:spPr>
        <p:txBody>
          <a:bodyPr wrap="none"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b="1">
              <a:solidFill>
                <a:schemeClr val="tx1"/>
              </a:solidFill>
              <a:cs typeface="Arial" panose="020B0604020202020204" pitchFamily="34" charset="0"/>
            </a:endParaRPr>
          </a:p>
        </p:txBody>
      </p:sp>
      <p:sp>
        <p:nvSpPr>
          <p:cNvPr id="9221" name="AutoShape 7"/>
          <p:cNvSpPr>
            <a:spLocks noChangeArrowheads="1"/>
          </p:cNvSpPr>
          <p:nvPr/>
        </p:nvSpPr>
        <p:spPr bwMode="auto">
          <a:xfrm rot="10800000">
            <a:off x="3546475" y="5835650"/>
            <a:ext cx="3551238" cy="787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381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
        <p:nvSpPr>
          <p:cNvPr id="9222" name="Text Box 8"/>
          <p:cNvSpPr txBox="1">
            <a:spLocks noChangeArrowheads="1"/>
          </p:cNvSpPr>
          <p:nvPr/>
        </p:nvSpPr>
        <p:spPr bwMode="auto">
          <a:xfrm>
            <a:off x="2270125" y="4784725"/>
            <a:ext cx="2619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000" i="1">
                <a:solidFill>
                  <a:schemeClr val="tx1"/>
                </a:solidFill>
                <a:cs typeface="Arial" panose="020B0604020202020204" pitchFamily="34" charset="0"/>
              </a:rPr>
              <a:t>Web of Science</a:t>
            </a:r>
            <a:r>
              <a:rPr lang="en-US" sz="2000">
                <a:solidFill>
                  <a:schemeClr val="tx1"/>
                </a:solidFill>
                <a:cs typeface="Arial" panose="020B0604020202020204" pitchFamily="34" charset="0"/>
              </a:rPr>
              <a:t> </a:t>
            </a:r>
          </a:p>
        </p:txBody>
      </p:sp>
      <p:sp>
        <p:nvSpPr>
          <p:cNvPr id="9223" name="Text Box 9"/>
          <p:cNvSpPr txBox="1">
            <a:spLocks noChangeArrowheads="1"/>
          </p:cNvSpPr>
          <p:nvPr/>
        </p:nvSpPr>
        <p:spPr bwMode="auto">
          <a:xfrm>
            <a:off x="609600" y="5446713"/>
            <a:ext cx="3581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2000">
                <a:solidFill>
                  <a:srgbClr val="4B4B4B"/>
                </a:solidFill>
              </a:rPr>
              <a:t>Рассматриваемые журналы</a:t>
            </a:r>
            <a:endParaRPr lang="en-US" sz="2000">
              <a:solidFill>
                <a:srgbClr val="4B4B4B"/>
              </a:solidFill>
            </a:endParaRPr>
          </a:p>
        </p:txBody>
      </p:sp>
      <p:sp>
        <p:nvSpPr>
          <p:cNvPr id="9224" name="Line 12"/>
          <p:cNvSpPr>
            <a:spLocks noChangeShapeType="1"/>
          </p:cNvSpPr>
          <p:nvPr/>
        </p:nvSpPr>
        <p:spPr bwMode="auto">
          <a:xfrm flipV="1">
            <a:off x="7908925" y="4484688"/>
            <a:ext cx="0" cy="2119312"/>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9225" name="Text Box 13"/>
          <p:cNvSpPr txBox="1">
            <a:spLocks noChangeArrowheads="1"/>
          </p:cNvSpPr>
          <p:nvPr/>
        </p:nvSpPr>
        <p:spPr bwMode="auto">
          <a:xfrm>
            <a:off x="6096000" y="4572000"/>
            <a:ext cx="1828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2000">
                <a:solidFill>
                  <a:srgbClr val="4B4B4B"/>
                </a:solidFill>
              </a:rPr>
              <a:t>«Качество» журнала</a:t>
            </a:r>
            <a:endParaRPr lang="en-US" sz="2000">
              <a:solidFill>
                <a:srgbClr val="4B4B4B"/>
              </a:solidFill>
            </a:endParaRPr>
          </a:p>
        </p:txBody>
      </p:sp>
      <p:sp>
        <p:nvSpPr>
          <p:cNvPr id="710670" name="Rectangle 14"/>
          <p:cNvSpPr>
            <a:spLocks noChangeArrowheads="1"/>
          </p:cNvSpPr>
          <p:nvPr/>
        </p:nvSpPr>
        <p:spPr bwMode="auto">
          <a:xfrm>
            <a:off x="4413250" y="5513388"/>
            <a:ext cx="1722438" cy="250825"/>
          </a:xfrm>
          <a:prstGeom prst="rect">
            <a:avLst/>
          </a:prstGeom>
          <a:gradFill rotWithShape="1">
            <a:gsLst>
              <a:gs pos="0">
                <a:schemeClr val="folHlink">
                  <a:gamma/>
                  <a:shade val="46275"/>
                  <a:invGamma/>
                </a:schemeClr>
              </a:gs>
              <a:gs pos="100000">
                <a:schemeClr val="folHlink"/>
              </a:gs>
            </a:gsLst>
            <a:lin ang="5400000" scaled="1"/>
          </a:gradFill>
          <a:ln w="38100">
            <a:solidFill>
              <a:schemeClr val="tx2"/>
            </a:solidFill>
            <a:prstDash val="sysDot"/>
            <a:miter lim="800000"/>
            <a:headEnd/>
            <a:tailEnd/>
          </a:ln>
          <a:effectLst/>
        </p:spPr>
        <p:txBody>
          <a:bodyPr wrap="none" anchor="ctr"/>
          <a:lstStyle/>
          <a:p>
            <a:pPr>
              <a:defRPr/>
            </a:pPr>
            <a:endParaRPr lang="en-US" sz="2400" b="1">
              <a:solidFill>
                <a:schemeClr val="tx1"/>
              </a:solidFill>
              <a:cs typeface="Arial" pitchFamily="34" charset="0"/>
            </a:endParaRPr>
          </a:p>
        </p:txBody>
      </p:sp>
      <p:sp>
        <p:nvSpPr>
          <p:cNvPr id="11" name="Left Brace 10"/>
          <p:cNvSpPr/>
          <p:nvPr/>
        </p:nvSpPr>
        <p:spPr>
          <a:xfrm>
            <a:off x="4217988" y="4522788"/>
            <a:ext cx="341312" cy="976312"/>
          </a:xfrm>
          <a:prstGeom prst="leftBrace">
            <a:avLst/>
          </a:prstGeom>
          <a:ln w="38100">
            <a:solidFill>
              <a:srgbClr val="00CC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400" b="1"/>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val 18"/>
          <p:cNvSpPr>
            <a:spLocks noChangeArrowheads="1"/>
          </p:cNvSpPr>
          <p:nvPr/>
        </p:nvSpPr>
        <p:spPr bwMode="auto">
          <a:xfrm>
            <a:off x="76200" y="1752600"/>
            <a:ext cx="1676400" cy="1676400"/>
          </a:xfrm>
          <a:prstGeom prst="ellipse">
            <a:avLst/>
          </a:prstGeom>
          <a:solidFill>
            <a:srgbClr val="FFB400"/>
          </a:solidFill>
          <a:ln w="57150" algn="ctr">
            <a:solidFill>
              <a:srgbClr val="828282"/>
            </a:solidFill>
            <a:round/>
            <a:headEnd/>
            <a:tailEnd/>
          </a:ln>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b="1">
                <a:solidFill>
                  <a:schemeClr val="bg1"/>
                </a:solidFill>
              </a:rPr>
              <a:t/>
            </a:r>
            <a:br>
              <a:rPr lang="en-US" sz="2400" b="1">
                <a:solidFill>
                  <a:schemeClr val="bg1"/>
                </a:solidFill>
              </a:rPr>
            </a:br>
            <a:endParaRPr lang="en-US" sz="2000" b="1">
              <a:solidFill>
                <a:schemeClr val="bg1"/>
              </a:solidFill>
            </a:endParaRPr>
          </a:p>
        </p:txBody>
      </p:sp>
      <p:sp>
        <p:nvSpPr>
          <p:cNvPr id="13315" name="Oval 19"/>
          <p:cNvSpPr>
            <a:spLocks noChangeArrowheads="1"/>
          </p:cNvSpPr>
          <p:nvPr/>
        </p:nvSpPr>
        <p:spPr bwMode="auto">
          <a:xfrm>
            <a:off x="1828800" y="1066800"/>
            <a:ext cx="1676400" cy="1676400"/>
          </a:xfrm>
          <a:prstGeom prst="ellipse">
            <a:avLst/>
          </a:prstGeom>
          <a:solidFill>
            <a:schemeClr val="bg1"/>
          </a:solidFill>
          <a:ln w="57150" algn="ctr">
            <a:solidFill>
              <a:srgbClr val="828282"/>
            </a:solidFill>
            <a:round/>
            <a:headEnd/>
            <a:tailEnd/>
          </a:ln>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b="1">
                <a:solidFill>
                  <a:schemeClr val="bg1"/>
                </a:solidFill>
              </a:rPr>
              <a:t/>
            </a:r>
            <a:br>
              <a:rPr lang="en-US" sz="2400" b="1">
                <a:solidFill>
                  <a:schemeClr val="bg1"/>
                </a:solidFill>
              </a:rPr>
            </a:br>
            <a:endParaRPr lang="en-US" sz="2000" b="1">
              <a:solidFill>
                <a:schemeClr val="bg1"/>
              </a:solidFill>
            </a:endParaRPr>
          </a:p>
        </p:txBody>
      </p:sp>
      <p:sp>
        <p:nvSpPr>
          <p:cNvPr id="13316" name="Oval 21"/>
          <p:cNvSpPr>
            <a:spLocks noChangeArrowheads="1"/>
          </p:cNvSpPr>
          <p:nvPr/>
        </p:nvSpPr>
        <p:spPr bwMode="auto">
          <a:xfrm>
            <a:off x="3733800" y="838200"/>
            <a:ext cx="1676400" cy="1676400"/>
          </a:xfrm>
          <a:prstGeom prst="ellipse">
            <a:avLst/>
          </a:prstGeom>
          <a:solidFill>
            <a:schemeClr val="bg1"/>
          </a:solidFill>
          <a:ln w="57150" algn="ctr">
            <a:solidFill>
              <a:srgbClr val="828282"/>
            </a:solidFill>
            <a:round/>
            <a:headEnd/>
            <a:tailEnd/>
          </a:ln>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b="1">
                <a:solidFill>
                  <a:schemeClr val="bg1"/>
                </a:solidFill>
              </a:rPr>
              <a:t/>
            </a:r>
            <a:br>
              <a:rPr lang="en-US" sz="2400" b="1">
                <a:solidFill>
                  <a:schemeClr val="bg1"/>
                </a:solidFill>
              </a:rPr>
            </a:br>
            <a:endParaRPr lang="en-US" sz="2000" b="1">
              <a:solidFill>
                <a:schemeClr val="bg1"/>
              </a:solidFill>
            </a:endParaRPr>
          </a:p>
        </p:txBody>
      </p:sp>
      <p:sp>
        <p:nvSpPr>
          <p:cNvPr id="13317" name="Rectangle 22"/>
          <p:cNvSpPr>
            <a:spLocks noChangeArrowheads="1"/>
          </p:cNvSpPr>
          <p:nvPr/>
        </p:nvSpPr>
        <p:spPr bwMode="auto">
          <a:xfrm>
            <a:off x="0" y="1447800"/>
            <a:ext cx="9144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endParaRPr lang="ru-RU" sz="2400">
              <a:solidFill>
                <a:schemeClr val="tx1"/>
              </a:solidFill>
            </a:endParaRPr>
          </a:p>
        </p:txBody>
      </p:sp>
      <p:sp>
        <p:nvSpPr>
          <p:cNvPr id="13318" name="Oval 25"/>
          <p:cNvSpPr>
            <a:spLocks noChangeArrowheads="1"/>
          </p:cNvSpPr>
          <p:nvPr/>
        </p:nvSpPr>
        <p:spPr bwMode="auto">
          <a:xfrm>
            <a:off x="5638800" y="1066800"/>
            <a:ext cx="1676400" cy="1676400"/>
          </a:xfrm>
          <a:prstGeom prst="ellipse">
            <a:avLst/>
          </a:prstGeom>
          <a:solidFill>
            <a:schemeClr val="bg1"/>
          </a:solidFill>
          <a:ln w="57150" algn="ctr">
            <a:solidFill>
              <a:srgbClr val="828282"/>
            </a:solidFill>
            <a:round/>
            <a:headEnd/>
            <a:tailEnd/>
          </a:ln>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b="1">
                <a:solidFill>
                  <a:schemeClr val="bg1"/>
                </a:solidFill>
              </a:rPr>
              <a:t/>
            </a:r>
            <a:br>
              <a:rPr lang="en-US" sz="2400" b="1">
                <a:solidFill>
                  <a:schemeClr val="bg1"/>
                </a:solidFill>
              </a:rPr>
            </a:br>
            <a:endParaRPr lang="en-US" sz="2000" b="1">
              <a:solidFill>
                <a:schemeClr val="bg1"/>
              </a:solidFill>
            </a:endParaRPr>
          </a:p>
        </p:txBody>
      </p:sp>
      <p:sp>
        <p:nvSpPr>
          <p:cNvPr id="13319" name="Oval 26"/>
          <p:cNvSpPr>
            <a:spLocks noChangeArrowheads="1"/>
          </p:cNvSpPr>
          <p:nvPr/>
        </p:nvSpPr>
        <p:spPr bwMode="auto">
          <a:xfrm>
            <a:off x="7391400" y="1752600"/>
            <a:ext cx="1676400" cy="1676400"/>
          </a:xfrm>
          <a:prstGeom prst="ellipse">
            <a:avLst/>
          </a:prstGeom>
          <a:solidFill>
            <a:schemeClr val="bg1"/>
          </a:solidFill>
          <a:ln w="57150" algn="ctr">
            <a:solidFill>
              <a:srgbClr val="828282"/>
            </a:solidFill>
            <a:round/>
            <a:headEnd/>
            <a:tailEnd/>
          </a:ln>
        </p:spPr>
        <p:txBody>
          <a:bodyPr lIns="0" tIns="0" rIns="182880" bIns="0"/>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2400" b="1">
                <a:solidFill>
                  <a:schemeClr val="bg1"/>
                </a:solidFill>
              </a:rPr>
              <a:t/>
            </a:r>
            <a:br>
              <a:rPr lang="en-US" sz="2400" b="1">
                <a:solidFill>
                  <a:schemeClr val="bg1"/>
                </a:solidFill>
              </a:rPr>
            </a:br>
            <a:endParaRPr lang="en-US" sz="2000" b="1">
              <a:solidFill>
                <a:schemeClr val="bg1"/>
              </a:solidFill>
            </a:endParaRPr>
          </a:p>
        </p:txBody>
      </p:sp>
      <p:sp>
        <p:nvSpPr>
          <p:cNvPr id="13320" name="TextBox 29"/>
          <p:cNvSpPr txBox="1">
            <a:spLocks noChangeArrowheads="1"/>
          </p:cNvSpPr>
          <p:nvPr/>
        </p:nvSpPr>
        <p:spPr bwMode="auto">
          <a:xfrm>
            <a:off x="152400" y="2357438"/>
            <a:ext cx="167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r>
              <a:rPr lang="en-US" sz="2000" b="1">
                <a:solidFill>
                  <a:schemeClr val="bg1"/>
                </a:solidFill>
              </a:rPr>
              <a:t>Авторитет</a:t>
            </a:r>
            <a:endParaRPr lang="en-US" sz="1400">
              <a:solidFill>
                <a:schemeClr val="bg1"/>
              </a:solidFill>
            </a:endParaRPr>
          </a:p>
        </p:txBody>
      </p:sp>
      <p:cxnSp>
        <p:nvCxnSpPr>
          <p:cNvPr id="13321" name="Straight Connector 32"/>
          <p:cNvCxnSpPr>
            <a:cxnSpLocks noChangeShapeType="1"/>
          </p:cNvCxnSpPr>
          <p:nvPr/>
        </p:nvCxnSpPr>
        <p:spPr bwMode="auto">
          <a:xfrm rot="16200000" flipH="1">
            <a:off x="1972469" y="2734469"/>
            <a:ext cx="246062" cy="1295400"/>
          </a:xfrm>
          <a:prstGeom prst="line">
            <a:avLst/>
          </a:prstGeom>
          <a:noFill/>
          <a:ln w="57150" algn="ctr">
            <a:solidFill>
              <a:srgbClr val="828282"/>
            </a:solidFill>
            <a:round/>
            <a:headEnd/>
            <a:tailEnd/>
          </a:ln>
          <a:extLst>
            <a:ext uri="{909E8E84-426E-40DD-AFC4-6F175D3DCCD1}">
              <a14:hiddenFill xmlns:a14="http://schemas.microsoft.com/office/drawing/2010/main">
                <a:noFill/>
              </a14:hiddenFill>
            </a:ext>
          </a:extLst>
        </p:spPr>
      </p:cxnSp>
      <p:sp>
        <p:nvSpPr>
          <p:cNvPr id="13322" name="Rectangle 2"/>
          <p:cNvSpPr>
            <a:spLocks noGrp="1" noChangeArrowheads="1"/>
          </p:cNvSpPr>
          <p:nvPr>
            <p:ph type="title" idx="4294967295"/>
          </p:nvPr>
        </p:nvSpPr>
        <p:spPr>
          <a:xfrm>
            <a:off x="152400" y="304800"/>
            <a:ext cx="8915400" cy="457200"/>
          </a:xfrm>
        </p:spPr>
        <p:txBody>
          <a:bodyPr/>
          <a:lstStyle/>
          <a:p>
            <a:r>
              <a:rPr lang="en-US" i="1" smtClean="0">
                <a:latin typeface="Arial" panose="020B0604020202020204" pitchFamily="34" charset="0"/>
              </a:rPr>
              <a:t>WEB OF SCIENCE – </a:t>
            </a:r>
            <a:r>
              <a:rPr lang="en-US" smtClean="0">
                <a:latin typeface="Arial" panose="020B0604020202020204" pitchFamily="34" charset="0"/>
              </a:rPr>
              <a:t>ОСНОВНЫЕ ПРЕИМУЩЕСТВА</a:t>
            </a:r>
            <a:r>
              <a:rPr lang="en-US" sz="2400" smtClean="0">
                <a:latin typeface="Arial" panose="020B0604020202020204" pitchFamily="34" charset="0"/>
              </a:rPr>
              <a:t> </a:t>
            </a:r>
          </a:p>
        </p:txBody>
      </p:sp>
      <p:sp>
        <p:nvSpPr>
          <p:cNvPr id="24" name="Rectangle 3"/>
          <p:cNvSpPr>
            <a:spLocks noChangeArrowheads="1"/>
          </p:cNvSpPr>
          <p:nvPr/>
        </p:nvSpPr>
        <p:spPr bwMode="auto">
          <a:xfrm>
            <a:off x="533400" y="3429000"/>
            <a:ext cx="8229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spcBef>
                <a:spcPct val="5000"/>
              </a:spcBef>
              <a:buClr>
                <a:schemeClr val="tx1"/>
              </a:buClr>
            </a:pPr>
            <a:r>
              <a:rPr lang="en-US" altLang="en-US" sz="2400">
                <a:solidFill>
                  <a:schemeClr val="tx1"/>
                </a:solidFill>
              </a:rPr>
              <a:t>А</a:t>
            </a:r>
            <a:r>
              <a:rPr lang="ru-RU" altLang="en-US" sz="2400">
                <a:solidFill>
                  <a:schemeClr val="tx1"/>
                </a:solidFill>
              </a:rPr>
              <a:t>вторизированный отбор содерж</a:t>
            </a:r>
            <a:r>
              <a:rPr lang="en-US" altLang="en-US" sz="2400">
                <a:solidFill>
                  <a:schemeClr val="tx1"/>
                </a:solidFill>
              </a:rPr>
              <a:t>а</a:t>
            </a:r>
            <a:r>
              <a:rPr lang="ru-RU" altLang="en-US" sz="2400">
                <a:solidFill>
                  <a:schemeClr val="tx1"/>
                </a:solidFill>
              </a:rPr>
              <a:t>ни</a:t>
            </a:r>
            <a:r>
              <a:rPr lang="en-US" altLang="en-US" sz="2400">
                <a:solidFill>
                  <a:schemeClr val="tx1"/>
                </a:solidFill>
              </a:rPr>
              <a:t>я</a:t>
            </a:r>
          </a:p>
          <a:p>
            <a:pPr lvl="1">
              <a:spcBef>
                <a:spcPct val="5000"/>
              </a:spcBef>
              <a:buClr>
                <a:schemeClr val="tx2"/>
              </a:buClr>
              <a:buFontTx/>
              <a:buChar char="•"/>
            </a:pPr>
            <a:r>
              <a:rPr lang="en-US" altLang="en-US" sz="1800">
                <a:solidFill>
                  <a:schemeClr val="tx1"/>
                </a:solidFill>
              </a:rPr>
              <a:t>специалисты Thomson Reuters оценивают журналы чтобы убедиться, что содержание авторитетно</a:t>
            </a:r>
            <a:r>
              <a:rPr lang="pl-PL" altLang="en-US" sz="1800">
                <a:solidFill>
                  <a:schemeClr val="tx1"/>
                </a:solidFill>
              </a:rPr>
              <a:t> </a:t>
            </a:r>
            <a:r>
              <a:rPr lang="en-US" altLang="en-US" sz="1800">
                <a:solidFill>
                  <a:schemeClr val="tx1"/>
                </a:solidFill>
              </a:rPr>
              <a:t>и надежно</a:t>
            </a:r>
            <a:r>
              <a:rPr lang="en-US" altLang="en-US"/>
              <a:t>  </a:t>
            </a:r>
            <a:r>
              <a:rPr lang="pl-PL" altLang="en-US" sz="2000"/>
              <a:t> </a:t>
            </a:r>
            <a:endParaRPr lang="ru-RU" altLang="en-US" sz="2000"/>
          </a:p>
          <a:p>
            <a:pPr lvl="1">
              <a:spcBef>
                <a:spcPct val="5000"/>
              </a:spcBef>
              <a:buClr>
                <a:schemeClr val="tx2"/>
              </a:buClr>
              <a:buFontTx/>
              <a:buChar char="•"/>
            </a:pPr>
            <a:r>
              <a:rPr lang="en-US" altLang="en-US" sz="1800">
                <a:solidFill>
                  <a:schemeClr val="tx1"/>
                </a:solidFill>
              </a:rPr>
              <a:t>Thomson</a:t>
            </a:r>
            <a:r>
              <a:rPr lang="pl-PL" altLang="en-US" sz="1800">
                <a:solidFill>
                  <a:schemeClr val="tx1"/>
                </a:solidFill>
              </a:rPr>
              <a:t> </a:t>
            </a:r>
            <a:r>
              <a:rPr lang="en-US" altLang="en-US" sz="1800">
                <a:solidFill>
                  <a:schemeClr val="tx1"/>
                </a:solidFill>
              </a:rPr>
              <a:t>R</a:t>
            </a:r>
            <a:r>
              <a:rPr lang="pl-PL" altLang="en-US" sz="1800">
                <a:solidFill>
                  <a:schemeClr val="tx1"/>
                </a:solidFill>
              </a:rPr>
              <a:t>euters</a:t>
            </a:r>
            <a:r>
              <a:rPr lang="en-US" altLang="en-US" sz="1800">
                <a:solidFill>
                  <a:schemeClr val="tx1"/>
                </a:solidFill>
              </a:rPr>
              <a:t> проводит независимую оценку журналов всех видов.</a:t>
            </a:r>
            <a:r>
              <a:rPr lang="pl-PL" altLang="en-US" sz="1800">
                <a:solidFill>
                  <a:schemeClr val="tx1"/>
                </a:solidFill>
              </a:rPr>
              <a:t> O</a:t>
            </a:r>
            <a:r>
              <a:rPr lang="en-US" altLang="en-US" sz="1800">
                <a:solidFill>
                  <a:schemeClr val="tx1"/>
                </a:solidFill>
              </a:rPr>
              <a:t>ценивание</a:t>
            </a:r>
            <a:r>
              <a:rPr lang="pl-PL" altLang="en-US" sz="1800">
                <a:solidFill>
                  <a:schemeClr val="tx1"/>
                </a:solidFill>
              </a:rPr>
              <a:t>:</a:t>
            </a:r>
          </a:p>
          <a:p>
            <a:pPr lvl="1">
              <a:spcBef>
                <a:spcPct val="5000"/>
              </a:spcBef>
              <a:buClr>
                <a:schemeClr val="tx1"/>
              </a:buClr>
              <a:buFont typeface="Arial" panose="020B0604020202020204" pitchFamily="34" charset="0"/>
              <a:buNone/>
            </a:pPr>
            <a:endParaRPr lang="pl-PL" altLang="en-US" sz="1800">
              <a:solidFill>
                <a:schemeClr val="tx1"/>
              </a:solidFill>
            </a:endParaRPr>
          </a:p>
        </p:txBody>
      </p:sp>
      <p:sp>
        <p:nvSpPr>
          <p:cNvPr id="13324" name="Text Box 17"/>
          <p:cNvSpPr txBox="1">
            <a:spLocks noChangeArrowheads="1"/>
          </p:cNvSpPr>
          <p:nvPr/>
        </p:nvSpPr>
        <p:spPr bwMode="auto">
          <a:xfrm>
            <a:off x="2133600" y="5257800"/>
            <a:ext cx="822960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lIns="0" tIns="0" rIns="0" bIns="0" anchor="b">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lvl="2">
              <a:lnSpc>
                <a:spcPct val="90000"/>
              </a:lnSpc>
              <a:buFont typeface="Arial" panose="020B0604020202020204" pitchFamily="34" charset="0"/>
              <a:buChar char="–"/>
            </a:pPr>
            <a:r>
              <a:rPr lang="pl-PL" altLang="en-US" sz="1800"/>
              <a:t> </a:t>
            </a:r>
            <a:r>
              <a:rPr lang="en-US" altLang="en-US" sz="1800">
                <a:solidFill>
                  <a:schemeClr val="tx1"/>
                </a:solidFill>
              </a:rPr>
              <a:t>Журналы коммерчески</a:t>
            </a:r>
            <a:r>
              <a:rPr lang="ru-RU" altLang="en-US" sz="1800">
                <a:solidFill>
                  <a:schemeClr val="tx1"/>
                </a:solidFill>
              </a:rPr>
              <a:t>х</a:t>
            </a:r>
            <a:r>
              <a:rPr lang="en-US" altLang="en-US" sz="1800">
                <a:solidFill>
                  <a:schemeClr val="tx1"/>
                </a:solidFill>
              </a:rPr>
              <a:t> издательств</a:t>
            </a:r>
            <a:endParaRPr lang="ru-RU" altLang="en-US" sz="1800">
              <a:solidFill>
                <a:schemeClr val="tx1"/>
              </a:solidFill>
            </a:endParaRPr>
          </a:p>
          <a:p>
            <a:pPr lvl="2">
              <a:lnSpc>
                <a:spcPct val="90000"/>
              </a:lnSpc>
              <a:buFont typeface="Arial" panose="020B0604020202020204" pitchFamily="34" charset="0"/>
              <a:buChar char="–"/>
            </a:pPr>
            <a:r>
              <a:rPr lang="ru-RU" altLang="en-US" sz="1800"/>
              <a:t> </a:t>
            </a:r>
            <a:r>
              <a:rPr lang="en-US" altLang="en-US" sz="1800">
                <a:solidFill>
                  <a:schemeClr val="tx1"/>
                </a:solidFill>
              </a:rPr>
              <a:t>Журналы академического </a:t>
            </a:r>
            <a:r>
              <a:rPr lang="ru-RU" altLang="en-US" sz="1800">
                <a:solidFill>
                  <a:schemeClr val="tx1"/>
                </a:solidFill>
              </a:rPr>
              <a:t>со</a:t>
            </a:r>
            <a:r>
              <a:rPr lang="en-US" altLang="en-US" sz="1800">
                <a:solidFill>
                  <a:schemeClr val="tx1"/>
                </a:solidFill>
              </a:rPr>
              <a:t>общества </a:t>
            </a:r>
            <a:endParaRPr lang="ru-RU" altLang="en-US" sz="1800">
              <a:solidFill>
                <a:schemeClr val="tx1"/>
              </a:solidFill>
            </a:endParaRPr>
          </a:p>
          <a:p>
            <a:pPr lvl="2">
              <a:lnSpc>
                <a:spcPct val="90000"/>
              </a:lnSpc>
              <a:buFont typeface="Arial" panose="020B0604020202020204" pitchFamily="34" charset="0"/>
              <a:buChar char="–"/>
            </a:pPr>
            <a:r>
              <a:rPr lang="ru-RU" altLang="en-US" sz="1800"/>
              <a:t> </a:t>
            </a:r>
            <a:r>
              <a:rPr lang="en-US" altLang="en-US" sz="1800">
                <a:solidFill>
                  <a:schemeClr val="tx1"/>
                </a:solidFill>
              </a:rPr>
              <a:t>Журналы</a:t>
            </a:r>
            <a:r>
              <a:rPr lang="pl-PL" altLang="en-US" sz="1800">
                <a:solidFill>
                  <a:schemeClr val="tx1"/>
                </a:solidFill>
              </a:rPr>
              <a:t> </a:t>
            </a:r>
            <a:r>
              <a:rPr lang="en-US" altLang="en-US" sz="1800">
                <a:solidFill>
                  <a:schemeClr val="tx1"/>
                </a:solidFill>
              </a:rPr>
              <a:t>открыто</a:t>
            </a:r>
            <a:r>
              <a:rPr lang="ru-RU" altLang="en-US" sz="1800">
                <a:solidFill>
                  <a:schemeClr val="tx1"/>
                </a:solidFill>
              </a:rPr>
              <a:t>го</a:t>
            </a:r>
            <a:r>
              <a:rPr lang="en-US" altLang="en-US" sz="1800">
                <a:solidFill>
                  <a:schemeClr val="tx1"/>
                </a:solidFill>
              </a:rPr>
              <a:t> доступ</a:t>
            </a:r>
            <a:r>
              <a:rPr lang="ru-RU" altLang="en-US" sz="1800">
                <a:solidFill>
                  <a:schemeClr val="tx1"/>
                </a:solidFill>
              </a:rPr>
              <a:t>а </a:t>
            </a:r>
            <a:r>
              <a:rPr lang="pl-PL" altLang="en-US" sz="1800">
                <a:solidFill>
                  <a:schemeClr val="tx1"/>
                </a:solidFill>
              </a:rPr>
              <a:t>(</a:t>
            </a:r>
            <a:r>
              <a:rPr lang="en-US" altLang="en-US" sz="1800">
                <a:solidFill>
                  <a:schemeClr val="tx1"/>
                </a:solidFill>
              </a:rPr>
              <a:t>Open Access</a:t>
            </a:r>
            <a:r>
              <a:rPr lang="pl-PL" altLang="en-US" sz="1800">
                <a:solidFill>
                  <a:schemeClr val="tx1"/>
                </a:solidFill>
              </a:rPr>
              <a:t>)</a:t>
            </a:r>
            <a:r>
              <a:rPr lang="en-US" altLang="en-US" sz="1800">
                <a:solidFill>
                  <a:schemeClr val="tx1"/>
                </a:solidFill>
              </a:rPr>
              <a:t> </a:t>
            </a:r>
            <a:endParaRPr lang="ru-RU" altLang="en-US" sz="1800">
              <a:solidFill>
                <a:schemeClr val="tx1"/>
              </a:solidFill>
            </a:endParaRPr>
          </a:p>
          <a:p>
            <a:pPr lvl="2">
              <a:lnSpc>
                <a:spcPct val="90000"/>
              </a:lnSpc>
              <a:buFont typeface="Arial" panose="020B0604020202020204" pitchFamily="34" charset="0"/>
              <a:buChar char="–"/>
            </a:pPr>
            <a:r>
              <a:rPr lang="ru-RU" altLang="en-US" sz="1800"/>
              <a:t> </a:t>
            </a:r>
            <a:r>
              <a:rPr lang="en-US" altLang="en-US" sz="1800">
                <a:solidFill>
                  <a:schemeClr val="tx1"/>
                </a:solidFill>
              </a:rPr>
              <a:t>Электронные журналы </a:t>
            </a:r>
            <a:r>
              <a:rPr lang="pl-PL" altLang="en-US" sz="1800">
                <a:solidFill>
                  <a:schemeClr val="tx1"/>
                </a:solidFill>
              </a:rPr>
              <a:t> (</a:t>
            </a:r>
            <a:r>
              <a:rPr lang="ru-RU" altLang="en-US" sz="1800">
                <a:solidFill>
                  <a:schemeClr val="tx1"/>
                </a:solidFill>
              </a:rPr>
              <a:t>е</a:t>
            </a:r>
            <a:r>
              <a:rPr lang="pl-PL" altLang="en-US" sz="1800">
                <a:solidFill>
                  <a:schemeClr val="tx1"/>
                </a:solidFill>
              </a:rPr>
              <a:t>-</a:t>
            </a:r>
            <a:r>
              <a:rPr lang="en-US" altLang="en-US" sz="1800">
                <a:solidFill>
                  <a:schemeClr val="tx1"/>
                </a:solidFill>
              </a:rPr>
              <a:t>журналы</a:t>
            </a:r>
            <a:r>
              <a:rPr lang="pl-PL" altLang="en-US" sz="1800">
                <a:solidFill>
                  <a:schemeClr val="tx1"/>
                </a:solidFill>
              </a:rPr>
              <a:t>)</a:t>
            </a:r>
            <a:endParaRPr lang="en-US" altLang="en-US" sz="1800">
              <a:solidFill>
                <a:schemeClr val="tx1"/>
              </a:solidFill>
            </a:endParaRPr>
          </a:p>
          <a:p>
            <a:pPr>
              <a:lnSpc>
                <a:spcPct val="90000"/>
              </a:lnSpc>
              <a:spcBef>
                <a:spcPct val="50000"/>
              </a:spcBef>
            </a:pPr>
            <a:endParaRPr lang="en-US" sz="180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pl-PL" smtClean="0">
                <a:latin typeface="Arial" panose="020B0604020202020204" pitchFamily="34" charset="0"/>
              </a:rPr>
              <a:t> </a:t>
            </a:r>
            <a:endParaRPr lang="en-US" smtClean="0">
              <a:latin typeface="Arial" panose="020B0604020202020204" pitchFamily="34" charset="0"/>
            </a:endParaRPr>
          </a:p>
        </p:txBody>
      </p:sp>
      <p:sp>
        <p:nvSpPr>
          <p:cNvPr id="20483" name="Rectangle 3"/>
          <p:cNvSpPr>
            <a:spLocks noChangeArrowheads="1"/>
          </p:cNvSpPr>
          <p:nvPr/>
        </p:nvSpPr>
        <p:spPr bwMode="auto">
          <a:xfrm>
            <a:off x="323850" y="0"/>
            <a:ext cx="8382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lnSpc>
                <a:spcPct val="90000"/>
              </a:lnSpc>
            </a:pPr>
            <a:r>
              <a:rPr lang="pl-PL"/>
              <a:t>     </a:t>
            </a:r>
            <a:r>
              <a:rPr lang="en-US"/>
              <a:t>Web of Science</a:t>
            </a:r>
            <a:r>
              <a:rPr lang="ru-RU"/>
              <a:t> – Статистика</a:t>
            </a:r>
            <a:r>
              <a:rPr lang="pl-PL"/>
              <a:t> </a:t>
            </a:r>
            <a:r>
              <a:rPr lang="ru-RU"/>
              <a:t>о</a:t>
            </a:r>
            <a:r>
              <a:rPr lang="pl-PL"/>
              <a:t> </a:t>
            </a:r>
            <a:r>
              <a:rPr lang="ru-RU"/>
              <a:t>цитированиях</a:t>
            </a:r>
            <a:r>
              <a:rPr lang="pl-PL" sz="2400"/>
              <a:t> </a:t>
            </a:r>
            <a:endParaRPr lang="en-US" sz="2400"/>
          </a:p>
        </p:txBody>
      </p:sp>
      <p:pic>
        <p:nvPicPr>
          <p:cNvPr id="20484" name="Picture 27"/>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a:stretch>
            <a:fillRect/>
          </a:stretch>
        </p:blipFill>
        <p:spPr>
          <a:xfrm>
            <a:off x="982663" y="1600200"/>
            <a:ext cx="7239000" cy="3124200"/>
          </a:xfrm>
        </p:spPr>
      </p:pic>
      <p:sp>
        <p:nvSpPr>
          <p:cNvPr id="20485" name="Rectangle 6"/>
          <p:cNvSpPr>
            <a:spLocks noChangeArrowheads="1"/>
          </p:cNvSpPr>
          <p:nvPr/>
        </p:nvSpPr>
        <p:spPr bwMode="auto">
          <a:xfrm>
            <a:off x="533400" y="4791075"/>
            <a:ext cx="41910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nSpc>
                <a:spcPct val="90000"/>
              </a:lnSpc>
            </a:pPr>
            <a:r>
              <a:rPr lang="ru-RU" sz="1800">
                <a:solidFill>
                  <a:schemeClr val="tx1"/>
                </a:solidFill>
              </a:rPr>
              <a:t>Важнейшие показатели:</a:t>
            </a:r>
          </a:p>
          <a:p>
            <a:pPr>
              <a:lnSpc>
                <a:spcPct val="90000"/>
              </a:lnSpc>
            </a:pPr>
            <a:r>
              <a:rPr lang="ru-RU" sz="1800">
                <a:solidFill>
                  <a:schemeClr val="tx1"/>
                </a:solidFill>
              </a:rPr>
              <a:t> количество публикаций (290)</a:t>
            </a:r>
          </a:p>
          <a:p>
            <a:pPr>
              <a:lnSpc>
                <a:spcPct val="90000"/>
              </a:lnSpc>
            </a:pPr>
            <a:r>
              <a:rPr lang="ru-RU" sz="1800">
                <a:solidFill>
                  <a:schemeClr val="tx1"/>
                </a:solidFill>
              </a:rPr>
              <a:t> объём цитирования (116)</a:t>
            </a:r>
          </a:p>
          <a:p>
            <a:pPr>
              <a:lnSpc>
                <a:spcPct val="90000"/>
              </a:lnSpc>
            </a:pPr>
            <a:r>
              <a:rPr lang="ru-RU" sz="1800">
                <a:solidFill>
                  <a:schemeClr val="tx1"/>
                </a:solidFill>
              </a:rPr>
              <a:t> среднее цитирование на статью (0.4)</a:t>
            </a:r>
          </a:p>
          <a:p>
            <a:pPr>
              <a:lnSpc>
                <a:spcPct val="90000"/>
              </a:lnSpc>
            </a:pPr>
            <a:r>
              <a:rPr lang="ru-RU" sz="1800">
                <a:solidFill>
                  <a:schemeClr val="tx1"/>
                </a:solidFill>
              </a:rPr>
              <a:t> индекс Хирша (5)</a:t>
            </a:r>
          </a:p>
          <a:p>
            <a:pPr eaLnBrk="1" hangingPunct="1">
              <a:spcBef>
                <a:spcPct val="50000"/>
              </a:spcBef>
              <a:buClr>
                <a:schemeClr val="tx2"/>
              </a:buClr>
              <a:buFont typeface="Arial" panose="020B0604020202020204" pitchFamily="34" charset="0"/>
              <a:buNone/>
            </a:pPr>
            <a:endParaRPr lang="ru-RU" sz="1800">
              <a:solidFill>
                <a:schemeClr val="tx1"/>
              </a:solidFill>
              <a:latin typeface="Knowledge Regular"/>
            </a:endParaRPr>
          </a:p>
        </p:txBody>
      </p:sp>
      <p:pic>
        <p:nvPicPr>
          <p:cNvPr id="20486"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9450" y="4857750"/>
            <a:ext cx="2162175"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2"/>
          <p:cNvSpPr>
            <a:spLocks noGrp="1"/>
          </p:cNvSpPr>
          <p:nvPr>
            <p:ph type="title" idx="4294967295"/>
          </p:nvPr>
        </p:nvSpPr>
        <p:spPr>
          <a:xfrm>
            <a:off x="685800" y="3201988"/>
            <a:ext cx="7769225" cy="836612"/>
          </a:xfrm>
        </p:spPr>
        <p:txBody>
          <a:bodyPr/>
          <a:lstStyle/>
          <a:p>
            <a:r>
              <a:rPr lang="pl-PL" i="1" smtClean="0">
                <a:latin typeface="Arial" panose="020B0604020202020204" pitchFamily="34" charset="0"/>
              </a:rPr>
              <a:t>JOURNAL CITATION REPORTS</a:t>
            </a:r>
            <a:r>
              <a:rPr lang="pl-PL" smtClean="0">
                <a:latin typeface="Arial" panose="020B0604020202020204" pitchFamily="34" charset="0"/>
              </a:rPr>
              <a:t> </a:t>
            </a:r>
            <a:r>
              <a:rPr lang="ru-RU" smtClean="0">
                <a:latin typeface="Arial" panose="020B0604020202020204" pitchFamily="34" charset="0"/>
              </a:rPr>
              <a:t> И ИМПАКТ-ФАКТОР</a:t>
            </a:r>
            <a:endParaRPr lang="en-US" smtClean="0">
              <a:latin typeface="Arial" panose="020B0604020202020204" pitchFamily="34" charset="0"/>
            </a:endParaRPr>
          </a:p>
        </p:txBody>
      </p:sp>
      <p:sp>
        <p:nvSpPr>
          <p:cNvPr id="30723" name="Content Placeholder 3"/>
          <p:cNvSpPr>
            <a:spLocks noGrp="1"/>
          </p:cNvSpPr>
          <p:nvPr>
            <p:ph idx="4294967295"/>
          </p:nvPr>
        </p:nvSpPr>
        <p:spPr>
          <a:xfrm>
            <a:off x="917575" y="3581400"/>
            <a:ext cx="7845425" cy="2513013"/>
          </a:xfrm>
        </p:spPr>
        <p:txBody>
          <a:bodyPr/>
          <a:lstStyle/>
          <a:p>
            <a:pPr>
              <a:buFontTx/>
              <a:buNone/>
            </a:pPr>
            <a:endParaRPr lang="pl-PL" smtClean="0">
              <a:latin typeface="Arial" panose="020B0604020202020204" pitchFamily="34" charset="0"/>
            </a:endParaRPr>
          </a:p>
          <a:p>
            <a:r>
              <a:rPr lang="en-US" smtClean="0">
                <a:solidFill>
                  <a:schemeClr val="tx2"/>
                </a:solidFill>
                <a:latin typeface="Arial" panose="020B0604020202020204" pitchFamily="34" charset="0"/>
              </a:rPr>
              <a:t>Несколько слов о </a:t>
            </a:r>
            <a:r>
              <a:rPr lang="pl-PL" smtClean="0">
                <a:solidFill>
                  <a:schemeClr val="tx2"/>
                </a:solidFill>
                <a:latin typeface="Arial" panose="020B0604020202020204" pitchFamily="34" charset="0"/>
              </a:rPr>
              <a:t>JCR</a:t>
            </a:r>
            <a:r>
              <a:rPr lang="ru-RU" smtClean="0">
                <a:solidFill>
                  <a:schemeClr val="tx2"/>
                </a:solidFill>
                <a:latin typeface="Arial" panose="020B0604020202020204" pitchFamily="34" charset="0"/>
              </a:rPr>
              <a:t> </a:t>
            </a:r>
            <a:endParaRPr lang="pl-PL" smtClean="0">
              <a:solidFill>
                <a:schemeClr val="tx2"/>
              </a:solidFill>
              <a:latin typeface="Arial" panose="020B0604020202020204" pitchFamily="34" charset="0"/>
            </a:endParaRPr>
          </a:p>
          <a:p>
            <a:r>
              <a:rPr lang="ru-RU" smtClean="0">
                <a:solidFill>
                  <a:schemeClr val="tx2"/>
                </a:solidFill>
                <a:latin typeface="Arial" panose="020B0604020202020204" pitchFamily="34" charset="0"/>
              </a:rPr>
              <a:t>ИМПАКТ-ФАКТОР</a:t>
            </a:r>
            <a:r>
              <a:rPr lang="pl-PL" smtClean="0">
                <a:solidFill>
                  <a:schemeClr val="tx2"/>
                </a:solidFill>
                <a:latin typeface="Arial" panose="020B0604020202020204" pitchFamily="34" charset="0"/>
              </a:rPr>
              <a:t>: </a:t>
            </a:r>
            <a:r>
              <a:rPr lang="en-US" smtClean="0">
                <a:solidFill>
                  <a:schemeClr val="tx2"/>
                </a:solidFill>
                <a:latin typeface="Arial" panose="020B0604020202020204" pitchFamily="34" charset="0"/>
              </a:rPr>
              <a:t>Определение </a:t>
            </a:r>
            <a:endParaRPr lang="ru-RU" smtClean="0">
              <a:solidFill>
                <a:schemeClr val="tx2"/>
              </a:solidFill>
              <a:latin typeface="Arial" panose="020B0604020202020204" pitchFamily="34" charset="0"/>
            </a:endParaRPr>
          </a:p>
          <a:p>
            <a:r>
              <a:rPr lang="ru-RU" smtClean="0">
                <a:solidFill>
                  <a:schemeClr val="tx2"/>
                </a:solidFill>
                <a:latin typeface="Arial" panose="020B0604020202020204" pitchFamily="34" charset="0"/>
              </a:rPr>
              <a:t>К</a:t>
            </a:r>
            <a:r>
              <a:rPr lang="en-US" smtClean="0">
                <a:solidFill>
                  <a:schemeClr val="tx2"/>
                </a:solidFill>
                <a:latin typeface="Arial" panose="020B0604020202020204" pitchFamily="34" charset="0"/>
              </a:rPr>
              <a:t>ак им </a:t>
            </a:r>
            <a:r>
              <a:rPr lang="ru-RU" smtClean="0">
                <a:solidFill>
                  <a:schemeClr val="tx2"/>
                </a:solidFill>
                <a:latin typeface="Arial" panose="020B0604020202020204" pitchFamily="34" charset="0"/>
              </a:rPr>
              <a:t>п</a:t>
            </a:r>
            <a:r>
              <a:rPr lang="en-US" smtClean="0">
                <a:solidFill>
                  <a:schemeClr val="tx2"/>
                </a:solidFill>
                <a:latin typeface="Arial" panose="020B0604020202020204" pitchFamily="34" charset="0"/>
              </a:rPr>
              <a:t>равильно</a:t>
            </a:r>
            <a:r>
              <a:rPr lang="ru-RU" smtClean="0">
                <a:solidFill>
                  <a:schemeClr val="tx2"/>
                </a:solidFill>
                <a:latin typeface="Arial" panose="020B0604020202020204" pitchFamily="34" charset="0"/>
              </a:rPr>
              <a:t> </a:t>
            </a:r>
            <a:r>
              <a:rPr lang="en-US" smtClean="0">
                <a:solidFill>
                  <a:schemeClr val="tx2"/>
                </a:solidFill>
                <a:latin typeface="Arial" panose="020B0604020202020204" pitchFamily="34" charset="0"/>
              </a:rPr>
              <a:t>пользоваться</a:t>
            </a:r>
            <a:r>
              <a:rPr lang="ru-RU" smtClean="0">
                <a:latin typeface="Arial" panose="020B0604020202020204" pitchFamily="34" charset="0"/>
              </a:rPr>
              <a:t> </a:t>
            </a:r>
          </a:p>
          <a:p>
            <a:pPr>
              <a:buFontTx/>
              <a:buNone/>
            </a:pPr>
            <a:r>
              <a:rPr lang="ru-RU" smtClean="0">
                <a:latin typeface="Arial" panose="020B0604020202020204" pitchFamily="34" charset="0"/>
              </a:rPr>
              <a:t> </a:t>
            </a:r>
            <a:endParaRPr lang="en-US" smtClean="0">
              <a:latin typeface="Arial" panose="020B0604020202020204" pitchFamily="34" charset="0"/>
            </a:endParaRPr>
          </a:p>
        </p:txBody>
      </p:sp>
      <p:sp>
        <p:nvSpPr>
          <p:cNvPr id="2" name="Slide Number Placeholder 1"/>
          <p:cNvSpPr txBox="1">
            <a:spLocks noGrp="1"/>
          </p:cNvSpPr>
          <p:nvPr/>
        </p:nvSpPr>
        <p:spPr bwMode="auto">
          <a:xfrm>
            <a:off x="8424863" y="6394450"/>
            <a:ext cx="457200" cy="231775"/>
          </a:xfrm>
          <a:prstGeom prst="rect">
            <a:avLst/>
          </a:prstGeom>
          <a:noFill/>
          <a:ln>
            <a:miter lim="800000"/>
            <a:headEnd/>
            <a:tailEnd/>
          </a:ln>
        </p:spPr>
        <p:txBody>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r" eaLnBrk="1" hangingPunct="1"/>
            <a:fld id="{73D1A2CE-2074-4B5A-BD7C-45CB2769F814}" type="slidenum">
              <a:rPr lang="en-US" sz="900">
                <a:solidFill>
                  <a:schemeClr val="tx1"/>
                </a:solidFill>
              </a:rPr>
              <a:pPr algn="r" eaLnBrk="1" hangingPunct="1"/>
              <a:t>6</a:t>
            </a:fld>
            <a:endParaRPr lang="en-US" sz="900">
              <a:solidFill>
                <a:schemeClr val="tx1"/>
              </a:solidFill>
            </a:endParaRPr>
          </a:p>
        </p:txBody>
      </p:sp>
      <p:pic>
        <p:nvPicPr>
          <p:cNvPr id="30725" name="Picture 4" descr="timely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810000"/>
            <a:ext cx="2819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838200" y="228600"/>
            <a:ext cx="7369175" cy="836613"/>
          </a:xfrm>
        </p:spPr>
        <p:txBody>
          <a:bodyPr/>
          <a:lstStyle/>
          <a:p>
            <a:r>
              <a:rPr lang="pl-PL" smtClean="0">
                <a:latin typeface="Arial" panose="020B0604020202020204" pitchFamily="34" charset="0"/>
              </a:rPr>
              <a:t>JOURNAL CITATION REPORTS:</a:t>
            </a:r>
            <a:endParaRPr lang="en-US" smtClean="0">
              <a:latin typeface="Arial" panose="020B0604020202020204" pitchFamily="34" charset="0"/>
            </a:endParaRPr>
          </a:p>
        </p:txBody>
      </p:sp>
      <p:sp>
        <p:nvSpPr>
          <p:cNvPr id="31747" name="Rectangle 3"/>
          <p:cNvSpPr>
            <a:spLocks noGrp="1" noChangeArrowheads="1"/>
          </p:cNvSpPr>
          <p:nvPr>
            <p:ph type="body" idx="4294967295"/>
          </p:nvPr>
        </p:nvSpPr>
        <p:spPr/>
        <p:txBody>
          <a:bodyPr/>
          <a:lstStyle/>
          <a:p>
            <a:r>
              <a:rPr lang="en-US" b="1" dirty="0" err="1" smtClean="0">
                <a:latin typeface="Arial" panose="020B0604020202020204" pitchFamily="34" charset="0"/>
              </a:rPr>
              <a:t>Уникальный</a:t>
            </a:r>
            <a:r>
              <a:rPr lang="en-US" b="1" dirty="0" smtClean="0">
                <a:latin typeface="Arial" panose="020B0604020202020204" pitchFamily="34" charset="0"/>
              </a:rPr>
              <a:t> </a:t>
            </a:r>
            <a:r>
              <a:rPr lang="en-US" b="1" dirty="0" err="1" smtClean="0">
                <a:latin typeface="Arial" panose="020B0604020202020204" pitchFamily="34" charset="0"/>
              </a:rPr>
              <a:t>инструмент</a:t>
            </a:r>
            <a:r>
              <a:rPr lang="ru-RU" b="1" dirty="0" smtClean="0">
                <a:latin typeface="Arial" panose="020B0604020202020204" pitchFamily="34" charset="0"/>
              </a:rPr>
              <a:t> для </a:t>
            </a:r>
            <a:r>
              <a:rPr lang="en-US" b="1" dirty="0" err="1" smtClean="0">
                <a:latin typeface="Arial" panose="020B0604020202020204" pitchFamily="34" charset="0"/>
              </a:rPr>
              <a:t>сравнени</a:t>
            </a:r>
            <a:r>
              <a:rPr lang="ru-RU" b="1" dirty="0" smtClean="0">
                <a:latin typeface="Arial" panose="020B0604020202020204" pitchFamily="34" charset="0"/>
              </a:rPr>
              <a:t>я </a:t>
            </a:r>
            <a:r>
              <a:rPr lang="en-US" b="1" dirty="0" smtClean="0">
                <a:latin typeface="Arial" panose="020B0604020202020204" pitchFamily="34" charset="0"/>
              </a:rPr>
              <a:t>и </a:t>
            </a:r>
            <a:r>
              <a:rPr lang="en-US" b="1" dirty="0" err="1" smtClean="0">
                <a:latin typeface="Arial" panose="020B0604020202020204" pitchFamily="34" charset="0"/>
              </a:rPr>
              <a:t>оцен</a:t>
            </a:r>
            <a:r>
              <a:rPr lang="ru-RU" b="1" dirty="0" err="1" smtClean="0">
                <a:latin typeface="Arial" panose="020B0604020202020204" pitchFamily="34" charset="0"/>
              </a:rPr>
              <a:t>ки</a:t>
            </a:r>
            <a:r>
              <a:rPr lang="ru-RU" b="1" dirty="0" smtClean="0">
                <a:latin typeface="Arial" panose="020B0604020202020204" pitchFamily="34" charset="0"/>
              </a:rPr>
              <a:t> </a:t>
            </a:r>
            <a:r>
              <a:rPr lang="en-US" b="1" dirty="0" err="1" smtClean="0">
                <a:latin typeface="Arial" panose="020B0604020202020204" pitchFamily="34" charset="0"/>
              </a:rPr>
              <a:t>журна</a:t>
            </a:r>
            <a:r>
              <a:rPr lang="ru-RU" b="1" dirty="0" smtClean="0">
                <a:latin typeface="Arial" panose="020B0604020202020204" pitchFamily="34" charset="0"/>
              </a:rPr>
              <a:t>лов</a:t>
            </a:r>
          </a:p>
          <a:p>
            <a:pPr lvl="1"/>
            <a:r>
              <a:rPr lang="en-US" dirty="0" err="1" smtClean="0">
                <a:latin typeface="Arial" panose="020B0604020202020204" pitchFamily="34" charset="0"/>
              </a:rPr>
              <a:t>Содерж</a:t>
            </a:r>
            <a:r>
              <a:rPr lang="ru-RU" dirty="0" err="1" smtClean="0">
                <a:latin typeface="Arial" panose="020B0604020202020204" pitchFamily="34" charset="0"/>
              </a:rPr>
              <a:t>ит</a:t>
            </a:r>
            <a:r>
              <a:rPr lang="ru-RU" dirty="0" smtClean="0">
                <a:latin typeface="Arial" panose="020B0604020202020204" pitchFamily="34" charset="0"/>
              </a:rPr>
              <a:t> </a:t>
            </a:r>
            <a:r>
              <a:rPr lang="en-US" dirty="0" err="1" smtClean="0">
                <a:latin typeface="Arial" panose="020B0604020202020204" pitchFamily="34" charset="0"/>
              </a:rPr>
              <a:t>информаци</a:t>
            </a:r>
            <a:r>
              <a:rPr lang="ru-RU" dirty="0" smtClean="0">
                <a:latin typeface="Arial" panose="020B0604020202020204" pitchFamily="34" charset="0"/>
              </a:rPr>
              <a:t>ю</a:t>
            </a:r>
            <a:r>
              <a:rPr lang="en-US" dirty="0" smtClean="0">
                <a:latin typeface="Arial" panose="020B0604020202020204" pitchFamily="34" charset="0"/>
              </a:rPr>
              <a:t> о </a:t>
            </a:r>
            <a:r>
              <a:rPr lang="en-US" dirty="0" err="1" smtClean="0">
                <a:latin typeface="Arial" panose="020B0604020202020204" pitchFamily="34" charset="0"/>
              </a:rPr>
              <a:t>наиболее</a:t>
            </a:r>
            <a:r>
              <a:rPr lang="en-US" dirty="0" smtClean="0">
                <a:latin typeface="Arial" panose="020B0604020202020204" pitchFamily="34" charset="0"/>
              </a:rPr>
              <a:t> </a:t>
            </a:r>
            <a:r>
              <a:rPr lang="en-US" dirty="0" err="1" smtClean="0">
                <a:latin typeface="Arial" panose="020B0604020202020204" pitchFamily="34" charset="0"/>
              </a:rPr>
              <a:t>влиятельных</a:t>
            </a:r>
            <a:r>
              <a:rPr lang="en-US" dirty="0" smtClean="0">
                <a:latin typeface="Arial" panose="020B0604020202020204" pitchFamily="34" charset="0"/>
              </a:rPr>
              <a:t> </a:t>
            </a:r>
            <a:r>
              <a:rPr lang="en-US" dirty="0" err="1" smtClean="0">
                <a:latin typeface="Arial" panose="020B0604020202020204" pitchFamily="34" charset="0"/>
              </a:rPr>
              <a:t>научных</a:t>
            </a:r>
            <a:r>
              <a:rPr lang="en-US" dirty="0" smtClean="0">
                <a:latin typeface="Arial" panose="020B0604020202020204" pitchFamily="34" charset="0"/>
              </a:rPr>
              <a:t> </a:t>
            </a:r>
            <a:r>
              <a:rPr lang="en-US" dirty="0" err="1" smtClean="0">
                <a:latin typeface="Arial" panose="020B0604020202020204" pitchFamily="34" charset="0"/>
              </a:rPr>
              <a:t>журнал</a:t>
            </a:r>
            <a:r>
              <a:rPr lang="ru-RU" dirty="0" smtClean="0">
                <a:latin typeface="Arial" panose="020B0604020202020204" pitchFamily="34" charset="0"/>
              </a:rPr>
              <a:t>ах</a:t>
            </a:r>
            <a:r>
              <a:rPr lang="en-US" dirty="0" smtClean="0">
                <a:latin typeface="Arial" panose="020B0604020202020204" pitchFamily="34" charset="0"/>
              </a:rPr>
              <a:t> в </a:t>
            </a:r>
            <a:r>
              <a:rPr lang="en-US" dirty="0" err="1" smtClean="0">
                <a:latin typeface="Arial" panose="020B0604020202020204" pitchFamily="34" charset="0"/>
              </a:rPr>
              <a:t>области</a:t>
            </a:r>
            <a:r>
              <a:rPr lang="en-US" dirty="0" smtClean="0">
                <a:latin typeface="Arial" panose="020B0604020202020204" pitchFamily="34" charset="0"/>
              </a:rPr>
              <a:t> </a:t>
            </a:r>
            <a:r>
              <a:rPr lang="en-US" dirty="0" err="1" smtClean="0">
                <a:latin typeface="Arial" panose="020B0604020202020204" pitchFamily="34" charset="0"/>
              </a:rPr>
              <a:t>естественных</a:t>
            </a:r>
            <a:r>
              <a:rPr lang="en-US" dirty="0" smtClean="0">
                <a:latin typeface="Arial" panose="020B0604020202020204" pitchFamily="34" charset="0"/>
              </a:rPr>
              <a:t> </a:t>
            </a:r>
            <a:r>
              <a:rPr lang="ru-RU" dirty="0" smtClean="0">
                <a:latin typeface="Arial" panose="020B0604020202020204" pitchFamily="34" charset="0"/>
              </a:rPr>
              <a:t>и обще</a:t>
            </a:r>
            <a:r>
              <a:rPr lang="en-US" dirty="0" smtClean="0">
                <a:latin typeface="Arial" panose="020B0604020202020204" pitchFamily="34" charset="0"/>
              </a:rPr>
              <a:t>с</a:t>
            </a:r>
            <a:r>
              <a:rPr lang="ru-RU" dirty="0" err="1" smtClean="0">
                <a:latin typeface="Arial" panose="020B0604020202020204" pitchFamily="34" charset="0"/>
              </a:rPr>
              <a:t>твенн</a:t>
            </a:r>
            <a:r>
              <a:rPr lang="en-US" dirty="0" err="1" smtClean="0">
                <a:latin typeface="Arial" panose="020B0604020202020204" pitchFamily="34" charset="0"/>
              </a:rPr>
              <a:t>ых</a:t>
            </a:r>
            <a:r>
              <a:rPr lang="en-US" dirty="0" smtClean="0">
                <a:latin typeface="Arial" panose="020B0604020202020204" pitchFamily="34" charset="0"/>
              </a:rPr>
              <a:t> </a:t>
            </a:r>
            <a:r>
              <a:rPr lang="en-US" dirty="0" err="1" smtClean="0">
                <a:latin typeface="Arial" panose="020B0604020202020204" pitchFamily="34" charset="0"/>
              </a:rPr>
              <a:t>наук</a:t>
            </a:r>
            <a:r>
              <a:rPr lang="ru-RU" dirty="0" smtClean="0">
                <a:latin typeface="Arial" panose="020B0604020202020204" pitchFamily="34" charset="0"/>
              </a:rPr>
              <a:t> </a:t>
            </a:r>
          </a:p>
          <a:p>
            <a:pPr lvl="1"/>
            <a:r>
              <a:rPr lang="ru-RU" dirty="0" smtClean="0">
                <a:latin typeface="Arial" panose="020B0604020202020204" pitchFamily="34" charset="0"/>
              </a:rPr>
              <a:t>О</a:t>
            </a:r>
            <a:r>
              <a:rPr lang="en-US" dirty="0" err="1" smtClean="0">
                <a:latin typeface="Arial" panose="020B0604020202020204" pitchFamily="34" charset="0"/>
              </a:rPr>
              <a:t>бъективн</a:t>
            </a:r>
            <a:r>
              <a:rPr lang="ru-RU" dirty="0" err="1" smtClean="0">
                <a:latin typeface="Arial" panose="020B0604020202020204" pitchFamily="34" charset="0"/>
              </a:rPr>
              <a:t>ая</a:t>
            </a:r>
            <a:r>
              <a:rPr lang="en-US" dirty="0" smtClean="0">
                <a:latin typeface="Arial" panose="020B0604020202020204" pitchFamily="34" charset="0"/>
              </a:rPr>
              <a:t> </a:t>
            </a:r>
            <a:r>
              <a:rPr lang="en-US" dirty="0" err="1" smtClean="0">
                <a:latin typeface="Arial" panose="020B0604020202020204" pitchFamily="34" charset="0"/>
              </a:rPr>
              <a:t>оценк</a:t>
            </a:r>
            <a:r>
              <a:rPr lang="ru-RU" dirty="0" smtClean="0">
                <a:latin typeface="Arial" panose="020B0604020202020204" pitchFamily="34" charset="0"/>
              </a:rPr>
              <a:t>а </a:t>
            </a:r>
            <a:r>
              <a:rPr lang="en-US" dirty="0" err="1" smtClean="0">
                <a:latin typeface="Arial" panose="020B0604020202020204" pitchFamily="34" charset="0"/>
              </a:rPr>
              <a:t>журна</a:t>
            </a:r>
            <a:r>
              <a:rPr lang="ru-RU" dirty="0" smtClean="0">
                <a:latin typeface="Arial" panose="020B0604020202020204" pitchFamily="34" charset="0"/>
              </a:rPr>
              <a:t>лов с помощью </a:t>
            </a:r>
            <a:r>
              <a:rPr lang="en-US" dirty="0" err="1" smtClean="0">
                <a:latin typeface="Arial" panose="020B0604020202020204" pitchFamily="34" charset="0"/>
              </a:rPr>
              <a:t>количественны</a:t>
            </a:r>
            <a:r>
              <a:rPr lang="ru-RU" dirty="0" smtClean="0">
                <a:latin typeface="Arial" panose="020B0604020202020204" pitchFamily="34" charset="0"/>
              </a:rPr>
              <a:t>х</a:t>
            </a:r>
            <a:r>
              <a:rPr lang="en-US" dirty="0" smtClean="0">
                <a:latin typeface="Arial" panose="020B0604020202020204" pitchFamily="34" charset="0"/>
              </a:rPr>
              <a:t>, </a:t>
            </a:r>
            <a:r>
              <a:rPr lang="en-US" dirty="0" err="1" smtClean="0">
                <a:latin typeface="Arial" panose="020B0604020202020204" pitchFamily="34" charset="0"/>
              </a:rPr>
              <a:t>статистически</a:t>
            </a:r>
            <a:r>
              <a:rPr lang="ru-RU" dirty="0" smtClean="0">
                <a:latin typeface="Arial" panose="020B0604020202020204" pitchFamily="34" charset="0"/>
              </a:rPr>
              <a:t>х</a:t>
            </a:r>
            <a:r>
              <a:rPr lang="en-US" dirty="0" smtClean="0">
                <a:latin typeface="Arial" panose="020B0604020202020204" pitchFamily="34" charset="0"/>
              </a:rPr>
              <a:t> </a:t>
            </a:r>
            <a:r>
              <a:rPr lang="en-US" dirty="0" err="1" smtClean="0">
                <a:latin typeface="Arial" panose="020B0604020202020204" pitchFamily="34" charset="0"/>
              </a:rPr>
              <a:t>данны</a:t>
            </a:r>
            <a:r>
              <a:rPr lang="ru-RU" dirty="0" smtClean="0">
                <a:latin typeface="Arial" panose="020B0604020202020204" pitchFamily="34" charset="0"/>
              </a:rPr>
              <a:t>х</a:t>
            </a:r>
          </a:p>
          <a:p>
            <a:pPr lvl="1"/>
            <a:r>
              <a:rPr lang="en-US" dirty="0" err="1" smtClean="0">
                <a:latin typeface="Arial" panose="020B0604020202020204" pitchFamily="34" charset="0"/>
              </a:rPr>
              <a:t>Универсал</a:t>
            </a:r>
            <a:r>
              <a:rPr lang="ru-RU" dirty="0" err="1" smtClean="0">
                <a:latin typeface="Arial" panose="020B0604020202020204" pitchFamily="34" charset="0"/>
              </a:rPr>
              <a:t>ьная</a:t>
            </a:r>
            <a:r>
              <a:rPr lang="ru-RU" dirty="0" smtClean="0">
                <a:latin typeface="Arial" panose="020B0604020202020204" pitchFamily="34" charset="0"/>
              </a:rPr>
              <a:t> </a:t>
            </a:r>
            <a:r>
              <a:rPr lang="en-US" dirty="0" err="1" smtClean="0">
                <a:latin typeface="Arial" panose="020B0604020202020204" pitchFamily="34" charset="0"/>
              </a:rPr>
              <a:t>сортировк</a:t>
            </a:r>
            <a:r>
              <a:rPr lang="ru-RU" dirty="0" smtClean="0">
                <a:latin typeface="Arial" panose="020B0604020202020204" pitchFamily="34" charset="0"/>
              </a:rPr>
              <a:t>а</a:t>
            </a:r>
            <a:r>
              <a:rPr lang="en-US" dirty="0" smtClean="0">
                <a:latin typeface="Arial" panose="020B0604020202020204" pitchFamily="34" charset="0"/>
              </a:rPr>
              <a:t> и </a:t>
            </a:r>
            <a:r>
              <a:rPr lang="en-US" dirty="0" err="1" smtClean="0">
                <a:latin typeface="Arial" panose="020B0604020202020204" pitchFamily="34" charset="0"/>
              </a:rPr>
              <a:t>анализ</a:t>
            </a:r>
            <a:r>
              <a:rPr lang="en-US" dirty="0" smtClean="0">
                <a:latin typeface="Arial" panose="020B0604020202020204" pitchFamily="34" charset="0"/>
              </a:rPr>
              <a:t> </a:t>
            </a:r>
            <a:r>
              <a:rPr lang="en-US" dirty="0" err="1" smtClean="0">
                <a:latin typeface="Arial" panose="020B0604020202020204" pitchFamily="34" charset="0"/>
              </a:rPr>
              <a:t>данных</a:t>
            </a:r>
            <a:r>
              <a:rPr lang="en-US" dirty="0" smtClean="0">
                <a:latin typeface="Arial" panose="020B0604020202020204" pitchFamily="34" charset="0"/>
              </a:rPr>
              <a:t> </a:t>
            </a:r>
            <a:endParaRPr lang="ru-RU" dirty="0" smtClean="0">
              <a:latin typeface="Arial" panose="020B0604020202020204" pitchFamily="34" charset="0"/>
            </a:endParaRPr>
          </a:p>
          <a:p>
            <a:pPr lvl="1"/>
            <a:r>
              <a:rPr lang="ru-RU" dirty="0" smtClean="0">
                <a:latin typeface="Arial" panose="020B0604020202020204" pitchFamily="34" charset="0"/>
              </a:rPr>
              <a:t>Существенная</a:t>
            </a:r>
            <a:r>
              <a:rPr lang="en-US" dirty="0" smtClean="0">
                <a:latin typeface="Arial" panose="020B0604020202020204" pitchFamily="34" charset="0"/>
              </a:rPr>
              <a:t> </a:t>
            </a:r>
            <a:r>
              <a:rPr lang="en-US" dirty="0" err="1" smtClean="0">
                <a:latin typeface="Arial" panose="020B0604020202020204" pitchFamily="34" charset="0"/>
              </a:rPr>
              <a:t>метрика</a:t>
            </a:r>
            <a:r>
              <a:rPr lang="ru-RU" dirty="0" smtClean="0">
                <a:latin typeface="Arial" panose="020B0604020202020204" pitchFamily="34" charset="0"/>
              </a:rPr>
              <a:t>:</a:t>
            </a:r>
            <a:r>
              <a:rPr lang="ru-RU" dirty="0" err="1" smtClean="0">
                <a:latin typeface="Arial" panose="020B0604020202020204" pitchFamily="34" charset="0"/>
              </a:rPr>
              <a:t>Импакт</a:t>
            </a:r>
            <a:r>
              <a:rPr lang="en-US" dirty="0" smtClean="0">
                <a:latin typeface="Arial" panose="020B0604020202020204" pitchFamily="34" charset="0"/>
              </a:rPr>
              <a:t> </a:t>
            </a:r>
            <a:r>
              <a:rPr lang="ru-RU" dirty="0" smtClean="0">
                <a:latin typeface="Arial" panose="020B0604020202020204" pitchFamily="34" charset="0"/>
              </a:rPr>
              <a:t>Ф</a:t>
            </a:r>
            <a:r>
              <a:rPr lang="en-US" dirty="0" err="1" smtClean="0">
                <a:latin typeface="Arial" panose="020B0604020202020204" pitchFamily="34" charset="0"/>
              </a:rPr>
              <a:t>актор</a:t>
            </a:r>
            <a:r>
              <a:rPr lang="en-US" dirty="0" smtClean="0">
                <a:latin typeface="Arial" panose="020B0604020202020204" pitchFamily="34" charset="0"/>
              </a:rPr>
              <a:t> и </a:t>
            </a:r>
            <a:r>
              <a:rPr lang="en-US" dirty="0" err="1" smtClean="0">
                <a:latin typeface="Arial" panose="020B0604020202020204" pitchFamily="34" charset="0"/>
              </a:rPr>
              <a:t>Eigenfactor</a:t>
            </a:r>
            <a:r>
              <a:rPr lang="en-US" dirty="0" smtClean="0">
                <a:latin typeface="Arial" panose="020B0604020202020204" pitchFamily="34" charset="0"/>
              </a:rPr>
              <a:t> ™</a:t>
            </a:r>
            <a:endParaRPr lang="ru-RU" dirty="0" smtClean="0">
              <a:latin typeface="Arial" panose="020B0604020202020204" pitchFamily="34" charset="0"/>
            </a:endParaRPr>
          </a:p>
          <a:p>
            <a:pPr lvl="1"/>
            <a:r>
              <a:rPr lang="en-US" dirty="0" err="1" smtClean="0">
                <a:latin typeface="Arial" panose="020B0604020202020204" pitchFamily="34" charset="0"/>
              </a:rPr>
              <a:t>Полная</a:t>
            </a:r>
            <a:r>
              <a:rPr lang="en-US" dirty="0" smtClean="0">
                <a:latin typeface="Arial" panose="020B0604020202020204" pitchFamily="34" charset="0"/>
              </a:rPr>
              <a:t> </a:t>
            </a:r>
            <a:r>
              <a:rPr lang="en-US" dirty="0" err="1" smtClean="0">
                <a:latin typeface="Arial" panose="020B0604020202020204" pitchFamily="34" charset="0"/>
              </a:rPr>
              <a:t>интеграция</a:t>
            </a:r>
            <a:r>
              <a:rPr lang="en-US" dirty="0" smtClean="0">
                <a:latin typeface="Arial" panose="020B0604020202020204" pitchFamily="34" charset="0"/>
              </a:rPr>
              <a:t> с </a:t>
            </a:r>
            <a:r>
              <a:rPr lang="en-US" dirty="0" err="1" smtClean="0">
                <a:latin typeface="Arial" panose="020B0604020202020204" pitchFamily="34" charset="0"/>
              </a:rPr>
              <a:t>инструмент</a:t>
            </a:r>
            <a:r>
              <a:rPr lang="ru-RU" dirty="0" err="1" smtClean="0">
                <a:latin typeface="Arial" panose="020B0604020202020204" pitchFamily="34" charset="0"/>
              </a:rPr>
              <a:t>ами</a:t>
            </a:r>
            <a:r>
              <a:rPr lang="ru-RU" dirty="0" smtClean="0">
                <a:latin typeface="Arial" panose="020B0604020202020204" pitchFamily="34" charset="0"/>
              </a:rPr>
              <a:t> и данными в </a:t>
            </a:r>
            <a:r>
              <a:rPr lang="en-US" i="1" dirty="0" smtClean="0">
                <a:latin typeface="Arial" panose="020B0604020202020204" pitchFamily="34" charset="0"/>
              </a:rPr>
              <a:t>Web of Knowledge </a:t>
            </a:r>
            <a:endParaRPr lang="ru-RU" i="1" dirty="0" smtClean="0">
              <a:latin typeface="Arial" panose="020B0604020202020204" pitchFamily="34" charset="0"/>
            </a:endParaRPr>
          </a:p>
          <a:p>
            <a:pPr lvl="2">
              <a:buFontTx/>
              <a:buNone/>
            </a:pPr>
            <a:endParaRPr lang="en-US" sz="2000" dirty="0" smtClean="0">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304800" y="506413"/>
            <a:ext cx="8610600" cy="836612"/>
          </a:xfrm>
        </p:spPr>
        <p:txBody>
          <a:bodyPr/>
          <a:lstStyle/>
          <a:p>
            <a:r>
              <a:rPr lang="en-US" smtClean="0">
                <a:latin typeface="Arial" panose="020B0604020202020204" pitchFamily="34" charset="0"/>
              </a:rPr>
              <a:t>ПОЧЕМУ ПОЛЕЗНО </a:t>
            </a:r>
            <a:r>
              <a:rPr lang="en-US" i="1" smtClean="0">
                <a:latin typeface="Arial" panose="020B0604020202020204" pitchFamily="34" charset="0"/>
              </a:rPr>
              <a:t>JCR</a:t>
            </a:r>
            <a:r>
              <a:rPr lang="en-US" smtClean="0">
                <a:latin typeface="Arial" panose="020B0604020202020204" pitchFamily="34" charset="0"/>
              </a:rPr>
              <a:t>? </a:t>
            </a:r>
            <a:r>
              <a:rPr lang="ru-RU" smtClean="0">
                <a:latin typeface="Arial" panose="020B0604020202020204" pitchFamily="34" charset="0"/>
              </a:rPr>
              <a:t/>
            </a:r>
            <a:br>
              <a:rPr lang="ru-RU" smtClean="0">
                <a:latin typeface="Arial" panose="020B0604020202020204" pitchFamily="34" charset="0"/>
              </a:rPr>
            </a:br>
            <a:endParaRPr lang="en-US" smtClean="0">
              <a:latin typeface="Arial" panose="020B0604020202020204" pitchFamily="34" charset="0"/>
            </a:endParaRPr>
          </a:p>
        </p:txBody>
      </p:sp>
      <p:sp>
        <p:nvSpPr>
          <p:cNvPr id="32771" name="Rectangle 3"/>
          <p:cNvSpPr>
            <a:spLocks noGrp="1" noChangeArrowheads="1"/>
          </p:cNvSpPr>
          <p:nvPr>
            <p:ph type="body" idx="4294967295"/>
          </p:nvPr>
        </p:nvSpPr>
        <p:spPr/>
        <p:txBody>
          <a:bodyPr/>
          <a:lstStyle/>
          <a:p>
            <a:r>
              <a:rPr lang="en-US" sz="2800" i="1" smtClean="0">
                <a:latin typeface="Arial" panose="020B0604020202020204" pitchFamily="34" charset="0"/>
              </a:rPr>
              <a:t>JCR</a:t>
            </a:r>
            <a:r>
              <a:rPr lang="ru-RU" sz="2800" i="1" smtClean="0">
                <a:latin typeface="Arial" panose="020B0604020202020204" pitchFamily="34" charset="0"/>
              </a:rPr>
              <a:t> </a:t>
            </a:r>
            <a:r>
              <a:rPr lang="en-US" smtClean="0">
                <a:latin typeface="Arial" panose="020B0604020202020204" pitchFamily="34" charset="0"/>
              </a:rPr>
              <a:t>позволяет </a:t>
            </a:r>
            <a:r>
              <a:rPr lang="pl-PL" smtClean="0">
                <a:latin typeface="Arial" panose="020B0604020202020204" pitchFamily="34" charset="0"/>
              </a:rPr>
              <a:t>:</a:t>
            </a:r>
            <a:endParaRPr lang="en-US" smtClean="0">
              <a:latin typeface="Arial" panose="020B0604020202020204" pitchFamily="34" charset="0"/>
            </a:endParaRPr>
          </a:p>
          <a:p>
            <a:pPr lvl="1"/>
            <a:r>
              <a:rPr lang="en-US" smtClean="0">
                <a:latin typeface="Arial" panose="020B0604020202020204" pitchFamily="34" charset="0"/>
              </a:rPr>
              <a:t>Мер</a:t>
            </a:r>
            <a:r>
              <a:rPr lang="ru-RU" smtClean="0">
                <a:latin typeface="Arial" panose="020B0604020202020204" pitchFamily="34" charset="0"/>
              </a:rPr>
              <a:t>ит</a:t>
            </a:r>
            <a:r>
              <a:rPr lang="en-US" smtClean="0">
                <a:latin typeface="Arial" panose="020B0604020202020204" pitchFamily="34" charset="0"/>
              </a:rPr>
              <a:t> воздействия и важность научных исследований в журналах и научных категори</a:t>
            </a:r>
            <a:r>
              <a:rPr lang="ru-RU" smtClean="0">
                <a:latin typeface="Arial" panose="020B0604020202020204" pitchFamily="34" charset="0"/>
              </a:rPr>
              <a:t>ях</a:t>
            </a:r>
            <a:endParaRPr lang="en-US" smtClean="0">
              <a:solidFill>
                <a:schemeClr val="tx2"/>
              </a:solidFill>
              <a:latin typeface="Arial" panose="020B0604020202020204" pitchFamily="34" charset="0"/>
            </a:endParaRPr>
          </a:p>
          <a:p>
            <a:pPr lvl="1"/>
            <a:r>
              <a:rPr lang="en-US" smtClean="0">
                <a:latin typeface="Arial" panose="020B0604020202020204" pitchFamily="34" charset="0"/>
              </a:rPr>
              <a:t>Поддерж</a:t>
            </a:r>
            <a:r>
              <a:rPr lang="ru-RU" smtClean="0">
                <a:latin typeface="Arial" panose="020B0604020202020204" pitchFamily="34" charset="0"/>
              </a:rPr>
              <a:t>ивает </a:t>
            </a:r>
            <a:r>
              <a:rPr lang="en-US" smtClean="0">
                <a:latin typeface="Arial" panose="020B0604020202020204" pitchFamily="34" charset="0"/>
              </a:rPr>
              <a:t>академически</a:t>
            </a:r>
            <a:r>
              <a:rPr lang="ru-RU" smtClean="0">
                <a:latin typeface="Arial" panose="020B0604020202020204" pitchFamily="34" charset="0"/>
              </a:rPr>
              <a:t>е </a:t>
            </a:r>
            <a:r>
              <a:rPr lang="en-US" smtClean="0">
                <a:latin typeface="Arial" panose="020B0604020202020204" pitchFamily="34" charset="0"/>
              </a:rPr>
              <a:t>программ</a:t>
            </a:r>
            <a:r>
              <a:rPr lang="ru-RU" smtClean="0">
                <a:latin typeface="Arial" panose="020B0604020202020204" pitchFamily="34" charset="0"/>
              </a:rPr>
              <a:t>ы</a:t>
            </a:r>
            <a:r>
              <a:rPr lang="en-US" smtClean="0">
                <a:latin typeface="Arial" panose="020B0604020202020204" pitchFamily="34" charset="0"/>
              </a:rPr>
              <a:t> и разработк</a:t>
            </a:r>
            <a:r>
              <a:rPr lang="ru-RU" smtClean="0">
                <a:latin typeface="Arial" panose="020B0604020202020204" pitchFamily="34" charset="0"/>
              </a:rPr>
              <a:t>у</a:t>
            </a:r>
            <a:r>
              <a:rPr lang="en-US" smtClean="0">
                <a:latin typeface="Arial" panose="020B0604020202020204" pitchFamily="34" charset="0"/>
              </a:rPr>
              <a:t> сбора основных библиотек</a:t>
            </a:r>
            <a:r>
              <a:rPr lang="pl-PL" smtClean="0">
                <a:solidFill>
                  <a:schemeClr val="tx2"/>
                </a:solidFill>
                <a:latin typeface="Arial" panose="020B0604020202020204" pitchFamily="34" charset="0"/>
              </a:rPr>
              <a:t> </a:t>
            </a:r>
            <a:r>
              <a:rPr lang="ru-RU" smtClean="0">
                <a:solidFill>
                  <a:schemeClr val="tx2"/>
                </a:solidFill>
                <a:latin typeface="Arial" panose="020B0604020202020204" pitchFamily="34" charset="0"/>
              </a:rPr>
              <a:t> </a:t>
            </a:r>
            <a:endParaRPr lang="en-US" smtClean="0">
              <a:solidFill>
                <a:schemeClr val="tx2"/>
              </a:solidFill>
              <a:latin typeface="Arial" panose="020B0604020202020204" pitchFamily="34" charset="0"/>
            </a:endParaRPr>
          </a:p>
          <a:p>
            <a:pPr lvl="1"/>
            <a:r>
              <a:rPr lang="en-US" smtClean="0">
                <a:latin typeface="Arial" panose="020B0604020202020204" pitchFamily="34" charset="0"/>
              </a:rPr>
              <a:t>Оцен</a:t>
            </a:r>
            <a:r>
              <a:rPr lang="ru-RU" smtClean="0">
                <a:latin typeface="Arial" panose="020B0604020202020204" pitchFamily="34" charset="0"/>
              </a:rPr>
              <a:t>ивает</a:t>
            </a:r>
            <a:r>
              <a:rPr lang="en-US" smtClean="0">
                <a:latin typeface="Arial" panose="020B0604020202020204" pitchFamily="34" charset="0"/>
              </a:rPr>
              <a:t> и документир</a:t>
            </a:r>
            <a:r>
              <a:rPr lang="ru-RU" smtClean="0">
                <a:latin typeface="Arial" panose="020B0604020202020204" pitchFamily="34" charset="0"/>
              </a:rPr>
              <a:t>у</a:t>
            </a:r>
            <a:r>
              <a:rPr lang="en-US" smtClean="0">
                <a:latin typeface="Arial" panose="020B0604020202020204" pitchFamily="34" charset="0"/>
              </a:rPr>
              <a:t>е</a:t>
            </a:r>
            <a:r>
              <a:rPr lang="ru-RU" smtClean="0">
                <a:latin typeface="Arial" panose="020B0604020202020204" pitchFamily="34" charset="0"/>
              </a:rPr>
              <a:t>т</a:t>
            </a:r>
            <a:r>
              <a:rPr lang="en-US" smtClean="0">
                <a:latin typeface="Arial" panose="020B0604020202020204" pitchFamily="34" charset="0"/>
              </a:rPr>
              <a:t> вклад института в исследования</a:t>
            </a:r>
            <a:r>
              <a:rPr lang="pl-PL" smtClean="0">
                <a:solidFill>
                  <a:schemeClr val="tx2"/>
                </a:solidFill>
                <a:latin typeface="Arial" panose="020B0604020202020204" pitchFamily="34" charset="0"/>
              </a:rPr>
              <a:t> </a:t>
            </a:r>
            <a:r>
              <a:rPr lang="ru-RU" smtClean="0">
                <a:solidFill>
                  <a:schemeClr val="tx2"/>
                </a:solidFill>
                <a:latin typeface="Arial" panose="020B0604020202020204" pitchFamily="34" charset="0"/>
              </a:rPr>
              <a:t> </a:t>
            </a:r>
            <a:r>
              <a:rPr lang="pl-PL" smtClean="0">
                <a:solidFill>
                  <a:schemeClr val="tx2"/>
                </a:solidFill>
                <a:latin typeface="Arial" panose="020B0604020202020204" pitchFamily="34" charset="0"/>
              </a:rPr>
              <a:t> </a:t>
            </a:r>
            <a:endParaRPr lang="ru-RU" smtClean="0">
              <a:latin typeface="Arial" panose="020B0604020202020204" pitchFamily="34" charset="0"/>
            </a:endParaRPr>
          </a:p>
          <a:p>
            <a:pPr lvl="1"/>
            <a:r>
              <a:rPr lang="en-US" smtClean="0">
                <a:latin typeface="Arial" panose="020B0604020202020204" pitchFamily="34" charset="0"/>
              </a:rPr>
              <a:t>Определяет наиболее актуальны</a:t>
            </a:r>
            <a:r>
              <a:rPr lang="ru-RU" smtClean="0">
                <a:latin typeface="Arial" panose="020B0604020202020204" pitchFamily="34" charset="0"/>
              </a:rPr>
              <a:t>е</a:t>
            </a:r>
            <a:r>
              <a:rPr lang="en-US" smtClean="0">
                <a:latin typeface="Arial" panose="020B0604020202020204" pitchFamily="34" charset="0"/>
              </a:rPr>
              <a:t> и важны</a:t>
            </a:r>
            <a:r>
              <a:rPr lang="ru-RU" smtClean="0">
                <a:latin typeface="Arial" panose="020B0604020202020204" pitchFamily="34" charset="0"/>
              </a:rPr>
              <a:t>е</a:t>
            </a:r>
            <a:r>
              <a:rPr lang="en-US" smtClean="0">
                <a:latin typeface="Arial" panose="020B0604020202020204" pitchFamily="34" charset="0"/>
              </a:rPr>
              <a:t> журнал</a:t>
            </a:r>
            <a:r>
              <a:rPr lang="ru-RU" smtClean="0">
                <a:latin typeface="Arial" panose="020B0604020202020204" pitchFamily="34" charset="0"/>
              </a:rPr>
              <a:t>ы</a:t>
            </a:r>
            <a:r>
              <a:rPr lang="en-US" smtClean="0">
                <a:latin typeface="Arial" panose="020B0604020202020204" pitchFamily="34" charset="0"/>
              </a:rPr>
              <a:t> в которых</a:t>
            </a:r>
            <a:r>
              <a:rPr lang="ru-RU" smtClean="0">
                <a:latin typeface="Arial" panose="020B0604020202020204" pitchFamily="34" charset="0"/>
              </a:rPr>
              <a:t> </a:t>
            </a:r>
            <a:r>
              <a:rPr lang="en-US" smtClean="0">
                <a:latin typeface="Arial" panose="020B0604020202020204" pitchFamily="34" charset="0"/>
              </a:rPr>
              <a:t>стои</a:t>
            </a:r>
            <a:r>
              <a:rPr lang="ru-RU" smtClean="0">
                <a:latin typeface="Arial" panose="020B0604020202020204" pitchFamily="34" charset="0"/>
              </a:rPr>
              <a:t>т</a:t>
            </a:r>
            <a:r>
              <a:rPr lang="en-US" smtClean="0">
                <a:latin typeface="Arial" panose="020B0604020202020204" pitchFamily="34" charset="0"/>
              </a:rPr>
              <a:t> п</a:t>
            </a:r>
            <a:r>
              <a:rPr lang="ru-RU" smtClean="0">
                <a:latin typeface="Arial" panose="020B0604020202020204" pitchFamily="34" charset="0"/>
              </a:rPr>
              <a:t>ечататься</a:t>
            </a:r>
            <a:r>
              <a:rPr lang="en-US" smtClean="0">
                <a:latin typeface="Arial" panose="020B0604020202020204" pitchFamily="34" charset="0"/>
              </a:rPr>
              <a:t> </a:t>
            </a:r>
            <a:endParaRPr lang="ru-RU" smtClean="0">
              <a:latin typeface="Arial" panose="020B0604020202020204" pitchFamily="34" charset="0"/>
            </a:endParaRPr>
          </a:p>
          <a:p>
            <a:pPr lvl="1">
              <a:buFont typeface="Arial" panose="020B0604020202020204" pitchFamily="34" charset="0"/>
              <a:buNone/>
            </a:pPr>
            <a:endParaRPr lang="en-US" smtClean="0">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idx="4294967295"/>
          </p:nvPr>
        </p:nvSpPr>
        <p:spPr>
          <a:xfrm>
            <a:off x="304800" y="228600"/>
            <a:ext cx="8610600" cy="836613"/>
          </a:xfrm>
        </p:spPr>
        <p:txBody>
          <a:bodyPr/>
          <a:lstStyle/>
          <a:p>
            <a:pPr eaLnBrk="1" hangingPunct="1"/>
            <a:r>
              <a:rPr lang="en-US" smtClean="0">
                <a:latin typeface="Arial" panose="020B0604020202020204" pitchFamily="34" charset="0"/>
              </a:rPr>
              <a:t>ЭФФЕКТИВНОСТЬ ЖУРНАЛ</a:t>
            </a:r>
            <a:r>
              <a:rPr lang="ru-RU" smtClean="0">
                <a:latin typeface="Arial" panose="020B0604020202020204" pitchFamily="34" charset="0"/>
              </a:rPr>
              <a:t>А</a:t>
            </a:r>
            <a:r>
              <a:rPr lang="en-US" smtClean="0">
                <a:latin typeface="Arial" panose="020B0604020202020204" pitchFamily="34" charset="0"/>
              </a:rPr>
              <a:t>  </a:t>
            </a:r>
          </a:p>
        </p:txBody>
      </p:sp>
      <p:sp>
        <p:nvSpPr>
          <p:cNvPr id="2053" name="Text Box 3"/>
          <p:cNvSpPr txBox="1">
            <a:spLocks noChangeArrowheads="1"/>
          </p:cNvSpPr>
          <p:nvPr/>
        </p:nvSpPr>
        <p:spPr bwMode="auto">
          <a:xfrm>
            <a:off x="6372225" y="3122613"/>
            <a:ext cx="22383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rgbClr val="FF0000"/>
                </a:solidFill>
                <a:cs typeface="Arial" panose="020B0604020202020204" pitchFamily="34" charset="0"/>
              </a:rPr>
              <a:t> 200</a:t>
            </a:r>
            <a:r>
              <a:rPr lang="ru-RU" sz="2400" b="1">
                <a:solidFill>
                  <a:srgbClr val="FF0000"/>
                </a:solidFill>
                <a:cs typeface="Arial" panose="020B0604020202020204" pitchFamily="34" charset="0"/>
              </a:rPr>
              <a:t>9</a:t>
            </a:r>
            <a:r>
              <a:rPr lang="en-US" sz="2400" b="1">
                <a:solidFill>
                  <a:srgbClr val="FF0000"/>
                </a:solidFill>
                <a:cs typeface="Arial" panose="020B0604020202020204" pitchFamily="34" charset="0"/>
              </a:rPr>
              <a:t> Impact Factor</a:t>
            </a:r>
          </a:p>
        </p:txBody>
      </p:sp>
      <p:grpSp>
        <p:nvGrpSpPr>
          <p:cNvPr id="2054" name="Group 4"/>
          <p:cNvGrpSpPr>
            <a:grpSpLocks/>
          </p:cNvGrpSpPr>
          <p:nvPr/>
        </p:nvGrpSpPr>
        <p:grpSpPr bwMode="auto">
          <a:xfrm>
            <a:off x="685800" y="1295400"/>
            <a:ext cx="7685088" cy="3919538"/>
            <a:chOff x="622" y="919"/>
            <a:chExt cx="4538" cy="2160"/>
          </a:xfrm>
        </p:grpSpPr>
        <p:sp>
          <p:nvSpPr>
            <p:cNvPr id="2055" name="Rectangle 5"/>
            <p:cNvSpPr>
              <a:spLocks noChangeArrowheads="1"/>
            </p:cNvSpPr>
            <p:nvPr/>
          </p:nvSpPr>
          <p:spPr bwMode="auto">
            <a:xfrm>
              <a:off x="1415" y="1003"/>
              <a:ext cx="749" cy="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b="1">
                <a:solidFill>
                  <a:schemeClr val="tx1"/>
                </a:solidFill>
                <a:cs typeface="Arial" panose="020B0604020202020204" pitchFamily="34" charset="0"/>
              </a:endParaRPr>
            </a:p>
          </p:txBody>
        </p:sp>
        <p:graphicFrame>
          <p:nvGraphicFramePr>
            <p:cNvPr id="2050" name="Object 2"/>
            <p:cNvGraphicFramePr>
              <a:graphicFrameLocks noChangeAspect="1"/>
            </p:cNvGraphicFramePr>
            <p:nvPr/>
          </p:nvGraphicFramePr>
          <p:xfrm>
            <a:off x="3838" y="1296"/>
            <a:ext cx="412" cy="461"/>
          </p:xfrm>
          <a:graphic>
            <a:graphicData uri="http://schemas.openxmlformats.org/presentationml/2006/ole">
              <mc:AlternateContent xmlns:mc="http://schemas.openxmlformats.org/markup-compatibility/2006">
                <mc:Choice xmlns:v="urn:schemas-microsoft-com:vml" Requires="v">
                  <p:oleObj spid="_x0000_s2130" name="VISIO" r:id="rId4" imgW="2062800" imgH="2423520" progId="">
                    <p:embed/>
                  </p:oleObj>
                </mc:Choice>
                <mc:Fallback>
                  <p:oleObj name="VISIO" r:id="rId4" imgW="2062800" imgH="242352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8" y="1296"/>
                          <a:ext cx="412" cy="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6" name="Text Box 7"/>
            <p:cNvSpPr txBox="1">
              <a:spLocks noChangeArrowheads="1"/>
            </p:cNvSpPr>
            <p:nvPr/>
          </p:nvSpPr>
          <p:spPr bwMode="auto">
            <a:xfrm>
              <a:off x="3750" y="1129"/>
              <a:ext cx="5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chemeClr val="tx1"/>
                  </a:solidFill>
                  <a:cs typeface="Arial" panose="020B0604020202020204" pitchFamily="34" charset="0"/>
                </a:rPr>
                <a:t>200</a:t>
              </a:r>
              <a:r>
                <a:rPr lang="ru-RU" sz="2400" b="1">
                  <a:solidFill>
                    <a:schemeClr val="tx1"/>
                  </a:solidFill>
                  <a:cs typeface="Arial" panose="020B0604020202020204" pitchFamily="34" charset="0"/>
                </a:rPr>
                <a:t>9</a:t>
              </a:r>
              <a:endParaRPr lang="en-US" sz="2400" b="1">
                <a:solidFill>
                  <a:schemeClr val="tx1"/>
                </a:solidFill>
                <a:cs typeface="Arial" panose="020B0604020202020204" pitchFamily="34" charset="0"/>
              </a:endParaRPr>
            </a:p>
          </p:txBody>
        </p:sp>
        <p:sp>
          <p:nvSpPr>
            <p:cNvPr id="2057" name="Text Box 8"/>
            <p:cNvSpPr txBox="1">
              <a:spLocks noChangeArrowheads="1"/>
            </p:cNvSpPr>
            <p:nvPr/>
          </p:nvSpPr>
          <p:spPr bwMode="auto">
            <a:xfrm>
              <a:off x="3001" y="1129"/>
              <a:ext cx="5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chemeClr val="tx1"/>
                  </a:solidFill>
                  <a:cs typeface="Arial" panose="020B0604020202020204" pitchFamily="34" charset="0"/>
                </a:rPr>
                <a:t>200</a:t>
              </a:r>
              <a:r>
                <a:rPr lang="ru-RU" sz="2400" b="1">
                  <a:solidFill>
                    <a:schemeClr val="tx1"/>
                  </a:solidFill>
                  <a:cs typeface="Arial" panose="020B0604020202020204" pitchFamily="34" charset="0"/>
                </a:rPr>
                <a:t>8</a:t>
              </a:r>
              <a:endParaRPr lang="en-US" sz="2400" b="1">
                <a:solidFill>
                  <a:schemeClr val="tx1"/>
                </a:solidFill>
                <a:cs typeface="Arial" panose="020B0604020202020204" pitchFamily="34" charset="0"/>
              </a:endParaRPr>
            </a:p>
          </p:txBody>
        </p:sp>
        <p:sp>
          <p:nvSpPr>
            <p:cNvPr id="2058" name="Text Box 9"/>
            <p:cNvSpPr txBox="1">
              <a:spLocks noChangeArrowheads="1"/>
            </p:cNvSpPr>
            <p:nvPr/>
          </p:nvSpPr>
          <p:spPr bwMode="auto">
            <a:xfrm>
              <a:off x="2252" y="1136"/>
              <a:ext cx="5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chemeClr val="tx1"/>
                  </a:solidFill>
                  <a:cs typeface="Arial" panose="020B0604020202020204" pitchFamily="34" charset="0"/>
                </a:rPr>
                <a:t>200</a:t>
              </a:r>
              <a:r>
                <a:rPr lang="ru-RU" sz="2400" b="1">
                  <a:solidFill>
                    <a:schemeClr val="tx1"/>
                  </a:solidFill>
                  <a:cs typeface="Arial" panose="020B0604020202020204" pitchFamily="34" charset="0"/>
                </a:rPr>
                <a:t>7</a:t>
              </a:r>
              <a:endParaRPr lang="en-US" sz="2400" b="1">
                <a:solidFill>
                  <a:schemeClr val="tx1"/>
                </a:solidFill>
                <a:cs typeface="Arial" panose="020B0604020202020204" pitchFamily="34" charset="0"/>
              </a:endParaRPr>
            </a:p>
          </p:txBody>
        </p:sp>
        <p:graphicFrame>
          <p:nvGraphicFramePr>
            <p:cNvPr id="2051" name="Object 3"/>
            <p:cNvGraphicFramePr>
              <a:graphicFrameLocks noChangeAspect="1"/>
            </p:cNvGraphicFramePr>
            <p:nvPr/>
          </p:nvGraphicFramePr>
          <p:xfrm>
            <a:off x="622" y="2386"/>
            <a:ext cx="262" cy="293"/>
          </p:xfrm>
          <a:graphic>
            <a:graphicData uri="http://schemas.openxmlformats.org/presentationml/2006/ole">
              <mc:AlternateContent xmlns:mc="http://schemas.openxmlformats.org/markup-compatibility/2006">
                <mc:Choice xmlns:v="urn:schemas-microsoft-com:vml" Requires="v">
                  <p:oleObj spid="_x0000_s2131" name="VISIO" r:id="rId6" imgW="2062800" imgH="2423520" progId="">
                    <p:embed/>
                  </p:oleObj>
                </mc:Choice>
                <mc:Fallback>
                  <p:oleObj name="VISIO" r:id="rId6" imgW="2062800" imgH="242352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 y="2386"/>
                          <a:ext cx="262" cy="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9" name="Text Box 11"/>
            <p:cNvSpPr txBox="1">
              <a:spLocks noChangeArrowheads="1"/>
            </p:cNvSpPr>
            <p:nvPr/>
          </p:nvSpPr>
          <p:spPr bwMode="auto">
            <a:xfrm>
              <a:off x="798" y="2432"/>
              <a:ext cx="224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1800" b="1">
                  <a:solidFill>
                    <a:schemeClr val="accent1"/>
                  </a:solidFill>
                </a:rPr>
                <a:t>  </a:t>
              </a:r>
              <a:r>
                <a:rPr lang="ru-RU" sz="1800" b="1">
                  <a:solidFill>
                    <a:srgbClr val="1C057F"/>
                  </a:solidFill>
                </a:rPr>
                <a:t>О</a:t>
              </a:r>
              <a:r>
                <a:rPr lang="en-US" sz="1800" b="1">
                  <a:solidFill>
                    <a:srgbClr val="1C057F"/>
                  </a:solidFill>
                </a:rPr>
                <a:t>сновн</a:t>
              </a:r>
              <a:r>
                <a:rPr lang="ru-RU" sz="1800" b="1">
                  <a:solidFill>
                    <a:srgbClr val="1C057F"/>
                  </a:solidFill>
                </a:rPr>
                <a:t>ая</a:t>
              </a:r>
              <a:r>
                <a:rPr lang="en-US" sz="1800">
                  <a:solidFill>
                    <a:srgbClr val="1C057F"/>
                  </a:solidFill>
                </a:rPr>
                <a:t> </a:t>
              </a:r>
              <a:r>
                <a:rPr lang="en-US" sz="1800" b="1">
                  <a:solidFill>
                    <a:srgbClr val="1C057F"/>
                  </a:solidFill>
                  <a:cs typeface="Arial" panose="020B0604020202020204" pitchFamily="34" charset="0"/>
                </a:rPr>
                <a:t> </a:t>
              </a:r>
              <a:r>
                <a:rPr lang="en-US" sz="1800" b="1">
                  <a:solidFill>
                    <a:srgbClr val="1C057F"/>
                  </a:solidFill>
                </a:rPr>
                <a:t>статья</a:t>
              </a:r>
              <a:r>
                <a:rPr lang="en-US" sz="1800">
                  <a:solidFill>
                    <a:srgbClr val="1C057F"/>
                  </a:solidFill>
                </a:rPr>
                <a:t> </a:t>
              </a:r>
              <a:r>
                <a:rPr lang="ru-RU" sz="1800" b="1">
                  <a:solidFill>
                    <a:srgbClr val="1C057F"/>
                  </a:solidFill>
                  <a:cs typeface="Arial" panose="020B0604020202020204" pitchFamily="34" charset="0"/>
                </a:rPr>
                <a:t> с</a:t>
              </a:r>
              <a:r>
                <a:rPr lang="en-US" sz="1800" b="1">
                  <a:solidFill>
                    <a:srgbClr val="1C057F"/>
                  </a:solidFill>
                  <a:cs typeface="Arial" panose="020B0604020202020204" pitchFamily="34" charset="0"/>
                </a:rPr>
                <a:t> 200</a:t>
              </a:r>
              <a:r>
                <a:rPr lang="ru-RU" sz="1800" b="1">
                  <a:solidFill>
                    <a:srgbClr val="1C057F"/>
                  </a:solidFill>
                  <a:cs typeface="Arial" panose="020B0604020202020204" pitchFamily="34" charset="0"/>
                </a:rPr>
                <a:t>9</a:t>
              </a:r>
              <a:endParaRPr lang="en-US" sz="1800" b="1">
                <a:solidFill>
                  <a:srgbClr val="1C057F"/>
                </a:solidFill>
                <a:cs typeface="Arial" panose="020B0604020202020204" pitchFamily="34" charset="0"/>
              </a:endParaRPr>
            </a:p>
          </p:txBody>
        </p:sp>
        <p:pic>
          <p:nvPicPr>
            <p:cNvPr id="206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 y="2719"/>
              <a:ext cx="228"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1" name="Text Box 13"/>
            <p:cNvSpPr txBox="1">
              <a:spLocks noChangeArrowheads="1"/>
            </p:cNvSpPr>
            <p:nvPr/>
          </p:nvSpPr>
          <p:spPr bwMode="auto">
            <a:xfrm>
              <a:off x="798" y="2726"/>
              <a:ext cx="2732"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1600" b="1">
                  <a:solidFill>
                    <a:srgbClr val="CC0000"/>
                  </a:solidFill>
                  <a:cs typeface="Arial" panose="020B0604020202020204" pitchFamily="34" charset="0"/>
                </a:rPr>
                <a:t> </a:t>
              </a:r>
              <a:r>
                <a:rPr lang="ru-RU" sz="1600" b="1">
                  <a:solidFill>
                    <a:srgbClr val="CC0000"/>
                  </a:solidFill>
                  <a:cs typeface="Arial" panose="020B0604020202020204" pitchFamily="34" charset="0"/>
                </a:rPr>
                <a:t> </a:t>
              </a:r>
              <a:r>
                <a:rPr lang="en-US" sz="1800" b="1">
                  <a:solidFill>
                    <a:srgbClr val="DC0A0A"/>
                  </a:solidFill>
                </a:rPr>
                <a:t>Цитированны</a:t>
              </a:r>
              <a:r>
                <a:rPr lang="ru-RU" sz="1800" b="1">
                  <a:solidFill>
                    <a:srgbClr val="DC0A0A"/>
                  </a:solidFill>
                </a:rPr>
                <a:t>е  </a:t>
              </a:r>
              <a:r>
                <a:rPr lang="en-US" sz="1800" b="1">
                  <a:solidFill>
                    <a:srgbClr val="DC0A0A"/>
                  </a:solidFill>
                </a:rPr>
                <a:t>ссылк</a:t>
              </a:r>
              <a:r>
                <a:rPr lang="ru-RU" sz="1800" b="1">
                  <a:solidFill>
                    <a:srgbClr val="DC0A0A"/>
                  </a:solidFill>
                </a:rPr>
                <a:t>и</a:t>
              </a:r>
              <a:r>
                <a:rPr lang="en-US" sz="1800">
                  <a:solidFill>
                    <a:srgbClr val="DC0A0A"/>
                  </a:solidFill>
                </a:rPr>
                <a:t> </a:t>
              </a:r>
              <a:r>
                <a:rPr lang="en-US" sz="1800" b="1">
                  <a:solidFill>
                    <a:srgbClr val="DC0A0A"/>
                  </a:solidFill>
                  <a:cs typeface="Arial" panose="020B0604020202020204" pitchFamily="34" charset="0"/>
                </a:rPr>
                <a:t>– </a:t>
              </a:r>
              <a:r>
                <a:rPr lang="ru-RU" sz="1800" b="1">
                  <a:solidFill>
                    <a:srgbClr val="DC0A0A"/>
                  </a:solidFill>
                  <a:cs typeface="Arial" panose="020B0604020202020204" pitchFamily="34" charset="0"/>
                </a:rPr>
                <a:t>     </a:t>
              </a:r>
              <a:r>
                <a:rPr lang="en-US" sz="1800" b="1">
                  <a:solidFill>
                    <a:srgbClr val="DC0A0A"/>
                  </a:solidFill>
                </a:rPr>
                <a:t>опубликованны</a:t>
              </a:r>
              <a:r>
                <a:rPr lang="ru-RU" sz="1800" b="1">
                  <a:solidFill>
                    <a:srgbClr val="DC0A0A"/>
                  </a:solidFill>
                </a:rPr>
                <a:t>е в </a:t>
              </a:r>
              <a:r>
                <a:rPr lang="en-US" sz="1800" b="1">
                  <a:solidFill>
                    <a:srgbClr val="DC0A0A"/>
                  </a:solidFill>
                  <a:cs typeface="Arial" panose="020B0604020202020204" pitchFamily="34" charset="0"/>
                </a:rPr>
                <a:t> 200</a:t>
              </a:r>
              <a:r>
                <a:rPr lang="ru-RU" sz="1800" b="1">
                  <a:solidFill>
                    <a:srgbClr val="DC0A0A"/>
                  </a:solidFill>
                  <a:cs typeface="Arial" panose="020B0604020202020204" pitchFamily="34" charset="0"/>
                </a:rPr>
                <a:t>7</a:t>
              </a:r>
              <a:r>
                <a:rPr lang="en-US" sz="1800" b="1">
                  <a:solidFill>
                    <a:srgbClr val="DC0A0A"/>
                  </a:solidFill>
                  <a:cs typeface="Arial" panose="020B0604020202020204" pitchFamily="34" charset="0"/>
                </a:rPr>
                <a:t> </a:t>
              </a:r>
              <a:r>
                <a:rPr lang="ru-RU" sz="1800" b="1">
                  <a:solidFill>
                    <a:srgbClr val="DC0A0A"/>
                  </a:solidFill>
                  <a:cs typeface="Arial" panose="020B0604020202020204" pitchFamily="34" charset="0"/>
                </a:rPr>
                <a:t>и </a:t>
              </a:r>
              <a:r>
                <a:rPr lang="en-US" sz="1800" b="1">
                  <a:solidFill>
                    <a:srgbClr val="DC0A0A"/>
                  </a:solidFill>
                  <a:cs typeface="Arial" panose="020B0604020202020204" pitchFamily="34" charset="0"/>
                </a:rPr>
                <a:t>200</a:t>
              </a:r>
              <a:r>
                <a:rPr lang="ru-RU" sz="1800" b="1">
                  <a:solidFill>
                    <a:srgbClr val="DC0A0A"/>
                  </a:solidFill>
                  <a:cs typeface="Arial" panose="020B0604020202020204" pitchFamily="34" charset="0"/>
                </a:rPr>
                <a:t>8</a:t>
              </a:r>
              <a:endParaRPr lang="en-US" sz="1800" b="1">
                <a:solidFill>
                  <a:srgbClr val="DC0A0A"/>
                </a:solidFill>
                <a:cs typeface="Arial" panose="020B0604020202020204" pitchFamily="34" charset="0"/>
              </a:endParaRPr>
            </a:p>
          </p:txBody>
        </p:sp>
        <p:sp>
          <p:nvSpPr>
            <p:cNvPr id="2062" name="Line 14"/>
            <p:cNvSpPr>
              <a:spLocks noChangeShapeType="1"/>
            </p:cNvSpPr>
            <p:nvPr/>
          </p:nvSpPr>
          <p:spPr bwMode="auto">
            <a:xfrm>
              <a:off x="666" y="2304"/>
              <a:ext cx="176" cy="0"/>
            </a:xfrm>
            <a:prstGeom prst="line">
              <a:avLst/>
            </a:prstGeom>
            <a:noFill/>
            <a:ln w="3175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063" name="Text Box 15"/>
            <p:cNvSpPr txBox="1">
              <a:spLocks noChangeArrowheads="1"/>
            </p:cNvSpPr>
            <p:nvPr/>
          </p:nvSpPr>
          <p:spPr bwMode="auto">
            <a:xfrm>
              <a:off x="798" y="2198"/>
              <a:ext cx="925"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ru-RU" sz="1600" b="1">
                  <a:solidFill>
                    <a:schemeClr val="tx1"/>
                  </a:solidFill>
                  <a:cs typeface="Arial" panose="020B0604020202020204" pitchFamily="34" charset="0"/>
                </a:rPr>
                <a:t>Цитирования</a:t>
              </a:r>
              <a:endParaRPr lang="en-US" sz="1600" b="1">
                <a:solidFill>
                  <a:schemeClr val="tx1"/>
                </a:solidFill>
                <a:cs typeface="Arial" panose="020B0604020202020204" pitchFamily="34" charset="0"/>
              </a:endParaRPr>
            </a:p>
          </p:txBody>
        </p:sp>
        <p:sp>
          <p:nvSpPr>
            <p:cNvPr id="2064" name="Line 16"/>
            <p:cNvSpPr>
              <a:spLocks noChangeShapeType="1"/>
            </p:cNvSpPr>
            <p:nvPr/>
          </p:nvSpPr>
          <p:spPr bwMode="auto">
            <a:xfrm>
              <a:off x="842" y="1003"/>
              <a:ext cx="66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65" name="Line 17"/>
            <p:cNvSpPr>
              <a:spLocks noChangeShapeType="1"/>
            </p:cNvSpPr>
            <p:nvPr/>
          </p:nvSpPr>
          <p:spPr bwMode="auto">
            <a:xfrm>
              <a:off x="842" y="1841"/>
              <a:ext cx="66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066" name="Group 18"/>
            <p:cNvGrpSpPr>
              <a:grpSpLocks/>
            </p:cNvGrpSpPr>
            <p:nvPr/>
          </p:nvGrpSpPr>
          <p:grpSpPr bwMode="auto">
            <a:xfrm>
              <a:off x="754" y="1003"/>
              <a:ext cx="88" cy="838"/>
              <a:chOff x="5136" y="624"/>
              <a:chExt cx="96" cy="960"/>
            </a:xfrm>
          </p:grpSpPr>
          <p:sp>
            <p:nvSpPr>
              <p:cNvPr id="2098" name="Line 19"/>
              <p:cNvSpPr>
                <a:spLocks noChangeShapeType="1"/>
              </p:cNvSpPr>
              <p:nvPr/>
            </p:nvSpPr>
            <p:spPr bwMode="auto">
              <a:xfrm flipH="1">
                <a:off x="5136" y="62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099" name="Group 20"/>
              <p:cNvGrpSpPr>
                <a:grpSpLocks/>
              </p:cNvGrpSpPr>
              <p:nvPr/>
            </p:nvGrpSpPr>
            <p:grpSpPr bwMode="auto">
              <a:xfrm>
                <a:off x="5136" y="720"/>
                <a:ext cx="96" cy="192"/>
                <a:chOff x="5136" y="720"/>
                <a:chExt cx="96" cy="192"/>
              </a:xfrm>
            </p:grpSpPr>
            <p:sp>
              <p:nvSpPr>
                <p:cNvPr id="2110" name="Line 21"/>
                <p:cNvSpPr>
                  <a:spLocks noChangeShapeType="1"/>
                </p:cNvSpPr>
                <p:nvPr/>
              </p:nvSpPr>
              <p:spPr bwMode="auto">
                <a:xfrm>
                  <a:off x="5136" y="72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111" name="Line 22"/>
                <p:cNvSpPr>
                  <a:spLocks noChangeShapeType="1"/>
                </p:cNvSpPr>
                <p:nvPr/>
              </p:nvSpPr>
              <p:spPr bwMode="auto">
                <a:xfrm flipH="1">
                  <a:off x="5136" y="816"/>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100" name="Group 23"/>
              <p:cNvGrpSpPr>
                <a:grpSpLocks/>
              </p:cNvGrpSpPr>
              <p:nvPr/>
            </p:nvGrpSpPr>
            <p:grpSpPr bwMode="auto">
              <a:xfrm>
                <a:off x="5136" y="1104"/>
                <a:ext cx="96" cy="192"/>
                <a:chOff x="5184" y="1104"/>
                <a:chExt cx="96" cy="192"/>
              </a:xfrm>
            </p:grpSpPr>
            <p:sp>
              <p:nvSpPr>
                <p:cNvPr id="2108" name="Line 24"/>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109" name="Line 25"/>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101" name="Group 26"/>
              <p:cNvGrpSpPr>
                <a:grpSpLocks/>
              </p:cNvGrpSpPr>
              <p:nvPr/>
            </p:nvGrpSpPr>
            <p:grpSpPr bwMode="auto">
              <a:xfrm>
                <a:off x="5136" y="912"/>
                <a:ext cx="96" cy="192"/>
                <a:chOff x="5184" y="1104"/>
                <a:chExt cx="96" cy="192"/>
              </a:xfrm>
            </p:grpSpPr>
            <p:sp>
              <p:nvSpPr>
                <p:cNvPr id="2106" name="Line 27"/>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107" name="Line 28"/>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102" name="Group 29"/>
              <p:cNvGrpSpPr>
                <a:grpSpLocks/>
              </p:cNvGrpSpPr>
              <p:nvPr/>
            </p:nvGrpSpPr>
            <p:grpSpPr bwMode="auto">
              <a:xfrm>
                <a:off x="5136" y="1296"/>
                <a:ext cx="96" cy="192"/>
                <a:chOff x="5184" y="1104"/>
                <a:chExt cx="96" cy="192"/>
              </a:xfrm>
            </p:grpSpPr>
            <p:sp>
              <p:nvSpPr>
                <p:cNvPr id="2104" name="Line 30"/>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105" name="Line 31"/>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2103" name="Line 32"/>
              <p:cNvSpPr>
                <a:spLocks noChangeShapeType="1"/>
              </p:cNvSpPr>
              <p:nvPr/>
            </p:nvSpPr>
            <p:spPr bwMode="auto">
              <a:xfrm>
                <a:off x="5136" y="1488"/>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2067" name="Text Box 33"/>
            <p:cNvSpPr txBox="1">
              <a:spLocks noChangeArrowheads="1"/>
            </p:cNvSpPr>
            <p:nvPr/>
          </p:nvSpPr>
          <p:spPr bwMode="auto">
            <a:xfrm>
              <a:off x="842" y="1254"/>
              <a:ext cx="553" cy="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spcBef>
                  <a:spcPct val="50000"/>
                </a:spcBef>
              </a:pPr>
              <a:r>
                <a:rPr lang="en-US" sz="1200" b="1"/>
                <a:t>все предыду</a:t>
              </a:r>
              <a:r>
                <a:rPr lang="ru-RU" sz="1200" b="1"/>
                <a:t>-</a:t>
              </a:r>
              <a:r>
                <a:rPr lang="en-US" sz="1200" b="1"/>
                <a:t>щие годы</a:t>
              </a:r>
              <a:r>
                <a:rPr lang="en-US"/>
                <a:t> </a:t>
              </a:r>
            </a:p>
          </p:txBody>
        </p:sp>
        <p:pic>
          <p:nvPicPr>
            <p:cNvPr id="2068" name="Picture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9" y="1338"/>
              <a:ext cx="342" cy="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9" name="Picture 3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84" y="1338"/>
              <a:ext cx="342" cy="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70" name="AutoShape 36"/>
            <p:cNvCxnSpPr>
              <a:cxnSpLocks noChangeShapeType="1"/>
            </p:cNvCxnSpPr>
            <p:nvPr/>
          </p:nvCxnSpPr>
          <p:spPr bwMode="auto">
            <a:xfrm rot="16200000" flipV="1">
              <a:off x="3632" y="1343"/>
              <a:ext cx="42" cy="785"/>
            </a:xfrm>
            <a:prstGeom prst="curvedConnector3">
              <a:avLst>
                <a:gd name="adj1" fmla="val -683333"/>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071" name="AutoShape 37"/>
            <p:cNvCxnSpPr>
              <a:cxnSpLocks noChangeShapeType="1"/>
            </p:cNvCxnSpPr>
            <p:nvPr/>
          </p:nvCxnSpPr>
          <p:spPr bwMode="auto">
            <a:xfrm rot="16200000" flipV="1">
              <a:off x="3279" y="991"/>
              <a:ext cx="42" cy="1490"/>
            </a:xfrm>
            <a:prstGeom prst="curvedConnector3">
              <a:avLst>
                <a:gd name="adj1" fmla="val -1558333"/>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cxnSp>
        <p:grpSp>
          <p:nvGrpSpPr>
            <p:cNvPr id="2072" name="Group 38"/>
            <p:cNvGrpSpPr>
              <a:grpSpLocks/>
            </p:cNvGrpSpPr>
            <p:nvPr/>
          </p:nvGrpSpPr>
          <p:grpSpPr bwMode="auto">
            <a:xfrm flipV="1">
              <a:off x="5072" y="1003"/>
              <a:ext cx="88" cy="838"/>
              <a:chOff x="5136" y="624"/>
              <a:chExt cx="96" cy="960"/>
            </a:xfrm>
          </p:grpSpPr>
          <p:sp>
            <p:nvSpPr>
              <p:cNvPr id="2084" name="Line 39"/>
              <p:cNvSpPr>
                <a:spLocks noChangeShapeType="1"/>
              </p:cNvSpPr>
              <p:nvPr/>
            </p:nvSpPr>
            <p:spPr bwMode="auto">
              <a:xfrm flipH="1">
                <a:off x="5136" y="62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085" name="Group 40"/>
              <p:cNvGrpSpPr>
                <a:grpSpLocks/>
              </p:cNvGrpSpPr>
              <p:nvPr/>
            </p:nvGrpSpPr>
            <p:grpSpPr bwMode="auto">
              <a:xfrm>
                <a:off x="5136" y="720"/>
                <a:ext cx="96" cy="192"/>
                <a:chOff x="5136" y="720"/>
                <a:chExt cx="96" cy="192"/>
              </a:xfrm>
            </p:grpSpPr>
            <p:sp>
              <p:nvSpPr>
                <p:cNvPr id="2096" name="Line 41"/>
                <p:cNvSpPr>
                  <a:spLocks noChangeShapeType="1"/>
                </p:cNvSpPr>
                <p:nvPr/>
              </p:nvSpPr>
              <p:spPr bwMode="auto">
                <a:xfrm>
                  <a:off x="5136" y="72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97" name="Line 42"/>
                <p:cNvSpPr>
                  <a:spLocks noChangeShapeType="1"/>
                </p:cNvSpPr>
                <p:nvPr/>
              </p:nvSpPr>
              <p:spPr bwMode="auto">
                <a:xfrm flipH="1">
                  <a:off x="5136" y="816"/>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086" name="Group 43"/>
              <p:cNvGrpSpPr>
                <a:grpSpLocks/>
              </p:cNvGrpSpPr>
              <p:nvPr/>
            </p:nvGrpSpPr>
            <p:grpSpPr bwMode="auto">
              <a:xfrm>
                <a:off x="5136" y="1104"/>
                <a:ext cx="96" cy="192"/>
                <a:chOff x="5184" y="1104"/>
                <a:chExt cx="96" cy="192"/>
              </a:xfrm>
            </p:grpSpPr>
            <p:sp>
              <p:nvSpPr>
                <p:cNvPr id="2094" name="Line 44"/>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95" name="Line 45"/>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087" name="Group 46"/>
              <p:cNvGrpSpPr>
                <a:grpSpLocks/>
              </p:cNvGrpSpPr>
              <p:nvPr/>
            </p:nvGrpSpPr>
            <p:grpSpPr bwMode="auto">
              <a:xfrm>
                <a:off x="5136" y="912"/>
                <a:ext cx="96" cy="192"/>
                <a:chOff x="5184" y="1104"/>
                <a:chExt cx="96" cy="192"/>
              </a:xfrm>
            </p:grpSpPr>
            <p:sp>
              <p:nvSpPr>
                <p:cNvPr id="2092" name="Line 47"/>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93" name="Line 48"/>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088" name="Group 49"/>
              <p:cNvGrpSpPr>
                <a:grpSpLocks/>
              </p:cNvGrpSpPr>
              <p:nvPr/>
            </p:nvGrpSpPr>
            <p:grpSpPr bwMode="auto">
              <a:xfrm>
                <a:off x="5136" y="1296"/>
                <a:ext cx="96" cy="192"/>
                <a:chOff x="5184" y="1104"/>
                <a:chExt cx="96" cy="192"/>
              </a:xfrm>
            </p:grpSpPr>
            <p:sp>
              <p:nvSpPr>
                <p:cNvPr id="2090" name="Line 50"/>
                <p:cNvSpPr>
                  <a:spLocks noChangeShapeType="1"/>
                </p:cNvSpPr>
                <p:nvPr/>
              </p:nvSpPr>
              <p:spPr bwMode="auto">
                <a:xfrm flipH="1" flipV="1">
                  <a:off x="5184" y="11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91" name="Line 51"/>
                <p:cNvSpPr>
                  <a:spLocks noChangeShapeType="1"/>
                </p:cNvSpPr>
                <p:nvPr/>
              </p:nvSpPr>
              <p:spPr bwMode="auto">
                <a:xfrm flipV="1">
                  <a:off x="5184" y="1200"/>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2089" name="Line 52"/>
              <p:cNvSpPr>
                <a:spLocks noChangeShapeType="1"/>
              </p:cNvSpPr>
              <p:nvPr/>
            </p:nvSpPr>
            <p:spPr bwMode="auto">
              <a:xfrm>
                <a:off x="5136" y="1488"/>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2073" name="Rectangle 53"/>
            <p:cNvSpPr>
              <a:spLocks noChangeArrowheads="1"/>
            </p:cNvSpPr>
            <p:nvPr/>
          </p:nvSpPr>
          <p:spPr bwMode="auto">
            <a:xfrm>
              <a:off x="2164" y="1003"/>
              <a:ext cx="749" cy="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b="1">
                <a:solidFill>
                  <a:schemeClr val="tx1"/>
                </a:solidFill>
                <a:cs typeface="Arial" panose="020B0604020202020204" pitchFamily="34" charset="0"/>
              </a:endParaRPr>
            </a:p>
          </p:txBody>
        </p:sp>
        <p:sp>
          <p:nvSpPr>
            <p:cNvPr id="2074" name="Rectangle 54"/>
            <p:cNvSpPr>
              <a:spLocks noChangeArrowheads="1"/>
            </p:cNvSpPr>
            <p:nvPr/>
          </p:nvSpPr>
          <p:spPr bwMode="auto">
            <a:xfrm>
              <a:off x="2913" y="1003"/>
              <a:ext cx="749" cy="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b="1">
                <a:solidFill>
                  <a:schemeClr val="tx1"/>
                </a:solidFill>
                <a:cs typeface="Arial" panose="020B0604020202020204" pitchFamily="34" charset="0"/>
              </a:endParaRPr>
            </a:p>
          </p:txBody>
        </p:sp>
        <p:sp>
          <p:nvSpPr>
            <p:cNvPr id="2075" name="Rectangle 55"/>
            <p:cNvSpPr>
              <a:spLocks noChangeArrowheads="1"/>
            </p:cNvSpPr>
            <p:nvPr/>
          </p:nvSpPr>
          <p:spPr bwMode="auto">
            <a:xfrm>
              <a:off x="3662" y="1003"/>
              <a:ext cx="749" cy="83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eaLnBrk="1" hangingPunct="1"/>
              <a:endParaRPr lang="ru-RU" sz="2400" b="1">
                <a:solidFill>
                  <a:schemeClr val="tx1"/>
                </a:solidFill>
                <a:cs typeface="Arial" panose="020B0604020202020204" pitchFamily="34" charset="0"/>
              </a:endParaRPr>
            </a:p>
          </p:txBody>
        </p:sp>
        <p:grpSp>
          <p:nvGrpSpPr>
            <p:cNvPr id="2076" name="Group 56"/>
            <p:cNvGrpSpPr>
              <a:grpSpLocks/>
            </p:cNvGrpSpPr>
            <p:nvPr/>
          </p:nvGrpSpPr>
          <p:grpSpPr bwMode="auto">
            <a:xfrm>
              <a:off x="4411" y="1003"/>
              <a:ext cx="749" cy="838"/>
              <a:chOff x="4320" y="720"/>
              <a:chExt cx="393" cy="960"/>
            </a:xfrm>
          </p:grpSpPr>
          <p:sp>
            <p:nvSpPr>
              <p:cNvPr id="2082" name="Line 57"/>
              <p:cNvSpPr>
                <a:spLocks noChangeShapeType="1"/>
              </p:cNvSpPr>
              <p:nvPr/>
            </p:nvSpPr>
            <p:spPr bwMode="auto">
              <a:xfrm>
                <a:off x="4329" y="720"/>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83" name="Line 58"/>
              <p:cNvSpPr>
                <a:spLocks noChangeShapeType="1"/>
              </p:cNvSpPr>
              <p:nvPr/>
            </p:nvSpPr>
            <p:spPr bwMode="auto">
              <a:xfrm>
                <a:off x="4320" y="1680"/>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2077" name="Picture 5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91" y="1343"/>
              <a:ext cx="37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 name="Text Box 60"/>
            <p:cNvSpPr txBox="1">
              <a:spLocks noChangeArrowheads="1"/>
            </p:cNvSpPr>
            <p:nvPr/>
          </p:nvSpPr>
          <p:spPr bwMode="auto">
            <a:xfrm>
              <a:off x="1503" y="1136"/>
              <a:ext cx="5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chemeClr val="tx1"/>
                  </a:solidFill>
                  <a:cs typeface="Arial" panose="020B0604020202020204" pitchFamily="34" charset="0"/>
                </a:rPr>
                <a:t>200</a:t>
              </a:r>
              <a:r>
                <a:rPr lang="ru-RU" sz="2400" b="1">
                  <a:solidFill>
                    <a:schemeClr val="tx1"/>
                  </a:solidFill>
                  <a:cs typeface="Arial" panose="020B0604020202020204" pitchFamily="34" charset="0"/>
                </a:rPr>
                <a:t>6</a:t>
              </a:r>
              <a:endParaRPr lang="en-US" sz="2400" b="1">
                <a:solidFill>
                  <a:schemeClr val="tx1"/>
                </a:solidFill>
                <a:cs typeface="Arial" panose="020B0604020202020204" pitchFamily="34" charset="0"/>
              </a:endParaRPr>
            </a:p>
          </p:txBody>
        </p:sp>
        <p:pic>
          <p:nvPicPr>
            <p:cNvPr id="2079" name="Picture 6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21" y="1338"/>
              <a:ext cx="374"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0" name="Text Box 62"/>
            <p:cNvSpPr txBox="1">
              <a:spLocks noChangeArrowheads="1"/>
            </p:cNvSpPr>
            <p:nvPr/>
          </p:nvSpPr>
          <p:spPr bwMode="auto">
            <a:xfrm>
              <a:off x="4367" y="1129"/>
              <a:ext cx="57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2"/>
                  </a:solidFill>
                  <a:latin typeface="Arial" panose="020B0604020202020204" pitchFamily="34" charset="0"/>
                </a:defRPr>
              </a:lvl1pPr>
              <a:lvl2pPr marL="742950" indent="-285750" eaLnBrk="0" hangingPunct="0">
                <a:defRPr sz="2800">
                  <a:solidFill>
                    <a:schemeClr val="tx2"/>
                  </a:solidFill>
                  <a:latin typeface="Arial" panose="020B0604020202020204" pitchFamily="34" charset="0"/>
                </a:defRPr>
              </a:lvl2pPr>
              <a:lvl3pPr marL="1143000" indent="-228600" eaLnBrk="0" hangingPunct="0">
                <a:defRPr sz="2800">
                  <a:solidFill>
                    <a:schemeClr val="tx2"/>
                  </a:solidFill>
                  <a:latin typeface="Arial" panose="020B0604020202020204" pitchFamily="34" charset="0"/>
                </a:defRPr>
              </a:lvl3pPr>
              <a:lvl4pPr marL="1600200" indent="-228600" eaLnBrk="0" hangingPunct="0">
                <a:defRPr sz="2800">
                  <a:solidFill>
                    <a:schemeClr val="tx2"/>
                  </a:solidFill>
                  <a:latin typeface="Arial" panose="020B0604020202020204" pitchFamily="34" charset="0"/>
                </a:defRPr>
              </a:lvl4pPr>
              <a:lvl5pPr marL="2057400" indent="-228600" eaLnBrk="0" hangingPunct="0">
                <a:defRPr sz="2800">
                  <a:solidFill>
                    <a:schemeClr val="tx2"/>
                  </a:solidFill>
                  <a:latin typeface="Arial" panose="020B0604020202020204" pitchFamily="34" charset="0"/>
                </a:defRPr>
              </a:lvl5pPr>
              <a:lvl6pPr marL="2514600" indent="-228600" eaLnBrk="0" fontAlgn="base" hangingPunct="0">
                <a:spcBef>
                  <a:spcPct val="0"/>
                </a:spcBef>
                <a:spcAft>
                  <a:spcPct val="0"/>
                </a:spcAft>
                <a:defRPr sz="2800">
                  <a:solidFill>
                    <a:schemeClr val="tx2"/>
                  </a:solidFill>
                  <a:latin typeface="Arial" panose="020B0604020202020204" pitchFamily="34" charset="0"/>
                </a:defRPr>
              </a:lvl6pPr>
              <a:lvl7pPr marL="2971800" indent="-228600" eaLnBrk="0" fontAlgn="base" hangingPunct="0">
                <a:spcBef>
                  <a:spcPct val="0"/>
                </a:spcBef>
                <a:spcAft>
                  <a:spcPct val="0"/>
                </a:spcAft>
                <a:defRPr sz="2800">
                  <a:solidFill>
                    <a:schemeClr val="tx2"/>
                  </a:solidFill>
                  <a:latin typeface="Arial" panose="020B0604020202020204" pitchFamily="34" charset="0"/>
                </a:defRPr>
              </a:lvl7pPr>
              <a:lvl8pPr marL="3429000" indent="-228600" eaLnBrk="0" fontAlgn="base" hangingPunct="0">
                <a:spcBef>
                  <a:spcPct val="0"/>
                </a:spcBef>
                <a:spcAft>
                  <a:spcPct val="0"/>
                </a:spcAft>
                <a:defRPr sz="2800">
                  <a:solidFill>
                    <a:schemeClr val="tx2"/>
                  </a:solidFill>
                  <a:latin typeface="Arial" panose="020B0604020202020204" pitchFamily="34" charset="0"/>
                </a:defRPr>
              </a:lvl8pPr>
              <a:lvl9pPr marL="3886200" indent="-228600" eaLnBrk="0" fontAlgn="base" hangingPunct="0">
                <a:spcBef>
                  <a:spcPct val="0"/>
                </a:spcBef>
                <a:spcAft>
                  <a:spcPct val="0"/>
                </a:spcAft>
                <a:defRPr sz="2800">
                  <a:solidFill>
                    <a:schemeClr val="tx2"/>
                  </a:solidFill>
                  <a:latin typeface="Arial" panose="020B0604020202020204" pitchFamily="34" charset="0"/>
                </a:defRPr>
              </a:lvl9pPr>
            </a:lstStyle>
            <a:p>
              <a:pPr algn="ctr" eaLnBrk="1" hangingPunct="1">
                <a:spcBef>
                  <a:spcPct val="50000"/>
                </a:spcBef>
              </a:pPr>
              <a:r>
                <a:rPr lang="en-US" sz="2400" b="1">
                  <a:solidFill>
                    <a:schemeClr val="tx1"/>
                  </a:solidFill>
                  <a:cs typeface="Arial" panose="020B0604020202020204" pitchFamily="34" charset="0"/>
                </a:rPr>
                <a:t>20</a:t>
              </a:r>
              <a:r>
                <a:rPr lang="ru-RU" sz="2400" b="1">
                  <a:solidFill>
                    <a:schemeClr val="tx1"/>
                  </a:solidFill>
                  <a:cs typeface="Arial" panose="020B0604020202020204" pitchFamily="34" charset="0"/>
                </a:rPr>
                <a:t>10</a:t>
              </a:r>
              <a:endParaRPr lang="en-US" sz="2400" b="1">
                <a:solidFill>
                  <a:schemeClr val="tx1"/>
                </a:solidFill>
                <a:cs typeface="Arial" panose="020B0604020202020204" pitchFamily="34" charset="0"/>
              </a:endParaRPr>
            </a:p>
          </p:txBody>
        </p:sp>
        <p:sp>
          <p:nvSpPr>
            <p:cNvPr id="2081" name="Line 63"/>
            <p:cNvSpPr>
              <a:spLocks noChangeShapeType="1"/>
            </p:cNvSpPr>
            <p:nvPr/>
          </p:nvSpPr>
          <p:spPr bwMode="auto">
            <a:xfrm flipH="1">
              <a:off x="1239" y="919"/>
              <a:ext cx="3877"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ru-RU"/>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3_TEST_tr_present_080326_v1">
  <a:themeElements>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3_TEST_tr_present_080326_v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TEST_tr_present_080326_v1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TEST_tr_present_080326_v1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16073</TotalTime>
  <Words>1952</Words>
  <Application>Microsoft Office PowerPoint</Application>
  <PresentationFormat>Экран (4:3)</PresentationFormat>
  <Paragraphs>163</Paragraphs>
  <Slides>15</Slides>
  <Notes>12</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2</vt:i4>
      </vt:variant>
      <vt:variant>
        <vt:lpstr>Заголовки слайдов</vt:lpstr>
      </vt:variant>
      <vt:variant>
        <vt:i4>15</vt:i4>
      </vt:variant>
    </vt:vector>
  </HeadingPairs>
  <TitlesOfParts>
    <vt:vector size="22" baseType="lpstr">
      <vt:lpstr>MS PGothic</vt:lpstr>
      <vt:lpstr>SimSun</vt:lpstr>
      <vt:lpstr>Arial</vt:lpstr>
      <vt:lpstr>Knowledge Regular</vt:lpstr>
      <vt:lpstr>3_TEST_tr_present_080326_v1</vt:lpstr>
      <vt:lpstr>Chart</vt:lpstr>
      <vt:lpstr>VISIO</vt:lpstr>
      <vt:lpstr> К вопросу о рейтинге публикаций   Мун Г.А.  Казахский национальный университет  им. аль-Фараби</vt:lpstr>
      <vt:lpstr>Относительно небольшая группа журналов публикует абсолютное большинство значимых научных результатов</vt:lpstr>
      <vt:lpstr>ПРОЦЕСС  ОТБОРА ЖУРНАЛОВ В WEB OF SCIENCE</vt:lpstr>
      <vt:lpstr>WEB OF SCIENCE – ОСНОВНЫЕ ПРЕИМУЩЕСТВА </vt:lpstr>
      <vt:lpstr> </vt:lpstr>
      <vt:lpstr>JOURNAL CITATION REPORTS  И ИМПАКТ-ФАКТОР</vt:lpstr>
      <vt:lpstr>JOURNAL CITATION REPORTS:</vt:lpstr>
      <vt:lpstr>ПОЧЕМУ ПОЛЕЗНО JCR?  </vt:lpstr>
      <vt:lpstr>ЭФФЕКТИВНОСТЬ ЖУРНАЛА  </vt:lpstr>
      <vt:lpstr>2009 JCR РАСЧЕТ ИМПАКТ ФАКТОРА</vt:lpstr>
      <vt:lpstr>РАСЧЕТ ИМПАКТ ФАКТОРА 2009  УСПЕХИ ФИЗИКИ   </vt:lpstr>
      <vt:lpstr>ОТДЕЛЬНЫЕ РОССИЙСКИЕ ЖУРНАЛЫ : ИМПАКТ ФАКТОР 2009</vt:lpstr>
      <vt:lpstr>Некоторые организации, использующие наши данные для оценки</vt:lpstr>
      <vt:lpstr>Web of Knowledge [5.9] - Result Analysis 618 records Topic=(interpolymer complexes*) </vt:lpstr>
      <vt:lpstr>Спасибо!    www.science.thomsonreuters.com www.isiknowledge.com  </vt:lpstr>
    </vt:vector>
  </TitlesOfParts>
  <Company>Thomson Scientific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Thomson Innovation A&amp;G Overview 6-2008</dc:title>
  <dc:creator>Torpey, Paul</dc:creator>
  <cp:lastModifiedBy>1</cp:lastModifiedBy>
  <cp:revision>1599</cp:revision>
  <dcterms:created xsi:type="dcterms:W3CDTF">2007-12-05T19:12:44Z</dcterms:created>
  <dcterms:modified xsi:type="dcterms:W3CDTF">2014-02-26T03:02:04Z</dcterms:modified>
</cp:coreProperties>
</file>