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91" r:id="rId2"/>
    <p:sldId id="258" r:id="rId3"/>
    <p:sldId id="257" r:id="rId4"/>
    <p:sldId id="259" r:id="rId5"/>
    <p:sldId id="261" r:id="rId6"/>
    <p:sldId id="262" r:id="rId7"/>
    <p:sldId id="263" r:id="rId8"/>
    <p:sldId id="266" r:id="rId9"/>
    <p:sldId id="287" r:id="rId10"/>
    <p:sldId id="265" r:id="rId11"/>
    <p:sldId id="288" r:id="rId12"/>
    <p:sldId id="267" r:id="rId13"/>
    <p:sldId id="289" r:id="rId14"/>
    <p:sldId id="290" r:id="rId15"/>
    <p:sldId id="285" r:id="rId16"/>
    <p:sldId id="270" r:id="rId17"/>
    <p:sldId id="269" r:id="rId18"/>
    <p:sldId id="286" r:id="rId19"/>
    <p:sldId id="268" r:id="rId20"/>
    <p:sldId id="275" r:id="rId21"/>
    <p:sldId id="272" r:id="rId22"/>
    <p:sldId id="274" r:id="rId23"/>
    <p:sldId id="273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x="6858000" cy="9144000" type="screen4x3"/>
  <p:notesSz cx="6808788" cy="98234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4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4EC"/>
    <a:srgbClr val="FEF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3" autoAdjust="0"/>
  </p:normalViewPr>
  <p:slideViewPr>
    <p:cSldViewPr>
      <p:cViewPr varScale="1">
        <p:scale>
          <a:sx n="91" d="100"/>
          <a:sy n="91" d="100"/>
        </p:scale>
        <p:origin x="2838" y="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6"/>
      </p:cViewPr>
      <p:guideLst>
        <p:guide orient="horz" pos="3094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1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1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9D61E-D784-42A3-8F4F-939312B5C1D5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30572"/>
            <a:ext cx="2950475" cy="491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7" y="9330572"/>
            <a:ext cx="2950475" cy="491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0CE30-9ED1-46EF-96CF-29ADF5F5FB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613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1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1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FA862-878A-4DCB-8843-1E5F853EE3C8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24063" y="736600"/>
            <a:ext cx="2760662" cy="3684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666139"/>
            <a:ext cx="5447030" cy="4420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30572"/>
            <a:ext cx="2950475" cy="491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330572"/>
            <a:ext cx="2950475" cy="491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2E5D8-A0BD-4178-9189-D3619978F5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978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2E5D8-A0BD-4178-9189-D3619978F52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337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2E5D8-A0BD-4178-9189-D3619978F528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208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730A-5308-4033-AB05-F524B1793EB5}" type="datetime1">
              <a:rPr lang="ru-RU" smtClean="0"/>
              <a:pPr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F711-E3CA-4B35-984C-92456A24C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010E-A3ED-444F-A11C-5429B3EBD12A}" type="datetime1">
              <a:rPr lang="ru-RU" smtClean="0"/>
              <a:pPr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F711-E3CA-4B35-984C-92456A24C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0386-9F9C-413F-B393-C49677FBF6CA}" type="datetime1">
              <a:rPr lang="ru-RU" smtClean="0"/>
              <a:pPr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F711-E3CA-4B35-984C-92456A24C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2310-6ECC-4482-9951-8413B5D455E9}" type="datetime1">
              <a:rPr lang="ru-RU" smtClean="0"/>
              <a:pPr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F711-E3CA-4B35-984C-92456A24C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2286-68E1-4434-963D-CB72FE2ED131}" type="datetime1">
              <a:rPr lang="ru-RU" smtClean="0"/>
              <a:pPr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F711-E3CA-4B35-984C-92456A24C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9AE9B-B912-422C-AB44-5124699A35F6}" type="datetime1">
              <a:rPr lang="ru-RU" smtClean="0"/>
              <a:pPr/>
              <a:t>14.09.2016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F711-E3CA-4B35-984C-92456A24C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FD32-C21B-4BAE-8149-EEA19832E1F7}" type="datetime1">
              <a:rPr lang="ru-RU" smtClean="0"/>
              <a:pPr/>
              <a:t>14.09.2016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F711-E3CA-4B35-984C-92456A24C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47B8-9360-420E-BEC2-5D169B778C87}" type="datetime1">
              <a:rPr lang="ru-RU" smtClean="0"/>
              <a:pPr/>
              <a:t>14.09.2016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F711-E3CA-4B35-984C-92456A24C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2FD1-A40C-41E1-BB8C-558FC65C23BA}" type="datetime1">
              <a:rPr lang="ru-RU" smtClean="0"/>
              <a:pPr/>
              <a:t>14.09.2016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F711-E3CA-4B35-984C-92456A24C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C7C1-0BB3-42D4-97E6-9E3EA3390B32}" type="datetime1">
              <a:rPr lang="ru-RU" smtClean="0"/>
              <a:pPr/>
              <a:t>14.09.2016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F711-E3CA-4B35-984C-92456A24C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5190-AA9A-4DE7-9337-2E1FA457FB87}" type="datetime1">
              <a:rPr lang="ru-RU" smtClean="0"/>
              <a:pPr/>
              <a:t>14.09.2016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F711-E3CA-4B35-984C-92456A24C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E3F9D-71DF-44CE-B478-ADE79B87B1EA}" type="datetime1">
              <a:rPr lang="ru-RU" smtClean="0"/>
              <a:pPr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CF711-E3CA-4B35-984C-92456A24C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дпись 4"/>
          <p:cNvSpPr txBox="1"/>
          <p:nvPr/>
        </p:nvSpPr>
        <p:spPr>
          <a:xfrm>
            <a:off x="5122069" y="9994106"/>
            <a:ext cx="414338" cy="207169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altLang="ru-RU" sz="900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год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782565" y="2377512"/>
            <a:ext cx="5660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 для подготовки  отчета о НИР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dirty="0">
              <a:solidFill>
                <a:srgbClr val="002060"/>
              </a:solidFill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14301" y="230740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 sz="1350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14301" y="4336234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72679" algn="l"/>
              </a:tabLst>
            </a:pPr>
            <a:endParaRPr lang="ru-RU" altLang="ru-RU" sz="1350"/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659365" y="2462647"/>
            <a:ext cx="5767871" cy="404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ГОСТ  7.32-2001. Издание (октябрь 2006 г.) </a:t>
            </a:r>
          </a:p>
          <a:p>
            <a:r>
              <a:rPr lang="ru-RU" sz="15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Отчет о научно-исследовательской работе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ГОСТ 7.1-2003 СИСТЕМА СТАНДАРТОВ ПО ИНФОРМАТИЗАЦИИ, библиотечному и издательскому делу. библиографическая запись. сокращение слов на русском языке. общие требования и </a:t>
            </a:r>
            <a:r>
              <a:rPr lang="ru-RU" sz="15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endParaRPr lang="en-US" sz="1500" cap="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5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1400" b="1" dirty="0"/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15.011-2005. </a:t>
            </a:r>
            <a:r>
              <a:rPr lang="en-US" sz="15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отчета о патентных исследованиях </a:t>
            </a:r>
            <a:endParaRPr lang="ru-RU" sz="16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472679" algn="l"/>
              </a:tabLst>
            </a:pPr>
            <a:endParaRPr lang="ru-RU" altLang="ru-RU" sz="1500" dirty="0">
              <a:solidFill>
                <a:srgbClr val="00206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/>
        </p:nvSpPr>
        <p:spPr bwMode="auto">
          <a:xfrm>
            <a:off x="6294343" y="6603226"/>
            <a:ext cx="296444" cy="2964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extLst/>
        </p:spPr>
        <p:txBody>
          <a:bodyPr wrap="none" lIns="0" tIns="0" rIns="0" bIns="0" anchor="ctr" anchorCtr="1"/>
          <a:lstStyle/>
          <a:p>
            <a:pPr algn="ctr" eaLnBrk="1" hangingPunct="1"/>
            <a:fld id="{CE554FF5-9AF9-EC4B-84AB-2D86AB8FE66C}" type="slidenum">
              <a:rPr lang="ru-RU" sz="900">
                <a:solidFill>
                  <a:srgbClr val="275AA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algn="ctr" eaLnBrk="1" hangingPunct="1"/>
              <a:t>1</a:t>
            </a:fld>
            <a:endParaRPr lang="ru-RU" sz="900" dirty="0">
              <a:solidFill>
                <a:srgbClr val="275AA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33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604" y="786350"/>
            <a:ext cx="571504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 включает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Наименование  всех разделов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Подразделов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Пунктов (если они имеют наименование)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Заключение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Список использованных источников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Наименование приложений с указанием номеров страниц, с которых начинаются эти элементы отчета о НИР.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составлении отчета, состоящего из двух и более частей, в каждой из них должно быть свое содержание. При этом в первой части помещают содержание всего отчета с указанием номеров частей, в последующих — только содержание соответствующей части. 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Допускается в первой части вместо содержания последующих частей указывать только их наименования.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отчете о НИР объемом не более 10 страниц содержание допускается не составлять.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8324" y="274124"/>
            <a:ext cx="2460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F711-E3CA-4B35-984C-92456A24C68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14290" y="142844"/>
            <a:ext cx="62865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66" y="785786"/>
          <a:ext cx="6215105" cy="6982693"/>
        </p:xfrm>
        <a:graphic>
          <a:graphicData uri="http://schemas.openxmlformats.org/drawingml/2006/table">
            <a:tbl>
              <a:tblPr/>
              <a:tblGrid>
                <a:gridCol w="5911930"/>
                <a:gridCol w="303175"/>
              </a:tblGrid>
              <a:tr h="1599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ОПРЕДЕЛЕНИЯ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………………………………………………………………...........................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5748" marR="257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5748" marR="257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22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ОБОЗНАЧЕНИЯ И СОКРАЩЕНИЯ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………………………………………..............................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5748" marR="257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5748" marR="257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9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ВВЕДЕНИЕ</a:t>
                      </a:r>
                      <a:r>
                        <a:rPr lang="kk-KZ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....................................................................................................................................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5748" marR="257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5748" marR="257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966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1 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ФОРМИРОВАНИЕ ГОСУДАРСТВЕННОГО ИНФОРМАЦИОННОГО ПОЛИТЕМАТИЧЕСКОГО РЕСУРСА  НАУЧНО-ТЕХНИЧЕСКОЙ, ПРАВОВОЙ ИНФОРМАЦИИ НА ОСНОВЕ ИЗУЧЕНИЯ МИРОВОГО  ИНФОРМАЦИОННОГО ПОТОКА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( 01 )</a:t>
                      </a:r>
                      <a:r>
                        <a:rPr lang="kk-KZ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...............................................................................................................................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5748" marR="257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kk-KZ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kk-KZ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kk-KZ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5748" marR="257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644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1.1 Формирование государственного фонда научно-технических программ и генерация баз данных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АБнД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«Научно-технические программы Казахстана»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………………………….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5748" marR="257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kk-KZ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5748" marR="257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644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1.2 Формирование государственного фонда  и генерация баз данных диссертаций, отчетов о НИОКР и депонированных рукописей (в том числе, на казахском  языке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)……...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5748" marR="257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5748" marR="257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22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1.2.1 Диссертации</a:t>
                      </a:r>
                      <a:r>
                        <a:rPr lang="kk-KZ" sz="1200" dirty="0" smtClean="0">
                          <a:latin typeface="Times New Roman"/>
                          <a:ea typeface="Times New Roman"/>
                        </a:rPr>
                        <a:t>..........................................................................................................................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5748" marR="257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5748" marR="257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9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1.2.2 Отчетные документы по НИОКР</a:t>
                      </a:r>
                      <a:r>
                        <a:rPr lang="kk-KZ" sz="1200" dirty="0" smtClean="0">
                          <a:latin typeface="Times New Roman"/>
                          <a:ea typeface="Times New Roman"/>
                        </a:rPr>
                        <a:t>......................................................................................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5748" marR="257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5748" marR="257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9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1.2.3 Депонированные научные работы</a:t>
                      </a:r>
                      <a:r>
                        <a:rPr lang="kk-KZ" sz="1200" dirty="0" smtClean="0">
                          <a:latin typeface="Times New Roman"/>
                          <a:ea typeface="Times New Roman"/>
                        </a:rPr>
                        <a:t>......................................................................................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5748" marR="257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26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5748" marR="257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635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k-KZ" sz="1200" spc="-20" dirty="0">
                          <a:latin typeface="Times New Roman"/>
                          <a:ea typeface="Times New Roman"/>
                        </a:rPr>
                        <a:t>1.3 М</a:t>
                      </a:r>
                      <a:r>
                        <a:rPr lang="ru-RU" sz="1200" spc="-2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ониторинг</a:t>
                      </a:r>
                      <a:r>
                        <a:rPr lang="ru-RU" sz="1200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spc="-2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востребованности</a:t>
                      </a:r>
                      <a:r>
                        <a:rPr lang="ru-RU" sz="1200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фондов непубликуемых документов.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Изучение состояния фондов НТИ на казахском  языке в основных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фондодержателях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РК и обеспеченности ученых НТИ на казахском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языке</a:t>
                      </a:r>
                      <a:r>
                        <a:rPr lang="kk-KZ" sz="1200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.........................................................................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5748" marR="257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200" spc="-2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kk-KZ" sz="1200" spc="-2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spc="-20" dirty="0" smtClean="0"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1200" spc="-20" dirty="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5748" marR="257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9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1.3.1 Изучение </a:t>
                      </a:r>
                      <a:r>
                        <a:rPr lang="ru-RU" sz="1200" spc="-2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востребованности</a:t>
                      </a:r>
                      <a:r>
                        <a:rPr lang="ru-RU" sz="1200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фонда непубликуемых документов </a:t>
                      </a:r>
                      <a:r>
                        <a:rPr lang="ru-RU" sz="1200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………………………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5748" marR="257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25748" marR="257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830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k-KZ" sz="1200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1.3.2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Изучение    состояния фондов НТИ на казахском  языке в основных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фондодержателях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РК и обеспеченности ученых НТИ на казахском языке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...........................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5748" marR="257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spc="-2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5748" marR="257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974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k-KZ" sz="1200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1.4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Генерирование  и актуализация  документальных и фактографических политематических и тематических автоматизированных  баз и банков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данных……………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5748" marR="257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spc="-2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lang="ru-RU" sz="1200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5748" marR="257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952">
                <a:tc>
                  <a:txBody>
                    <a:bodyPr/>
                    <a:lstStyle/>
                    <a:p>
                      <a:pPr algn="just">
                        <a:lnSpc>
                          <a:spcPct val="102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1.4.2 Базы данных «Научные кадры», «Эксперт Казахстана»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……………………………….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5748" marR="257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spc="-2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5748" marR="257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296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2 НАУЧНО-МЕТОДИЧЕСКОЕ, ИНФОРМАЦИОННО-АНАЛИТИЧЕС-КОЕ  И ЭКСПЕРТНОЕ  ОБЕСПЕЧЕНИЕ  НАУЧНО-ТЕХНИЧЕСКОГО  РАЗВИТИЯ  РЕСПУБЛИКИ КАЗАХСТАН И МЕЖГОСУДАРСТ-ВЕННОГО И  МЕЖДУНАРОДНОГО СОТРУДНИЧЕСТВА В ИННОВАЦИОННОЙ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СФЕРЕ……………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5748" marR="257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5748" marR="257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9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ЗАКЛЮЧЕНИЕ</a:t>
                      </a:r>
                      <a:r>
                        <a:rPr lang="kk-KZ" sz="1200" dirty="0" smtClean="0">
                          <a:latin typeface="Times New Roman"/>
                          <a:ea typeface="Times New Roman"/>
                        </a:rPr>
                        <a:t>..............................................................................................................................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5748" marR="257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106</a:t>
                      </a:r>
                    </a:p>
                  </a:txBody>
                  <a:tcPr marL="25748" marR="257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9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СПИСОК ИСПОЛЬЗОВАННЫХ ИСТОЧНИКОВ</a:t>
                      </a:r>
                      <a:r>
                        <a:rPr lang="kk-KZ" sz="1200" dirty="0" smtClean="0">
                          <a:latin typeface="Times New Roman"/>
                          <a:ea typeface="Times New Roman"/>
                        </a:rPr>
                        <a:t>...................................................................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5748" marR="257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25748" marR="257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974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ПРИЛОЖЕНИЕ А </a:t>
                      </a:r>
                      <a:r>
                        <a:rPr lang="kk-KZ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–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Список опубликованных работ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………………………...........................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ПРИЛОЖЕНИЕ Б </a:t>
                      </a:r>
                      <a:r>
                        <a:rPr lang="kk-KZ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Перечень научно-технических программ, </a:t>
                      </a:r>
                      <a:r>
                        <a:rPr lang="kk-KZ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реализуем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ых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2010 г……..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5748" marR="257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5748" marR="257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305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748" marR="257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748" marR="257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F711-E3CA-4B35-984C-92456A24C68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94" y="928662"/>
            <a:ext cx="564360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Структурный элемент «Определения, обозначения и сокращения» содержит определения, необходимые для уточнения или установления терминов, перечень обозначений и сокращений, применяемых в данном отчете о НИР используемых в НИР.</a:t>
            </a:r>
          </a:p>
          <a:p>
            <a:pPr lvl="0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Определения, обозначения и сокращения допускается приводить в одном структурном элементе «Определения, обозначения и сокращения».</a:t>
            </a:r>
            <a:r>
              <a:rPr lang="ru-RU" sz="2000" dirty="0" smtClean="0"/>
              <a:t> </a:t>
            </a:r>
          </a:p>
          <a:p>
            <a:pPr algn="just"/>
            <a:endParaRPr lang="ru-RU" sz="2000" dirty="0" smtClean="0"/>
          </a:p>
          <a:p>
            <a:pPr lvl="0"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900" y="217459"/>
            <a:ext cx="66926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ОПРЕДЕЛЕНИЯ, ОБОЗНАЧЕНИЯ И СОКРАЩЕНИЯ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F711-E3CA-4B35-984C-92456A24C68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57166" y="357158"/>
            <a:ext cx="60722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ОПРЕДЕЛЕНИЯ, ОБОЗНАЧЕНИЯ И СОКРАЩЕНИЯ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56" y="857224"/>
            <a:ext cx="5429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670550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настоящем отчете  о НИР применяются  следующие термины с соответствующими  определениями.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1480" y="1571604"/>
          <a:ext cx="5929354" cy="29870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25827"/>
                <a:gridCol w="4803527"/>
              </a:tblGrid>
              <a:tr h="969818">
                <a:tc>
                  <a:txBody>
                    <a:bodyPr/>
                    <a:lstStyle/>
                    <a:p>
                      <a:pPr marL="1588" indent="0"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ФОНД 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32" marR="445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66700" algn="l"/>
                          <a:tab pos="355600" algn="l"/>
                        </a:tabLs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kk-KZ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−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 упорядоченная совокупность  документов, соответствующая задачам и профилю библиотеки, информационного центра и предназначенная для использования и хранения (ГОСТ 7.76 – 96). В автоматизированных информационных системах к информационному фонду относятся пользовательские базы данных. 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32" marR="44532" marT="0" marB="0"/>
                </a:tc>
              </a:tr>
              <a:tr h="969818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ДОКУМЕНТ 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32" marR="4453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kk-KZ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−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 материальный носитель информации, зафиксированной вне памяти человека. Документ является средством закрепления различным способом на специальном материале информации о фактах, событиях, явлениях объективной действительности и мыслительной деятельности человека. 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532" marR="44532" marT="0" marB="0"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F711-E3CA-4B35-984C-92456A24C68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F711-E3CA-4B35-984C-92456A24C68B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7166" y="357158"/>
            <a:ext cx="60722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ОБОЗНАЧЕНИЯ И СОКРАЩЕНИЯ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500042" y="714349"/>
            <a:ext cx="60722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настоящем отчете о НИР используются следующие обозначения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сокращения: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14356" y="1428728"/>
          <a:ext cx="5786478" cy="2224104"/>
        </p:xfrm>
        <a:graphic>
          <a:graphicData uri="http://schemas.openxmlformats.org/drawingml/2006/table">
            <a:tbl>
              <a:tblPr/>
              <a:tblGrid>
                <a:gridCol w="1186970"/>
                <a:gridCol w="4599508"/>
              </a:tblGrid>
              <a:tr h="278013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If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722" marR="50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−  </a:t>
                      </a: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Импакт-фактор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722" marR="50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013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Kazdek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722" marR="50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−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Учетные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карты диссертаций на казахском языке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722" marR="50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013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Kz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0722" marR="50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−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Коэффициент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запрашиваемости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722" marR="50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013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Kс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0722" marR="50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−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Коэффициент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спроса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722" marR="50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013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АБнД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0722" marR="50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−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Автоматизированный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банк данных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722" marR="50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013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АО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0722" marR="50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−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Акционерное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общество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722" marR="50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013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АПК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50722" marR="50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−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Агропромышленный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комплекс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722" marR="50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8013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АТУ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722" marR="50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−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Алматинский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технологический университет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722" marR="507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12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306" y="500034"/>
            <a:ext cx="16161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7232" y="1214414"/>
            <a:ext cx="546738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Введение должно содержать оценку современного состояния решаемой научно-технической проблемы, основание и исходные данные для разработки темы, обоснование необходимости проведения НИР, сведения о планируемом научно-техническом уровне разработки, о патентных исследованиях и выводы из них, сведения о метрологическом обеспечении НИР. Во введении должны быть показаны актуальность и новизна темы, связь данной работы с другими научно-исследовательскими работами.</a:t>
            </a:r>
          </a:p>
          <a:p>
            <a:pPr lvl="0" algn="just">
              <a:spcBef>
                <a:spcPts val="12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введении промежуточного отчета по этапу НИР должны быть приведены цели и задачи этапа исследований, их место в выполнении НИР в целом.</a:t>
            </a:r>
          </a:p>
          <a:p>
            <a:pPr lvl="0" algn="just">
              <a:spcBef>
                <a:spcPts val="12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введении заключительного отчета о НИР помещают перечень наименований всех подготовленных промежуточных отчетов по этапам и их инвентарные номера.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F711-E3CA-4B35-984C-92456A24C68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05" y="785787"/>
            <a:ext cx="607223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основной части отчета приводят данные, отражающие сущность, методику и основные результаты выполненной НИР.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Основная часть должна содержать:</a:t>
            </a:r>
          </a:p>
          <a:p>
            <a:pPr algn="just">
              <a:tabLst>
                <a:tab pos="355600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	выбор направления исследований;</a:t>
            </a:r>
          </a:p>
          <a:p>
            <a:pPr algn="just">
              <a:tabLst>
                <a:tab pos="355600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	процесс теоретических и (или) экспериментальных исследований;</a:t>
            </a:r>
          </a:p>
          <a:p>
            <a:pPr algn="just">
              <a:tabLst>
                <a:tab pos="355600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	обобщение и оценку результатов исследований, включающих оценку полноты решения поставленной задачи и предложения по дальнейшим направлениям работ, оценку достоверности полученных результатов и технико-экономической эффективности их внедрения и их сравнение с аналогичными результатами отечественных и зарубежных работ, обоснование необходимости проведения дополнительных исследований, отрицательные результаты, приводящие к необходимости прекращения дальнейших исследований.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5992" y="285720"/>
            <a:ext cx="2674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ОСНОВНАЯ ЧАСТЬ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F711-E3CA-4B35-984C-92456A24C68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8" y="785788"/>
            <a:ext cx="592935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Заключение должно содержать:</a:t>
            </a:r>
          </a:p>
          <a:p>
            <a:pPr lvl="0">
              <a:spcBef>
                <a:spcPts val="12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краткие выводы по результатам НИР или отдельных ее этапов;</a:t>
            </a:r>
          </a:p>
          <a:p>
            <a:pPr lvl="0">
              <a:spcBef>
                <a:spcPts val="12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оценку полноты решений поставленных задач;</a:t>
            </a:r>
          </a:p>
          <a:p>
            <a:pPr lvl="0">
              <a:spcBef>
                <a:spcPts val="12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разработку рекомендаций и исходных данных по конкретному использованию результатов НИР;</a:t>
            </a:r>
          </a:p>
          <a:p>
            <a:pPr lvl="0">
              <a:spcBef>
                <a:spcPts val="12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результаты оценки технико-экономической эффективности внедрения;</a:t>
            </a:r>
          </a:p>
          <a:p>
            <a:pPr lvl="0">
              <a:spcBef>
                <a:spcPts val="12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результаты оценки научно-технического уровня выполненной НИР в сравнении с лучшими достижениями в данной области.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0307" y="285720"/>
            <a:ext cx="1907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F711-E3CA-4B35-984C-92456A24C68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80" y="1071539"/>
            <a:ext cx="56436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Список должен содержать сведения об источниках, использованных при составлении отчета. Сведения об источниках приводятся в соответствии с требованиями ГОСТ 7.1 – 2003.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Сведения об источниках следует располагать в порядке появления ссылок на источники в тексте отчета и нумеровать арабскими цифрами без точки и печатать с абзацного отступа.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8" y="571472"/>
            <a:ext cx="5429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СПИСОК ИСПОЛЬЗОВАННЫХ ИСТОЧНИКОВ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F711-E3CA-4B35-984C-92456A24C68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2805" y="139799"/>
            <a:ext cx="1943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ПРИЛОЖЕНИЯ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66" y="642909"/>
            <a:ext cx="6438944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 приложения рекомендуется включать материалы, связанные с выполненной НИР, которые по каким-либо причинам не могут быть включены в основную часть.</a:t>
            </a:r>
          </a:p>
          <a:p>
            <a:pPr algn="just"/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приложения могут быть включены:</a:t>
            </a:r>
          </a:p>
          <a:p>
            <a:pPr algn="just"/>
            <a:r>
              <a:rPr lang="kk-KZ" sz="1700" dirty="0" smtClean="0">
                <a:latin typeface="Times New Roman" pitchFamily="18" charset="0"/>
                <a:cs typeface="Times New Roman" pitchFamily="18" charset="0"/>
              </a:rPr>
              <a:t>список публикаций по выполненной теме. В заключительном отчете представить список отдельно по каждому году с указанием публикаций с импакт-фактором;</a:t>
            </a:r>
          </a:p>
          <a:p>
            <a:pPr algn="just"/>
            <a:r>
              <a:rPr lang="kk-KZ" sz="1700" dirty="0" smtClean="0">
                <a:latin typeface="Times New Roman" pitchFamily="18" charset="0"/>
                <a:cs typeface="Times New Roman" pitchFamily="18" charset="0"/>
              </a:rPr>
              <a:t>копия календарного плана. Копия договора с администратором проекта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таблицы вспомогательных цифровых данных;</a:t>
            </a:r>
          </a:p>
          <a:p>
            <a:pPr lvl="0"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протоколы испытаний;</a:t>
            </a:r>
          </a:p>
          <a:p>
            <a:pPr lvl="0"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описание аппаратуры и приборов, применяемых при проведении экспериментов, измерений и испытаний;</a:t>
            </a:r>
          </a:p>
          <a:p>
            <a:pPr lvl="0"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заключение метрологической экспертизы;</a:t>
            </a:r>
          </a:p>
          <a:p>
            <a:pPr lvl="0"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инструкции, методики, разработанные в процессе выполнения НИР;</a:t>
            </a:r>
          </a:p>
          <a:p>
            <a:pPr lvl="0"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иллюстрации вспомогательного характера;</a:t>
            </a:r>
          </a:p>
          <a:p>
            <a:pPr lvl="0"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копии технического задания на НИР, программы работ, договора или другого исходного до­кумента для выполнения НИР;</a:t>
            </a:r>
          </a:p>
          <a:p>
            <a:pPr lvl="0"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протокол рассмотрения выполненной НИР на научно-техническом совете;</a:t>
            </a:r>
          </a:p>
          <a:p>
            <a:pPr lvl="0"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акты внедрения результатов НИР и др.</a:t>
            </a:r>
          </a:p>
          <a:p>
            <a:pPr lvl="0"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 приложения к отчету о НИР, предшествующему постановке продукции на производство, должен быть включен проект технического задания на разработку (модернизацию) продукции или документ (заявка, протокол, контакт и др.), содержащий обоснованные технико-экономические требования к продукции.</a:t>
            </a:r>
          </a:p>
          <a:p>
            <a:pPr lvl="0"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 приложения к отчету о НИР, в составе которой предусмотрено проведение патентных исследований, должен быть включен отчет о патентных исследованиях, оформленный по ГОСТ 15.011, библиографический список публикаций и патентных документов, полученных в результате выполнения НИР.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F711-E3CA-4B35-984C-92456A24C68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360" y="214283"/>
            <a:ext cx="6096474" cy="870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357958" y="8572528"/>
            <a:ext cx="357190" cy="389441"/>
          </a:xfrm>
        </p:spPr>
        <p:txBody>
          <a:bodyPr/>
          <a:lstStyle/>
          <a:p>
            <a:fld id="{57ACF711-E3CA-4B35-984C-92456A24C68B}" type="slidenum">
              <a:rPr lang="ru-RU" smtClean="0">
                <a:ln>
                  <a:solidFill>
                    <a:srgbClr val="FF0000"/>
                  </a:solidFill>
                </a:ln>
              </a:rPr>
              <a:pPr/>
              <a:t>2</a:t>
            </a:fld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70" y="818920"/>
            <a:ext cx="5286412" cy="7586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Страницы текста отчета о НИР и включенные в отчет иллюстрации и таблицы должны соответствовать формату А4.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6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Допускается применение формата A3 при наличии большого количества таблиц и иллюстраций данного формата.</a:t>
            </a:r>
          </a:p>
          <a:p>
            <a:pPr lvl="0" algn="just">
              <a:spcBef>
                <a:spcPts val="6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Отчет о НИР должен быть выполнен с использованием компьютера и принтера на одной стороне листа белой бумаги формата А4 через полтора интервала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1600" dirty="0" err="1" smtClean="0">
                <a:latin typeface="Times New Roman" pitchFamily="18" charset="0"/>
                <a:cs typeface="Times New Roman" pitchFamily="18" charset="0"/>
              </a:rPr>
              <a:t>если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размер </a:t>
            </a:r>
            <a:r>
              <a:rPr lang="kk-KZ" sz="1600" dirty="0" err="1" smtClean="0">
                <a:latin typeface="Times New Roman" pitchFamily="18" charset="0"/>
                <a:cs typeface="Times New Roman" pitchFamily="18" charset="0"/>
              </a:rPr>
              <a:t>шрифта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12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 Одинарный интервал, </a:t>
            </a:r>
            <a:r>
              <a:rPr lang="kk-KZ" sz="1600" dirty="0" err="1" smtClean="0">
                <a:latin typeface="Times New Roman" pitchFamily="18" charset="0"/>
                <a:cs typeface="Times New Roman" pitchFamily="18" charset="0"/>
              </a:rPr>
              <a:t>если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размер </a:t>
            </a:r>
            <a:r>
              <a:rPr lang="kk-KZ" sz="1600" dirty="0" err="1" smtClean="0">
                <a:latin typeface="Times New Roman" pitchFamily="18" charset="0"/>
                <a:cs typeface="Times New Roman" pitchFamily="18" charset="0"/>
              </a:rPr>
              <a:t>шрифта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14.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6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Цвет шрифта должен быть черным.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6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Полужирный шрифт не применяется.</a:t>
            </a:r>
          </a:p>
          <a:p>
            <a:pPr algn="just">
              <a:spcBef>
                <a:spcPts val="6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Текст отчета следует печатать, соблюдая следующие размеры полей: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правое — не менее 10 мм,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верхнее и нижнее — не менее 20 мм,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левое — не менее 30 мм.</a:t>
            </a:r>
          </a:p>
          <a:p>
            <a:pPr lvl="0" algn="just">
              <a:spcBef>
                <a:spcPts val="6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отчете должны быть четкие,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нерасплывшиеся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линии, буквы, цифры и знаки.</a:t>
            </a:r>
          </a:p>
          <a:p>
            <a:pPr algn="just">
              <a:spcBef>
                <a:spcPts val="6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Повреждения листов отчета, помарки и следы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неполностью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удаленного прежнего текста (графики) не допускаются.</a:t>
            </a:r>
          </a:p>
          <a:p>
            <a:pPr lvl="0" algn="just">
              <a:spcBef>
                <a:spcPts val="6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Фамилии, названия учреждений, организаций, фирм, название изделий и другие имена собственные в отчете приводят на языке оригинала.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22" y="504796"/>
            <a:ext cx="4714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ПРАВИЛА ОФОРМЛЕНИЯ ОТЧЕТА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0" y="2428860"/>
            <a:ext cx="92867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143644" y="2643174"/>
            <a:ext cx="714356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3143264" y="214298"/>
            <a:ext cx="428596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4287066" y="8890808"/>
            <a:ext cx="428596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F711-E3CA-4B35-984C-92456A24C68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32" y="785786"/>
            <a:ext cx="5643602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Наименования структурных элементов отчета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СПИСОК ИСПОЛНИТЕЛЕЙ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РЕФЕРАТ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ОПРЕДЕЛЕНИЯ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ОБОЗНАЧЕНИЯ И СОКРАЩЕНИЯ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ВВЕДЕНИЕ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ЗАКЛЮЧЕНИЕ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СПИСОК ИСПОЛЬЗОВАННЫХ ИСТОЧНИКОВ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ПРИЛОЖЕНИЕ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служат заголовками структурных элементов отчета.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Заголовки структурных элементов следует располагать в середине строки без точки в конце и печатать прописными буквами, не подчеркивая.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33600" y="224522"/>
            <a:ext cx="3081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ПОСТРОЕНИЕ ОТЧЕТА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F711-E3CA-4B35-984C-92456A24C68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80" y="785786"/>
            <a:ext cx="600079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Основную часть отчета следует делить на разделы, подразделы и пункты.</a:t>
            </a:r>
          </a:p>
          <a:p>
            <a:pPr lvl="0" algn="just">
              <a:spcBef>
                <a:spcPts val="6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Пункты, при необходимости, могут делиться на подпункты. </a:t>
            </a:r>
          </a:p>
          <a:p>
            <a:pPr lvl="0" algn="just">
              <a:spcBef>
                <a:spcPts val="6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Разделы, подразделы, пункты и подпункты следует нумеровать арабскими цифрами и записывать с абзацного отступа.</a:t>
            </a:r>
          </a:p>
          <a:p>
            <a:pPr algn="just">
              <a:spcBef>
                <a:spcPts val="6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Разделы должны иметь порядковую нумерацию в пределах всего текста, за исключением приложений.</a:t>
            </a:r>
          </a:p>
          <a:p>
            <a:pPr algn="just">
              <a:spcBef>
                <a:spcPts val="6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номера раздела, подраздела, пункта и подпункта в тексте точку не ставят.</a:t>
            </a:r>
          </a:p>
          <a:p>
            <a:pPr algn="just">
              <a:spcBef>
                <a:spcPts val="6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раздел или подраздел имеет только один пункт или пункт имеет один подпункт, то нумеровать его не следует.</a:t>
            </a:r>
          </a:p>
          <a:p>
            <a:pPr lvl="0" algn="just">
              <a:spcBef>
                <a:spcPts val="6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Разделы, подразделы должны иметь заголовки. </a:t>
            </a:r>
          </a:p>
          <a:p>
            <a:pPr lvl="0" algn="just">
              <a:spcBef>
                <a:spcPts val="6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Пункты, как правило, заголовков не имеют. </a:t>
            </a:r>
          </a:p>
          <a:p>
            <a:pPr lvl="0" algn="just">
              <a:spcBef>
                <a:spcPts val="6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Заголовки должны четко и кратко отражать содержание разделов, подразделов.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F711-E3CA-4B35-984C-92456A24C68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42" y="928662"/>
            <a:ext cx="585791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Страницы отчета следует нумеровать арабскими цифрами, соблюдая сквозную нумерацию по всему тексту отчета. </a:t>
            </a:r>
          </a:p>
          <a:p>
            <a:pPr lvl="0" algn="just">
              <a:spcBef>
                <a:spcPts val="12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Номер страницы проставляют в центре нижней части листа без точки.</a:t>
            </a:r>
          </a:p>
          <a:p>
            <a:pPr lvl="0" algn="just">
              <a:spcBef>
                <a:spcPts val="12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Титульный лист включают в общую нумерацию страниц отчета. </a:t>
            </a:r>
          </a:p>
          <a:p>
            <a:pPr lvl="0" algn="just">
              <a:spcBef>
                <a:spcPts val="12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Номер страницы на титульном листе не проставляют.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85860" y="273578"/>
            <a:ext cx="4572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НУМЕРАЦИЯ СТРАНИЦ ОТЧЕТА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F711-E3CA-4B35-984C-92456A24C68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8" y="928662"/>
            <a:ext cx="5929354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Разделы отчета должны иметь порядковые номера в пределах всего отчета, обозначенные арабскими цифрами без точки и записанные с абзацного отступа.</a:t>
            </a:r>
          </a:p>
          <a:p>
            <a:pPr lvl="0" algn="just">
              <a:spcBef>
                <a:spcPts val="1200"/>
              </a:spcBef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Подразделы должны иметь нумерацию в пределах каждого раздела. Номер подраздела состоит из номеров раздела и подраздела, разделенных точкой. 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1200"/>
              </a:spcBef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конце номера подраздела точка не ставится. 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1200"/>
              </a:spcBef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Разделы, как и подразделы, могут состоять из одного или нескольких пунктов.</a:t>
            </a:r>
          </a:p>
          <a:p>
            <a:pPr lvl="0" algn="just">
              <a:spcBef>
                <a:spcPts val="1200"/>
              </a:spcBef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Если отчет не имеет подразделов, то нумерация пунктов в нем должна быть в пределах каждого раздела, и номер пункта должен состоять из номеров раздела и пункта, разделенных точкой. </a:t>
            </a:r>
          </a:p>
          <a:p>
            <a:pPr lvl="0" algn="just">
              <a:spcBef>
                <a:spcPts val="1200"/>
              </a:spcBef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конце номера пункта точка не ставится. 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1200"/>
              </a:spcBef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Внутри пунктов или подпунктов могут быть приведены перечисления.</a:t>
            </a:r>
          </a:p>
          <a:p>
            <a:pPr algn="just">
              <a:spcBef>
                <a:spcPts val="1200"/>
              </a:spcBef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Перед каждым элементом перечисления следует ставить дефис. 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При необходимости ссылки в тексте отчета на один из элементов перечисления вместо дефиса ставятся строчные буквы в порядке русского алфавита, начиная с буквы </a:t>
            </a:r>
            <a:r>
              <a:rPr lang="ru-RU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(за исключением букв</a:t>
            </a:r>
            <a:r>
              <a:rPr lang="ru-RU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ё, </a:t>
            </a:r>
            <a:r>
              <a:rPr lang="ru-RU" sz="19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о, ч, </a:t>
            </a:r>
            <a:r>
              <a:rPr lang="ru-RU" sz="19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ru-RU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F711-E3CA-4B35-984C-92456A24C68B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80" y="214282"/>
            <a:ext cx="600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НУМЕРАЦИЯ РАЗДЕЛОВ, ПОДРАЗДЕЛОВ, ПУНКТОВ, ПОДПУНКТОВ ОТЧЕТА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56" y="572597"/>
            <a:ext cx="6000768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отчет состоит из двух и более частей, каждая часть должна иметь свой порядковый номер.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Номер каждой части следует проставлять арабскими цифрами на титульном листе под указанием вида отчета, например, «Часть 2».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Каждый структурный элемент отчета следует начинать с нового листа (страницы).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Нумерация страниц отчета и приложений, входящих в состав отчета, должна быть сквозная.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необходимости дополнительного пояснения в отчете его допускается оформлять в виде сноски.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 сноски ставят непосредственно после того слова, числа, символа, предложения, к которому дается пояснение.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Сноску располагают в конце страницы с абзацного отступа, отделяя от текста короткой горизонтальной линией слева. Сноску к таблице располагают в конце таблицы над линией, обозначающей окончание таблицы.</a:t>
            </a:r>
          </a:p>
          <a:p>
            <a:pPr lvl="0">
              <a:spcBef>
                <a:spcPts val="60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272254" y="8572528"/>
            <a:ext cx="442894" cy="486833"/>
          </a:xfrm>
        </p:spPr>
        <p:txBody>
          <a:bodyPr/>
          <a:lstStyle/>
          <a:p>
            <a:fld id="{57ACF711-E3CA-4B35-984C-92456A24C68B}" type="slidenum">
              <a:rPr lang="ru-RU" sz="1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pPr/>
              <a:t>25</a:t>
            </a:fld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80" y="785786"/>
            <a:ext cx="6072230" cy="823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3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Иллюстрации (чертежи, графики, схемы, компьютерные распечатки, диаграммы, фотоснимки) следует располагать в отчете непосредственно после текста, в котором они упоминаются впервые, или на следующей странице.</a:t>
            </a:r>
          </a:p>
          <a:p>
            <a:pPr algn="just">
              <a:spcBef>
                <a:spcPts val="3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Иллюстрации могут быть в компьютерном исполнении, в том числе и цветные.</a:t>
            </a:r>
          </a:p>
          <a:p>
            <a:pPr lvl="0" algn="just">
              <a:spcBef>
                <a:spcPts val="3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все иллюстрации должны быть даны ссылки в отчете. Фотоснимки размером меньше формата А4 должны быть наклеены на стандартные листы белой бумаги.</a:t>
            </a:r>
          </a:p>
          <a:p>
            <a:pPr lvl="0" algn="just">
              <a:spcBef>
                <a:spcPts val="3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Иллюстрации, за исключением иллюстрации приложений, следует нумеровать арабскими цифрами сквозной нумерацией.</a:t>
            </a:r>
          </a:p>
          <a:p>
            <a:pPr algn="just">
              <a:spcBef>
                <a:spcPts val="3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рисунок один, то он обозначается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«Рисунок 1». </a:t>
            </a:r>
          </a:p>
          <a:p>
            <a:pPr algn="just">
              <a:spcBef>
                <a:spcPts val="3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Слово «рисунок» и его наименование располагают посередине строки.</a:t>
            </a:r>
          </a:p>
          <a:p>
            <a:pPr lvl="0" algn="just">
              <a:spcBef>
                <a:spcPts val="3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Допускается нумеровать иллюстрации в пределах раздела. </a:t>
            </a:r>
          </a:p>
          <a:p>
            <a:pPr lvl="0" algn="just">
              <a:spcBef>
                <a:spcPts val="3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этом случае номер иллюстрации состоит из номера раздела и порядкового номера иллюстрации, разделенных точкой. Например,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Рисунок 1.1.</a:t>
            </a:r>
          </a:p>
          <a:p>
            <a:pPr lvl="0" algn="just">
              <a:spcBef>
                <a:spcPts val="3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Иллюстрации, при необходимости, могут иметь наименование и пояснительные данные (подрисуночный текст). </a:t>
            </a:r>
          </a:p>
          <a:p>
            <a:pPr lvl="0" algn="just">
              <a:spcBef>
                <a:spcPts val="3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«Рисунок»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наименование помешают после пояснительных данных.</a:t>
            </a:r>
          </a:p>
          <a:p>
            <a:pPr lvl="0" algn="just">
              <a:spcBef>
                <a:spcPts val="3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Иллюстрации каждого приложения обозначают отдельной нумерацией арабскими цифрами с добавлением перед цифрой обозначения приложения.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12" y="285720"/>
            <a:ext cx="3946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ОФОРМЛЕНИЕ ИЛЛЮСТРАЦИИ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F711-E3CA-4B35-984C-92456A24C68B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4356" y="714348"/>
            <a:ext cx="5786478" cy="849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Наименование таблицы, при его наличии, должно отражать ее содержание, быть точным, кратким.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6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Наименование таблицы следует помещать над таблицей слева, без абзацного отступа в одну строку с ее номером через тире.</a:t>
            </a:r>
          </a:p>
          <a:p>
            <a:pPr lvl="0" algn="just">
              <a:spcBef>
                <a:spcPts val="6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Таблицу следует располагать в отчете непосредственно после текста, в котором она упоминается впервые, или на следующей странице.</a:t>
            </a:r>
          </a:p>
          <a:p>
            <a:pPr lvl="0" algn="just">
              <a:spcBef>
                <a:spcPts val="6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все таблицы должны быть ссылки в отчете.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6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Таблицу с большим числом строк допускается переносить на другой лист (страницу).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6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переносе части таблицы на другой лист (страницу) слово «Таблица», ее номер и наименование указывают один раз слева над первой частью таблицы, а над другими частями также слева пишут слова «Продолжение таблицы» и указывают номер таблицы.</a:t>
            </a:r>
          </a:p>
          <a:p>
            <a:pPr algn="just">
              <a:spcBef>
                <a:spcPts val="6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Таблицу с большим количеством граф допускается делить на части и помещать одну часть под другой в пределах одной страницы. Если строки и графы таблицы выходят за формат страницы, то в первом случае каждой части таблицы повторяется головка, во втором случае — боковик. При делении таблицы на части допускается ее головку или боковик заменять соответственно номером граф и строк. При этом нумеруют арабскими цифрами графы и (или) строки первой части таблицы.</a:t>
            </a:r>
          </a:p>
          <a:p>
            <a:pPr lvl="0" algn="just">
              <a:spcBef>
                <a:spcPts val="6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Цифровой материал, как правило, оформляют в виде таблиц. </a:t>
            </a:r>
          </a:p>
          <a:p>
            <a:pPr algn="just">
              <a:spcBef>
                <a:spcPts val="6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Таблицы, за исключением таблиц приложений, следует нумеровать арабскими цифрами сквозной нумерацией.</a:t>
            </a:r>
          </a:p>
          <a:p>
            <a:pPr algn="just">
              <a:spcBef>
                <a:spcPts val="6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Допускается нумеровать таблицы в пределах раздела.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этом случае номер таблицы состоит из номера раздела и порядкового номера таблицы, разделенных точкой.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72" y="285720"/>
            <a:ext cx="1414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ТАБЛИЦЫ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F711-E3CA-4B35-984C-92456A24C68B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32" y="705590"/>
            <a:ext cx="5643602" cy="7832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Таблицы каждого приложения обозначают отдельной нумерацией арабскими цифрами с добавлением перед цифрой обозначения приложения.</a:t>
            </a:r>
          </a:p>
          <a:p>
            <a:pPr lvl="0" algn="just">
              <a:spcAft>
                <a:spcPts val="60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в отчете одна таблица, то она должна быть обозначена «Таблица 1» или «Таблица В.1», если она приведена в приложении В.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Aft>
                <a:spcPts val="60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Заголовки граф и строк таблицы следует писать с прописной буквы в единственном числе, а подзаголовки граф — со строчной буквы, если они составляют одно предложение с заголовком, или с прописной буквы, если они имеют самостоятельное значение.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Aft>
                <a:spcPts val="60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конце заголовков и подзаголовков таблиц точки не ставят.</a:t>
            </a:r>
          </a:p>
          <a:p>
            <a:pPr lvl="0" algn="just">
              <a:spcAft>
                <a:spcPts val="60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Таблицы слева, справа и снизу, как правило, ограничивают линиями. </a:t>
            </a:r>
          </a:p>
          <a:p>
            <a:pPr lvl="0" algn="just">
              <a:spcAft>
                <a:spcPts val="60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Допускается применять размер шрифта в таблице меньший, чем в тексте.</a:t>
            </a:r>
          </a:p>
          <a:p>
            <a:pPr algn="just">
              <a:spcAft>
                <a:spcPts val="60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Разделять заголовки и подзаголовки боковика и граф диагональными линиями не допускается.</a:t>
            </a:r>
          </a:p>
          <a:p>
            <a:pPr algn="just">
              <a:spcAft>
                <a:spcPts val="60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Горизонтальные и вертикальные линии, разграничивающие строки таблицы, допускается не проводить, если их отсутствие не затрудняет пользование таблицей.</a:t>
            </a:r>
          </a:p>
          <a:p>
            <a:pPr algn="just">
              <a:spcAft>
                <a:spcPts val="60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Заголовки граф, как правило, записывают параллельно строкам таблицы.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необходимости допускается перпендикулярное расположение заголовков граф.</a:t>
            </a:r>
          </a:p>
          <a:p>
            <a:pPr algn="just">
              <a:spcAft>
                <a:spcPts val="60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Головка таблицы должна быть отделена линией от остальной части таблицы.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F711-E3CA-4B35-984C-92456A24C68B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00108" y="1124619"/>
            <a:ext cx="5286412" cy="6432530"/>
          </a:xfrm>
          <a:prstGeom prst="rect">
            <a:avLst/>
          </a:prstGeom>
          <a:solidFill>
            <a:srgbClr val="FEF4E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>
                <a:tab pos="895350" algn="l"/>
                <a:tab pos="995363" algn="l"/>
                <a:tab pos="60515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Слово «Примечание» следует печатать с прописной буквы с абзаца и не подчеркивать.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>
                <a:tab pos="895350" algn="l"/>
                <a:tab pos="995363" algn="l"/>
                <a:tab pos="60515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Примечания приводят в отчетах, если необходимы пояснения или справочные данные к содержанию текста, таблиц или графического материала.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>
                <a:tab pos="895350" algn="l"/>
                <a:tab pos="995363" algn="l"/>
                <a:tab pos="60515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Примечания следует помещать непосредственно после текстового, графического материала или в таблице, к которым относятся эти примечания.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>
                <a:tab pos="895350" algn="l"/>
                <a:tab pos="995363" algn="l"/>
                <a:tab pos="60515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Слово 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Примечание»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следует печатать с прописной буквы с абзацного отступа и не подчеркивать.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>
                <a:tab pos="895350" algn="l"/>
                <a:tab pos="995363" algn="l"/>
                <a:tab pos="60515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примечание одно, то после слова «Примечание» ставится тире и примечание печатается с прописной буквы.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>
                <a:tab pos="895350" algn="l"/>
                <a:tab pos="995363" algn="l"/>
                <a:tab pos="60515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Одно примечание не нумеруют.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>
                <a:tab pos="895350" algn="l"/>
                <a:tab pos="995363" algn="l"/>
                <a:tab pos="60515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Несколько примечаний нумеруют по порядку арабскими цифрами без проставления точки.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>
                <a:tab pos="895350" algn="l"/>
                <a:tab pos="995363" algn="l"/>
                <a:tab pos="60515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Примечание к таблице помещают в конце таблицы над линией, обозначающей окончание таблицы.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95350" algn="l"/>
                <a:tab pos="995363" algn="l"/>
                <a:tab pos="605155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36" y="428596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17500" algn="ctr" fontAlgn="base">
              <a:spcBef>
                <a:spcPct val="0"/>
              </a:spcBef>
              <a:spcAft>
                <a:spcPct val="0"/>
              </a:spcAft>
              <a:tabLst>
                <a:tab pos="895350" algn="l"/>
                <a:tab pos="995363" algn="l"/>
                <a:tab pos="6051550" algn="l"/>
              </a:tabLs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ПРИМЕЧАНИЯ И СНОСКИ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F711-E3CA-4B35-984C-92456A24C68B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67" y="122842"/>
            <a:ext cx="6143668" cy="896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F711-E3CA-4B35-984C-92456A24C68B}" type="slidenum">
              <a:rPr lang="ru-RU" smtClean="0"/>
              <a:pPr/>
              <a:t>3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14357" y="3395655"/>
            <a:ext cx="485778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14290" y="5592771"/>
            <a:ext cx="6300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42" y="838583"/>
            <a:ext cx="6000792" cy="47705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>
                <a:tab pos="7175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Уравнения и формулы следует выделять из текста в отдельную строку.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>
                <a:tab pos="7175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Формулы в отчете следует нумеровать порядковой нумерацией в пределах всего отчета арабскими цифрами в круглых скобках в крайнем правом положении на строке.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ts val="1200"/>
              </a:spcBef>
              <a:spcAft>
                <a:spcPct val="0"/>
              </a:spcAft>
              <a:tabLst>
                <a:tab pos="7175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</a:t>
            </a:r>
            <a:r>
              <a:rPr lang="ru-RU" sz="1400" dirty="0" smtClean="0"/>
              <a:t> </a:t>
            </a:r>
            <a:r>
              <a:rPr lang="kk-KZ" sz="1400" dirty="0" smtClean="0"/>
              <a:t>	 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400" baseline="-25000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baseline="-25000" dirty="0" err="1" smtClean="0">
                <a:latin typeface="Times New Roman" pitchFamily="18" charset="0"/>
                <a:cs typeface="Times New Roman" pitchFamily="18" charset="0"/>
              </a:rPr>
              <a:t>пф</a:t>
            </a:r>
            <a:r>
              <a:rPr lang="ru-RU" sz="1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baseline="-25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baseline="-25000" dirty="0" smtClean="0">
                <a:latin typeface="Times New Roman" pitchFamily="18" charset="0"/>
                <a:cs typeface="Times New Roman" pitchFamily="18" charset="0"/>
              </a:rPr>
              <a:t> мин</a:t>
            </a:r>
            <a:r>
              <a:rPr lang="kk-KZ" sz="1400" baseline="-25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(1)</a:t>
            </a:r>
          </a:p>
          <a:p>
            <a:pPr>
              <a:spcBef>
                <a:spcPts val="120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где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400" baseline="-25000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квалификационный уровень;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baseline="-25000" dirty="0" err="1" smtClean="0">
                <a:latin typeface="Times New Roman" pitchFamily="18" charset="0"/>
                <a:cs typeface="Times New Roman" pitchFamily="18" charset="0"/>
              </a:rPr>
              <a:t>пф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фактическая зарплата;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baseline="-25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baseline="-25000" dirty="0" smtClean="0">
                <a:latin typeface="Times New Roman" pitchFamily="18" charset="0"/>
                <a:cs typeface="Times New Roman" pitchFamily="18" charset="0"/>
              </a:rPr>
              <a:t> мин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минимальный уровень зарплаты на предприятии. </a:t>
            </a:r>
            <a:r>
              <a:rPr kumimoji="0" lang="en-US" sz="1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en-US" sz="1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>
                <a:tab pos="7175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Формулы, помещаемые в приложениях, должны нумероваться отдельной нумерацией арабскими цифрами в пределах каждого приложения с добавлением перед каждой цифрой обозна­чения приложения, например:</a:t>
            </a:r>
          </a:p>
          <a:p>
            <a:pPr marR="0" lvl="0" algn="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>
                <a:tab pos="7175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400" baseline="-25000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baseline="-25000" dirty="0" err="1" smtClean="0">
                <a:latin typeface="Times New Roman" pitchFamily="18" charset="0"/>
                <a:cs typeface="Times New Roman" pitchFamily="18" charset="0"/>
              </a:rPr>
              <a:t>пф</a:t>
            </a:r>
            <a:r>
              <a:rPr lang="ru-RU" sz="1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baseline="-25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baseline="-25000" dirty="0" smtClean="0">
                <a:latin typeface="Times New Roman" pitchFamily="18" charset="0"/>
                <a:cs typeface="Times New Roman" pitchFamily="18" charset="0"/>
              </a:rPr>
              <a:t> мин</a:t>
            </a:r>
            <a:r>
              <a:rPr lang="kk-KZ" sz="1400" baseline="-25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(В.1)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>
                <a:tab pos="7175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Ссылки в тексте на порядковые номера формул дают в скобках.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ts val="1200"/>
              </a:spcBef>
              <a:spcAft>
                <a:spcPct val="0"/>
              </a:spcAft>
              <a:tabLst>
                <a:tab pos="7175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Допускается нумерация формул в пределах раздела. В этом случае номер формулы состоит из номера раздела и порядкового номера формулы, разделенных точкой, например: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r" eaLnBrk="0" fontAlgn="base" hangingPunct="0">
              <a:spcBef>
                <a:spcPts val="1200"/>
              </a:spcBef>
              <a:spcAft>
                <a:spcPct val="0"/>
              </a:spcAft>
              <a:tabLst>
                <a:tab pos="717550" algn="l"/>
              </a:tabLs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= с:е.</a:t>
            </a:r>
            <a:r>
              <a:rPr lang="en-US" sz="1400" b="1" dirty="0" smtClean="0">
                <a:latin typeface="Times New Roman" pitchFamily="18" charset="0"/>
                <a:ea typeface="Book Antiqua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sz="1400" dirty="0" smtClean="0">
                <a:latin typeface="Times New Roman" pitchFamily="18" charset="0"/>
                <a:ea typeface="Book Antiqua" pitchFamily="18" charset="0"/>
                <a:cs typeface="Times New Roman" pitchFamily="18" charset="0"/>
              </a:rPr>
              <a:t>(3.1)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174" y="285720"/>
            <a:ext cx="37862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17500" fontAlgn="base">
              <a:spcBef>
                <a:spcPct val="0"/>
              </a:spcBef>
              <a:spcAft>
                <a:spcPct val="0"/>
              </a:spcAft>
              <a:tabLst>
                <a:tab pos="717550" algn="l"/>
              </a:tabLs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ФОРМУЛЫ И УРАВНЕНИЯ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70" y="1214414"/>
            <a:ext cx="5357850" cy="44781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Ссылки на использованные источники следует указывать порядковым номером библиографического описания источника в списке использованных источников. </a:t>
            </a:r>
          </a:p>
          <a:p>
            <a:pPr lvl="0" algn="just"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Порядковый номер ссылки заключают в квадратные скобки. </a:t>
            </a:r>
          </a:p>
          <a:p>
            <a:pPr lvl="0" algn="just"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Нумерация ссылок ведется арабскими цифрами в порядке приведения ссылок в тексте отчета независимо от деления отчета на разделы.</a:t>
            </a:r>
          </a:p>
          <a:p>
            <a:pPr lvl="0" algn="just"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ссылках на стандарты и технические условия указывают только их обозначение, при этом допускается не указывать год их утверждения при условии полного описания стандарта и технических условий в списке использованных источников в соответствии с ГОСТ 7.1.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00372" y="428596"/>
            <a:ext cx="126188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ССЫЛКИ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F711-E3CA-4B35-984C-92456A24C68B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66" y="1214414"/>
            <a:ext cx="6143668" cy="67403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Приложение оформляют как продолжение данного документа на последующих его листах или выпускают в виде самостоятельного документа.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тексте отчета на все приложения должны быть даны ссылки. Приложения располагают в порядке ссылок на них в тексте отчета.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Каждое приложение следует начинать с новой страницы с указанием наверху посередине страницы слова «Приложение», его обозначения.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Приложение должно иметь заголовок, который записывают симметрично относительно текста с прописной буквы отдельной строкой.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Приложения обозначают заглавными буквами русского алфавита, начиная с А, за исключением букв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Ё, 3, Й, О, Ч, Ъ, Ы, Ь. 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слова «Приложение» следует буква, обозначающая его последовательность.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Допускается обозначение приложений буквами латинского алфавита, за исключением букв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О.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случае полного использования букв русского и латинского алфавитов допускается обозначать приложения арабскими цифрами.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в отчете одно приложение, оно обозначается «Приложение А».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77388" y="279499"/>
            <a:ext cx="194316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ПРИЛОЖЕНИЯ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F711-E3CA-4B35-984C-92456A24C68B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3556" y="5572132"/>
            <a:ext cx="5908716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2" algn="just">
              <a:tabLst>
                <a:tab pos="2667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Ответственность за достоверность данных, содержащихся в отчете, и за соответствие его требованиям настоящего стандарта несет организация-исполнитель.</a:t>
            </a:r>
          </a:p>
          <a:p>
            <a:pPr marL="0" lvl="2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Отчет о НИР подлежит обязательному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нормоконтролю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организации-исполнителе.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8742" y="642912"/>
            <a:ext cx="5790655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2"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Отчет о НИР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научно-технический документ, который содержит систематизированные данные о научно-исследовательской работе, описывает состояние научно-технической проблемы, процесс и/или результаты научного исследования.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19" y="2857488"/>
            <a:ext cx="585791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результатам выполнения НИР составляется заключительный отчет о работе в целом.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1638" y="3857622"/>
            <a:ext cx="5940634" cy="13542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2" algn="just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отдельным этапам НИР могут быть составлены промежуточные отчеты, что отражается в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Техническом задании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НИР и в календарном плане выполнения НИР.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F711-E3CA-4B35-984C-92456A24C68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314" y="285722"/>
            <a:ext cx="6500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Структурные элементы отчета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81" y="1214415"/>
            <a:ext cx="5929354" cy="666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kk-KZ" sz="2400" b="1" dirty="0" err="1" smtClean="0">
                <a:latin typeface="Times New Roman" pitchFamily="18" charset="0"/>
                <a:cs typeface="Times New Roman" pitchFamily="18" charset="0"/>
              </a:rPr>
              <a:t>Титульный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err="1" smtClean="0">
                <a:latin typeface="Times New Roman" pitchFamily="18" charset="0"/>
                <a:cs typeface="Times New Roman" pitchFamily="18" charset="0"/>
              </a:rPr>
              <a:t>лист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6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Список исполнителей;</a:t>
            </a:r>
          </a:p>
          <a:p>
            <a:pPr lvl="0">
              <a:spcAft>
                <a:spcPts val="6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Реферат;</a:t>
            </a:r>
          </a:p>
          <a:p>
            <a:pPr lvl="0">
              <a:spcAft>
                <a:spcPts val="6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Содержание;	</a:t>
            </a:r>
          </a:p>
          <a:p>
            <a:pPr lvl="0">
              <a:spcAft>
                <a:spcPts val="6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Определения;</a:t>
            </a:r>
          </a:p>
          <a:p>
            <a:pPr lvl="0">
              <a:spcAft>
                <a:spcPts val="6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Обозначения и сокращения;</a:t>
            </a:r>
          </a:p>
          <a:p>
            <a:pPr lvl="0">
              <a:spcAft>
                <a:spcPts val="6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Введение;</a:t>
            </a:r>
          </a:p>
          <a:p>
            <a:pPr lvl="0">
              <a:spcAft>
                <a:spcPts val="6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Основная часть;</a:t>
            </a:r>
          </a:p>
          <a:p>
            <a:pPr lvl="0">
              <a:spcAft>
                <a:spcPts val="6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Заключение;</a:t>
            </a:r>
          </a:p>
          <a:p>
            <a:pPr lvl="0">
              <a:spcAft>
                <a:spcPts val="6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Список использованных источников;</a:t>
            </a:r>
          </a:p>
          <a:p>
            <a:pPr lvl="0">
              <a:spcAft>
                <a:spcPts val="60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Приложения.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Обязательные структурные элементы выделены полужирным шрифтом.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Остальные структурные элементы включают в отчет по усмотрению исполнителя НИР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F711-E3CA-4B35-984C-92456A24C68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35698" y="214284"/>
            <a:ext cx="662232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Министерство образования  науки Республики Казахстан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Комитет науки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АО «НАЦИОНАЛЬНЫЙ ЦЕНТР НАУЧНО-ТЕХНИЧЕСКОЙ ИНФОРМАЦИИ» (АО «НЦНТИ»)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63530" y="1357291"/>
            <a:ext cx="292259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МРНТИ 20.17.15, 20.19.21, 20.23.17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УДК 002.2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</a:t>
            </a:r>
            <a:r>
              <a:rPr kumimoji="0" lang="kk-KZ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</a:t>
            </a: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kk-KZ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регистрации</a:t>
            </a: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0113РК00001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</a:t>
            </a: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№ 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89754" y="1903382"/>
            <a:ext cx="612539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43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УТВЕРЖДАЮ: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543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Президент АО «НЦ НТИ»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543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 Е.З. Сулейменов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543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____» ______________2010 г</a:t>
            </a: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57167" y="3009117"/>
            <a:ext cx="635798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ОТЧЕТ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НАУЧНО-ИССЛЕДОВАТЕЛЬСКОЙ РАБОТЕ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200" dirty="0" err="1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dirty="0" err="1" smtClean="0">
                <a:latin typeface="Times New Roman" pitchFamily="18" charset="0"/>
                <a:cs typeface="Times New Roman" pitchFamily="18" charset="0"/>
              </a:rPr>
              <a:t>теме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МОНИТОРИНГ СОСТОЯНИЯ НАУКИ РЕСПУБЛИКИ КАЗАХСТАН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ОСНОВЕ ФОРМИРОВАНИЯ И АНАЛИЗА ФОНДОВ НЕПУБЛИКУЕМЫХ ДОКУМЕНТОВ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(промежуточный)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Название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научно-технической программы (Шифр НТП)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Название приоритета</a:t>
            </a:r>
            <a:endParaRPr lang="kk-KZ" sz="12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63186" y="6286512"/>
            <a:ext cx="5751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Научный руководитель НИР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Проректор </a:t>
            </a:r>
            <a:r>
              <a:rPr kumimoji="0" lang="kk-KZ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науке</a:t>
            </a: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к.т.н.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    А.Р. Сулейменов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714621" y="8429652"/>
            <a:ext cx="18950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 </a:t>
            </a:r>
            <a:r>
              <a:rPr kumimoji="0" lang="kk-KZ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Казахстан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Алматы  20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F711-E3CA-4B35-984C-92456A24C68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0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0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80" grpId="0"/>
      <p:bldP spid="30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26" y="357157"/>
            <a:ext cx="34291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СПИСОК ИСПОЛНИТЕЛЕЙ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9" y="1000100"/>
          <a:ext cx="6286544" cy="4786896"/>
        </p:xfrm>
        <a:graphic>
          <a:graphicData uri="http://schemas.openxmlformats.org/drawingml/2006/table">
            <a:tbl>
              <a:tblPr/>
              <a:tblGrid>
                <a:gridCol w="3500462"/>
                <a:gridCol w="2786082"/>
              </a:tblGrid>
              <a:tr h="470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343400" algn="l"/>
                        </a:tabLst>
                      </a:pPr>
                      <a:r>
                        <a:rPr lang="kk-KZ" sz="15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Руководитель</a:t>
                      </a:r>
                      <a:r>
                        <a:rPr lang="kk-KZ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НИР</a:t>
                      </a: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4343400" algn="l"/>
                        </a:tabLst>
                      </a:pPr>
                      <a:r>
                        <a:rPr lang="ru-RU" sz="15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Директор департамента ФИР</a:t>
                      </a:r>
                      <a:r>
                        <a:rPr lang="ru-RU" sz="15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к.т.н., проф.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29" marR="366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445" algn="just">
                        <a:spcAft>
                          <a:spcPts val="0"/>
                        </a:spcAft>
                        <a:tabLst>
                          <a:tab pos="4343400" algn="l"/>
                        </a:tabLst>
                      </a:pPr>
                      <a:r>
                        <a:rPr lang="ru-RU" sz="15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М.К. Алиева</a:t>
                      </a:r>
                    </a:p>
                  </a:txBody>
                  <a:tcPr marL="36629" marR="366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0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343400" algn="l"/>
                        </a:tabLst>
                      </a:pPr>
                      <a:endParaRPr lang="kk-KZ" sz="15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29" marR="366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445" algn="just">
                        <a:spcAft>
                          <a:spcPts val="0"/>
                        </a:spcAft>
                        <a:tabLst>
                          <a:tab pos="4343400" algn="l"/>
                        </a:tabLst>
                      </a:pP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29" marR="366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22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343400" algn="l"/>
                        </a:tabLs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Ответственный </a:t>
                      </a:r>
                      <a:r>
                        <a:rPr lang="ru-RU" sz="15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</a:t>
                      </a:r>
                      <a:r>
                        <a:rPr lang="ru-RU" sz="15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сполнитель: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4343400" algn="l"/>
                        </a:tabLst>
                      </a:pPr>
                      <a:r>
                        <a:rPr lang="ru-RU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Начальник отдела регистрации 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4343400" algn="l"/>
                        </a:tabLst>
                      </a:pPr>
                      <a:r>
                        <a:rPr lang="ru-RU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программ и проектов научных 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4343400" algn="l"/>
                        </a:tabLst>
                      </a:pPr>
                      <a:r>
                        <a:rPr lang="ru-RU" sz="15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исследований,  к.т.н.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29" marR="366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445" algn="just">
                        <a:spcAft>
                          <a:spcPts val="0"/>
                        </a:spcAft>
                        <a:tabLst>
                          <a:tab pos="4343400" algn="l"/>
                        </a:tabLst>
                      </a:pPr>
                      <a:r>
                        <a:rPr lang="ru-RU" sz="15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К.Елеукенова</a:t>
                      </a:r>
                      <a:r>
                        <a:rPr lang="ru-RU" sz="15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29" marR="366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247">
                <a:tc>
                  <a:txBody>
                    <a:bodyPr/>
                    <a:lstStyle/>
                    <a:p>
                      <a:r>
                        <a:rPr lang="kk-KZ" sz="15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Исполнители</a:t>
                      </a:r>
                      <a:r>
                        <a:rPr lang="kk-KZ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629" marR="366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629" marR="366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7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343400" algn="l"/>
                        </a:tabLst>
                      </a:pPr>
                      <a:r>
                        <a:rPr lang="ru-RU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Начальник отдела формирования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343400" algn="l"/>
                        </a:tabLst>
                      </a:pPr>
                      <a:r>
                        <a:rPr lang="ru-RU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фондов диссертаций</a:t>
                      </a:r>
                    </a:p>
                  </a:txBody>
                  <a:tcPr marL="36629" marR="366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445" algn="just">
                        <a:spcAft>
                          <a:spcPts val="0"/>
                        </a:spcAft>
                        <a:tabLst>
                          <a:tab pos="4343400" algn="l"/>
                        </a:tabLst>
                      </a:pPr>
                      <a:r>
                        <a:rPr lang="ru-RU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С.К. </a:t>
                      </a:r>
                      <a:r>
                        <a:rPr lang="ru-RU" sz="15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Кулумбетова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29" marR="366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0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343400" algn="l"/>
                        </a:tabLst>
                      </a:pPr>
                      <a:r>
                        <a:rPr lang="kk-KZ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Эксперт,</a:t>
                      </a:r>
                      <a:r>
                        <a:rPr lang="ru-RU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5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к. х. </a:t>
                      </a:r>
                      <a:r>
                        <a:rPr lang="kk-KZ" sz="15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н.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29" marR="366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445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343400" algn="l"/>
                        </a:tabLst>
                      </a:pPr>
                      <a:r>
                        <a:rPr lang="ru-RU" sz="1500" b="0" i="0" dirty="0">
                          <a:latin typeface="Times New Roman" pitchFamily="18" charset="0"/>
                          <a:cs typeface="Times New Roman" pitchFamily="18" charset="0"/>
                        </a:rPr>
                        <a:t>Ю.Г. </a:t>
                      </a:r>
                      <a:r>
                        <a:rPr lang="ru-RU" sz="15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Кульевская</a:t>
                      </a:r>
                      <a:endParaRPr lang="ru-RU" sz="15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629" marR="366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0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343400" algn="l"/>
                        </a:tabLst>
                      </a:pPr>
                      <a:r>
                        <a:rPr lang="kk-KZ" sz="15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Эксперт </a:t>
                      </a:r>
                      <a:endParaRPr lang="ru-RU" sz="15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29" marR="366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445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4343400" algn="l"/>
                        </a:tabLst>
                      </a:pPr>
                      <a:r>
                        <a:rPr lang="ru-RU" sz="1500" b="0" i="0" dirty="0">
                          <a:latin typeface="Times New Roman" pitchFamily="18" charset="0"/>
                          <a:cs typeface="Times New Roman" pitchFamily="18" charset="0"/>
                        </a:rPr>
                        <a:t>Г.Г. </a:t>
                      </a:r>
                      <a:r>
                        <a:rPr lang="ru-RU" sz="15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Улезько</a:t>
                      </a:r>
                      <a:endParaRPr lang="ru-RU" sz="15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629" marR="366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0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343400" algn="l"/>
                        </a:tabLst>
                      </a:pPr>
                      <a:r>
                        <a:rPr lang="kk-KZ" sz="15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Эксперт </a:t>
                      </a:r>
                      <a:endParaRPr lang="ru-RU" sz="15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29" marR="366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Джангазиев</a:t>
                      </a:r>
                      <a:r>
                        <a:rPr lang="ru-RU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А. К. </a:t>
                      </a:r>
                    </a:p>
                  </a:txBody>
                  <a:tcPr marL="36629" marR="366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r>
                        <a:rPr lang="kk-KZ" sz="15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Соисполнитель</a:t>
                      </a:r>
                      <a:r>
                        <a:rPr lang="kk-KZ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629" marR="366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629" marR="366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7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343400" algn="l"/>
                        </a:tabLst>
                      </a:pPr>
                      <a:r>
                        <a:rPr lang="ru-RU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Главный </a:t>
                      </a:r>
                      <a:r>
                        <a:rPr lang="ru-RU" sz="15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специалист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4343400" algn="l"/>
                        </a:tabLst>
                      </a:pPr>
                      <a:r>
                        <a:rPr lang="kk-KZ" sz="15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АО “НЦБ РК”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29" marR="366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445" algn="just">
                        <a:spcAft>
                          <a:spcPts val="0"/>
                        </a:spcAft>
                        <a:tabLst>
                          <a:tab pos="4343400" algn="l"/>
                        </a:tabLst>
                      </a:pPr>
                      <a:r>
                        <a:rPr lang="ru-RU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Д.Ш. </a:t>
                      </a:r>
                      <a:r>
                        <a:rPr lang="ru-RU" sz="15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Чултурова</a:t>
                      </a: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4445" algn="just">
                        <a:spcAft>
                          <a:spcPts val="0"/>
                        </a:spcAft>
                        <a:tabLst>
                          <a:tab pos="4343400" algn="l"/>
                        </a:tabLst>
                      </a:pPr>
                      <a:endParaRPr lang="ru-RU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29" marR="366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0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343400" algn="l"/>
                        </a:tabLst>
                      </a:pPr>
                      <a:r>
                        <a:rPr lang="ru-RU" sz="15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Нормоконтролер</a:t>
                      </a:r>
                      <a:endParaRPr lang="ru-RU" sz="15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629" marR="366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445">
                        <a:spcBef>
                          <a:spcPts val="200"/>
                        </a:spcBef>
                        <a:spcAft>
                          <a:spcPts val="300"/>
                        </a:spcAft>
                        <a:tabLst>
                          <a:tab pos="4343400" algn="l"/>
                        </a:tabLst>
                      </a:pPr>
                      <a:r>
                        <a:rPr lang="ru-RU" sz="1500" b="0" i="0" dirty="0">
                          <a:latin typeface="Times New Roman" pitchFamily="18" charset="0"/>
                          <a:cs typeface="Times New Roman" pitchFamily="18" charset="0"/>
                        </a:rPr>
                        <a:t>Г.Ф. </a:t>
                      </a:r>
                      <a:r>
                        <a:rPr lang="ru-RU" sz="1500" b="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Жадрина</a:t>
                      </a:r>
                      <a:endParaRPr lang="ru-RU" sz="15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629" marR="3662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86190" y="1214415"/>
            <a:ext cx="20069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45" algn="just">
              <a:spcAft>
                <a:spcPts val="0"/>
              </a:spcAft>
              <a:tabLst>
                <a:tab pos="4343400" algn="l"/>
              </a:tabLst>
            </a:pPr>
            <a:r>
              <a:rPr lang="ru-RU" sz="1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(введение, 3.1, заключение)</a:t>
            </a:r>
            <a:endParaRPr lang="ru-RU" sz="1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6191" y="1928795"/>
            <a:ext cx="23355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45" algn="just">
              <a:spcAft>
                <a:spcPts val="0"/>
              </a:spcAft>
              <a:tabLst>
                <a:tab pos="4343400" algn="l"/>
              </a:tabLst>
            </a:pPr>
            <a:r>
              <a:rPr lang="ru-RU" sz="1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(1.1, 2.3, 2.4, 3.1,  приложение Б)</a:t>
            </a:r>
            <a:endParaRPr lang="ru-RU" sz="1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4753" y="3181342"/>
            <a:ext cx="14074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45" algn="just">
              <a:spcAft>
                <a:spcPts val="0"/>
              </a:spcAft>
              <a:tabLst>
                <a:tab pos="4343400" algn="l"/>
              </a:tabLst>
            </a:pPr>
            <a:r>
              <a:rPr lang="ru-RU" sz="1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(1.2, 1.2.1, 2.4, 3.1)</a:t>
            </a:r>
            <a:endParaRPr lang="ru-RU" sz="1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68729" y="3643307"/>
            <a:ext cx="9797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(2.1.1, 2.1.2)</a:t>
            </a:r>
            <a:endParaRPr lang="ru-RU" sz="1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35390" y="4071935"/>
            <a:ext cx="15840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(реферат, 2.1.1, 2.1.2)</a:t>
            </a:r>
            <a:endParaRPr lang="ru-RU" sz="1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11591" y="4572002"/>
            <a:ext cx="5950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(2.2.1)</a:t>
            </a:r>
            <a:endParaRPr lang="ru-RU" sz="1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22690" y="5260982"/>
            <a:ext cx="3429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45" algn="just">
              <a:spcAft>
                <a:spcPts val="0"/>
              </a:spcAft>
              <a:tabLst>
                <a:tab pos="4343400" algn="l"/>
              </a:tabLst>
            </a:pPr>
            <a:r>
              <a:rPr lang="ru-RU" sz="1200" spc="-4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(1.1, 2.1.2, 2.3, 2.4.2, 3.1,  приложение Б)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F711-E3CA-4B35-984C-92456A24C68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71744" y="88900"/>
            <a:ext cx="1662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РЕФЕРАТ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04" y="501625"/>
            <a:ext cx="6072231" cy="734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сведения об объеме отчета, </a:t>
            </a:r>
          </a:p>
          <a:p>
            <a:pPr lvl="0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количестве иллюстраций, </a:t>
            </a:r>
          </a:p>
          <a:p>
            <a:pPr lvl="0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таблиц, </a:t>
            </a:r>
          </a:p>
          <a:p>
            <a:pPr lvl="0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приложений, </a:t>
            </a:r>
          </a:p>
          <a:p>
            <a:pPr lvl="0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количестве частей отчета,</a:t>
            </a:r>
          </a:p>
          <a:p>
            <a:pPr lvl="0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количестве использованных источников;</a:t>
            </a:r>
          </a:p>
          <a:p>
            <a:pPr lvl="0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перечень ключевых слов;</a:t>
            </a:r>
          </a:p>
          <a:p>
            <a:pPr lvl="0" algn="just">
              <a:spcBef>
                <a:spcPts val="600"/>
              </a:spcBef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объект исследования или разработки;</a:t>
            </a:r>
          </a:p>
          <a:p>
            <a:pPr lvl="0" algn="just">
              <a:spcBef>
                <a:spcPts val="600"/>
              </a:spcBef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цель работы;</a:t>
            </a:r>
          </a:p>
          <a:p>
            <a:pPr lvl="0" algn="just">
              <a:spcBef>
                <a:spcPts val="600"/>
              </a:spcBef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метод или методологию проведения работы;</a:t>
            </a:r>
          </a:p>
          <a:p>
            <a:pPr lvl="0" algn="just">
              <a:spcBef>
                <a:spcPts val="600"/>
              </a:spcBef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результаты работы и их новизну;</a:t>
            </a:r>
          </a:p>
          <a:p>
            <a:pPr lvl="0" algn="just">
              <a:spcBef>
                <a:spcPts val="600"/>
              </a:spcBef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основные конструктивные, технологические и технико-эксплуатационные характеристики;</a:t>
            </a:r>
          </a:p>
          <a:p>
            <a:pPr lvl="0" algn="just">
              <a:spcBef>
                <a:spcPts val="600"/>
              </a:spcBef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степень внедрения;</a:t>
            </a:r>
          </a:p>
          <a:p>
            <a:pPr lvl="0" algn="just">
              <a:spcBef>
                <a:spcPts val="600"/>
              </a:spcBef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рекомендации по внедрению или итоги внедрения результатов НИР;</a:t>
            </a:r>
          </a:p>
          <a:p>
            <a:pPr lvl="0" algn="just">
              <a:spcBef>
                <a:spcPts val="600"/>
              </a:spcBef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область применения;</a:t>
            </a:r>
          </a:p>
          <a:p>
            <a:pPr lvl="0" algn="just">
              <a:spcBef>
                <a:spcPts val="600"/>
              </a:spcBef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экономическую эффективность или значимость работы;</a:t>
            </a:r>
          </a:p>
          <a:p>
            <a:pPr lvl="0" algn="just">
              <a:spcBef>
                <a:spcPts val="600"/>
              </a:spcBef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прогнозные предположения о развитии объекта исследования.</a:t>
            </a:r>
          </a:p>
          <a:p>
            <a:pPr algn="just"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Перечень ключевых слов должен включать от 5 до 15 слов или словосочетаний из текста отчета.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F711-E3CA-4B35-984C-92456A24C68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04682" y="167888"/>
            <a:ext cx="33102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  <a:tabLst>
                <a:tab pos="6391275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РЕФЕРАТ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11128" y="557186"/>
            <a:ext cx="6286544" cy="760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912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Отчет 128 с.,  33 рис., </a:t>
            </a: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48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табл., </a:t>
            </a: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источников,  3 прил.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912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НАУЧНО-ТЕХНИЧЕСКАЯ ИНФОРМАЦИЯ, НЕПУБЛИКУЕМЫЕ ДО-КУМЕНТЫ, МОНИТОРИНГ, ГОСРЕГИСТРАЦИЯ, АКТУАЛИЗАЦИЯ, ФОРМИРОВАНИЕ ФОНДОВ, НАУЧНО-ТЕХНИЧЕСКИЕ ПРОГРАММЫ, ОТЧЕТЫ О НИОКР, ДИССЕРТАЦИИ, </a:t>
            </a: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ИНФОРМАЦИОННЫЕ ИЗДАНИЯ.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912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 исследования - научно-технические программы, отчеты о научно-исследовательских работах (НИОКР), кандидатские и докторские диссертации, депонированные научные работы (ДР), карты-анкеты организаций РК по новым технологиям, интеллектуальные продукты (ИП).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912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НИР 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/>
                <a:cs typeface="Times New Roman" pitchFamily="18" charset="0"/>
              </a:rPr>
              <a:t>формирование государственных фондов непубликуемых документов, отражающих научно-технический потенциал страны в целом и являющихся информационной базой для научно-технической деятельности,  мониторинг состояния науки на основе анализа формируемых фондов  отвечает основной задаче ОНТП.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912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 исследования: документальный, статистический, сравнительно-сопоставительный анализ, автоматизированный поиск документов в базах данных, анкетирование.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912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Полученные результаты: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912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актуализированные государственные фонды научно-технических программ РК, отчетов о НИОКР, защищенных  кандидатских и докторских диссертаций, депонированных научных работ, фонд интеллектуальных продуктов и соответствующие базы данных, в том числе,  на казахском языке, полнотекстовый массив электронных копий диссертаций и отчетов о НИОКР;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912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аналитические материалы на основе обработки и анализа фондов непубликуемых документов: доклады о состоянии и тенденциях развития научно-технического потенциала РК, о финансовом, кадровом обеспечении и результативности научно-технических программ в РК;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912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информационные издания: Бюллетень регистрации НИР и ОКР (2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.), Сборник  рефератов НИР и ОКР (10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912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Область применения: сфера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госуправления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информационная инфраструктура Республики Казахстан, государственная система НТИ РК, наука, научно-техническая сфера, отрасли экономики, предпринимательская сфера.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91275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F711-E3CA-4B35-984C-92456A24C68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3097</Words>
  <Application>Microsoft Office PowerPoint</Application>
  <PresentationFormat>Экран (4:3)</PresentationFormat>
  <Paragraphs>416</Paragraphs>
  <Slides>32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SimSun</vt:lpstr>
      <vt:lpstr>Arial</vt:lpstr>
      <vt:lpstr>Book Antiqua</vt:lpstr>
      <vt:lpstr>Calibri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АО НЦНТИ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 Власова</dc:creator>
  <cp:lastModifiedBy>Галина Жаркова</cp:lastModifiedBy>
  <cp:revision>163</cp:revision>
  <dcterms:created xsi:type="dcterms:W3CDTF">2013-10-07T09:50:47Z</dcterms:created>
  <dcterms:modified xsi:type="dcterms:W3CDTF">2016-09-14T11:47:10Z</dcterms:modified>
</cp:coreProperties>
</file>